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4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82" r:id="rId18"/>
    <p:sldId id="283" r:id="rId19"/>
    <p:sldId id="284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322" r:id="rId29"/>
    <p:sldId id="277" r:id="rId30"/>
    <p:sldId id="278" r:id="rId31"/>
    <p:sldId id="279" r:id="rId32"/>
    <p:sldId id="280" r:id="rId33"/>
    <p:sldId id="293" r:id="rId34"/>
    <p:sldId id="294" r:id="rId35"/>
    <p:sldId id="323" r:id="rId36"/>
    <p:sldId id="324" r:id="rId37"/>
    <p:sldId id="325" r:id="rId38"/>
    <p:sldId id="326" r:id="rId39"/>
    <p:sldId id="281" r:id="rId40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79C556-4779-44CE-9493-2AD745E0ADCF}" v="5" dt="2021-12-02T08:51:35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na Bahadur Shrestha" userId="S::karna.765504@cdcsit.tu.edu.np::f2d62745-7e33-4b94-a8dd-f77a18ff9dc1" providerId="AD" clId="Web-{5679C556-4779-44CE-9493-2AD745E0ADCF}"/>
    <pc:docChg chg="addSld delSld">
      <pc:chgData name="Karna Bahadur Shrestha" userId="S::karna.765504@cdcsit.tu.edu.np::f2d62745-7e33-4b94-a8dd-f77a18ff9dc1" providerId="AD" clId="Web-{5679C556-4779-44CE-9493-2AD745E0ADCF}" dt="2021-12-02T08:51:26.542" v="1"/>
      <pc:docMkLst>
        <pc:docMk/>
      </pc:docMkLst>
      <pc:sldChg chg="add del">
        <pc:chgData name="Karna Bahadur Shrestha" userId="S::karna.765504@cdcsit.tu.edu.np::f2d62745-7e33-4b94-a8dd-f77a18ff9dc1" providerId="AD" clId="Web-{5679C556-4779-44CE-9493-2AD745E0ADCF}" dt="2021-12-02T08:51:26.542" v="1"/>
        <pc:sldMkLst>
          <pc:docMk/>
          <pc:sldMk cId="0" sldId="26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emf"/><Relationship Id="rId6" Type="http://schemas.openxmlformats.org/officeDocument/2006/relationships/image" Target="../media/image26.wmf"/><Relationship Id="rId5" Type="http://schemas.openxmlformats.org/officeDocument/2006/relationships/image" Target="../media/image25.e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3E79C-9BDB-4C47-8B51-126CDDE75F22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B9B9B-BC84-4232-A1E0-86BC0FBFD7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2D821D-E3B1-4D9E-9D67-79C4A0C800A3}" type="slidenum">
              <a:rPr lang="en-US"/>
              <a:pPr/>
              <a:t>2</a:t>
            </a:fld>
            <a:endParaRPr lang="en-US"/>
          </a:p>
        </p:txBody>
      </p:sp>
      <p:sp>
        <p:nvSpPr>
          <p:cNvPr id="12738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692150"/>
            <a:ext cx="4554537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025"/>
            <a:ext cx="5029200" cy="41160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7348" tIns="43673" rIns="87348" bIns="4367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746165-CAC6-4DE4-8C5C-81F8D65CFE11}" type="slidenum">
              <a:rPr lang="en-US"/>
              <a:pPr/>
              <a:t>6</a:t>
            </a:fld>
            <a:endParaRPr lang="en-US"/>
          </a:p>
        </p:txBody>
      </p:sp>
      <p:sp>
        <p:nvSpPr>
          <p:cNvPr id="12840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692150"/>
            <a:ext cx="4554537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025"/>
            <a:ext cx="5029200" cy="41160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7348" tIns="43673" rIns="87348" bIns="4367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06129C-90F0-449C-8498-80B4CD4B5989}" type="slidenum">
              <a:rPr lang="en-US"/>
              <a:pPr/>
              <a:t>7</a:t>
            </a:fld>
            <a:endParaRPr lang="en-US"/>
          </a:p>
        </p:txBody>
      </p:sp>
      <p:sp>
        <p:nvSpPr>
          <p:cNvPr id="1282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692150"/>
            <a:ext cx="4554537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28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025"/>
            <a:ext cx="5029200" cy="41160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7348" tIns="43673" rIns="87348" bIns="4367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4E751B-F69E-4049-B030-95533B5C84F1}" type="slidenum">
              <a:rPr lang="en-US"/>
              <a:pPr/>
              <a:t>22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 : the expected information needed to classify a given sample</a:t>
            </a:r>
          </a:p>
          <a:p>
            <a:r>
              <a:rPr lang="en-US" dirty="0"/>
              <a:t>E (entropy) : expected information based on the partitioning into subsets by A</a:t>
            </a:r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313D-3D88-474C-AFA0-6FC9A549F8B3}" type="datetime1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515A-4985-4515-A42A-352C80C51F6A}" type="datetime1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A3A5-0B5A-4485-9F70-12489C3A55D8}" type="datetime1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9948-B1A4-4A40-90CE-7D6093054687}" type="datetime1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57D3-9360-4FD1-8DBF-39B0422D31B0}" type="datetime1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81F3-EEF1-45D9-90F2-46A7F62F922C}" type="datetime1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E9F6-220F-4391-8536-F0C35E26B500}" type="datetime1">
              <a:rPr lang="en-US" smtClean="0"/>
              <a:pPr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A397-61DB-4A7B-8F4B-095501B0DAFB}" type="datetime1">
              <a:rPr lang="en-US" smtClean="0"/>
              <a:pPr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6AF2-9EE5-44EC-97FA-742A0A96DAB9}" type="datetime1">
              <a:rPr lang="en-US" smtClean="0"/>
              <a:pPr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57C7-A694-49D2-A45E-0AA06E57C588}" type="datetime1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0BB9-8477-4336-9665-C8368005C6D9}" type="datetime1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67EF6-D31B-4351-9E32-0C355C027CEF}" type="datetime1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24.w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35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Systems and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Unit 5</a:t>
            </a:r>
          </a:p>
          <a:p>
            <a:r>
              <a:rPr lang="en-US" b="1" dirty="0"/>
              <a:t>Classification : Placing Thing Where They Belong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cap="all" dirty="0"/>
              <a:t>Bayesian methods...</a:t>
            </a:r>
            <a:endParaRPr 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42" y="2083923"/>
            <a:ext cx="3389670" cy="1194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450" y="246492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 = </a:t>
            </a:r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050" y="2083923"/>
            <a:ext cx="2810500" cy="265808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347850" y="2083923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AFTER TRAINING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47850" y="2388723"/>
            <a:ext cx="1524000" cy="1588"/>
          </a:xfrm>
          <a:prstGeom prst="straightConnector1">
            <a:avLst/>
          </a:prstGeom>
          <a:ln w="38100" cmpd="dbl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8850" y="3607923"/>
            <a:ext cx="2362200" cy="116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Calibri" pitchFamily="34" charset="0"/>
                <a:cs typeface="Times New Roman" pitchFamily="18" charset="0"/>
              </a:rPr>
              <a:t>Size&lt;small, medium, large&gt;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Calibri" pitchFamily="34" charset="0"/>
                <a:cs typeface="Times New Roman" pitchFamily="18" charset="0"/>
              </a:rPr>
              <a:t>Color&lt;red, blue, green&gt;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Calibri" pitchFamily="34" charset="0"/>
                <a:cs typeface="Times New Roman" pitchFamily="18" charset="0"/>
              </a:rPr>
              <a:t>Shape&lt;circle, triangle, square&gt;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Calibri" pitchFamily="34" charset="0"/>
                <a:cs typeface="Times New Roman" pitchFamily="18" charset="0"/>
              </a:rPr>
              <a:t>Category&lt;positive, negative&gt;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C2D5-1ED7-49DB-A3DD-7D431017ED3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cap="all" dirty="0"/>
              <a:t>Bayesian methods...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9157" y="1647824"/>
            <a:ext cx="6182693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C2D5-1ED7-49DB-A3DD-7D431017ED3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2E166-5CAD-4506-924F-068A72B9E885}" type="slidenum">
              <a:rPr lang="en-US"/>
              <a:pPr/>
              <a:t>12</a:t>
            </a:fld>
            <a:endParaRPr lang="en-US"/>
          </a:p>
        </p:txBody>
      </p:sp>
      <p:sp>
        <p:nvSpPr>
          <p:cNvPr id="159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sz="3200" dirty="0"/>
              <a:t>Naïve Bayesian Classifier: Training Dataset</a:t>
            </a:r>
          </a:p>
        </p:txBody>
      </p:sp>
      <p:sp>
        <p:nvSpPr>
          <p:cNvPr id="1599492" name="Text Box 4"/>
          <p:cNvSpPr txBox="1">
            <a:spLocks noChangeArrowheads="1"/>
          </p:cNvSpPr>
          <p:nvPr/>
        </p:nvSpPr>
        <p:spPr bwMode="auto">
          <a:xfrm>
            <a:off x="228600" y="2057400"/>
            <a:ext cx="3429000" cy="310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Class: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C1:buys_computer = ‘yes’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C2:buys_computer = ‘no’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Data sample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X = (age &lt;=30,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Income = medium,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Student = yes</a:t>
            </a:r>
          </a:p>
          <a:p>
            <a:pPr>
              <a:lnSpc>
                <a:spcPct val="110000"/>
              </a:lnSpc>
            </a:pPr>
            <a:r>
              <a:rPr lang="en-US" sz="2000" dirty="0" err="1"/>
              <a:t>Credit_rating</a:t>
            </a:r>
            <a:r>
              <a:rPr lang="en-US" sz="2000" dirty="0"/>
              <a:t> = Fair)</a:t>
            </a:r>
          </a:p>
        </p:txBody>
      </p:sp>
      <p:pic>
        <p:nvPicPr>
          <p:cNvPr id="9" name="Picture 8" descr="Bayesi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143000"/>
            <a:ext cx="4717914" cy="480934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BADC-79B0-4C1D-99E7-95F7618255C0}" type="slidenum">
              <a:rPr lang="en-US"/>
              <a:pPr/>
              <a:t>13</a:t>
            </a:fld>
            <a:endParaRPr lang="en-US"/>
          </a:p>
        </p:txBody>
      </p:sp>
      <p:sp>
        <p:nvSpPr>
          <p:cNvPr id="160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67800" cy="609600"/>
          </a:xfrm>
        </p:spPr>
        <p:txBody>
          <a:bodyPr>
            <a:normAutofit fontScale="90000"/>
          </a:bodyPr>
          <a:lstStyle/>
          <a:p>
            <a:r>
              <a:rPr lang="en-US"/>
              <a:t>Naïve Bayesian Classifier:  An Example</a:t>
            </a:r>
          </a:p>
        </p:txBody>
      </p:sp>
      <p:sp>
        <p:nvSpPr>
          <p:cNvPr id="160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000"/>
              <a:t>P(C</a:t>
            </a:r>
            <a:r>
              <a:rPr lang="en-US" sz="2000" baseline="-25000"/>
              <a:t>i</a:t>
            </a:r>
            <a:r>
              <a:rPr lang="en-US" sz="2000"/>
              <a:t>):    </a:t>
            </a:r>
            <a:r>
              <a:rPr lang="en-US" sz="1600"/>
              <a:t>P(buys_computer = “yes”)  = 9/14 = 0.643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                    P(buys_computer = “no”) = 5/14= 0.357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/>
          </a:p>
          <a:p>
            <a:pPr>
              <a:lnSpc>
                <a:spcPct val="80000"/>
              </a:lnSpc>
            </a:pPr>
            <a:r>
              <a:rPr lang="en-US" sz="2000"/>
              <a:t>Compute P(X|C</a:t>
            </a:r>
            <a:r>
              <a:rPr lang="en-US" sz="2000" baseline="-25000"/>
              <a:t>i</a:t>
            </a:r>
            <a:r>
              <a:rPr lang="en-US" sz="2000"/>
              <a:t>) for each class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     P(age = “&lt;=30” | buys_computer = “yes”)  = 2/9 = 0.222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     P(age = “&lt;= 30” | buys_computer = “no”) = 3/5 = 0.6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     P(income = “medium” | buys_computer = “yes”) = 4/9 = 0.444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     P(income = “medium” | buys_computer = “no”) = 2/5 = 0.4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     P(student = “yes” | buys_computer = “yes) = 6/9 = 0.667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     P(student = “yes” | buys_computer = “no”) = 1/5 = 0.2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     P(credit_rating = “fair” | buys_computer = “yes”) = 6/9 = 0.667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     P(credit_rating = “fair” | buys_computer = “no”) = 2/5 = 0.4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/>
          </a:p>
          <a:p>
            <a:pPr>
              <a:lnSpc>
                <a:spcPct val="80000"/>
              </a:lnSpc>
            </a:pPr>
            <a:r>
              <a:rPr lang="en-US" sz="1600" b="1"/>
              <a:t> X = (age &lt;= 30 , income = medium, student = yes, credit_rating = fair)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 </a:t>
            </a:r>
            <a:r>
              <a:rPr lang="en-US" sz="1600" b="1"/>
              <a:t>P(X|C</a:t>
            </a:r>
            <a:r>
              <a:rPr lang="en-US" sz="1600" b="1" baseline="-25000"/>
              <a:t>i</a:t>
            </a:r>
            <a:r>
              <a:rPr lang="en-US" sz="1600" b="1"/>
              <a:t>) :</a:t>
            </a:r>
            <a:r>
              <a:rPr lang="en-US" sz="1600"/>
              <a:t> P(X|buys_computer = “yes”) = 0.222 x 0.444 x 0.667 x 0.667 = 0.044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                P(X|buys_computer = “no”) = 0.6 x 0.4 x 0.2 x 0.4 = 0.019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/>
              <a:t>P(X|C</a:t>
            </a:r>
            <a:r>
              <a:rPr lang="en-US" sz="1600" b="1" baseline="-25000"/>
              <a:t>i</a:t>
            </a:r>
            <a:r>
              <a:rPr lang="en-US" sz="1600" b="1"/>
              <a:t>)*P(C</a:t>
            </a:r>
            <a:r>
              <a:rPr lang="en-US" sz="1600" b="1" baseline="-25000"/>
              <a:t>i</a:t>
            </a:r>
            <a:r>
              <a:rPr lang="en-US" sz="1600" b="1"/>
              <a:t>) : </a:t>
            </a:r>
            <a:r>
              <a:rPr lang="en-US" sz="1600"/>
              <a:t>P(X|buys_computer = “yes”) * P(buys_computer = “yes”) = 0.028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/>
              <a:t>		             </a:t>
            </a:r>
            <a:r>
              <a:rPr lang="en-US" sz="1600"/>
              <a:t>P(X|buys_computer = “no”) * P(buys_computer = “no”) = 0.007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/>
              <a:t>Therefore,  X belongs to class (“buys_computer = yes”)</a:t>
            </a:r>
            <a:r>
              <a:rPr lang="en-US" sz="1400" b="1"/>
              <a:t>		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Bayesian Classifier…………………….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b="1" u="sng" dirty="0"/>
              <a:t>Classify the following </a:t>
            </a:r>
          </a:p>
          <a:p>
            <a:pPr marL="971550" lvl="1" indent="-514350">
              <a:buFont typeface="Wingdings" pitchFamily="2" charset="2"/>
              <a:buChar char="§"/>
            </a:pPr>
            <a:r>
              <a:rPr lang="pt-BR" sz="1800" dirty="0"/>
              <a:t>d7 = (</a:t>
            </a:r>
            <a:r>
              <a:rPr lang="pt-BR" sz="1800" dirty="0">
                <a:sym typeface="Symbol"/>
              </a:rPr>
              <a:t></a:t>
            </a:r>
            <a:r>
              <a:rPr lang="pt-BR" sz="1800" dirty="0"/>
              <a:t>N,C, </a:t>
            </a:r>
            <a:r>
              <a:rPr lang="pt-BR" sz="1800" dirty="0">
                <a:sym typeface="Symbol"/>
              </a:rPr>
              <a:t> </a:t>
            </a:r>
            <a:r>
              <a:rPr lang="pt-BR" sz="1800" dirty="0"/>
              <a:t>R,F)</a:t>
            </a:r>
          </a:p>
          <a:p>
            <a:pPr marL="971550" lvl="1" indent="-514350">
              <a:buFont typeface="Wingdings" pitchFamily="2" charset="2"/>
              <a:buChar char="§"/>
            </a:pPr>
            <a:r>
              <a:rPr lang="pt-BR" sz="1800" dirty="0"/>
              <a:t>d8 = (N, </a:t>
            </a:r>
            <a:r>
              <a:rPr lang="pt-BR" sz="1800" dirty="0">
                <a:sym typeface="Symbol"/>
              </a:rPr>
              <a:t> </a:t>
            </a:r>
            <a:r>
              <a:rPr lang="pt-BR" sz="1800" dirty="0"/>
              <a:t>C, </a:t>
            </a:r>
            <a:r>
              <a:rPr lang="pt-BR" sz="1800" dirty="0">
                <a:sym typeface="Symbol"/>
              </a:rPr>
              <a:t> </a:t>
            </a:r>
            <a:r>
              <a:rPr lang="pt-BR" sz="1800" dirty="0"/>
              <a:t>R,F)</a:t>
            </a:r>
          </a:p>
          <a:p>
            <a:pPr marL="971550" lvl="1" indent="-514350">
              <a:buFont typeface="Wingdings" pitchFamily="2" charset="2"/>
              <a:buChar char="§"/>
            </a:pPr>
            <a:r>
              <a:rPr lang="pt-BR" sz="1800" dirty="0"/>
              <a:t>d9 = (N, </a:t>
            </a:r>
            <a:r>
              <a:rPr lang="pt-BR" sz="1800" dirty="0">
                <a:sym typeface="Symbol"/>
              </a:rPr>
              <a:t> </a:t>
            </a:r>
            <a:r>
              <a:rPr lang="pt-BR" sz="1800" dirty="0"/>
              <a:t>C,R, </a:t>
            </a:r>
            <a:r>
              <a:rPr lang="pt-BR" sz="1800" dirty="0">
                <a:sym typeface="Symbol"/>
              </a:rPr>
              <a:t> </a:t>
            </a:r>
            <a:r>
              <a:rPr lang="pt-BR" sz="1800" dirty="0"/>
              <a:t>F)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33180"/>
            <a:ext cx="7924800" cy="3438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Bayesian Classifier…………………….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6705600" cy="3263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334000"/>
            <a:ext cx="57626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Bayesian Classifier…………………….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13" y="1685925"/>
            <a:ext cx="88677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cap="all" dirty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Decision tree induction is the learning of decision trees from class labeled training </a:t>
            </a:r>
            <a:r>
              <a:rPr lang="en-US" dirty="0" err="1"/>
              <a:t>tuples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 decision tree is a flowchart like tree structure where each internal node denotes a test on an attribute, each branch represents an outcome of the test and each node holds a class label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C2D5-1ED7-49DB-A3DD-7D431017ED3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cap="all" dirty="0"/>
              <a:t>Decision Trees...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2133600"/>
            <a:ext cx="5638799" cy="2590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2247900"/>
            <a:ext cx="12192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Age ?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2971800"/>
            <a:ext cx="12192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Student ?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2971800"/>
            <a:ext cx="12192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Credit_rating</a:t>
            </a:r>
            <a:r>
              <a:rPr lang="en-US" sz="1200" dirty="0"/>
              <a:t> ?</a:t>
            </a:r>
          </a:p>
        </p:txBody>
      </p:sp>
      <p:cxnSp>
        <p:nvCxnSpPr>
          <p:cNvPr id="8" name="Straight Arrow Connector 7"/>
          <p:cNvCxnSpPr>
            <a:stCxn id="6" idx="0"/>
            <a:endCxn id="5" idx="1"/>
          </p:cNvCxnSpPr>
          <p:nvPr/>
        </p:nvCxnSpPr>
        <p:spPr>
          <a:xfrm rot="5400000" flipH="1" flipV="1">
            <a:off x="3124200" y="22098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7" idx="0"/>
          </p:cNvCxnSpPr>
          <p:nvPr/>
        </p:nvCxnSpPr>
        <p:spPr>
          <a:xfrm>
            <a:off x="5105400" y="2438400"/>
            <a:ext cx="1066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114800" y="3733800"/>
            <a:ext cx="7620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YES</a:t>
            </a:r>
          </a:p>
        </p:txBody>
      </p:sp>
      <p:cxnSp>
        <p:nvCxnSpPr>
          <p:cNvPr id="11" name="Straight Connector 10"/>
          <p:cNvCxnSpPr>
            <a:stCxn id="5" idx="2"/>
            <a:endCxn id="10" idx="0"/>
          </p:cNvCxnSpPr>
          <p:nvPr/>
        </p:nvCxnSpPr>
        <p:spPr>
          <a:xfrm rot="5400000">
            <a:off x="3943350" y="3181350"/>
            <a:ext cx="1104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905000" y="4038600"/>
            <a:ext cx="6858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</a:t>
            </a:r>
          </a:p>
        </p:txBody>
      </p:sp>
      <p:sp>
        <p:nvSpPr>
          <p:cNvPr id="13" name="Oval 12"/>
          <p:cNvSpPr/>
          <p:nvPr/>
        </p:nvSpPr>
        <p:spPr>
          <a:xfrm>
            <a:off x="3276600" y="4038600"/>
            <a:ext cx="6858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YES</a:t>
            </a:r>
          </a:p>
        </p:txBody>
      </p:sp>
      <p:sp>
        <p:nvSpPr>
          <p:cNvPr id="14" name="Oval 13"/>
          <p:cNvSpPr/>
          <p:nvPr/>
        </p:nvSpPr>
        <p:spPr>
          <a:xfrm>
            <a:off x="5181600" y="4038600"/>
            <a:ext cx="6858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</a:t>
            </a:r>
          </a:p>
        </p:txBody>
      </p:sp>
      <p:sp>
        <p:nvSpPr>
          <p:cNvPr id="15" name="Oval 14"/>
          <p:cNvSpPr/>
          <p:nvPr/>
        </p:nvSpPr>
        <p:spPr>
          <a:xfrm>
            <a:off x="6553200" y="4038600"/>
            <a:ext cx="6858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YES</a:t>
            </a:r>
          </a:p>
        </p:txBody>
      </p:sp>
      <p:cxnSp>
        <p:nvCxnSpPr>
          <p:cNvPr id="16" name="Straight Connector 15"/>
          <p:cNvCxnSpPr>
            <a:stCxn id="6" idx="2"/>
            <a:endCxn id="12" idx="0"/>
          </p:cNvCxnSpPr>
          <p:nvPr/>
        </p:nvCxnSpPr>
        <p:spPr>
          <a:xfrm rot="5400000">
            <a:off x="2228850" y="3371850"/>
            <a:ext cx="68580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13" idx="0"/>
          </p:cNvCxnSpPr>
          <p:nvPr/>
        </p:nvCxnSpPr>
        <p:spPr>
          <a:xfrm rot="16200000" flipH="1">
            <a:off x="2914650" y="3333750"/>
            <a:ext cx="6858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14" idx="0"/>
          </p:cNvCxnSpPr>
          <p:nvPr/>
        </p:nvCxnSpPr>
        <p:spPr>
          <a:xfrm rot="5400000">
            <a:off x="5505450" y="3371850"/>
            <a:ext cx="68580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5" idx="0"/>
          </p:cNvCxnSpPr>
          <p:nvPr/>
        </p:nvCxnSpPr>
        <p:spPr>
          <a:xfrm rot="16200000" flipH="1">
            <a:off x="6191250" y="3333750"/>
            <a:ext cx="6858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30"/>
          <p:cNvSpPr txBox="1"/>
          <p:nvPr/>
        </p:nvSpPr>
        <p:spPr>
          <a:xfrm>
            <a:off x="2895600" y="2481854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/>
              <a:t>youth</a:t>
            </a:r>
          </a:p>
        </p:txBody>
      </p:sp>
      <p:sp>
        <p:nvSpPr>
          <p:cNvPr id="21" name="TextBox 31"/>
          <p:cNvSpPr txBox="1"/>
          <p:nvPr/>
        </p:nvSpPr>
        <p:spPr>
          <a:xfrm>
            <a:off x="5594798" y="2466201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/>
              <a:t>senior</a:t>
            </a:r>
          </a:p>
        </p:txBody>
      </p:sp>
      <p:sp>
        <p:nvSpPr>
          <p:cNvPr id="22" name="TextBox 32"/>
          <p:cNvSpPr txBox="1"/>
          <p:nvPr/>
        </p:nvSpPr>
        <p:spPr>
          <a:xfrm rot="16200000">
            <a:off x="3823901" y="2985699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/>
              <a:t>middle-aged</a:t>
            </a:r>
          </a:p>
        </p:txBody>
      </p:sp>
      <p:sp>
        <p:nvSpPr>
          <p:cNvPr id="23" name="TextBox 33"/>
          <p:cNvSpPr txBox="1"/>
          <p:nvPr/>
        </p:nvSpPr>
        <p:spPr>
          <a:xfrm>
            <a:off x="2209800" y="3581400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/>
              <a:t>no</a:t>
            </a:r>
          </a:p>
        </p:txBody>
      </p:sp>
      <p:sp>
        <p:nvSpPr>
          <p:cNvPr id="24" name="TextBox 34"/>
          <p:cNvSpPr txBox="1"/>
          <p:nvPr/>
        </p:nvSpPr>
        <p:spPr>
          <a:xfrm>
            <a:off x="3340744" y="3609201"/>
            <a:ext cx="39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/>
              <a:t>yes</a:t>
            </a:r>
          </a:p>
        </p:txBody>
      </p:sp>
      <p:sp>
        <p:nvSpPr>
          <p:cNvPr id="25" name="TextBox 35"/>
          <p:cNvSpPr txBox="1"/>
          <p:nvPr/>
        </p:nvSpPr>
        <p:spPr>
          <a:xfrm>
            <a:off x="5410200" y="35814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/>
              <a:t>fair</a:t>
            </a:r>
          </a:p>
        </p:txBody>
      </p:sp>
      <p:sp>
        <p:nvSpPr>
          <p:cNvPr id="26" name="TextBox 36"/>
          <p:cNvSpPr txBox="1"/>
          <p:nvPr/>
        </p:nvSpPr>
        <p:spPr>
          <a:xfrm>
            <a:off x="6553200" y="3581400"/>
            <a:ext cx="747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/>
              <a:t>excellent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C2D5-1ED7-49DB-A3DD-7D431017ED3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cap="all" dirty="0"/>
              <a:t>Decision Trees...(Example)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676400"/>
          <a:ext cx="6096002" cy="2613750"/>
        </p:xfrm>
        <a:graphic>
          <a:graphicData uri="http://schemas.openxmlformats.org/drawingml/2006/table">
            <a:tbl>
              <a:tblPr/>
              <a:tblGrid>
                <a:gridCol w="77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4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49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4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Day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Outlook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Temperature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Humidity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Wind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Play Tennis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D1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SUNNY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HOT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HIGH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WEAK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NO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D2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SUNNY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HOT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HIGH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STRONG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NO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D3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OVERCAST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HOT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HIGH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WEAK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D4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RAIN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MILD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HIGH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WEAK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D5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RAIN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COOL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NORMAL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WEAK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D6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RAIN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COOL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NORMAL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STRONG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NO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D7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OVERCAST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COOL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NORMAL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STRONG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D8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SUNNY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MILD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HIGH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WEAK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NO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D9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latin typeface="Liberation Serif"/>
                          <a:ea typeface="Calibri"/>
                          <a:cs typeface="Mangal"/>
                        </a:rPr>
                        <a:t>SUNNY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COOL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NORMAL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WEAK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D10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RAIN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MILD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NORMAL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WEAK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D11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SUNNY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MILD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NORMAL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STRONG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D12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OVERCAST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MILD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HIGH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STRONG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D13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OVERCAST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latin typeface="Liberation Serif"/>
                          <a:ea typeface="Calibri"/>
                          <a:cs typeface="Mangal"/>
                        </a:rPr>
                        <a:t>HOT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NORMAL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WEAK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YES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Liberation Serif"/>
                          <a:ea typeface="Calibri"/>
                          <a:cs typeface="Mangal"/>
                        </a:rPr>
                        <a:t>D14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RAIN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MILD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HIGH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latin typeface="Liberation Serif"/>
                          <a:ea typeface="Calibri"/>
                          <a:cs typeface="Mangal"/>
                        </a:rPr>
                        <a:t>STRONG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latin typeface="Liberation Serif"/>
                          <a:ea typeface="Calibri"/>
                          <a:cs typeface="Mangal"/>
                        </a:rPr>
                        <a:t>NO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4648200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Outlook &lt;sunny, overcast, rain&gt;</a:t>
            </a:r>
          </a:p>
          <a:p>
            <a:pPr algn="just"/>
            <a:r>
              <a:rPr lang="en-US" dirty="0"/>
              <a:t>Temperature &lt;hot, mild, cool&gt;</a:t>
            </a:r>
          </a:p>
          <a:p>
            <a:pPr algn="just"/>
            <a:r>
              <a:rPr lang="en-US" dirty="0"/>
              <a:t>Humidity &lt;high, normal&gt;</a:t>
            </a:r>
          </a:p>
          <a:p>
            <a:pPr algn="just"/>
            <a:r>
              <a:rPr lang="en-US" dirty="0"/>
              <a:t>Wind &lt;weak, strong&gt;</a:t>
            </a:r>
          </a:p>
          <a:p>
            <a:pPr algn="just"/>
            <a:r>
              <a:rPr lang="en-US" dirty="0"/>
              <a:t>Play Tennis &lt;no, yes&gt;</a:t>
            </a:r>
          </a:p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C2D5-1ED7-49DB-A3DD-7D431017ED3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0FAD-89DB-4D5A-AB7B-0E1DBB0B4D1E}" type="slidenum">
              <a:rPr lang="en-US"/>
              <a:pPr/>
              <a:t>2</a:t>
            </a:fld>
            <a:endParaRPr lang="en-US"/>
          </a:p>
        </p:txBody>
      </p:sp>
      <p:sp>
        <p:nvSpPr>
          <p:cNvPr id="1272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0292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chemeClr val="hlink"/>
                </a:solidFill>
              </a:rPr>
              <a:t>Classification</a:t>
            </a:r>
            <a:r>
              <a:rPr lang="en-US" sz="2000" dirty="0"/>
              <a:t> 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predicts categorical class labels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classifies data based on the training set and the values (</a:t>
            </a:r>
            <a:r>
              <a:rPr lang="en-US" sz="2400" dirty="0">
                <a:solidFill>
                  <a:schemeClr val="hlink"/>
                </a:solidFill>
              </a:rPr>
              <a:t>class labels</a:t>
            </a:r>
            <a:r>
              <a:rPr lang="en-US" sz="2400" dirty="0"/>
              <a:t>) in a classifying attribute and uses it in classifying new data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chemeClr val="hlink"/>
                </a:solidFill>
              </a:rPr>
              <a:t>Prediction 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predicts unknown or missing values 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Typical applications</a:t>
            </a:r>
          </a:p>
          <a:p>
            <a:pPr lvl="1" algn="just">
              <a:lnSpc>
                <a:spcPct val="90000"/>
              </a:lnSpc>
              <a:buClr>
                <a:srgbClr val="0000CC"/>
              </a:buClr>
            </a:pPr>
            <a:r>
              <a:rPr lang="en-US" sz="2400" dirty="0"/>
              <a:t>Credit approval</a:t>
            </a:r>
          </a:p>
          <a:p>
            <a:pPr lvl="1" algn="just">
              <a:lnSpc>
                <a:spcPct val="90000"/>
              </a:lnSpc>
              <a:buClr>
                <a:srgbClr val="0000CC"/>
              </a:buClr>
            </a:pPr>
            <a:r>
              <a:rPr lang="en-US" sz="2400" dirty="0"/>
              <a:t>Target marketing</a:t>
            </a:r>
          </a:p>
          <a:p>
            <a:pPr lvl="1" algn="just">
              <a:lnSpc>
                <a:spcPct val="90000"/>
              </a:lnSpc>
              <a:buClr>
                <a:srgbClr val="0000CC"/>
              </a:buClr>
            </a:pPr>
            <a:r>
              <a:rPr lang="en-US" sz="2400" dirty="0"/>
              <a:t>Medical diagnosis</a:t>
            </a:r>
          </a:p>
          <a:p>
            <a:pPr lvl="1" algn="just">
              <a:lnSpc>
                <a:spcPct val="90000"/>
              </a:lnSpc>
              <a:buClr>
                <a:srgbClr val="0000CC"/>
              </a:buClr>
            </a:pPr>
            <a:r>
              <a:rPr lang="en-US" sz="2400" dirty="0"/>
              <a:t>Fraud detection</a:t>
            </a: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81915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/>
              <a:t>Classification vs. Prediction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0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589" name="Shape 160058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rmAutofit fontScale="90000"/>
          </a:bodyPr>
          <a:lstStyle/>
          <a:p>
            <a:pPr marL="0" lvl="0" indent="-2794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BUILDING DECISION TREE</a:t>
            </a:r>
          </a:p>
        </p:txBody>
      </p:sp>
      <p:sp>
        <p:nvSpPr>
          <p:cNvPr id="1600590" name="Shape 1600590"/>
          <p:cNvSpPr/>
          <p:nvPr/>
        </p:nvSpPr>
        <p:spPr>
          <a:xfrm>
            <a:off x="375150" y="1181175"/>
            <a:ext cx="8229600" cy="487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0591" name="Shape 1600591"/>
          <p:cNvSpPr/>
          <p:nvPr/>
        </p:nvSpPr>
        <p:spPr>
          <a:xfrm>
            <a:off x="3876556" y="1143000"/>
            <a:ext cx="1219200" cy="3810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w="9525" cap="flat" cmpd="sng">
            <a:solidFill>
              <a:srgbClr val="45A9C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Humidity</a:t>
            </a:r>
          </a:p>
        </p:txBody>
      </p:sp>
      <p:sp>
        <p:nvSpPr>
          <p:cNvPr id="1600592" name="Shape 1600592"/>
          <p:cNvSpPr txBox="1"/>
          <p:nvPr/>
        </p:nvSpPr>
        <p:spPr>
          <a:xfrm>
            <a:off x="2057400" y="1981200"/>
            <a:ext cx="17154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d1,d2,d3,d4,d8,d12,d14</a:t>
            </a:r>
          </a:p>
        </p:txBody>
      </p:sp>
      <p:sp>
        <p:nvSpPr>
          <p:cNvPr id="1600593" name="Shape 1600593"/>
          <p:cNvSpPr txBox="1"/>
          <p:nvPr/>
        </p:nvSpPr>
        <p:spPr>
          <a:xfrm>
            <a:off x="5172179" y="1981200"/>
            <a:ext cx="17940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d5,d6,d7,d9,d10,d11,d13</a:t>
            </a:r>
          </a:p>
        </p:txBody>
      </p:sp>
      <p:sp>
        <p:nvSpPr>
          <p:cNvPr id="1600594" name="Shape 1600594"/>
          <p:cNvSpPr/>
          <p:nvPr/>
        </p:nvSpPr>
        <p:spPr>
          <a:xfrm>
            <a:off x="2514600" y="2286000"/>
            <a:ext cx="762000" cy="3810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w="9525" cap="flat" cmpd="sng">
            <a:solidFill>
              <a:srgbClr val="45A9C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</a:t>
            </a:r>
          </a:p>
        </p:txBody>
      </p:sp>
      <p:sp>
        <p:nvSpPr>
          <p:cNvPr id="1600595" name="Shape 1600595"/>
          <p:cNvSpPr txBox="1"/>
          <p:nvPr/>
        </p:nvSpPr>
        <p:spPr>
          <a:xfrm>
            <a:off x="1600200" y="3200400"/>
            <a:ext cx="9075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d2,d12,d14</a:t>
            </a:r>
          </a:p>
        </p:txBody>
      </p:sp>
      <p:sp>
        <p:nvSpPr>
          <p:cNvPr id="1600596" name="Shape 1600596"/>
          <p:cNvSpPr txBox="1"/>
          <p:nvPr/>
        </p:nvSpPr>
        <p:spPr>
          <a:xfrm>
            <a:off x="3276600" y="3200400"/>
            <a:ext cx="9525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d1,d3,d4,d8</a:t>
            </a:r>
          </a:p>
        </p:txBody>
      </p:sp>
      <p:cxnSp>
        <p:nvCxnSpPr>
          <p:cNvPr id="1600597" name="Shape 1600597"/>
          <p:cNvCxnSpPr>
            <a:stCxn id="1600591" idx="2"/>
            <a:endCxn id="1600592" idx="0"/>
          </p:cNvCxnSpPr>
          <p:nvPr/>
        </p:nvCxnSpPr>
        <p:spPr>
          <a:xfrm flipH="1">
            <a:off x="2915056" y="1524000"/>
            <a:ext cx="1571100" cy="457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0598" name="Shape 1600598"/>
          <p:cNvCxnSpPr>
            <a:stCxn id="1600591" idx="2"/>
            <a:endCxn id="1600593" idx="0"/>
          </p:cNvCxnSpPr>
          <p:nvPr/>
        </p:nvCxnSpPr>
        <p:spPr>
          <a:xfrm>
            <a:off x="4486156" y="1524000"/>
            <a:ext cx="1583100" cy="457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0599" name="Shape 1600599"/>
          <p:cNvSpPr txBox="1"/>
          <p:nvPr/>
        </p:nvSpPr>
        <p:spPr>
          <a:xfrm>
            <a:off x="3189202" y="1551801"/>
            <a:ext cx="4683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</a:p>
        </p:txBody>
      </p:sp>
      <p:sp>
        <p:nvSpPr>
          <p:cNvPr id="1600600" name="Shape 1600600"/>
          <p:cNvSpPr txBox="1"/>
          <p:nvPr/>
        </p:nvSpPr>
        <p:spPr>
          <a:xfrm>
            <a:off x="5334000" y="1551801"/>
            <a:ext cx="6462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</a:t>
            </a:r>
          </a:p>
        </p:txBody>
      </p:sp>
      <p:cxnSp>
        <p:nvCxnSpPr>
          <p:cNvPr id="1600601" name="Shape 1600601"/>
          <p:cNvCxnSpPr>
            <a:stCxn id="1600594" idx="2"/>
            <a:endCxn id="1600595" idx="0"/>
          </p:cNvCxnSpPr>
          <p:nvPr/>
        </p:nvCxnSpPr>
        <p:spPr>
          <a:xfrm flipH="1">
            <a:off x="2054100" y="2667000"/>
            <a:ext cx="841500" cy="533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0602" name="Shape 1600602"/>
          <p:cNvCxnSpPr>
            <a:stCxn id="1600594" idx="2"/>
            <a:endCxn id="1600596" idx="0"/>
          </p:cNvCxnSpPr>
          <p:nvPr/>
        </p:nvCxnSpPr>
        <p:spPr>
          <a:xfrm>
            <a:off x="2895600" y="2667000"/>
            <a:ext cx="857400" cy="533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0603" name="Shape 1600603"/>
          <p:cNvSpPr txBox="1"/>
          <p:nvPr/>
        </p:nvSpPr>
        <p:spPr>
          <a:xfrm>
            <a:off x="1828800" y="2743200"/>
            <a:ext cx="5964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</a:t>
            </a:r>
          </a:p>
        </p:txBody>
      </p:sp>
      <p:sp>
        <p:nvSpPr>
          <p:cNvPr id="1600604" name="Shape 1600604"/>
          <p:cNvSpPr txBox="1"/>
          <p:nvPr/>
        </p:nvSpPr>
        <p:spPr>
          <a:xfrm>
            <a:off x="3352800" y="2743200"/>
            <a:ext cx="6096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</a:t>
            </a:r>
          </a:p>
        </p:txBody>
      </p:sp>
      <p:sp>
        <p:nvSpPr>
          <p:cNvPr id="1600605" name="Shape 1600605"/>
          <p:cNvSpPr/>
          <p:nvPr/>
        </p:nvSpPr>
        <p:spPr>
          <a:xfrm>
            <a:off x="1600200" y="3505200"/>
            <a:ext cx="838200" cy="3810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w="9525" cap="flat" cmpd="sng">
            <a:solidFill>
              <a:srgbClr val="45A9C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Outlook</a:t>
            </a:r>
          </a:p>
        </p:txBody>
      </p:sp>
      <p:sp>
        <p:nvSpPr>
          <p:cNvPr id="1600606" name="Shape 1600606"/>
          <p:cNvSpPr txBox="1"/>
          <p:nvPr/>
        </p:nvSpPr>
        <p:spPr>
          <a:xfrm>
            <a:off x="838200" y="4495800"/>
            <a:ext cx="3435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d2</a:t>
            </a:r>
          </a:p>
        </p:txBody>
      </p:sp>
      <p:sp>
        <p:nvSpPr>
          <p:cNvPr id="1600607" name="Shape 1600607"/>
          <p:cNvSpPr txBox="1"/>
          <p:nvPr/>
        </p:nvSpPr>
        <p:spPr>
          <a:xfrm>
            <a:off x="2438400" y="4495800"/>
            <a:ext cx="4218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d12</a:t>
            </a:r>
          </a:p>
        </p:txBody>
      </p:sp>
      <p:cxnSp>
        <p:nvCxnSpPr>
          <p:cNvPr id="1600608" name="Shape 1600608"/>
          <p:cNvCxnSpPr>
            <a:stCxn id="1600605" idx="2"/>
            <a:endCxn id="1600606" idx="0"/>
          </p:cNvCxnSpPr>
          <p:nvPr/>
        </p:nvCxnSpPr>
        <p:spPr>
          <a:xfrm flipH="1">
            <a:off x="1009800" y="3886200"/>
            <a:ext cx="1009500" cy="609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0609" name="Shape 1600609"/>
          <p:cNvCxnSpPr>
            <a:stCxn id="1600605" idx="2"/>
            <a:endCxn id="1600607" idx="0"/>
          </p:cNvCxnSpPr>
          <p:nvPr/>
        </p:nvCxnSpPr>
        <p:spPr>
          <a:xfrm>
            <a:off x="2019300" y="3886200"/>
            <a:ext cx="630000" cy="609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0610" name="Shape 1600610"/>
          <p:cNvSpPr txBox="1"/>
          <p:nvPr/>
        </p:nvSpPr>
        <p:spPr>
          <a:xfrm>
            <a:off x="914400" y="4038600"/>
            <a:ext cx="5649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sunny</a:t>
            </a:r>
          </a:p>
        </p:txBody>
      </p:sp>
      <p:sp>
        <p:nvSpPr>
          <p:cNvPr id="1600611" name="Shape 1600611"/>
          <p:cNvSpPr txBox="1"/>
          <p:nvPr/>
        </p:nvSpPr>
        <p:spPr>
          <a:xfrm>
            <a:off x="2405990" y="4066401"/>
            <a:ext cx="7182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overcast</a:t>
            </a:r>
          </a:p>
        </p:txBody>
      </p:sp>
      <p:sp>
        <p:nvSpPr>
          <p:cNvPr id="1600612" name="Shape 1600612"/>
          <p:cNvSpPr txBox="1"/>
          <p:nvPr/>
        </p:nvSpPr>
        <p:spPr>
          <a:xfrm>
            <a:off x="1447800" y="4800600"/>
            <a:ext cx="4251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d14</a:t>
            </a:r>
          </a:p>
        </p:txBody>
      </p:sp>
      <p:cxnSp>
        <p:nvCxnSpPr>
          <p:cNvPr id="1600613" name="Shape 1600613"/>
          <p:cNvCxnSpPr>
            <a:stCxn id="1600605" idx="2"/>
            <a:endCxn id="1600612" idx="0"/>
          </p:cNvCxnSpPr>
          <p:nvPr/>
        </p:nvCxnSpPr>
        <p:spPr>
          <a:xfrm flipH="1">
            <a:off x="1660500" y="3886200"/>
            <a:ext cx="358800" cy="914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0614" name="Shape 1600614"/>
          <p:cNvSpPr txBox="1"/>
          <p:nvPr/>
        </p:nvSpPr>
        <p:spPr>
          <a:xfrm>
            <a:off x="1447800" y="4191000"/>
            <a:ext cx="4410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rain</a:t>
            </a:r>
          </a:p>
        </p:txBody>
      </p:sp>
      <p:sp>
        <p:nvSpPr>
          <p:cNvPr id="1600615" name="Shape 1600615"/>
          <p:cNvSpPr/>
          <p:nvPr/>
        </p:nvSpPr>
        <p:spPr>
          <a:xfrm>
            <a:off x="609600" y="4800600"/>
            <a:ext cx="619200" cy="304800"/>
          </a:xfrm>
          <a:prstGeom prst="ellipse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</a:p>
        </p:txBody>
      </p:sp>
      <p:sp>
        <p:nvSpPr>
          <p:cNvPr id="1600616" name="Shape 1600616"/>
          <p:cNvSpPr/>
          <p:nvPr/>
        </p:nvSpPr>
        <p:spPr>
          <a:xfrm>
            <a:off x="1371600" y="5105400"/>
            <a:ext cx="609600" cy="304800"/>
          </a:xfrm>
          <a:prstGeom prst="ellipse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</a:p>
        </p:txBody>
      </p:sp>
      <p:sp>
        <p:nvSpPr>
          <p:cNvPr id="1600617" name="Shape 1600617"/>
          <p:cNvSpPr/>
          <p:nvPr/>
        </p:nvSpPr>
        <p:spPr>
          <a:xfrm>
            <a:off x="2362200" y="4800600"/>
            <a:ext cx="600000" cy="304800"/>
          </a:xfrm>
          <a:prstGeom prst="ellipse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</a:p>
        </p:txBody>
      </p:sp>
      <p:sp>
        <p:nvSpPr>
          <p:cNvPr id="1600618" name="Shape 1600618"/>
          <p:cNvSpPr/>
          <p:nvPr/>
        </p:nvSpPr>
        <p:spPr>
          <a:xfrm>
            <a:off x="3352800" y="3505200"/>
            <a:ext cx="849000" cy="3810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w="9525" cap="flat" cmpd="sng">
            <a:solidFill>
              <a:srgbClr val="45A9C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Outlook</a:t>
            </a:r>
          </a:p>
        </p:txBody>
      </p:sp>
      <p:sp>
        <p:nvSpPr>
          <p:cNvPr id="1600619" name="Shape 1600619"/>
          <p:cNvSpPr txBox="1"/>
          <p:nvPr/>
        </p:nvSpPr>
        <p:spPr>
          <a:xfrm>
            <a:off x="3352800" y="5105400"/>
            <a:ext cx="5484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d1,d8</a:t>
            </a:r>
          </a:p>
        </p:txBody>
      </p:sp>
      <p:sp>
        <p:nvSpPr>
          <p:cNvPr id="1600620" name="Shape 1600620"/>
          <p:cNvSpPr txBox="1"/>
          <p:nvPr/>
        </p:nvSpPr>
        <p:spPr>
          <a:xfrm>
            <a:off x="5029200" y="5105400"/>
            <a:ext cx="3465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d3</a:t>
            </a:r>
          </a:p>
        </p:txBody>
      </p:sp>
      <p:cxnSp>
        <p:nvCxnSpPr>
          <p:cNvPr id="1600621" name="Shape 1600621"/>
          <p:cNvCxnSpPr>
            <a:stCxn id="1600618" idx="2"/>
            <a:endCxn id="1600619" idx="0"/>
          </p:cNvCxnSpPr>
          <p:nvPr/>
        </p:nvCxnSpPr>
        <p:spPr>
          <a:xfrm flipH="1">
            <a:off x="3627000" y="3886200"/>
            <a:ext cx="150300" cy="1219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0622" name="Shape 1600622"/>
          <p:cNvCxnSpPr>
            <a:stCxn id="1600618" idx="2"/>
            <a:endCxn id="1600620" idx="0"/>
          </p:cNvCxnSpPr>
          <p:nvPr/>
        </p:nvCxnSpPr>
        <p:spPr>
          <a:xfrm>
            <a:off x="3777300" y="3886200"/>
            <a:ext cx="1425300" cy="1219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0623" name="Shape 1600623"/>
          <p:cNvSpPr txBox="1"/>
          <p:nvPr/>
        </p:nvSpPr>
        <p:spPr>
          <a:xfrm>
            <a:off x="3200400" y="4419600"/>
            <a:ext cx="5604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sunny</a:t>
            </a:r>
          </a:p>
        </p:txBody>
      </p:sp>
      <p:sp>
        <p:nvSpPr>
          <p:cNvPr id="1600624" name="Shape 1600624"/>
          <p:cNvSpPr txBox="1"/>
          <p:nvPr/>
        </p:nvSpPr>
        <p:spPr>
          <a:xfrm>
            <a:off x="4572000" y="4343400"/>
            <a:ext cx="7182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overcast</a:t>
            </a:r>
          </a:p>
        </p:txBody>
      </p:sp>
      <p:sp>
        <p:nvSpPr>
          <p:cNvPr id="1600625" name="Shape 1600625"/>
          <p:cNvSpPr txBox="1"/>
          <p:nvPr/>
        </p:nvSpPr>
        <p:spPr>
          <a:xfrm>
            <a:off x="4267200" y="5105400"/>
            <a:ext cx="3465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d4</a:t>
            </a:r>
          </a:p>
        </p:txBody>
      </p:sp>
      <p:cxnSp>
        <p:nvCxnSpPr>
          <p:cNvPr id="1600626" name="Shape 1600626"/>
          <p:cNvCxnSpPr>
            <a:stCxn id="1600618" idx="2"/>
            <a:endCxn id="1600625" idx="0"/>
          </p:cNvCxnSpPr>
          <p:nvPr/>
        </p:nvCxnSpPr>
        <p:spPr>
          <a:xfrm>
            <a:off x="3777300" y="3886200"/>
            <a:ext cx="663300" cy="1219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0627" name="Shape 1600627"/>
          <p:cNvSpPr txBox="1"/>
          <p:nvPr/>
        </p:nvSpPr>
        <p:spPr>
          <a:xfrm>
            <a:off x="3810000" y="4572000"/>
            <a:ext cx="4410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rain</a:t>
            </a:r>
          </a:p>
        </p:txBody>
      </p:sp>
      <p:sp>
        <p:nvSpPr>
          <p:cNvPr id="1600628" name="Shape 1600628"/>
          <p:cNvSpPr/>
          <p:nvPr/>
        </p:nvSpPr>
        <p:spPr>
          <a:xfrm>
            <a:off x="3352800" y="5410200"/>
            <a:ext cx="609600" cy="304800"/>
          </a:xfrm>
          <a:prstGeom prst="ellipse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</a:p>
        </p:txBody>
      </p:sp>
      <p:sp>
        <p:nvSpPr>
          <p:cNvPr id="1600629" name="Shape 1600629"/>
          <p:cNvSpPr/>
          <p:nvPr/>
        </p:nvSpPr>
        <p:spPr>
          <a:xfrm>
            <a:off x="4114800" y="5410200"/>
            <a:ext cx="609600" cy="304800"/>
          </a:xfrm>
          <a:prstGeom prst="ellipse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</a:p>
        </p:txBody>
      </p:sp>
      <p:sp>
        <p:nvSpPr>
          <p:cNvPr id="1600630" name="Shape 1600630"/>
          <p:cNvSpPr/>
          <p:nvPr/>
        </p:nvSpPr>
        <p:spPr>
          <a:xfrm>
            <a:off x="4876800" y="5410200"/>
            <a:ext cx="609600" cy="304800"/>
          </a:xfrm>
          <a:prstGeom prst="ellipse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</a:p>
        </p:txBody>
      </p:sp>
      <p:sp>
        <p:nvSpPr>
          <p:cNvPr id="1600631" name="Shape 1600631"/>
          <p:cNvSpPr/>
          <p:nvPr/>
        </p:nvSpPr>
        <p:spPr>
          <a:xfrm>
            <a:off x="5715000" y="2286000"/>
            <a:ext cx="762000" cy="3810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w="9525" cap="flat" cmpd="sng">
            <a:solidFill>
              <a:srgbClr val="45A9C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Outlook</a:t>
            </a:r>
          </a:p>
        </p:txBody>
      </p:sp>
      <p:sp>
        <p:nvSpPr>
          <p:cNvPr id="1600632" name="Shape 1600632"/>
          <p:cNvSpPr txBox="1"/>
          <p:nvPr/>
        </p:nvSpPr>
        <p:spPr>
          <a:xfrm>
            <a:off x="4800600" y="3200400"/>
            <a:ext cx="6270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d9,d11</a:t>
            </a:r>
          </a:p>
        </p:txBody>
      </p:sp>
      <p:sp>
        <p:nvSpPr>
          <p:cNvPr id="1600633" name="Shape 1600633"/>
          <p:cNvSpPr txBox="1"/>
          <p:nvPr/>
        </p:nvSpPr>
        <p:spPr>
          <a:xfrm>
            <a:off x="7924800" y="3228201"/>
            <a:ext cx="6270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d7,d13</a:t>
            </a:r>
          </a:p>
        </p:txBody>
      </p:sp>
      <p:cxnSp>
        <p:nvCxnSpPr>
          <p:cNvPr id="1600634" name="Shape 1600634"/>
          <p:cNvCxnSpPr>
            <a:stCxn id="1600631" idx="2"/>
            <a:endCxn id="1600632" idx="0"/>
          </p:cNvCxnSpPr>
          <p:nvPr/>
        </p:nvCxnSpPr>
        <p:spPr>
          <a:xfrm flipH="1">
            <a:off x="5114100" y="2667000"/>
            <a:ext cx="981900" cy="533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0635" name="Shape 1600635"/>
          <p:cNvCxnSpPr>
            <a:stCxn id="1600631" idx="2"/>
            <a:endCxn id="1600633" idx="0"/>
          </p:cNvCxnSpPr>
          <p:nvPr/>
        </p:nvCxnSpPr>
        <p:spPr>
          <a:xfrm>
            <a:off x="6096000" y="2667000"/>
            <a:ext cx="2142300" cy="561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0636" name="Shape 1600636"/>
          <p:cNvSpPr txBox="1"/>
          <p:nvPr/>
        </p:nvSpPr>
        <p:spPr>
          <a:xfrm>
            <a:off x="5029200" y="2743200"/>
            <a:ext cx="5604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sunny</a:t>
            </a:r>
          </a:p>
        </p:txBody>
      </p:sp>
      <p:sp>
        <p:nvSpPr>
          <p:cNvPr id="1600637" name="Shape 1600637"/>
          <p:cNvSpPr txBox="1"/>
          <p:nvPr/>
        </p:nvSpPr>
        <p:spPr>
          <a:xfrm>
            <a:off x="7686556" y="2743200"/>
            <a:ext cx="7182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overcast</a:t>
            </a:r>
          </a:p>
        </p:txBody>
      </p:sp>
      <p:sp>
        <p:nvSpPr>
          <p:cNvPr id="1600638" name="Shape 1600638"/>
          <p:cNvSpPr txBox="1"/>
          <p:nvPr/>
        </p:nvSpPr>
        <p:spPr>
          <a:xfrm>
            <a:off x="6124534" y="3228201"/>
            <a:ext cx="8292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d5,d6,d10</a:t>
            </a:r>
          </a:p>
        </p:txBody>
      </p:sp>
      <p:cxnSp>
        <p:nvCxnSpPr>
          <p:cNvPr id="1600639" name="Shape 1600639"/>
          <p:cNvCxnSpPr>
            <a:stCxn id="1600631" idx="2"/>
            <a:endCxn id="1600638" idx="0"/>
          </p:cNvCxnSpPr>
          <p:nvPr/>
        </p:nvCxnSpPr>
        <p:spPr>
          <a:xfrm>
            <a:off x="6096000" y="2667000"/>
            <a:ext cx="443100" cy="561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0640" name="Shape 1600640"/>
          <p:cNvSpPr txBox="1"/>
          <p:nvPr/>
        </p:nvSpPr>
        <p:spPr>
          <a:xfrm>
            <a:off x="6455350" y="2895600"/>
            <a:ext cx="4410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rain</a:t>
            </a:r>
          </a:p>
        </p:txBody>
      </p:sp>
      <p:sp>
        <p:nvSpPr>
          <p:cNvPr id="1600641" name="Shape 1600641"/>
          <p:cNvSpPr/>
          <p:nvPr/>
        </p:nvSpPr>
        <p:spPr>
          <a:xfrm>
            <a:off x="4800600" y="3505200"/>
            <a:ext cx="609600" cy="304800"/>
          </a:xfrm>
          <a:prstGeom prst="ellipse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</a:p>
        </p:txBody>
      </p:sp>
      <p:sp>
        <p:nvSpPr>
          <p:cNvPr id="1600642" name="Shape 1600642"/>
          <p:cNvSpPr/>
          <p:nvPr/>
        </p:nvSpPr>
        <p:spPr>
          <a:xfrm>
            <a:off x="7924800" y="3505200"/>
            <a:ext cx="609600" cy="304800"/>
          </a:xfrm>
          <a:prstGeom prst="ellipse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</a:p>
        </p:txBody>
      </p:sp>
      <p:sp>
        <p:nvSpPr>
          <p:cNvPr id="1600643" name="Shape 1600643"/>
          <p:cNvSpPr/>
          <p:nvPr/>
        </p:nvSpPr>
        <p:spPr>
          <a:xfrm>
            <a:off x="6248400" y="3505200"/>
            <a:ext cx="609600" cy="3810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w="9525" cap="flat" cmpd="sng">
            <a:solidFill>
              <a:srgbClr val="45A9C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</a:t>
            </a:r>
          </a:p>
        </p:txBody>
      </p:sp>
      <p:sp>
        <p:nvSpPr>
          <p:cNvPr id="1600644" name="Shape 1600644"/>
          <p:cNvSpPr txBox="1"/>
          <p:nvPr/>
        </p:nvSpPr>
        <p:spPr>
          <a:xfrm>
            <a:off x="5867400" y="4495800"/>
            <a:ext cx="3465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d6</a:t>
            </a:r>
          </a:p>
        </p:txBody>
      </p:sp>
      <p:sp>
        <p:nvSpPr>
          <p:cNvPr id="1600645" name="Shape 1600645"/>
          <p:cNvSpPr txBox="1"/>
          <p:nvPr/>
        </p:nvSpPr>
        <p:spPr>
          <a:xfrm>
            <a:off x="6916705" y="4495800"/>
            <a:ext cx="6270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d5,d10</a:t>
            </a:r>
          </a:p>
        </p:txBody>
      </p:sp>
      <p:cxnSp>
        <p:nvCxnSpPr>
          <p:cNvPr id="1600646" name="Shape 1600646"/>
          <p:cNvCxnSpPr>
            <a:stCxn id="1600643" idx="2"/>
            <a:endCxn id="1600644" idx="0"/>
          </p:cNvCxnSpPr>
          <p:nvPr/>
        </p:nvCxnSpPr>
        <p:spPr>
          <a:xfrm flipH="1">
            <a:off x="6040800" y="3886200"/>
            <a:ext cx="512400" cy="609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0647" name="Shape 1600647"/>
          <p:cNvCxnSpPr>
            <a:stCxn id="1600643" idx="2"/>
            <a:endCxn id="1600645" idx="0"/>
          </p:cNvCxnSpPr>
          <p:nvPr/>
        </p:nvCxnSpPr>
        <p:spPr>
          <a:xfrm>
            <a:off x="6553200" y="3886200"/>
            <a:ext cx="677100" cy="609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0648" name="Shape 1600648"/>
          <p:cNvSpPr txBox="1"/>
          <p:nvPr/>
        </p:nvSpPr>
        <p:spPr>
          <a:xfrm>
            <a:off x="5715000" y="3990201"/>
            <a:ext cx="5964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</a:t>
            </a:r>
          </a:p>
        </p:txBody>
      </p:sp>
      <p:sp>
        <p:nvSpPr>
          <p:cNvPr id="1600649" name="Shape 1600649"/>
          <p:cNvSpPr txBox="1"/>
          <p:nvPr/>
        </p:nvSpPr>
        <p:spPr>
          <a:xfrm>
            <a:off x="6858000" y="3990201"/>
            <a:ext cx="5310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</a:t>
            </a:r>
          </a:p>
        </p:txBody>
      </p:sp>
      <p:sp>
        <p:nvSpPr>
          <p:cNvPr id="1600650" name="Shape 1600650"/>
          <p:cNvSpPr/>
          <p:nvPr/>
        </p:nvSpPr>
        <p:spPr>
          <a:xfrm>
            <a:off x="5715000" y="4800600"/>
            <a:ext cx="609600" cy="304800"/>
          </a:xfrm>
          <a:prstGeom prst="ellipse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</a:p>
        </p:txBody>
      </p:sp>
      <p:sp>
        <p:nvSpPr>
          <p:cNvPr id="1600651" name="Shape 1600651"/>
          <p:cNvSpPr/>
          <p:nvPr/>
        </p:nvSpPr>
        <p:spPr>
          <a:xfrm>
            <a:off x="6934200" y="4800600"/>
            <a:ext cx="609600" cy="304800"/>
          </a:xfrm>
          <a:prstGeom prst="ellipse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</a:p>
        </p:txBody>
      </p:sp>
      <p:sp>
        <p:nvSpPr>
          <p:cNvPr id="1600652" name="Shape 1600652"/>
          <p:cNvSpPr txBox="1"/>
          <p:nvPr/>
        </p:nvSpPr>
        <p:spPr>
          <a:xfrm>
            <a:off x="762000" y="6248401"/>
            <a:ext cx="58674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-285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: &lt;sunny, hot, normal, weak&gt; → YES</a:t>
            </a:r>
          </a:p>
          <a:p>
            <a:pPr marL="0" marR="0" lvl="0" indent="-11430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0653" name="Shape 16006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-19050" algn="r" rt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-19050" algn="r" rtl="0">
                <a:spcBef>
                  <a:spcPts val="0"/>
                </a:spcBef>
                <a:buClr>
                  <a:srgbClr val="888888"/>
                </a:buClr>
                <a:buSzPct val="25000"/>
                <a:buFont typeface="Calibri"/>
                <a:buNone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0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584" name="Shape 160058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rmAutofit/>
          </a:bodyPr>
          <a:lstStyle/>
          <a:p>
            <a:pPr marL="0" lvl="0" indent="-2794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Information gain</a:t>
            </a:r>
          </a:p>
        </p:txBody>
      </p:sp>
      <p:sp>
        <p:nvSpPr>
          <p:cNvPr id="1600585" name="Shape 16005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800"/>
              <a:t>ID3 uses information gain as its attribute selection measure</a:t>
            </a:r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800"/>
              <a:t>Based on the value or “information content” of messages</a:t>
            </a:r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800"/>
              <a:t>Let node </a:t>
            </a:r>
            <a:r>
              <a:rPr lang="en-US" sz="2800" i="1"/>
              <a:t>N represent or hold the tuples of partition D</a:t>
            </a:r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800"/>
              <a:t>The attribute with the highest information gain is chosen as the splitting attribute for node </a:t>
            </a:r>
            <a:r>
              <a:rPr lang="en-US" sz="2800" i="1"/>
              <a:t>N</a:t>
            </a:r>
          </a:p>
          <a:p>
            <a:pPr marL="342900" lvl="0" indent="-342900" algn="just" rtl="0"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800"/>
              <a:t>This attribute minimizes the information needed to classify the tuples in the resulting partitionsbb</a:t>
            </a:r>
          </a:p>
        </p:txBody>
      </p:sp>
      <p:sp>
        <p:nvSpPr>
          <p:cNvPr id="1600586" name="Shape 16005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buSzPct val="25000"/>
                <a:buNone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5F2CA9-25BB-4BC9-BA7B-C89A14AB5FEC}" type="slidenum">
              <a:rPr lang="en-US"/>
              <a:pPr/>
              <a:t>22</a:t>
            </a:fld>
            <a:endParaRPr lang="en-US"/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3200" b="1" dirty="0"/>
              <a:t>Information gain...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4105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/>
              <a:t>Select the attribute with the highest information gain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/>
              <a:t>Let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en-US" sz="2400" dirty="0"/>
              <a:t> be the probability that an arbitrary </a:t>
            </a:r>
            <a:r>
              <a:rPr lang="en-US" sz="2400" dirty="0" err="1"/>
              <a:t>tuple</a:t>
            </a:r>
            <a:r>
              <a:rPr lang="en-US" sz="2400" dirty="0"/>
              <a:t> in D belongs to class </a:t>
            </a:r>
            <a:r>
              <a:rPr lang="en-US" sz="2400" dirty="0" err="1"/>
              <a:t>C</a:t>
            </a:r>
            <a:r>
              <a:rPr lang="en-US" sz="2400" baseline="-25000" dirty="0" err="1"/>
              <a:t>i</a:t>
            </a:r>
            <a:r>
              <a:rPr lang="en-US" sz="2400" dirty="0"/>
              <a:t>, estimated by |</a:t>
            </a:r>
            <a:r>
              <a:rPr lang="en-US" sz="2400" dirty="0" err="1"/>
              <a:t>C</a:t>
            </a:r>
            <a:r>
              <a:rPr lang="en-US" sz="2400" i="1" baseline="-25000" dirty="0" err="1"/>
              <a:t>i</a:t>
            </a:r>
            <a:r>
              <a:rPr lang="en-US" sz="2400" baseline="-25000" dirty="0"/>
              <a:t>, D</a:t>
            </a:r>
            <a:r>
              <a:rPr lang="en-US" sz="2400" dirty="0"/>
              <a:t>|/|D|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solidFill>
                  <a:schemeClr val="hlink"/>
                </a:solidFill>
              </a:rPr>
              <a:t>Expected information</a:t>
            </a:r>
            <a:r>
              <a:rPr lang="en-US" sz="2400" dirty="0"/>
              <a:t> (entropy) needed to classify a </a:t>
            </a:r>
            <a:r>
              <a:rPr lang="en-US" sz="2400" dirty="0" err="1"/>
              <a:t>tuple</a:t>
            </a:r>
            <a:r>
              <a:rPr lang="en-US" sz="2400" dirty="0"/>
              <a:t> in D: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solidFill>
                  <a:schemeClr val="hlink"/>
                </a:solidFill>
              </a:rPr>
              <a:t>Information</a:t>
            </a:r>
            <a:r>
              <a:rPr lang="en-US" sz="2400" dirty="0"/>
              <a:t> needed (after using A to split D into v partitions) to classify D: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solidFill>
                  <a:schemeClr val="hlink"/>
                </a:solidFill>
              </a:rPr>
              <a:t>Information gained</a:t>
            </a:r>
            <a:r>
              <a:rPr lang="en-US" sz="2400" dirty="0"/>
              <a:t> by branching on attribute A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530725" y="304800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4" imgW="1612800" imgH="431640" progId="">
                  <p:embed/>
                </p:oleObj>
              </mc:Choice>
              <mc:Fallback>
                <p:oleObj name="Equation" r:id="rId4" imgW="1612800" imgH="4316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3048000"/>
                        <a:ext cx="331787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4899025" y="4160516"/>
          <a:ext cx="31781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6" imgW="1714320" imgH="457200" progId="">
                  <p:embed/>
                </p:oleObj>
              </mc:Choice>
              <mc:Fallback>
                <p:oleObj name="Equation" r:id="rId6" imgW="1714320" imgH="457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5" y="4160516"/>
                        <a:ext cx="31781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3868738" y="5822950"/>
          <a:ext cx="41386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8" imgW="1790640" imgH="215640" progId="">
                  <p:embed/>
                </p:oleObj>
              </mc:Choice>
              <mc:Fallback>
                <p:oleObj name="Equation" r:id="rId8" imgW="1790640" imgH="2156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5822950"/>
                        <a:ext cx="413861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F79512-25BF-4C60-8005-4A9AAB49A56E}" type="slidenum">
              <a:rPr lang="en-US"/>
              <a:pPr/>
              <a:t>23</a:t>
            </a:fld>
            <a:endParaRPr lang="en-US"/>
          </a:p>
        </p:txBody>
      </p:sp>
      <p:sp>
        <p:nvSpPr>
          <p:cNvPr id="51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pPr algn="l" eaLnBrk="1" hangingPunct="1"/>
            <a:r>
              <a:rPr lang="en-US" sz="3200" dirty="0"/>
              <a:t>Attribute Selection: Information Gain</a:t>
            </a:r>
          </a:p>
        </p:txBody>
      </p:sp>
      <p:sp>
        <p:nvSpPr>
          <p:cNvPr id="51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sz="2000">
                <a:solidFill>
                  <a:srgbClr val="121328"/>
                </a:solidFill>
              </a:rPr>
              <a:t>Class P: buys_computer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sz="2000">
                <a:solidFill>
                  <a:srgbClr val="121328"/>
                </a:solidFill>
              </a:rPr>
              <a:t>Class N: buys_computer = “no”</a:t>
            </a:r>
            <a:endParaRPr lang="en-US" sz="2400"/>
          </a:p>
        </p:txBody>
      </p:sp>
      <p:sp>
        <p:nvSpPr>
          <p:cNvPr id="513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743200"/>
            <a:ext cx="4152900" cy="2209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121328"/>
                </a:solidFill>
              </a:rPr>
              <a:t>            means “age &lt;=30” has 5 out of 14 samples, with 2 yes’es  and 3 no’s.   Hence</a:t>
            </a:r>
            <a:endParaRPr lang="en-US" sz="200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sz="200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sz="2000">
              <a:solidFill>
                <a:srgbClr val="121328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r>
              <a:rPr lang="en-US" sz="2000">
                <a:solidFill>
                  <a:srgbClr val="121328"/>
                </a:solidFill>
              </a:rPr>
              <a:t>Similarly,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762000" y="2743200"/>
          <a:ext cx="33543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Worksheet" r:id="rId3" imgW="3352800" imgH="1438250" progId="Excel.Sheet.8">
                  <p:embed/>
                </p:oleObj>
              </mc:Choice>
              <mc:Fallback>
                <p:oleObj name="Worksheet" r:id="rId3" imgW="3352800" imgH="143825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33543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4876800" y="1295400"/>
          <a:ext cx="3754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5" imgW="2044440" imgH="812520" progId="">
                  <p:embed/>
                </p:oleObj>
              </mc:Choice>
              <mc:Fallback>
                <p:oleObj name="Equation" r:id="rId5" imgW="2044440" imgH="81252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95400"/>
                        <a:ext cx="3754438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5029200" y="52578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7" imgW="3593880" imgH="1193760" progId="">
                  <p:embed/>
                </p:oleObj>
              </mc:Choice>
              <mc:Fallback>
                <p:oleObj name="Equation" r:id="rId7" imgW="3593880" imgH="119376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35941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8"/>
          <p:cNvGraphicFramePr>
            <a:graphicFrameLocks noChangeAspect="1"/>
          </p:cNvGraphicFramePr>
          <p:nvPr/>
        </p:nvGraphicFramePr>
        <p:xfrm>
          <a:off x="4724400" y="4114800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9" imgW="2552400" imgH="241200" progId="">
                  <p:embed/>
                </p:oleObj>
              </mc:Choice>
              <mc:Fallback>
                <p:oleObj name="Equation" r:id="rId9" imgW="2552400" imgH="2412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14800"/>
                        <a:ext cx="4271963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9"/>
          <p:cNvGraphicFramePr>
            <a:graphicFrameLocks/>
          </p:cNvGraphicFramePr>
          <p:nvPr/>
        </p:nvGraphicFramePr>
        <p:xfrm>
          <a:off x="152400" y="41910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Worksheet" r:id="rId11" imgW="5778000" imgH="3948840" progId="Excel.Sheet.8">
                  <p:embed/>
                </p:oleObj>
              </mc:Choice>
              <mc:Fallback>
                <p:oleObj name="Worksheet" r:id="rId11" imgW="5778000" imgH="3948840" progId="Excel.Shee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910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10"/>
          <p:cNvGraphicFramePr>
            <a:graphicFrameLocks noChangeAspect="1"/>
          </p:cNvGraphicFramePr>
          <p:nvPr/>
        </p:nvGraphicFramePr>
        <p:xfrm>
          <a:off x="4495800" y="2743200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13" imgW="583920" imgH="393480" progId="">
                  <p:embed/>
                </p:oleObj>
              </mc:Choice>
              <mc:Fallback>
                <p:oleObj name="Equation" r:id="rId13" imgW="583920" imgH="39348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43200"/>
                        <a:ext cx="1073150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11"/>
          <p:cNvGraphicFramePr>
            <a:graphicFrameLocks noChangeAspect="1"/>
          </p:cNvGraphicFramePr>
          <p:nvPr/>
        </p:nvGraphicFramePr>
        <p:xfrm>
          <a:off x="76200" y="2057400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15" imgW="3314520" imgH="393480" progId="">
                  <p:embed/>
                </p:oleObj>
              </mc:Choice>
              <mc:Fallback>
                <p:oleObj name="Equation" r:id="rId15" imgW="3314520" imgH="39348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057400"/>
                        <a:ext cx="48006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Information gain....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01000" cy="762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Because </a:t>
            </a:r>
            <a:r>
              <a:rPr lang="en-US" sz="2000" i="1" dirty="0"/>
              <a:t>age has the highest information gain among </a:t>
            </a:r>
            <a:r>
              <a:rPr lang="en-US" sz="2000" dirty="0"/>
              <a:t>the attributes, it is selected as the splitting attribute</a:t>
            </a:r>
          </a:p>
          <a:p>
            <a:pPr algn="just"/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2200"/>
            <a:ext cx="68389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Decision Tree </a:t>
            </a:r>
            <a:r>
              <a:rPr lang="en-US" b="1"/>
              <a:t>(Exercise)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578167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F0ED9D-7CF7-482C-939D-93B9D85CDE7F}" type="slidenum">
              <a:rPr lang="en-US"/>
              <a:pPr/>
              <a:t>26</a:t>
            </a:fld>
            <a:endParaRPr lang="en-US"/>
          </a:p>
        </p:txBody>
      </p:sp>
      <p:sp>
        <p:nvSpPr>
          <p:cNvPr id="7168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Classification by Backpropagation</a:t>
            </a:r>
          </a:p>
        </p:txBody>
      </p:sp>
      <p:sp>
        <p:nvSpPr>
          <p:cNvPr id="7168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05800" cy="48768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sz="2400" dirty="0" err="1"/>
              <a:t>Backpropagation</a:t>
            </a:r>
            <a:r>
              <a:rPr lang="en-US" sz="2400" dirty="0"/>
              <a:t>: A </a:t>
            </a:r>
            <a:r>
              <a:rPr lang="en-US" sz="2400" b="1" dirty="0"/>
              <a:t>neural network </a:t>
            </a:r>
            <a:r>
              <a:rPr lang="en-US" sz="2400" dirty="0"/>
              <a:t>learning algorithm 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sz="2400" dirty="0"/>
              <a:t>Started by psychologists and neurobiologists to develop and test computational analogues of neurons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sz="2400" dirty="0"/>
              <a:t>A neural network: A set of connected input/output units where each connection has a </a:t>
            </a:r>
            <a:r>
              <a:rPr lang="en-US" sz="2400" b="1" dirty="0"/>
              <a:t>weight</a:t>
            </a:r>
            <a:r>
              <a:rPr lang="en-US" sz="2400" dirty="0"/>
              <a:t> associated with it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sz="2400" dirty="0"/>
              <a:t>During the learning phase, the </a:t>
            </a:r>
            <a:r>
              <a:rPr lang="en-US" sz="2400" b="1" dirty="0"/>
              <a:t>network learns by adjusting the weights</a:t>
            </a:r>
            <a:r>
              <a:rPr lang="en-US" sz="2400" dirty="0"/>
              <a:t> so as to be able to predict the correct class label of the input </a:t>
            </a:r>
            <a:r>
              <a:rPr lang="en-US" sz="2400" dirty="0" err="1"/>
              <a:t>tuples</a:t>
            </a:r>
            <a:endParaRPr lang="en-US" sz="2400" dirty="0"/>
          </a:p>
          <a:p>
            <a:pPr algn="just" eaLnBrk="1" hangingPunct="1">
              <a:lnSpc>
                <a:spcPct val="120000"/>
              </a:lnSpc>
            </a:pPr>
            <a:r>
              <a:rPr lang="en-US" sz="2400" dirty="0"/>
              <a:t>Also referred to as </a:t>
            </a:r>
            <a:r>
              <a:rPr lang="en-US" sz="2400" b="1" dirty="0"/>
              <a:t>connectionist learning</a:t>
            </a:r>
            <a:r>
              <a:rPr lang="en-US" sz="2400" dirty="0"/>
              <a:t> due to the connections between units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3F0BDB-8158-4550-8E47-1DDFB8658977}" type="slidenum">
              <a:rPr lang="en-US"/>
              <a:pPr/>
              <a:t>27</a:t>
            </a:fld>
            <a:endParaRPr lang="en-US"/>
          </a:p>
        </p:txBody>
      </p:sp>
      <p:sp>
        <p:nvSpPr>
          <p:cNvPr id="18443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304800"/>
            <a:ext cx="9372600" cy="685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3200"/>
              <a:t>A Multi-Layer Feed-Forward Neural Network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38400" y="1701800"/>
            <a:ext cx="3409950" cy="4948238"/>
            <a:chOff x="1536" y="1072"/>
            <a:chExt cx="2148" cy="3117"/>
          </a:xfrm>
        </p:grpSpPr>
        <p:sp>
          <p:nvSpPr>
            <p:cNvPr id="18452" name="Oval 4"/>
            <p:cNvSpPr>
              <a:spLocks noChangeArrowheads="1"/>
            </p:cNvSpPr>
            <p:nvPr/>
          </p:nvSpPr>
          <p:spPr bwMode="auto">
            <a:xfrm>
              <a:off x="1730" y="1625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Oval 5"/>
            <p:cNvSpPr>
              <a:spLocks noChangeArrowheads="1"/>
            </p:cNvSpPr>
            <p:nvPr/>
          </p:nvSpPr>
          <p:spPr bwMode="auto">
            <a:xfrm>
              <a:off x="2430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Oval 6"/>
            <p:cNvSpPr>
              <a:spLocks noChangeArrowheads="1"/>
            </p:cNvSpPr>
            <p:nvPr/>
          </p:nvSpPr>
          <p:spPr bwMode="auto">
            <a:xfrm>
              <a:off x="3094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Oval 7"/>
            <p:cNvSpPr>
              <a:spLocks noChangeArrowheads="1"/>
            </p:cNvSpPr>
            <p:nvPr/>
          </p:nvSpPr>
          <p:spPr bwMode="auto">
            <a:xfrm>
              <a:off x="2449" y="2432"/>
              <a:ext cx="339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Oval 8"/>
            <p:cNvSpPr>
              <a:spLocks noChangeArrowheads="1"/>
            </p:cNvSpPr>
            <p:nvPr/>
          </p:nvSpPr>
          <p:spPr bwMode="auto">
            <a:xfrm>
              <a:off x="3344" y="2432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Oval 9"/>
            <p:cNvSpPr>
              <a:spLocks noChangeArrowheads="1"/>
            </p:cNvSpPr>
            <p:nvPr/>
          </p:nvSpPr>
          <p:spPr bwMode="auto">
            <a:xfrm>
              <a:off x="1536" y="2448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Oval 10"/>
            <p:cNvSpPr>
              <a:spLocks noChangeArrowheads="1"/>
            </p:cNvSpPr>
            <p:nvPr/>
          </p:nvSpPr>
          <p:spPr bwMode="auto">
            <a:xfrm>
              <a:off x="2055" y="3288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Oval 11"/>
            <p:cNvSpPr>
              <a:spLocks noChangeArrowheads="1"/>
            </p:cNvSpPr>
            <p:nvPr/>
          </p:nvSpPr>
          <p:spPr bwMode="auto">
            <a:xfrm>
              <a:off x="2897" y="3269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Line 12"/>
            <p:cNvSpPr>
              <a:spLocks noChangeShapeType="1"/>
            </p:cNvSpPr>
            <p:nvPr/>
          </p:nvSpPr>
          <p:spPr bwMode="auto">
            <a:xfrm flipH="1" flipV="1">
              <a:off x="1768" y="2781"/>
              <a:ext cx="320" cy="5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Line 13"/>
            <p:cNvSpPr>
              <a:spLocks noChangeShapeType="1"/>
            </p:cNvSpPr>
            <p:nvPr/>
          </p:nvSpPr>
          <p:spPr bwMode="auto">
            <a:xfrm flipV="1">
              <a:off x="2217" y="2732"/>
              <a:ext cx="303" cy="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Line 14"/>
            <p:cNvSpPr>
              <a:spLocks noChangeShapeType="1"/>
            </p:cNvSpPr>
            <p:nvPr/>
          </p:nvSpPr>
          <p:spPr bwMode="auto">
            <a:xfrm flipV="1">
              <a:off x="2358" y="2715"/>
              <a:ext cx="1022" cy="6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Line 15"/>
            <p:cNvSpPr>
              <a:spLocks noChangeShapeType="1"/>
            </p:cNvSpPr>
            <p:nvPr/>
          </p:nvSpPr>
          <p:spPr bwMode="auto">
            <a:xfrm flipH="1" flipV="1">
              <a:off x="1875" y="2714"/>
              <a:ext cx="1020" cy="5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Line 16"/>
            <p:cNvSpPr>
              <a:spLocks noChangeShapeType="1"/>
            </p:cNvSpPr>
            <p:nvPr/>
          </p:nvSpPr>
          <p:spPr bwMode="auto">
            <a:xfrm flipH="1" flipV="1">
              <a:off x="2735" y="2765"/>
              <a:ext cx="322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Line 17"/>
            <p:cNvSpPr>
              <a:spLocks noChangeShapeType="1"/>
            </p:cNvSpPr>
            <p:nvPr/>
          </p:nvSpPr>
          <p:spPr bwMode="auto">
            <a:xfrm flipV="1">
              <a:off x="3219" y="2799"/>
              <a:ext cx="28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Line 18"/>
            <p:cNvSpPr>
              <a:spLocks noChangeShapeType="1"/>
            </p:cNvSpPr>
            <p:nvPr/>
          </p:nvSpPr>
          <p:spPr bwMode="auto">
            <a:xfrm flipV="1">
              <a:off x="1606" y="1943"/>
              <a:ext cx="268" cy="5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Line 19"/>
            <p:cNvSpPr>
              <a:spLocks noChangeShapeType="1"/>
            </p:cNvSpPr>
            <p:nvPr/>
          </p:nvSpPr>
          <p:spPr bwMode="auto">
            <a:xfrm flipV="1">
              <a:off x="1767" y="1940"/>
              <a:ext cx="78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Line 20"/>
            <p:cNvSpPr>
              <a:spLocks noChangeShapeType="1"/>
            </p:cNvSpPr>
            <p:nvPr/>
          </p:nvSpPr>
          <p:spPr bwMode="auto">
            <a:xfrm flipV="1">
              <a:off x="1858" y="1959"/>
              <a:ext cx="1380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Line 21"/>
            <p:cNvSpPr>
              <a:spLocks noChangeShapeType="1"/>
            </p:cNvSpPr>
            <p:nvPr/>
          </p:nvSpPr>
          <p:spPr bwMode="auto">
            <a:xfrm flipH="1" flipV="1">
              <a:off x="2017" y="1905"/>
              <a:ext cx="1342" cy="5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22"/>
            <p:cNvSpPr>
              <a:spLocks noChangeShapeType="1"/>
            </p:cNvSpPr>
            <p:nvPr/>
          </p:nvSpPr>
          <p:spPr bwMode="auto">
            <a:xfrm flipH="1" flipV="1">
              <a:off x="3341" y="1940"/>
              <a:ext cx="19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Line 23"/>
            <p:cNvSpPr>
              <a:spLocks noChangeShapeType="1"/>
            </p:cNvSpPr>
            <p:nvPr/>
          </p:nvSpPr>
          <p:spPr bwMode="auto">
            <a:xfrm flipH="1" flipV="1">
              <a:off x="2679" y="1990"/>
              <a:ext cx="734" cy="4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Line 24"/>
            <p:cNvSpPr>
              <a:spLocks noChangeShapeType="1"/>
            </p:cNvSpPr>
            <p:nvPr/>
          </p:nvSpPr>
          <p:spPr bwMode="auto">
            <a:xfrm flipH="1" flipV="1">
              <a:off x="1965" y="1960"/>
              <a:ext cx="53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Line 25"/>
            <p:cNvSpPr>
              <a:spLocks noChangeShapeType="1"/>
            </p:cNvSpPr>
            <p:nvPr/>
          </p:nvSpPr>
          <p:spPr bwMode="auto">
            <a:xfrm flipV="1">
              <a:off x="2610" y="1977"/>
              <a:ext cx="0" cy="4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Line 26"/>
            <p:cNvSpPr>
              <a:spLocks noChangeShapeType="1"/>
            </p:cNvSpPr>
            <p:nvPr/>
          </p:nvSpPr>
          <p:spPr bwMode="auto">
            <a:xfrm flipV="1">
              <a:off x="2736" y="2011"/>
              <a:ext cx="501" cy="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Line 27"/>
            <p:cNvSpPr>
              <a:spLocks noChangeShapeType="1"/>
            </p:cNvSpPr>
            <p:nvPr/>
          </p:nvSpPr>
          <p:spPr bwMode="auto">
            <a:xfrm flipV="1">
              <a:off x="2179" y="3604"/>
              <a:ext cx="0" cy="5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6" name="Line 28"/>
            <p:cNvSpPr>
              <a:spLocks noChangeShapeType="1"/>
            </p:cNvSpPr>
            <p:nvPr/>
          </p:nvSpPr>
          <p:spPr bwMode="auto">
            <a:xfrm flipV="1">
              <a:off x="3075" y="3621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Line 29"/>
            <p:cNvSpPr>
              <a:spLocks noChangeShapeType="1"/>
            </p:cNvSpPr>
            <p:nvPr/>
          </p:nvSpPr>
          <p:spPr bwMode="auto">
            <a:xfrm flipV="1">
              <a:off x="1875" y="1088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Line 30"/>
            <p:cNvSpPr>
              <a:spLocks noChangeShapeType="1"/>
            </p:cNvSpPr>
            <p:nvPr/>
          </p:nvSpPr>
          <p:spPr bwMode="auto">
            <a:xfrm flipV="1">
              <a:off x="2591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Line 31"/>
            <p:cNvSpPr>
              <a:spLocks noChangeShapeType="1"/>
            </p:cNvSpPr>
            <p:nvPr/>
          </p:nvSpPr>
          <p:spPr bwMode="auto">
            <a:xfrm flipV="1">
              <a:off x="3235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5" name="Rectangle 32"/>
          <p:cNvSpPr>
            <a:spLocks noChangeArrowheads="1"/>
          </p:cNvSpPr>
          <p:nvPr/>
        </p:nvSpPr>
        <p:spPr bwMode="auto">
          <a:xfrm>
            <a:off x="552450" y="2514600"/>
            <a:ext cx="1782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 b="1"/>
              <a:t>Output layer</a:t>
            </a:r>
            <a:endParaRPr lang="en-US" sz="2000"/>
          </a:p>
        </p:txBody>
      </p:sp>
      <p:sp>
        <p:nvSpPr>
          <p:cNvPr id="18446" name="Rectangle 33"/>
          <p:cNvSpPr>
            <a:spLocks noChangeArrowheads="1"/>
          </p:cNvSpPr>
          <p:nvPr/>
        </p:nvSpPr>
        <p:spPr bwMode="auto">
          <a:xfrm>
            <a:off x="517525" y="5191125"/>
            <a:ext cx="1604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 b="1"/>
              <a:t>Input layer</a:t>
            </a:r>
          </a:p>
        </p:txBody>
      </p:sp>
      <p:sp>
        <p:nvSpPr>
          <p:cNvPr id="18447" name="Rectangle 34"/>
          <p:cNvSpPr>
            <a:spLocks noChangeArrowheads="1"/>
          </p:cNvSpPr>
          <p:nvPr/>
        </p:nvSpPr>
        <p:spPr bwMode="auto">
          <a:xfrm>
            <a:off x="412750" y="3946525"/>
            <a:ext cx="1797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 b="1"/>
              <a:t>Hidden layer</a:t>
            </a:r>
            <a:endParaRPr lang="en-US" sz="2000"/>
          </a:p>
        </p:txBody>
      </p:sp>
      <p:sp>
        <p:nvSpPr>
          <p:cNvPr id="18448" name="Rectangle 35"/>
          <p:cNvSpPr>
            <a:spLocks noChangeArrowheads="1"/>
          </p:cNvSpPr>
          <p:nvPr/>
        </p:nvSpPr>
        <p:spPr bwMode="auto">
          <a:xfrm>
            <a:off x="438150" y="1600200"/>
            <a:ext cx="19510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 b="1"/>
              <a:t>Output vector</a:t>
            </a:r>
            <a:endParaRPr lang="en-US" sz="2000"/>
          </a:p>
        </p:txBody>
      </p:sp>
      <p:sp>
        <p:nvSpPr>
          <p:cNvPr id="18449" name="Rectangle 36"/>
          <p:cNvSpPr>
            <a:spLocks noChangeArrowheads="1"/>
          </p:cNvSpPr>
          <p:nvPr/>
        </p:nvSpPr>
        <p:spPr bwMode="auto">
          <a:xfrm>
            <a:off x="454025" y="6076950"/>
            <a:ext cx="2114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 b="1"/>
              <a:t>Input vector: </a:t>
            </a:r>
            <a:r>
              <a:rPr lang="en-US" sz="2000" b="1" i="1"/>
              <a:t>X</a:t>
            </a:r>
            <a:endParaRPr lang="en-US" sz="2000" b="1" i="1" baseline="-25000"/>
          </a:p>
        </p:txBody>
      </p:sp>
      <p:sp>
        <p:nvSpPr>
          <p:cNvPr id="18450" name="Rectangle 37"/>
          <p:cNvSpPr>
            <a:spLocks noChangeArrowheads="1"/>
          </p:cNvSpPr>
          <p:nvPr/>
        </p:nvSpPr>
        <p:spPr bwMode="auto">
          <a:xfrm>
            <a:off x="5983288" y="4521200"/>
            <a:ext cx="50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2400" i="1">
                <a:latin typeface="Times New Roman" pitchFamily="18" charset="0"/>
              </a:rPr>
              <a:t>w</a:t>
            </a:r>
            <a:r>
              <a:rPr lang="en-US" sz="2400" i="1" baseline="-25000">
                <a:latin typeface="Times New Roman" pitchFamily="18" charset="0"/>
              </a:rPr>
              <a:t>ij</a:t>
            </a:r>
          </a:p>
        </p:txBody>
      </p:sp>
      <p:sp>
        <p:nvSpPr>
          <p:cNvPr id="18451" name="Freeform 38"/>
          <p:cNvSpPr>
            <a:spLocks/>
          </p:cNvSpPr>
          <p:nvPr/>
        </p:nvSpPr>
        <p:spPr bwMode="auto">
          <a:xfrm>
            <a:off x="5249863" y="4808538"/>
            <a:ext cx="611187" cy="160337"/>
          </a:xfrm>
          <a:custGeom>
            <a:avLst/>
            <a:gdLst>
              <a:gd name="T0" fmla="*/ 384 w 385"/>
              <a:gd name="T1" fmla="*/ 0 h 101"/>
              <a:gd name="T2" fmla="*/ 313 w 385"/>
              <a:gd name="T3" fmla="*/ 5 h 101"/>
              <a:gd name="T4" fmla="*/ 254 w 385"/>
              <a:gd name="T5" fmla="*/ 15 h 101"/>
              <a:gd name="T6" fmla="*/ 230 w 385"/>
              <a:gd name="T7" fmla="*/ 25 h 101"/>
              <a:gd name="T8" fmla="*/ 213 w 385"/>
              <a:gd name="T9" fmla="*/ 30 h 101"/>
              <a:gd name="T10" fmla="*/ 201 w 385"/>
              <a:gd name="T11" fmla="*/ 40 h 101"/>
              <a:gd name="T12" fmla="*/ 195 w 385"/>
              <a:gd name="T13" fmla="*/ 50 h 101"/>
              <a:gd name="T14" fmla="*/ 189 w 385"/>
              <a:gd name="T15" fmla="*/ 60 h 101"/>
              <a:gd name="T16" fmla="*/ 177 w 385"/>
              <a:gd name="T17" fmla="*/ 70 h 101"/>
              <a:gd name="T18" fmla="*/ 160 w 385"/>
              <a:gd name="T19" fmla="*/ 75 h 101"/>
              <a:gd name="T20" fmla="*/ 136 w 385"/>
              <a:gd name="T21" fmla="*/ 85 h 101"/>
              <a:gd name="T22" fmla="*/ 71 w 385"/>
              <a:gd name="T23" fmla="*/ 95 h 101"/>
              <a:gd name="T24" fmla="*/ 0 w 385"/>
              <a:gd name="T25" fmla="*/ 100 h 10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85"/>
              <a:gd name="T40" fmla="*/ 0 h 101"/>
              <a:gd name="T41" fmla="*/ 385 w 385"/>
              <a:gd name="T42" fmla="*/ 101 h 10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85" h="101">
                <a:moveTo>
                  <a:pt x="384" y="0"/>
                </a:moveTo>
                <a:lnTo>
                  <a:pt x="313" y="5"/>
                </a:lnTo>
                <a:lnTo>
                  <a:pt x="254" y="15"/>
                </a:lnTo>
                <a:lnTo>
                  <a:pt x="230" y="25"/>
                </a:lnTo>
                <a:lnTo>
                  <a:pt x="213" y="30"/>
                </a:lnTo>
                <a:lnTo>
                  <a:pt x="201" y="40"/>
                </a:lnTo>
                <a:lnTo>
                  <a:pt x="195" y="50"/>
                </a:lnTo>
                <a:lnTo>
                  <a:pt x="189" y="60"/>
                </a:lnTo>
                <a:lnTo>
                  <a:pt x="177" y="70"/>
                </a:lnTo>
                <a:lnTo>
                  <a:pt x="160" y="75"/>
                </a:lnTo>
                <a:lnTo>
                  <a:pt x="136" y="85"/>
                </a:lnTo>
                <a:lnTo>
                  <a:pt x="71" y="95"/>
                </a:lnTo>
                <a:lnTo>
                  <a:pt x="0" y="10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8434" name="Object 39"/>
          <p:cNvGraphicFramePr>
            <a:graphicFrameLocks noChangeAspect="1"/>
          </p:cNvGraphicFramePr>
          <p:nvPr/>
        </p:nvGraphicFramePr>
        <p:xfrm>
          <a:off x="6591300" y="5448300"/>
          <a:ext cx="209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3" imgW="2095200" imgH="571320" progId="">
                  <p:embed/>
                </p:oleObj>
              </mc:Choice>
              <mc:Fallback>
                <p:oleObj name="Equation" r:id="rId3" imgW="2095200" imgH="571320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5448300"/>
                        <a:ext cx="20955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40"/>
          <p:cNvGraphicFramePr>
            <a:graphicFrameLocks noChangeAspect="1"/>
          </p:cNvGraphicFramePr>
          <p:nvPr/>
        </p:nvGraphicFramePr>
        <p:xfrm>
          <a:off x="6819900" y="4559300"/>
          <a:ext cx="1562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5" imgW="1562040" imgH="774360" progId="">
                  <p:embed/>
                </p:oleObj>
              </mc:Choice>
              <mc:Fallback>
                <p:oleObj name="Equation" r:id="rId5" imgW="1562040" imgH="774360" progId="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4559300"/>
                        <a:ext cx="1562100" cy="7747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1"/>
          <p:cNvGraphicFramePr>
            <a:graphicFrameLocks noChangeAspect="1"/>
          </p:cNvGraphicFramePr>
          <p:nvPr/>
        </p:nvGraphicFramePr>
        <p:xfrm>
          <a:off x="5905500" y="4000500"/>
          <a:ext cx="323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7" imgW="3238200" imgH="419040" progId="">
                  <p:embed/>
                </p:oleObj>
              </mc:Choice>
              <mc:Fallback>
                <p:oleObj name="Equation" r:id="rId7" imgW="3238200" imgH="419040" progId="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000500"/>
                        <a:ext cx="3238500" cy="4191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42"/>
          <p:cNvGraphicFramePr>
            <a:graphicFrameLocks noChangeAspect="1"/>
          </p:cNvGraphicFramePr>
          <p:nvPr/>
        </p:nvGraphicFramePr>
        <p:xfrm>
          <a:off x="5753100" y="2247900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9" imgW="3390840" imgH="571320" progId="">
                  <p:embed/>
                </p:oleObj>
              </mc:Choice>
              <mc:Fallback>
                <p:oleObj name="Equation" r:id="rId9" imgW="3390840" imgH="571320" progId="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2247900"/>
                        <a:ext cx="33909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43"/>
          <p:cNvGraphicFramePr>
            <a:graphicFrameLocks noChangeAspect="1"/>
          </p:cNvGraphicFramePr>
          <p:nvPr/>
        </p:nvGraphicFramePr>
        <p:xfrm>
          <a:off x="6197600" y="3467100"/>
          <a:ext cx="241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11" imgW="2412720" imgH="419040" progId="">
                  <p:embed/>
                </p:oleObj>
              </mc:Choice>
              <mc:Fallback>
                <p:oleObj name="Equation" r:id="rId11" imgW="2412720" imgH="419040" progId="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467100"/>
                        <a:ext cx="24130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44"/>
          <p:cNvGraphicFramePr>
            <a:graphicFrameLocks noChangeAspect="1"/>
          </p:cNvGraphicFramePr>
          <p:nvPr/>
        </p:nvGraphicFramePr>
        <p:xfrm>
          <a:off x="6400800" y="2933700"/>
          <a:ext cx="201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13" imgW="2019240" imgH="419040" progId="">
                  <p:embed/>
                </p:oleObj>
              </mc:Choice>
              <mc:Fallback>
                <p:oleObj name="Equation" r:id="rId13" imgW="2019240" imgH="419040" progId="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33700"/>
                        <a:ext cx="20193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Algorithm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85875"/>
            <a:ext cx="69913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8" y="1143000"/>
            <a:ext cx="4481512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3429000"/>
            <a:ext cx="402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Step 1:- Initialize Input, Weight and Bias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47800" y="37338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191001"/>
            <a:ext cx="6324600" cy="102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04800" y="5257800"/>
            <a:ext cx="287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Step 2:- Calculate the output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371600" y="55626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47800" y="5574268"/>
            <a:ext cx="154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For input layer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5943600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O1=x1=1, O2=x2=0, O3=x3=1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52800" y="6172200"/>
            <a:ext cx="457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0" y="6248400"/>
            <a:ext cx="28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For hidden and output layer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5185217"/>
            <a:ext cx="5334000" cy="113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3581400" y="228600"/>
            <a:ext cx="35862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Trace for O4</a:t>
            </a:r>
          </a:p>
          <a:p>
            <a:r>
              <a:rPr lang="en-US" dirty="0">
                <a:solidFill>
                  <a:srgbClr val="C00000"/>
                </a:solidFill>
              </a:rPr>
              <a:t>I4=O1*W14+O2*W24+O3*W34+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4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I4=1*0.2+0*0.4+1*(-0.5)+(-0.4)=-0.7</a:t>
            </a:r>
          </a:p>
          <a:p>
            <a:r>
              <a:rPr lang="en-US" dirty="0">
                <a:solidFill>
                  <a:srgbClr val="C00000"/>
                </a:solidFill>
              </a:rPr>
              <a:t>O4=1/(1+e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-I4</a:t>
            </a:r>
            <a:r>
              <a:rPr lang="en-US" dirty="0">
                <a:solidFill>
                  <a:srgbClr val="C00000"/>
                </a:solidFill>
              </a:rPr>
              <a:t>)=1/(1+e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0.7</a:t>
            </a:r>
            <a:r>
              <a:rPr lang="en-US" dirty="0">
                <a:solidFill>
                  <a:srgbClr val="C00000"/>
                </a:solidFill>
              </a:rPr>
              <a:t>)=0.332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13625" y="4736068"/>
            <a:ext cx="2706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Step 3:- Calculate the Error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924800" y="44196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57800" y="3496270"/>
            <a:ext cx="3836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Err6 = O6(1-O6)(T-O6)=O6(1-O6)(1-O6)</a:t>
            </a:r>
          </a:p>
          <a:p>
            <a:r>
              <a:rPr lang="en-US" dirty="0">
                <a:solidFill>
                  <a:srgbClr val="C00000"/>
                </a:solidFill>
              </a:rPr>
              <a:t>Err5 = O5(1-O5) * Err6 * W56</a:t>
            </a:r>
          </a:p>
          <a:p>
            <a:r>
              <a:rPr lang="en-US" dirty="0">
                <a:solidFill>
                  <a:srgbClr val="C00000"/>
                </a:solidFill>
              </a:rPr>
              <a:t>Err4 = O4(1-O4) * Err6 * W46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858000" y="32004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60430" y="3135868"/>
            <a:ext cx="1931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Update the weight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57800" y="2286000"/>
            <a:ext cx="3596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W14(new)=W14(old)+(0.9)*Err4*O1</a:t>
            </a:r>
          </a:p>
          <a:p>
            <a:r>
              <a:rPr lang="en-US" dirty="0">
                <a:solidFill>
                  <a:srgbClr val="C00000"/>
                </a:solidFill>
              </a:rPr>
              <a:t>W15(new)=W15(old)+(0.9)*Err5*O1</a:t>
            </a:r>
          </a:p>
          <a:p>
            <a:r>
              <a:rPr lang="en-US" dirty="0">
                <a:solidFill>
                  <a:srgbClr val="C00000"/>
                </a:solidFill>
              </a:rPr>
              <a:t>……….So on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010400" y="19050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24600" y="1447800"/>
            <a:ext cx="216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Repeat Until Err6 </a:t>
            </a:r>
            <a:r>
              <a:rPr lang="en-US" b="1" dirty="0">
                <a:solidFill>
                  <a:srgbClr val="7030A0"/>
                </a:solidFill>
                <a:sym typeface="Symbol"/>
              </a:rPr>
              <a:t> 0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505200" y="1828800"/>
            <a:ext cx="2286000" cy="2590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7" grpId="0"/>
      <p:bldP spid="18" grpId="0"/>
      <p:bldP spid="21" grpId="0"/>
      <p:bldP spid="24" grpId="0"/>
      <p:bldP spid="26" grpId="0"/>
      <p:bldP spid="29" grpId="0"/>
      <p:bldP spid="32" grpId="0"/>
      <p:bldP spid="33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D422F7-CF0F-41A5-A7D2-3DFF9CA1A8D1}" type="slidenum">
              <a:rPr lang="en-US"/>
              <a:pPr/>
              <a:t>3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762000"/>
          </a:xfrm>
        </p:spPr>
        <p:txBody>
          <a:bodyPr/>
          <a:lstStyle/>
          <a:p>
            <a:pPr eaLnBrk="1" hangingPunct="1"/>
            <a:r>
              <a:rPr lang="en-US" sz="3200"/>
              <a:t>Classification—A Two-Step Process</a:t>
            </a:r>
            <a:r>
              <a:rPr lang="en-US" sz="2800"/>
              <a:t> </a:t>
            </a:r>
            <a:endParaRPr lang="en-US" sz="3200"/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hlink"/>
                </a:solidFill>
              </a:rPr>
              <a:t>Model construction</a:t>
            </a:r>
            <a:r>
              <a:rPr lang="en-US" sz="2000" dirty="0"/>
              <a:t>: describing a set of predetermined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Each </a:t>
            </a:r>
            <a:r>
              <a:rPr lang="en-US" sz="2000" dirty="0" err="1"/>
              <a:t>tuple</a:t>
            </a:r>
            <a:r>
              <a:rPr lang="en-US" sz="2000" dirty="0"/>
              <a:t>/sample is assumed to belong to a predefined class, as determined by the </a:t>
            </a:r>
            <a:r>
              <a:rPr lang="en-US" sz="2000" dirty="0">
                <a:solidFill>
                  <a:schemeClr val="hlink"/>
                </a:solidFill>
              </a:rPr>
              <a:t>class label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set of </a:t>
            </a:r>
            <a:r>
              <a:rPr lang="en-US" sz="2000" dirty="0" err="1"/>
              <a:t>tuples</a:t>
            </a:r>
            <a:r>
              <a:rPr lang="en-US" sz="2000" dirty="0"/>
              <a:t> used for model construction is </a:t>
            </a:r>
            <a:r>
              <a:rPr lang="en-US" sz="2000" dirty="0">
                <a:solidFill>
                  <a:schemeClr val="hlink"/>
                </a:solidFill>
              </a:rPr>
              <a:t>training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model is represented as classification rules, decision trees, or mathematical formulae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hlink"/>
                </a:solidFill>
              </a:rPr>
              <a:t>Model usage</a:t>
            </a:r>
            <a:r>
              <a:rPr lang="en-US" sz="2000" dirty="0"/>
              <a:t>: for classifying future or unknown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hlink"/>
                </a:solidFill>
              </a:rPr>
              <a:t>Estimate accuracy</a:t>
            </a:r>
            <a:r>
              <a:rPr lang="en-US" sz="2000" dirty="0"/>
              <a:t> of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The known label of test sample is compared with the classified result from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Accuracy rate is the percentage of test set samples that are correctly classified by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Test set is independent of training set, otherwise over-fitting will occur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If the accuracy is acceptable, use the model to </a:t>
            </a:r>
            <a:r>
              <a:rPr lang="en-US" sz="2000" dirty="0">
                <a:solidFill>
                  <a:schemeClr val="hlink"/>
                </a:solidFill>
              </a:rPr>
              <a:t>classify data</a:t>
            </a:r>
            <a:r>
              <a:rPr lang="en-US" sz="2000" dirty="0"/>
              <a:t> </a:t>
            </a:r>
            <a:r>
              <a:rPr lang="en-US" sz="2000" dirty="0" err="1"/>
              <a:t>tuples</a:t>
            </a:r>
            <a:r>
              <a:rPr lang="en-US" sz="2000" dirty="0"/>
              <a:t> whose class labels are not known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/>
              <a:t>Overfitting</a:t>
            </a:r>
            <a:r>
              <a:rPr lang="en-US" b="1" dirty="0"/>
              <a:t> and </a:t>
            </a:r>
            <a:r>
              <a:rPr lang="en-US" b="1" dirty="0" err="1"/>
              <a:t>Underfitting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Overfitting</a:t>
            </a:r>
            <a:endParaRPr lang="en-US" dirty="0"/>
          </a:p>
          <a:p>
            <a:pPr marL="914400" lvl="1" indent="-514350" algn="just">
              <a:buFont typeface="Wingdings" pitchFamily="2" charset="2"/>
              <a:buChar char="§"/>
            </a:pPr>
            <a:r>
              <a:rPr lang="en-US" dirty="0"/>
              <a:t>Due to excess knowledge of attributes where the model tries to use all the attributes</a:t>
            </a:r>
          </a:p>
          <a:p>
            <a:pPr marL="914400" lvl="1" indent="-514350" algn="just">
              <a:buFont typeface="Wingdings" pitchFamily="2" charset="2"/>
              <a:buChar char="§"/>
            </a:pPr>
            <a:r>
              <a:rPr lang="en-US" dirty="0"/>
              <a:t>Large training set but unseen testing data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Underfitting</a:t>
            </a:r>
            <a:endParaRPr lang="en-US" dirty="0"/>
          </a:p>
          <a:p>
            <a:pPr marL="914400" lvl="1" indent="-514350" algn="just">
              <a:buFont typeface="Wingdings" pitchFamily="2" charset="2"/>
              <a:buChar char="§"/>
            </a:pPr>
            <a:r>
              <a:rPr lang="en-US" dirty="0"/>
              <a:t>Due to lack of enough attributes, model doesn't has enough knowledge and gives incorrect results</a:t>
            </a:r>
          </a:p>
          <a:p>
            <a:pPr marL="914400" lvl="1" indent="-514350" algn="just">
              <a:buFont typeface="Wingdings" pitchFamily="2" charset="2"/>
              <a:buChar char="§"/>
            </a:pPr>
            <a:r>
              <a:rPr lang="en-US" dirty="0"/>
              <a:t>Less training data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K – 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Cross validation is the model validation technique for accessing how the result of the statistical analysis will generalize to an independent data set</a:t>
            </a:r>
          </a:p>
          <a:p>
            <a:pPr algn="just"/>
            <a:r>
              <a:rPr lang="en-US" dirty="0"/>
              <a:t>In </a:t>
            </a:r>
            <a:r>
              <a:rPr lang="en-US" b="1" i="1" dirty="0"/>
              <a:t>k-fold cross-validation</a:t>
            </a:r>
            <a:r>
              <a:rPr lang="en-US" dirty="0"/>
              <a:t>, the original sample is randomly partitioned into </a:t>
            </a:r>
            <a:r>
              <a:rPr lang="en-US" b="1" i="1" dirty="0"/>
              <a:t>k</a:t>
            </a:r>
            <a:r>
              <a:rPr lang="en-US" dirty="0"/>
              <a:t> equal sized sub samples</a:t>
            </a:r>
          </a:p>
          <a:p>
            <a:pPr algn="just"/>
            <a:r>
              <a:rPr lang="en-US" dirty="0"/>
              <a:t>Of the </a:t>
            </a:r>
            <a:r>
              <a:rPr lang="en-US" b="1" i="1" dirty="0"/>
              <a:t>k</a:t>
            </a:r>
            <a:r>
              <a:rPr lang="en-US" dirty="0"/>
              <a:t> subsamples, a single subsample is retained as the validation data for testing the model, and the remaining </a:t>
            </a:r>
            <a:r>
              <a:rPr lang="en-US" b="1" i="1" dirty="0"/>
              <a:t>k − 1</a:t>
            </a:r>
            <a:r>
              <a:rPr lang="en-US" dirty="0"/>
              <a:t> subsamples are used as training data</a:t>
            </a:r>
          </a:p>
          <a:p>
            <a:pPr algn="just"/>
            <a:r>
              <a:rPr lang="en-US" dirty="0"/>
              <a:t>i.e. if </a:t>
            </a:r>
            <a:r>
              <a:rPr lang="en-US" b="1" i="1" dirty="0"/>
              <a:t>k = 5</a:t>
            </a:r>
            <a:r>
              <a:rPr lang="en-US" dirty="0"/>
              <a:t>, (5 – fold validation), first divide the data into 5 equal parts, then use 4 parts for training and 1 part for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/>
              <a:t>Rocchio</a:t>
            </a:r>
            <a:r>
              <a:rPr lang="en-US" b="1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b="1" u="sng" dirty="0"/>
              <a:t>Training Algorithm</a:t>
            </a:r>
          </a:p>
          <a:p>
            <a:pPr lvl="1" algn="just"/>
            <a:r>
              <a:rPr lang="en-US" dirty="0"/>
              <a:t>Assume the set of categories is {c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,........., </a:t>
            </a:r>
            <a:r>
              <a:rPr lang="en-US" dirty="0" err="1"/>
              <a:t>c</a:t>
            </a:r>
            <a:r>
              <a:rPr lang="en-US" baseline="-25000" dirty="0" err="1"/>
              <a:t>n</a:t>
            </a:r>
            <a:r>
              <a:rPr lang="en-US" dirty="0"/>
              <a:t>}</a:t>
            </a:r>
          </a:p>
          <a:p>
            <a:pPr lvl="1" algn="just"/>
            <a:r>
              <a:rPr lang="en-US" dirty="0"/>
              <a:t>For i = 1 to n </a:t>
            </a:r>
          </a:p>
          <a:p>
            <a:pPr lvl="2" algn="just"/>
            <a:r>
              <a:rPr lang="en-US" dirty="0"/>
              <a:t>let Pi = &lt;0, 0,...., 0&gt; (initial prototype vectors </a:t>
            </a:r>
          </a:p>
          <a:p>
            <a:pPr lvl="1" algn="just"/>
            <a:r>
              <a:rPr lang="en-US" dirty="0"/>
              <a:t>For each training example x, let d be the normalized TF/IDF term vector for document x </a:t>
            </a:r>
          </a:p>
          <a:p>
            <a:pPr lvl="1" algn="just"/>
            <a:r>
              <a:rPr lang="en-US" dirty="0"/>
              <a:t>For all i, P</a:t>
            </a:r>
            <a:r>
              <a:rPr lang="en-US" baseline="-25000" dirty="0"/>
              <a:t>i</a:t>
            </a:r>
            <a:r>
              <a:rPr lang="en-US" dirty="0"/>
              <a:t>= </a:t>
            </a:r>
            <a:r>
              <a:rPr lang="en-US" dirty="0" err="1"/>
              <a:t>P</a:t>
            </a:r>
            <a:r>
              <a:rPr lang="en-US" baseline="-25000" dirty="0" err="1"/>
              <a:t>i</a:t>
            </a:r>
            <a:r>
              <a:rPr lang="en-US" sz="400" dirty="0" err="1"/>
              <a:t>i</a:t>
            </a:r>
            <a:r>
              <a:rPr lang="en-US" sz="400" dirty="0"/>
              <a:t> </a:t>
            </a:r>
            <a:r>
              <a:rPr lang="en-US" dirty="0"/>
              <a:t>+ d </a:t>
            </a:r>
          </a:p>
          <a:p>
            <a:pPr lvl="1" algn="just"/>
            <a:endParaRPr lang="en-US" dirty="0"/>
          </a:p>
          <a:p>
            <a:pPr algn="just"/>
            <a:r>
              <a:rPr lang="en-US" b="1" u="sng" dirty="0"/>
              <a:t>Testing Algorithm</a:t>
            </a:r>
          </a:p>
          <a:p>
            <a:pPr lvl="1" algn="just"/>
            <a:r>
              <a:rPr lang="en-US" dirty="0"/>
              <a:t>Given test document x </a:t>
            </a:r>
          </a:p>
          <a:p>
            <a:pPr lvl="1" algn="just"/>
            <a:r>
              <a:rPr lang="en-US" dirty="0"/>
              <a:t>Let d be the TF/IDF weighted vector for x </a:t>
            </a:r>
          </a:p>
          <a:p>
            <a:pPr lvl="1" algn="just"/>
            <a:r>
              <a:rPr lang="en-US" dirty="0"/>
              <a:t>m  = -1</a:t>
            </a:r>
          </a:p>
          <a:p>
            <a:pPr lvl="1" algn="just"/>
            <a:r>
              <a:rPr lang="en-US" dirty="0"/>
              <a:t>For i = 1 to n </a:t>
            </a:r>
          </a:p>
          <a:p>
            <a:pPr lvl="1" algn="just"/>
            <a:r>
              <a:rPr lang="en-US" dirty="0"/>
              <a:t>Let s = </a:t>
            </a:r>
            <a:r>
              <a:rPr lang="en-US" dirty="0" err="1"/>
              <a:t>cossim</a:t>
            </a:r>
            <a:r>
              <a:rPr lang="en-US" dirty="0"/>
              <a:t>(d, P</a:t>
            </a:r>
            <a:r>
              <a:rPr lang="en-US" baseline="-25000" dirty="0"/>
              <a:t>i</a:t>
            </a:r>
            <a:r>
              <a:rPr lang="en-US" dirty="0"/>
              <a:t>) → compute similarity to each prototype </a:t>
            </a:r>
          </a:p>
          <a:p>
            <a:pPr lvl="2" algn="just"/>
            <a:r>
              <a:rPr lang="en-US" dirty="0"/>
              <a:t>if (s&gt;m) </a:t>
            </a:r>
          </a:p>
          <a:p>
            <a:pPr lvl="2" algn="just"/>
            <a:r>
              <a:rPr lang="en-US" dirty="0"/>
              <a:t>{ m = s; </a:t>
            </a:r>
          </a:p>
          <a:p>
            <a:pPr lvl="2" algn="just"/>
            <a:r>
              <a:rPr lang="en-US" dirty="0"/>
              <a:t>r = c</a:t>
            </a:r>
            <a:r>
              <a:rPr lang="en-US" baseline="-25000" dirty="0"/>
              <a:t>i</a:t>
            </a:r>
            <a:r>
              <a:rPr lang="en-US" sz="800" dirty="0"/>
              <a:t>i</a:t>
            </a:r>
            <a:r>
              <a:rPr lang="en-US" dirty="0"/>
              <a:t>; → update with most closest class } </a:t>
            </a:r>
          </a:p>
          <a:p>
            <a:pPr lvl="1" algn="just"/>
            <a:r>
              <a:rPr lang="en-US" dirty="0"/>
              <a:t>Loop</a:t>
            </a:r>
          </a:p>
          <a:p>
            <a:pPr lvl="1" algn="just"/>
            <a:r>
              <a:rPr lang="en-US" dirty="0"/>
              <a:t>Return class r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974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Rocchio</a:t>
            </a:r>
            <a:r>
              <a:rPr lang="en-US" b="1" dirty="0"/>
              <a:t> Algorithm……………………….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u="sng" dirty="0"/>
              <a:t>Example</a:t>
            </a:r>
          </a:p>
          <a:p>
            <a:pPr lvl="2"/>
            <a:r>
              <a:rPr lang="en-US" dirty="0"/>
              <a:t>Food: “</a:t>
            </a:r>
            <a:r>
              <a:rPr lang="en-US" dirty="0" err="1"/>
              <a:t>Turky</a:t>
            </a:r>
            <a:r>
              <a:rPr lang="en-US" dirty="0"/>
              <a:t> stuffing” </a:t>
            </a:r>
            <a:r>
              <a:rPr lang="en-US" dirty="0">
                <a:sym typeface="Symbol"/>
              </a:rPr>
              <a:t> d1</a:t>
            </a:r>
            <a:endParaRPr lang="en-US" dirty="0"/>
          </a:p>
          <a:p>
            <a:pPr lvl="2"/>
            <a:r>
              <a:rPr lang="en-US" dirty="0"/>
              <a:t>Food: “Buffalo wings”</a:t>
            </a:r>
            <a:r>
              <a:rPr lang="en-US" dirty="0">
                <a:sym typeface="Symbol"/>
              </a:rPr>
              <a:t> d2</a:t>
            </a:r>
            <a:endParaRPr lang="en-US" dirty="0"/>
          </a:p>
          <a:p>
            <a:pPr lvl="2"/>
            <a:r>
              <a:rPr lang="en-US" dirty="0"/>
              <a:t>Beverage: “Cream soda”</a:t>
            </a:r>
            <a:r>
              <a:rPr lang="en-US" dirty="0">
                <a:sym typeface="Symbol"/>
              </a:rPr>
              <a:t> d3</a:t>
            </a:r>
            <a:endParaRPr lang="en-US" dirty="0"/>
          </a:p>
          <a:p>
            <a:pPr lvl="2"/>
            <a:r>
              <a:rPr lang="en-US" dirty="0"/>
              <a:t>Beverage: “Orange soda”</a:t>
            </a:r>
            <a:r>
              <a:rPr lang="en-US" dirty="0">
                <a:sym typeface="Symbol"/>
              </a:rPr>
              <a:t> d4</a:t>
            </a:r>
            <a:endParaRPr lang="en-US" dirty="0"/>
          </a:p>
          <a:p>
            <a:pPr lvl="2"/>
            <a:r>
              <a:rPr lang="en-US" dirty="0"/>
              <a:t>Apply the </a:t>
            </a:r>
            <a:r>
              <a:rPr lang="en-US" dirty="0" err="1"/>
              <a:t>Rocchio</a:t>
            </a:r>
            <a:r>
              <a:rPr lang="en-US" dirty="0"/>
              <a:t> algorithm to classify a new name “</a:t>
            </a:r>
            <a:r>
              <a:rPr lang="en-US" dirty="0" err="1"/>
              <a:t>Turky</a:t>
            </a:r>
            <a:r>
              <a:rPr lang="en-US" dirty="0"/>
              <a:t> Soda”</a:t>
            </a:r>
            <a:r>
              <a:rPr lang="en-US" dirty="0">
                <a:sym typeface="Symbol"/>
              </a:rPr>
              <a:t> q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No. of distinct terms </a:t>
            </a:r>
            <a:r>
              <a:rPr lang="en-US" dirty="0">
                <a:solidFill>
                  <a:srgbClr val="FF0000"/>
                </a:solidFill>
                <a:sym typeface="Symbol"/>
              </a:rPr>
              <a:t> “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turky</a:t>
            </a:r>
            <a:r>
              <a:rPr lang="en-US" dirty="0">
                <a:solidFill>
                  <a:srgbClr val="FF0000"/>
                </a:solidFill>
                <a:sym typeface="Symbol"/>
              </a:rPr>
              <a:t>, stuffing, buffalo, wings, cream, soda, orange”</a:t>
            </a:r>
          </a:p>
          <a:p>
            <a:pPr lvl="1"/>
            <a:r>
              <a:rPr lang="en-US" b="1" u="sng" dirty="0">
                <a:sym typeface="Symbol"/>
              </a:rPr>
              <a:t>Vectors (TF)</a:t>
            </a:r>
          </a:p>
          <a:p>
            <a:pPr lvl="2"/>
            <a:r>
              <a:rPr lang="en-US" dirty="0">
                <a:sym typeface="Symbol"/>
              </a:rPr>
              <a:t>d1 (1,1,0,0,0,0,0)</a:t>
            </a:r>
          </a:p>
          <a:p>
            <a:pPr lvl="2"/>
            <a:r>
              <a:rPr lang="en-US" dirty="0">
                <a:sym typeface="Symbol"/>
              </a:rPr>
              <a:t>d2  (0,0,1,1,0,0,0)</a:t>
            </a:r>
          </a:p>
          <a:p>
            <a:pPr lvl="2"/>
            <a:r>
              <a:rPr lang="en-US" dirty="0">
                <a:sym typeface="Symbol"/>
              </a:rPr>
              <a:t>d3  (0,0,0,0,1,1,0)</a:t>
            </a:r>
          </a:p>
          <a:p>
            <a:pPr lvl="2"/>
            <a:r>
              <a:rPr lang="en-US" dirty="0">
                <a:sym typeface="Symbol"/>
              </a:rPr>
              <a:t>d4  (0,0,0,0,0,1,1)</a:t>
            </a:r>
          </a:p>
          <a:p>
            <a:pPr lvl="2"/>
            <a:r>
              <a:rPr lang="en-US" dirty="0"/>
              <a:t>q</a:t>
            </a:r>
            <a:r>
              <a:rPr lang="en-US" dirty="0">
                <a:sym typeface="Symbol"/>
              </a:rPr>
              <a:t>  (1,0,0,0,0,1,0)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3810000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 = d1 + d2 = (1,1,1,1,0,0,0)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09107" y="4191000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 = d3 + d4 = (0,0,0,0,1,2,1)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99464" y="4648200"/>
                <a:ext cx="3158736" cy="649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𝑐𝑜𝑠𝑠𝑖𝑚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√2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=0.35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464" y="4648200"/>
                <a:ext cx="3158736" cy="649601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r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51864" y="5334000"/>
                <a:ext cx="3158736" cy="673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𝑐𝑜𝑠𝑠𝑖𝑚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√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6√2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=0.58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864" y="5334000"/>
                <a:ext cx="3158736" cy="67345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r="-3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29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KNN (K – Nearest Neighbor)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u="sng" dirty="0"/>
              <a:t>Training Algorithm</a:t>
            </a:r>
          </a:p>
          <a:p>
            <a:pPr lvl="1" algn="just"/>
            <a:r>
              <a:rPr lang="en-US" dirty="0"/>
              <a:t>For each training example &lt;x, c(x)&gt;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D (Training Dataset)</a:t>
            </a:r>
          </a:p>
          <a:p>
            <a:pPr lvl="2" algn="just"/>
            <a:r>
              <a:rPr lang="en-US" dirty="0"/>
              <a:t>Compute the corresponding TF-IDF vector </a:t>
            </a:r>
            <a:r>
              <a:rPr lang="en-US" b="1" i="1" dirty="0"/>
              <a:t>d</a:t>
            </a:r>
            <a:r>
              <a:rPr lang="en-US" b="1" i="1" baseline="-25000" dirty="0"/>
              <a:t>x</a:t>
            </a:r>
            <a:r>
              <a:rPr lang="en-US" dirty="0"/>
              <a:t> for document </a:t>
            </a:r>
            <a:r>
              <a:rPr lang="en-US" b="1" i="1" dirty="0"/>
              <a:t>x </a:t>
            </a:r>
          </a:p>
          <a:p>
            <a:pPr algn="just"/>
            <a:r>
              <a:rPr lang="en-US" dirty="0"/>
              <a:t>Testing Algorithm</a:t>
            </a:r>
          </a:p>
          <a:p>
            <a:pPr lvl="1" algn="just"/>
            <a:r>
              <a:rPr lang="en-US" dirty="0"/>
              <a:t>For testing instance </a:t>
            </a:r>
            <a:r>
              <a:rPr lang="en-US" b="1" i="1" dirty="0"/>
              <a:t>y</a:t>
            </a:r>
          </a:p>
          <a:p>
            <a:pPr lvl="1" algn="just"/>
            <a:r>
              <a:rPr lang="es-ES" dirty="0"/>
              <a:t>Compute TF-IDF vector </a:t>
            </a:r>
            <a:r>
              <a:rPr lang="es-ES" b="1" i="1" dirty="0"/>
              <a:t>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document</a:t>
            </a:r>
            <a:r>
              <a:rPr lang="es-ES" dirty="0"/>
              <a:t> </a:t>
            </a:r>
            <a:r>
              <a:rPr lang="es-ES" b="1" i="1" dirty="0"/>
              <a:t>y </a:t>
            </a:r>
          </a:p>
          <a:p>
            <a:pPr lvl="1" algn="just"/>
            <a:r>
              <a:rPr lang="en-US" dirty="0"/>
              <a:t>For each &lt;x, C(x)&gt;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D </a:t>
            </a:r>
          </a:p>
          <a:p>
            <a:pPr lvl="2"/>
            <a:r>
              <a:rPr lang="en-US" dirty="0" err="1"/>
              <a:t>S</a:t>
            </a:r>
            <a:r>
              <a:rPr lang="en-US" baseline="-25000" dirty="0" err="1"/>
              <a:t>x</a:t>
            </a:r>
            <a:r>
              <a:rPr lang="en-US" dirty="0"/>
              <a:t> = </a:t>
            </a:r>
            <a:r>
              <a:rPr lang="en-US" dirty="0" err="1"/>
              <a:t>cossim</a:t>
            </a:r>
            <a:r>
              <a:rPr lang="en-US" dirty="0"/>
              <a:t>(</a:t>
            </a:r>
            <a:r>
              <a:rPr lang="en-US" dirty="0" err="1"/>
              <a:t>d,d</a:t>
            </a:r>
            <a:r>
              <a:rPr lang="en-US" baseline="-25000" dirty="0" err="1"/>
              <a:t>x</a:t>
            </a:r>
            <a:r>
              <a:rPr lang="en-US" dirty="0"/>
              <a:t>) </a:t>
            </a:r>
          </a:p>
          <a:p>
            <a:pPr lvl="1" algn="just"/>
            <a:r>
              <a:rPr lang="en-US" dirty="0"/>
              <a:t>Sort x, in D by decreasing value of </a:t>
            </a:r>
            <a:r>
              <a:rPr lang="en-US" dirty="0" err="1"/>
              <a:t>S</a:t>
            </a:r>
            <a:r>
              <a:rPr lang="en-US" baseline="-25000" dirty="0" err="1"/>
              <a:t>x</a:t>
            </a:r>
            <a:r>
              <a:rPr lang="en-US" dirty="0"/>
              <a:t> </a:t>
            </a:r>
          </a:p>
          <a:p>
            <a:pPr lvl="1" algn="just"/>
            <a:r>
              <a:rPr lang="en-US" dirty="0"/>
              <a:t>Let </a:t>
            </a:r>
            <a:r>
              <a:rPr lang="en-US" b="1" i="1" dirty="0"/>
              <a:t>N</a:t>
            </a:r>
            <a:r>
              <a:rPr lang="en-US" dirty="0"/>
              <a:t> be the first </a:t>
            </a:r>
            <a:r>
              <a:rPr lang="en-US" b="1" i="1" dirty="0"/>
              <a:t>K</a:t>
            </a:r>
            <a:r>
              <a:rPr lang="en-US" dirty="0"/>
              <a:t> examples in </a:t>
            </a:r>
            <a:r>
              <a:rPr lang="en-US" b="1" i="1" dirty="0"/>
              <a:t>D </a:t>
            </a:r>
          </a:p>
          <a:p>
            <a:pPr lvl="1" algn="just"/>
            <a:r>
              <a:rPr lang="en-US" dirty="0"/>
              <a:t>Return the majority class of examples in </a:t>
            </a:r>
            <a:r>
              <a:rPr lang="en-US" b="1" i="1" dirty="0"/>
              <a:t>N 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s-ES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72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KNN Algorithm (K=3)…………………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/>
              <a:t>Example</a:t>
            </a:r>
          </a:p>
          <a:p>
            <a:pPr lvl="2"/>
            <a:r>
              <a:rPr lang="en-US" dirty="0"/>
              <a:t>Food: “</a:t>
            </a:r>
            <a:r>
              <a:rPr lang="en-US" dirty="0" err="1"/>
              <a:t>Turky</a:t>
            </a:r>
            <a:r>
              <a:rPr lang="en-US" dirty="0"/>
              <a:t> stuffing” </a:t>
            </a:r>
            <a:r>
              <a:rPr lang="en-US" dirty="0">
                <a:sym typeface="Symbol"/>
              </a:rPr>
              <a:t> d1</a:t>
            </a:r>
            <a:endParaRPr lang="en-US" dirty="0"/>
          </a:p>
          <a:p>
            <a:pPr lvl="2"/>
            <a:r>
              <a:rPr lang="en-US" dirty="0"/>
              <a:t>Food: “Buffalo wings”</a:t>
            </a:r>
            <a:r>
              <a:rPr lang="en-US" dirty="0">
                <a:sym typeface="Symbol"/>
              </a:rPr>
              <a:t> d2</a:t>
            </a:r>
            <a:endParaRPr lang="en-US" dirty="0"/>
          </a:p>
          <a:p>
            <a:pPr lvl="2"/>
            <a:r>
              <a:rPr lang="en-US" dirty="0"/>
              <a:t>Beverage: “Cream soda”</a:t>
            </a:r>
            <a:r>
              <a:rPr lang="en-US" dirty="0">
                <a:sym typeface="Symbol"/>
              </a:rPr>
              <a:t> d3</a:t>
            </a:r>
            <a:endParaRPr lang="en-US" dirty="0"/>
          </a:p>
          <a:p>
            <a:pPr lvl="2"/>
            <a:r>
              <a:rPr lang="en-US" dirty="0"/>
              <a:t>Beverage: “Orange soda”</a:t>
            </a:r>
            <a:r>
              <a:rPr lang="en-US" dirty="0">
                <a:sym typeface="Symbol"/>
              </a:rPr>
              <a:t> d4</a:t>
            </a:r>
            <a:endParaRPr lang="en-US" dirty="0"/>
          </a:p>
          <a:p>
            <a:pPr lvl="2"/>
            <a:r>
              <a:rPr lang="en-US" dirty="0"/>
              <a:t>Apply the </a:t>
            </a:r>
            <a:r>
              <a:rPr lang="en-US" dirty="0" err="1"/>
              <a:t>KNNalgorithm</a:t>
            </a:r>
            <a:r>
              <a:rPr lang="en-US" dirty="0"/>
              <a:t> to classify a new name “</a:t>
            </a:r>
            <a:r>
              <a:rPr lang="en-US" dirty="0" err="1"/>
              <a:t>Turky</a:t>
            </a:r>
            <a:r>
              <a:rPr lang="en-US" dirty="0"/>
              <a:t> Soda”</a:t>
            </a:r>
            <a:r>
              <a:rPr lang="en-US" dirty="0">
                <a:sym typeface="Symbol"/>
              </a:rPr>
              <a:t> q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No. of distinct terms </a:t>
            </a:r>
            <a:r>
              <a:rPr lang="en-US" dirty="0">
                <a:solidFill>
                  <a:srgbClr val="FF0000"/>
                </a:solidFill>
                <a:sym typeface="Symbol"/>
              </a:rPr>
              <a:t> “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turky</a:t>
            </a:r>
            <a:r>
              <a:rPr lang="en-US" dirty="0">
                <a:solidFill>
                  <a:srgbClr val="FF0000"/>
                </a:solidFill>
                <a:sym typeface="Symbol"/>
              </a:rPr>
              <a:t>, stuffing, buffalo, wings, cream, soda, orange”</a:t>
            </a:r>
          </a:p>
          <a:p>
            <a:pPr lvl="1"/>
            <a:r>
              <a:rPr lang="en-US" b="1" u="sng" dirty="0">
                <a:sym typeface="Symbol"/>
              </a:rPr>
              <a:t>Vectors (TF)</a:t>
            </a:r>
          </a:p>
          <a:p>
            <a:pPr lvl="2"/>
            <a:r>
              <a:rPr lang="en-US" dirty="0">
                <a:sym typeface="Symbol"/>
              </a:rPr>
              <a:t>d1 (1,1,0,0,0,0,0)</a:t>
            </a:r>
          </a:p>
          <a:p>
            <a:pPr lvl="2"/>
            <a:r>
              <a:rPr lang="en-US" dirty="0">
                <a:sym typeface="Symbol"/>
              </a:rPr>
              <a:t>d2  (0,0,1,1,0,0,0)</a:t>
            </a:r>
          </a:p>
          <a:p>
            <a:pPr lvl="2"/>
            <a:r>
              <a:rPr lang="en-US" dirty="0">
                <a:sym typeface="Symbol"/>
              </a:rPr>
              <a:t>d3  (0,0,0,0,1,1,0)</a:t>
            </a:r>
          </a:p>
          <a:p>
            <a:pPr lvl="2"/>
            <a:r>
              <a:rPr lang="en-US" dirty="0">
                <a:sym typeface="Symbol"/>
              </a:rPr>
              <a:t>d4  (0,0,0,0,0,1,1)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 (1,0,0,0,0,1,0)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4800" y="3962400"/>
            <a:ext cx="3440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Sim</a:t>
            </a:r>
            <a:r>
              <a:rPr lang="en-US" dirty="0"/>
              <a:t>(q,d1)=((1)/(</a:t>
            </a:r>
            <a:r>
              <a:rPr lang="en-US" dirty="0">
                <a:sym typeface="Symbol"/>
              </a:rPr>
              <a:t>2</a:t>
            </a:r>
            <a:r>
              <a:rPr lang="en-US" dirty="0"/>
              <a:t> * </a:t>
            </a:r>
            <a:r>
              <a:rPr lang="en-US" dirty="0">
                <a:sym typeface="Symbol"/>
              </a:rPr>
              <a:t> </a:t>
            </a:r>
            <a:r>
              <a:rPr lang="en-US" dirty="0"/>
              <a:t>2))=1/2=0.5</a:t>
            </a:r>
          </a:p>
          <a:p>
            <a:r>
              <a:rPr lang="en-US" dirty="0" err="1"/>
              <a:t>Sim</a:t>
            </a:r>
            <a:r>
              <a:rPr lang="en-US" dirty="0"/>
              <a:t>(q,d2)=0</a:t>
            </a:r>
          </a:p>
          <a:p>
            <a:r>
              <a:rPr lang="en-US" dirty="0" err="1"/>
              <a:t>Sim</a:t>
            </a:r>
            <a:r>
              <a:rPr lang="en-US" dirty="0"/>
              <a:t>(q,d3)=0.5</a:t>
            </a:r>
          </a:p>
          <a:p>
            <a:r>
              <a:rPr lang="en-US" dirty="0" err="1"/>
              <a:t>Sim</a:t>
            </a:r>
            <a:r>
              <a:rPr lang="en-US" dirty="0"/>
              <a:t>(q,d4)=0.5</a:t>
            </a:r>
          </a:p>
        </p:txBody>
      </p:sp>
      <p:sp>
        <p:nvSpPr>
          <p:cNvPr id="17410" name="AutoShape 2" descr="Cosine similarity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48200" y="5181600"/>
            <a:ext cx="0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4400" y="5165132"/>
            <a:ext cx="349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Sort the values in descending order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00388" y="5650468"/>
            <a:ext cx="13859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0.5 (Food)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0.5 (Beverage)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0.5 (Beverage)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0     (Food)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91200" y="5943600"/>
            <a:ext cx="1447800" cy="1992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27522" y="6019800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Find the majority</a:t>
            </a:r>
          </a:p>
          <a:p>
            <a:r>
              <a:rPr lang="en-US" dirty="0">
                <a:solidFill>
                  <a:srgbClr val="0070C0"/>
                </a:solidFill>
              </a:rPr>
              <a:t> among top K(3)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419600" y="5791200"/>
            <a:ext cx="0" cy="53340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74855" y="5726668"/>
            <a:ext cx="106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Beverage</a:t>
            </a:r>
          </a:p>
        </p:txBody>
      </p:sp>
    </p:spTree>
    <p:extLst>
      <p:ext uri="{BB962C8B-B14F-4D97-AF65-F5344CB8AC3E}">
        <p14:creationId xmlns:p14="http://schemas.microsoft.com/office/powerpoint/2010/main" val="159529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5400" b="1" dirty="0"/>
          </a:p>
          <a:p>
            <a:pPr algn="ctr">
              <a:buNone/>
            </a:pPr>
            <a:r>
              <a:rPr lang="en-US" sz="5400" b="1" dirty="0"/>
              <a:t>End of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11D9D-650B-434B-8B60-5C264D311DC7}" type="slidenum">
              <a:rPr lang="en-US"/>
              <a:pPr/>
              <a:t>4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7620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/>
              <a:t>Process (1): Model Construction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1043" name="Picture 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4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Training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Data</a:t>
              </a:r>
            </a:p>
          </p:txBody>
        </p:sp>
      </p:grpSp>
      <p:graphicFrame>
        <p:nvGraphicFramePr>
          <p:cNvPr id="1026" name="Object 1024"/>
          <p:cNvGraphicFramePr>
            <a:graphicFrameLocks/>
          </p:cNvGraphicFramePr>
          <p:nvPr/>
        </p:nvGraphicFramePr>
        <p:xfrm>
          <a:off x="288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4" imgW="5437080" imgH="2495520" progId="Excel.Sheet.8">
                  <p:embed/>
                </p:oleObj>
              </mc:Choice>
              <mc:Fallback>
                <p:oleObj name="Worksheet" r:id="rId4" imgW="5437080" imgH="249552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Line 7"/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Classification</a:t>
            </a:r>
          </a:p>
          <a:p>
            <a:pPr algn="ctr" eaLnBrk="0" hangingPunct="0"/>
            <a:r>
              <a:rPr lang="en-US" sz="2400">
                <a:latin typeface="Times New Roman" pitchFamily="18" charset="0"/>
              </a:rPr>
              <a:t>Algorithms</a:t>
            </a:r>
          </a:p>
        </p:txBody>
      </p:sp>
      <p:sp>
        <p:nvSpPr>
          <p:cNvPr id="1035" name="AutoShape 10"/>
          <p:cNvSpPr>
            <a:spLocks noChangeArrowheads="1"/>
          </p:cNvSpPr>
          <p:nvPr/>
        </p:nvSpPr>
        <p:spPr bwMode="auto">
          <a:xfrm rot="-114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1"/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IF rank = ‘professor’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OR years &gt; 6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THEN tenured = ‘yes’ 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1041" name="Picture 13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2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Classifier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(Model)</a:t>
              </a:r>
            </a:p>
          </p:txBody>
        </p:sp>
      </p:grpSp>
      <p:sp>
        <p:nvSpPr>
          <p:cNvPr id="1038" name="Line 15"/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Line 16"/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7F7E5B-FBE4-4622-9B2A-C8C4712C52FE}" type="slidenum">
              <a:rPr lang="en-US"/>
              <a:pPr/>
              <a:t>5</a:t>
            </a:fld>
            <a:endParaRPr lang="en-US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3200"/>
              <a:t>Process (2): Using the Model in Prediction</a:t>
            </a:r>
            <a:r>
              <a:rPr lang="en-US"/>
              <a:t>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45000" y="1570038"/>
            <a:ext cx="1889125" cy="1506537"/>
            <a:chOff x="2800" y="989"/>
            <a:chExt cx="1190" cy="949"/>
          </a:xfrm>
        </p:grpSpPr>
        <p:pic>
          <p:nvPicPr>
            <p:cNvPr id="2072" name="Picture 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3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Classifier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57413" y="2735263"/>
            <a:ext cx="1698625" cy="1506537"/>
            <a:chOff x="1359" y="1723"/>
            <a:chExt cx="1070" cy="949"/>
          </a:xfrm>
        </p:grpSpPr>
        <p:pic>
          <p:nvPicPr>
            <p:cNvPr id="2070" name="Picture 7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1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Testing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Data</a:t>
              </a:r>
            </a:p>
          </p:txBody>
        </p:sp>
      </p:grpSp>
      <p:graphicFrame>
        <p:nvGraphicFramePr>
          <p:cNvPr id="2050" name="Object 1024"/>
          <p:cNvGraphicFramePr>
            <a:graphicFrameLocks/>
          </p:cNvGraphicFramePr>
          <p:nvPr/>
        </p:nvGraphicFramePr>
        <p:xfrm>
          <a:off x="457200" y="4766604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r:id="rId5" imgW="5438520" imgH="1765080" progId="Excel.Sheet.8">
                  <p:embed/>
                </p:oleObj>
              </mc:Choice>
              <mc:Fallback>
                <p:oleObj name="Worksheet" r:id="rId5" imgW="5438520" imgH="176508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766604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Line 10"/>
          <p:cNvSpPr>
            <a:spLocks noChangeShapeType="1"/>
          </p:cNvSpPr>
          <p:nvPr/>
        </p:nvSpPr>
        <p:spPr bwMode="auto">
          <a:xfrm flipH="1">
            <a:off x="427038" y="40719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Line 11"/>
          <p:cNvSpPr>
            <a:spLocks noChangeShapeType="1"/>
          </p:cNvSpPr>
          <p:nvPr/>
        </p:nvSpPr>
        <p:spPr bwMode="auto">
          <a:xfrm>
            <a:off x="3857625" y="40719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AutoShape 12"/>
          <p:cNvSpPr>
            <a:spLocks noChangeArrowheads="1"/>
          </p:cNvSpPr>
          <p:nvPr/>
        </p:nvSpPr>
        <p:spPr bwMode="auto">
          <a:xfrm>
            <a:off x="7793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Freeform 13"/>
          <p:cNvSpPr>
            <a:spLocks/>
          </p:cNvSpPr>
          <p:nvPr/>
        </p:nvSpPr>
        <p:spPr bwMode="auto">
          <a:xfrm>
            <a:off x="6523038" y="2173288"/>
            <a:ext cx="941387" cy="766762"/>
          </a:xfrm>
          <a:custGeom>
            <a:avLst/>
            <a:gdLst>
              <a:gd name="T0" fmla="*/ 0 w 593"/>
              <a:gd name="T1" fmla="*/ 34 h 483"/>
              <a:gd name="T2" fmla="*/ 200 w 593"/>
              <a:gd name="T3" fmla="*/ 0 h 483"/>
              <a:gd name="T4" fmla="*/ 159 w 593"/>
              <a:gd name="T5" fmla="*/ 58 h 483"/>
              <a:gd name="T6" fmla="*/ 515 w 593"/>
              <a:gd name="T7" fmla="*/ 306 h 483"/>
              <a:gd name="T8" fmla="*/ 555 w 593"/>
              <a:gd name="T9" fmla="*/ 248 h 483"/>
              <a:gd name="T10" fmla="*/ 592 w 593"/>
              <a:gd name="T11" fmla="*/ 448 h 483"/>
              <a:gd name="T12" fmla="*/ 392 w 593"/>
              <a:gd name="T13" fmla="*/ 482 h 483"/>
              <a:gd name="T14" fmla="*/ 433 w 593"/>
              <a:gd name="T15" fmla="*/ 424 h 483"/>
              <a:gd name="T16" fmla="*/ 77 w 593"/>
              <a:gd name="T17" fmla="*/ 176 h 483"/>
              <a:gd name="T18" fmla="*/ 37 w 593"/>
              <a:gd name="T19" fmla="*/ 234 h 483"/>
              <a:gd name="T20" fmla="*/ 0 w 593"/>
              <a:gd name="T21" fmla="*/ 34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646863" y="3187700"/>
            <a:ext cx="1781175" cy="815975"/>
            <a:chOff x="4187" y="2008"/>
            <a:chExt cx="1122" cy="514"/>
          </a:xfrm>
        </p:grpSpPr>
        <p:pic>
          <p:nvPicPr>
            <p:cNvPr id="2068" name="Picture 15"/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69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Unseen Data</a:t>
              </a:r>
            </a:p>
          </p:txBody>
        </p:sp>
      </p:grpSp>
      <p:sp>
        <p:nvSpPr>
          <p:cNvPr id="2062" name="Rectangle 17"/>
          <p:cNvSpPr>
            <a:spLocks noChangeArrowheads="1"/>
          </p:cNvSpPr>
          <p:nvPr/>
        </p:nvSpPr>
        <p:spPr bwMode="auto">
          <a:xfrm>
            <a:off x="6305550" y="4262438"/>
            <a:ext cx="2454275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(Jeff, Professor, 4)</a:t>
            </a:r>
          </a:p>
        </p:txBody>
      </p:sp>
      <p:sp>
        <p:nvSpPr>
          <p:cNvPr id="2063" name="Line 18"/>
          <p:cNvSpPr>
            <a:spLocks noChangeShapeType="1"/>
          </p:cNvSpPr>
          <p:nvPr/>
        </p:nvSpPr>
        <p:spPr bwMode="auto">
          <a:xfrm flipH="1">
            <a:off x="6167438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Line 19"/>
          <p:cNvSpPr>
            <a:spLocks noChangeShapeType="1"/>
          </p:cNvSpPr>
          <p:nvPr/>
        </p:nvSpPr>
        <p:spPr bwMode="auto">
          <a:xfrm>
            <a:off x="8448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Freeform 20"/>
          <p:cNvSpPr>
            <a:spLocks/>
          </p:cNvSpPr>
          <p:nvPr/>
        </p:nvSpPr>
        <p:spPr bwMode="auto">
          <a:xfrm>
            <a:off x="3360738" y="2032000"/>
            <a:ext cx="901700" cy="593725"/>
          </a:xfrm>
          <a:custGeom>
            <a:avLst/>
            <a:gdLst>
              <a:gd name="T0" fmla="*/ 567 w 568"/>
              <a:gd name="T1" fmla="*/ 59 h 374"/>
              <a:gd name="T2" fmla="*/ 503 w 568"/>
              <a:gd name="T3" fmla="*/ 220 h 374"/>
              <a:gd name="T4" fmla="*/ 478 w 568"/>
              <a:gd name="T5" fmla="*/ 165 h 374"/>
              <a:gd name="T6" fmla="*/ 138 w 568"/>
              <a:gd name="T7" fmla="*/ 318 h 374"/>
              <a:gd name="T8" fmla="*/ 163 w 568"/>
              <a:gd name="T9" fmla="*/ 373 h 374"/>
              <a:gd name="T10" fmla="*/ 0 w 568"/>
              <a:gd name="T11" fmla="*/ 314 h 374"/>
              <a:gd name="T12" fmla="*/ 64 w 568"/>
              <a:gd name="T13" fmla="*/ 153 h 374"/>
              <a:gd name="T14" fmla="*/ 89 w 568"/>
              <a:gd name="T15" fmla="*/ 208 h 374"/>
              <a:gd name="T16" fmla="*/ 429 w 568"/>
              <a:gd name="T17" fmla="*/ 55 h 374"/>
              <a:gd name="T18" fmla="*/ 404 w 568"/>
              <a:gd name="T19" fmla="*/ 0 h 374"/>
              <a:gd name="T20" fmla="*/ 567 w 568"/>
              <a:gd name="T21" fmla="*/ 59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66" name="Picture 21"/>
          <p:cNvPicPr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20013" y="5738813"/>
            <a:ext cx="7207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7" name="Rectangle 22"/>
          <p:cNvSpPr>
            <a:spLocks noChangeArrowheads="1"/>
          </p:cNvSpPr>
          <p:nvPr/>
        </p:nvSpPr>
        <p:spPr bwMode="auto">
          <a:xfrm>
            <a:off x="6221413" y="4959350"/>
            <a:ext cx="1525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800">
                <a:latin typeface="Times New Roman" pitchFamily="18" charset="0"/>
              </a:rPr>
              <a:t>Tenured?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5BB1-3F63-42AA-BB10-5A8C165A5CDD}" type="slidenum">
              <a:rPr lang="en-US"/>
              <a:pPr/>
              <a:t>6</a:t>
            </a:fld>
            <a:endParaRPr lang="en-US"/>
          </a:p>
        </p:txBody>
      </p:sp>
      <p:sp>
        <p:nvSpPr>
          <p:cNvPr id="128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91600" cy="6858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>
                <a:solidFill>
                  <a:srgbClr val="170981"/>
                </a:solidFill>
              </a:rPr>
              <a:t>Issues: Data Preparation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2672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110000"/>
              </a:lnSpc>
            </a:pPr>
            <a:r>
              <a:rPr lang="en-US" sz="2400" dirty="0"/>
              <a:t>Data cleaning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/>
              <a:t>Preprocess data in order to reduce noise and handle missing values</a:t>
            </a:r>
          </a:p>
          <a:p>
            <a:pPr algn="just">
              <a:lnSpc>
                <a:spcPct val="110000"/>
              </a:lnSpc>
            </a:pPr>
            <a:r>
              <a:rPr lang="en-US" sz="2400" dirty="0"/>
              <a:t>Relevance analysis (feature selection)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/>
              <a:t>Remove the irrelevant or redundant attributes</a:t>
            </a:r>
          </a:p>
          <a:p>
            <a:pPr algn="just">
              <a:lnSpc>
                <a:spcPct val="110000"/>
              </a:lnSpc>
            </a:pPr>
            <a:r>
              <a:rPr lang="en-US" sz="2400" dirty="0"/>
              <a:t>Data transformation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/>
              <a:t>Generalize and/or normalize data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36F9-D43D-4299-BC8B-6E86C283B8D3}" type="slidenum">
              <a:rPr lang="en-US"/>
              <a:pPr/>
              <a:t>7</a:t>
            </a:fld>
            <a:endParaRPr lang="en-US"/>
          </a:p>
        </p:txBody>
      </p:sp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152400"/>
            <a:ext cx="9601200" cy="838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sz="3200">
                <a:solidFill>
                  <a:srgbClr val="170981"/>
                </a:solidFill>
              </a:rPr>
              <a:t>Issues: Evaluating Classification Methods</a:t>
            </a:r>
          </a:p>
        </p:txBody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78825" cy="50292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</a:pPr>
            <a:r>
              <a:rPr lang="en-US" sz="2400" dirty="0"/>
              <a:t>Accuracy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classifier accuracy: predicting class label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predictor accuracy: guessing value of predicted attributes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Speed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time to construct the model (training time)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time to use the model (classification/prediction time)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Robustness: handling noise and missing values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Scalability: efficiency in disk-resident databases 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Other measures, e.g., goodness of rules, such as decision tree size or compactness of classification rules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Classification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 err="1"/>
              <a:t>Baye's</a:t>
            </a:r>
            <a:r>
              <a:rPr lang="en-US" dirty="0"/>
              <a:t> Theorem</a:t>
            </a:r>
          </a:p>
          <a:p>
            <a:pPr lvl="1" algn="just"/>
            <a:r>
              <a:rPr lang="en-US" dirty="0"/>
              <a:t>Decision Trees</a:t>
            </a:r>
          </a:p>
          <a:p>
            <a:pPr lvl="1" algn="just"/>
            <a:r>
              <a:rPr lang="en-US" dirty="0"/>
              <a:t>Back Propagation Algorithm</a:t>
            </a:r>
          </a:p>
          <a:p>
            <a:pPr lvl="1" algn="just"/>
            <a:r>
              <a:rPr lang="en-US" dirty="0"/>
              <a:t>KNN</a:t>
            </a:r>
          </a:p>
          <a:p>
            <a:pPr lvl="1" algn="just"/>
            <a:r>
              <a:rPr lang="en-US" dirty="0" err="1"/>
              <a:t>Rocchio</a:t>
            </a:r>
            <a:r>
              <a:rPr lang="en-US" dirty="0"/>
              <a:t> Algorithm </a:t>
            </a:r>
          </a:p>
          <a:p>
            <a:pPr>
              <a:buNone/>
            </a:pPr>
            <a:endParaRPr lang="en-US" dirty="0"/>
          </a:p>
          <a:p>
            <a:pPr lvl="1" algn="just"/>
            <a:endParaRPr lang="en-US" dirty="0"/>
          </a:p>
          <a:p>
            <a:pPr algn="just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C2D5-1ED7-49DB-A3DD-7D431017ED3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cap="all" dirty="0"/>
              <a:t>Bayesian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400" dirty="0"/>
              <a:t>Learning and classification methods based on probability theory.</a:t>
            </a:r>
          </a:p>
          <a:p>
            <a:pPr lvl="0" algn="just"/>
            <a:r>
              <a:rPr lang="en-US" sz="2400" dirty="0" err="1"/>
              <a:t>Baye’s</a:t>
            </a:r>
            <a:r>
              <a:rPr lang="en-US" sz="2400" dirty="0"/>
              <a:t> theorem plays a critical role in probabilistic learning and classification.</a:t>
            </a:r>
          </a:p>
          <a:p>
            <a:pPr lvl="0" algn="just"/>
            <a:r>
              <a:rPr lang="en-US" sz="2400" dirty="0"/>
              <a:t>Uses prior probability of each category given no information about an item.</a:t>
            </a:r>
          </a:p>
          <a:p>
            <a:pPr algn="just"/>
            <a:r>
              <a:rPr lang="en-US" sz="2400" dirty="0"/>
              <a:t>Categorization produces a posterior probability distribution over the possible categories given a description of an item.</a:t>
            </a:r>
          </a:p>
          <a:p>
            <a:pPr algn="just"/>
            <a:r>
              <a:rPr lang="en-US" sz="2400" dirty="0"/>
              <a:t>P(</a:t>
            </a:r>
            <a:r>
              <a:rPr lang="en-US" sz="2400" dirty="0" err="1"/>
              <a:t>A|B</a:t>
            </a:r>
            <a:r>
              <a:rPr lang="en-US" sz="2400" dirty="0"/>
              <a:t>) =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4876800"/>
            <a:ext cx="1171575" cy="485775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C2D5-1ED7-49DB-A3DD-7D431017ED3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D3AE896D440949A3480BA54C19188D" ma:contentTypeVersion="9" ma:contentTypeDescription="Create a new document." ma:contentTypeScope="" ma:versionID="d8efd67180b9657267e2ab10614972d0">
  <xsd:schema xmlns:xsd="http://www.w3.org/2001/XMLSchema" xmlns:xs="http://www.w3.org/2001/XMLSchema" xmlns:p="http://schemas.microsoft.com/office/2006/metadata/properties" xmlns:ns2="0c92e790-c042-40f5-b6ff-cfd21145216c" targetNamespace="http://schemas.microsoft.com/office/2006/metadata/properties" ma:root="true" ma:fieldsID="b85234a4e42c9b71af0834b8445fc8b0" ns2:_="">
    <xsd:import namespace="0c92e790-c042-40f5-b6ff-cfd2114521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92e790-c042-40f5-b6ff-cfd2114521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57496E-21AB-4116-BCBB-CB8AA5DB29D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6DACEA-2B59-4384-86BE-C5D8E7E8D9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518E61-A6B5-41BF-8E57-D58024BE97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92e790-c042-40f5-b6ff-cfd2114521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2080</Words>
  <Application>Microsoft Office PowerPoint</Application>
  <PresentationFormat>On-screen Show (4:3)</PresentationFormat>
  <Paragraphs>480</Paragraphs>
  <Slides>36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Web Systems and Algorithms</vt:lpstr>
      <vt:lpstr>Classification vs. Prediction</vt:lpstr>
      <vt:lpstr>Classification—A Two-Step Process </vt:lpstr>
      <vt:lpstr>Process (1): Model Construction</vt:lpstr>
      <vt:lpstr>Process (2): Using the Model in Prediction </vt:lpstr>
      <vt:lpstr>Issues: Data Preparation</vt:lpstr>
      <vt:lpstr>Issues: Evaluating Classification Methods</vt:lpstr>
      <vt:lpstr>Classification Algorithm</vt:lpstr>
      <vt:lpstr>Bayesian methods</vt:lpstr>
      <vt:lpstr>Bayesian methods...</vt:lpstr>
      <vt:lpstr>Bayesian methods...</vt:lpstr>
      <vt:lpstr>Naïve Bayesian Classifier: Training Dataset</vt:lpstr>
      <vt:lpstr>Naïve Bayesian Classifier:  An Example</vt:lpstr>
      <vt:lpstr>Bayesian Classifier…………………….</vt:lpstr>
      <vt:lpstr>Bayesian Classifier…………………….</vt:lpstr>
      <vt:lpstr>Bayesian Classifier…………………….</vt:lpstr>
      <vt:lpstr>Decision Trees</vt:lpstr>
      <vt:lpstr>Decision Trees...</vt:lpstr>
      <vt:lpstr>Decision Trees...(Example)</vt:lpstr>
      <vt:lpstr>BUILDING DECISION TREE</vt:lpstr>
      <vt:lpstr>Information gain</vt:lpstr>
      <vt:lpstr>PowerPoint Presentation</vt:lpstr>
      <vt:lpstr>Attribute Selection: Information Gain</vt:lpstr>
      <vt:lpstr>Information gain....</vt:lpstr>
      <vt:lpstr>Decision Tree (Exercise)</vt:lpstr>
      <vt:lpstr>Classification by Backpropagation</vt:lpstr>
      <vt:lpstr>A Multi-Layer Feed-Forward Neural Network </vt:lpstr>
      <vt:lpstr>Algorithm</vt:lpstr>
      <vt:lpstr>Example</vt:lpstr>
      <vt:lpstr>Overfitting and Underfitting</vt:lpstr>
      <vt:lpstr>K – Fold Cross Validation</vt:lpstr>
      <vt:lpstr>Rocchio Algorithm</vt:lpstr>
      <vt:lpstr>Rocchio Algorithm……………………….</vt:lpstr>
      <vt:lpstr>KNN (K – Nearest Neighbor)</vt:lpstr>
      <vt:lpstr>KNN Algorithm (K=3)…………………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7</dc:title>
  <dc:creator>HOME</dc:creator>
  <cp:lastModifiedBy>Acer</cp:lastModifiedBy>
  <cp:revision>130</cp:revision>
  <dcterms:modified xsi:type="dcterms:W3CDTF">2021-12-02T08:51:44Z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0x01010025D3AE896D440949A3480BA54C19188D</vt:lpwstr>
  </property>
</Properties>
</file>