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2" r:id="rId4"/>
    <p:sldId id="283" r:id="rId5"/>
    <p:sldId id="285" r:id="rId6"/>
    <p:sldId id="281" r:id="rId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E79C-9BDB-4C47-8B51-126CDDE75F2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B9B-BC84-4232-A1E0-86BC0FBFD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313D-3D88-474C-AFA0-6FC9A549F8B3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515A-4985-4515-A42A-352C80C51F6A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A3A5-0B5A-4485-9F70-12489C3A55D8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9948-B1A4-4A40-90CE-7D6093054687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57D3-9360-4FD1-8DBF-39B0422D31B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81F3-EEF1-45D9-90F2-46A7F62F922C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E9F6-220F-4391-8536-F0C35E26B500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A397-61DB-4A7B-8F4B-095501B0DAFB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6AF2-9EE5-44EC-97FA-742A0A96DAB9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57C7-A694-49D2-A45E-0AA06E57C588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0BB9-8477-4336-9665-C8368005C6D9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7EF6-D31B-4351-9E32-0C355C027CEF}" type="datetime1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F51-F701-43A1-8FC9-6859D2148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Systems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Unit </a:t>
            </a:r>
            <a:r>
              <a:rPr lang="en-US" b="1" dirty="0" smtClean="0"/>
              <a:t>6</a:t>
            </a:r>
            <a:endParaRPr lang="en-US" b="1" dirty="0" smtClean="0"/>
          </a:p>
          <a:p>
            <a:r>
              <a:rPr lang="en-US" b="1" dirty="0" smtClean="0"/>
              <a:t>Combining Classifiers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Combining Classifiers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One must neither tie a </a:t>
            </a:r>
            <a:r>
              <a:rPr lang="en-US" dirty="0" smtClean="0"/>
              <a:t>ship to </a:t>
            </a:r>
            <a:r>
              <a:rPr lang="en-US" dirty="0" smtClean="0"/>
              <a:t>a single anchor, nor life to a single hope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 Comparison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u="sng" dirty="0" err="1" smtClean="0"/>
              <a:t>McNemar’s</a:t>
            </a:r>
            <a:r>
              <a:rPr lang="en-US" b="1" u="sng" dirty="0" smtClean="0"/>
              <a:t> test</a:t>
            </a:r>
          </a:p>
          <a:p>
            <a:pPr lvl="1" algn="just"/>
            <a:r>
              <a:rPr lang="en-US" sz="2600" dirty="0" smtClean="0"/>
              <a:t>Compare the two classifier</a:t>
            </a:r>
          </a:p>
          <a:p>
            <a:pPr lvl="1" algn="just"/>
            <a:r>
              <a:rPr lang="en-US" sz="2600" dirty="0" smtClean="0"/>
              <a:t>Based on the following contingency table</a:t>
            </a:r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r>
              <a:rPr lang="en-US" sz="2600" dirty="0" smtClean="0"/>
              <a:t>Compute</a:t>
            </a:r>
          </a:p>
          <a:p>
            <a:pPr lvl="1" algn="just"/>
            <a:endParaRPr lang="en-US" sz="2600" dirty="0" smtClean="0"/>
          </a:p>
          <a:p>
            <a:pPr lvl="1" algn="just"/>
            <a:endParaRPr lang="en-US" sz="2600" dirty="0" smtClean="0"/>
          </a:p>
          <a:p>
            <a:pPr lvl="1" algn="just"/>
            <a:r>
              <a:rPr lang="en-US" sz="2600" dirty="0" smtClean="0"/>
              <a:t>If </a:t>
            </a:r>
            <a:r>
              <a:rPr lang="en-US" sz="2600" b="1" i="1" dirty="0" smtClean="0">
                <a:solidFill>
                  <a:srgbClr val="FF0000"/>
                </a:solidFill>
              </a:rPr>
              <a:t>z = 0</a:t>
            </a:r>
            <a:r>
              <a:rPr lang="en-US" sz="2600" dirty="0" smtClean="0"/>
              <a:t>, the two algorithms are said to show similar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mc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744642" cy="971686"/>
          </a:xfrm>
          <a:prstGeom prst="rect">
            <a:avLst/>
          </a:prstGeom>
        </p:spPr>
      </p:pic>
      <p:pic>
        <p:nvPicPr>
          <p:cNvPr id="7" name="Picture 6" descr="m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96" y="4114800"/>
            <a:ext cx="2896004" cy="1114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0" y="-76200"/>
            <a:ext cx="289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cat-plant</a:t>
            </a:r>
          </a:p>
          <a:p>
            <a:r>
              <a:rPr lang="en-US" dirty="0" smtClean="0"/>
              <a:t>fish-animal</a:t>
            </a:r>
          </a:p>
          <a:p>
            <a:r>
              <a:rPr lang="en-US" dirty="0" smtClean="0"/>
              <a:t>rose-plant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cat-animal</a:t>
            </a:r>
          </a:p>
          <a:p>
            <a:r>
              <a:rPr lang="en-US" dirty="0" smtClean="0"/>
              <a:t>fish-animal</a:t>
            </a:r>
          </a:p>
          <a:p>
            <a:r>
              <a:rPr lang="en-US" dirty="0" smtClean="0"/>
              <a:t>rose-plant</a:t>
            </a:r>
          </a:p>
          <a:p>
            <a:r>
              <a:rPr lang="en-US" dirty="0" err="1" smtClean="0"/>
              <a:t>Nff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Nsf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Nfs</a:t>
            </a:r>
            <a:r>
              <a:rPr lang="en-US" dirty="0" smtClean="0"/>
              <a:t>=1</a:t>
            </a:r>
          </a:p>
          <a:p>
            <a:r>
              <a:rPr lang="en-US" dirty="0" err="1" smtClean="0"/>
              <a:t>Nss</a:t>
            </a:r>
            <a:r>
              <a:rPr lang="en-US" dirty="0" smtClean="0"/>
              <a:t>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Model Comparison…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 smtClean="0"/>
              <a:t>Example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Algorithm A</a:t>
            </a:r>
          </a:p>
          <a:p>
            <a:pPr lvl="2"/>
            <a:r>
              <a:rPr lang="en-US" dirty="0" smtClean="0"/>
              <a:t>Cat → Plant (Wrong Classification)</a:t>
            </a:r>
          </a:p>
          <a:p>
            <a:pPr lvl="2"/>
            <a:r>
              <a:rPr lang="en-US" dirty="0" smtClean="0"/>
              <a:t>Tiger → Animal (Right Classification)</a:t>
            </a:r>
          </a:p>
          <a:p>
            <a:pPr lvl="2"/>
            <a:r>
              <a:rPr lang="en-US" dirty="0" smtClean="0"/>
              <a:t>Rose → Plant (Right Classification)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Algorithm B</a:t>
            </a:r>
          </a:p>
          <a:p>
            <a:pPr lvl="2"/>
            <a:r>
              <a:rPr lang="en-US" dirty="0" smtClean="0"/>
              <a:t>Cat → Animal (Right Classification)</a:t>
            </a:r>
          </a:p>
          <a:p>
            <a:pPr lvl="2"/>
            <a:r>
              <a:rPr lang="en-US" dirty="0" smtClean="0"/>
              <a:t>Tiger → Animal (Right Classification)</a:t>
            </a:r>
          </a:p>
          <a:p>
            <a:pPr lvl="2"/>
            <a:r>
              <a:rPr lang="en-US" dirty="0" smtClean="0"/>
              <a:t>Rose → Plant (Right Classification)</a:t>
            </a:r>
          </a:p>
          <a:p>
            <a:r>
              <a:rPr lang="en-US" dirty="0" smtClean="0"/>
              <a:t>Here</a:t>
            </a:r>
          </a:p>
          <a:p>
            <a:pPr lvl="1"/>
            <a:r>
              <a:rPr lang="en-US" dirty="0" err="1" smtClean="0"/>
              <a:t>Nff</a:t>
            </a:r>
            <a:r>
              <a:rPr lang="en-US" dirty="0" smtClean="0"/>
              <a:t> = 0, </a:t>
            </a:r>
            <a:r>
              <a:rPr lang="en-US" dirty="0" err="1" smtClean="0"/>
              <a:t>Nsf</a:t>
            </a:r>
            <a:r>
              <a:rPr lang="en-US" dirty="0" smtClean="0"/>
              <a:t> = 0, </a:t>
            </a:r>
            <a:r>
              <a:rPr lang="en-US" dirty="0" err="1" smtClean="0"/>
              <a:t>Nfs</a:t>
            </a:r>
            <a:r>
              <a:rPr lang="en-US" dirty="0" smtClean="0"/>
              <a:t> = 1, </a:t>
            </a:r>
            <a:r>
              <a:rPr lang="en-US" dirty="0" err="1" smtClean="0"/>
              <a:t>Nss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Z= (|</a:t>
            </a:r>
            <a:r>
              <a:rPr lang="en-US" dirty="0" err="1" smtClean="0"/>
              <a:t>Nsf</a:t>
            </a:r>
            <a:r>
              <a:rPr lang="en-US" dirty="0" smtClean="0"/>
              <a:t> - </a:t>
            </a:r>
            <a:r>
              <a:rPr lang="en-US" dirty="0" err="1" smtClean="0"/>
              <a:t>Nfs</a:t>
            </a:r>
            <a:r>
              <a:rPr lang="en-US" dirty="0" smtClean="0"/>
              <a:t>| - 1) / (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Nsf+Nfs</a:t>
            </a:r>
            <a:r>
              <a:rPr lang="en-US" dirty="0" smtClean="0"/>
              <a:t>)) = 0</a:t>
            </a:r>
          </a:p>
          <a:p>
            <a:r>
              <a:rPr lang="en-US" dirty="0" smtClean="0"/>
              <a:t>i.e. Both algorithm have similar performance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Ensemble 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Combining multiple techniques</a:t>
            </a:r>
          </a:p>
          <a:p>
            <a:pPr algn="just"/>
            <a:r>
              <a:rPr lang="en-US" dirty="0" smtClean="0"/>
              <a:t>Two techniques</a:t>
            </a:r>
          </a:p>
          <a:p>
            <a:pPr lvl="1" algn="just"/>
            <a:r>
              <a:rPr lang="en-US" dirty="0" smtClean="0"/>
              <a:t>Bagging (</a:t>
            </a:r>
            <a:r>
              <a:rPr lang="en-US" smtClean="0"/>
              <a:t>Bootstrap aggregation)</a:t>
            </a:r>
            <a:endParaRPr lang="en-US" dirty="0" smtClean="0"/>
          </a:p>
          <a:p>
            <a:pPr lvl="1" algn="just"/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/>
          </a:p>
          <a:p>
            <a:pPr algn="ctr">
              <a:buNone/>
            </a:pPr>
            <a:r>
              <a:rPr lang="en-US" sz="5400" b="1" dirty="0" smtClean="0"/>
              <a:t>End of Session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F51-F701-43A1-8FC9-6859D2148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3AE896D440949A3480BA54C19188D" ma:contentTypeVersion="9" ma:contentTypeDescription="Create a new document." ma:contentTypeScope="" ma:versionID="d8efd67180b9657267e2ab10614972d0">
  <xsd:schema xmlns:xsd="http://www.w3.org/2001/XMLSchema" xmlns:xs="http://www.w3.org/2001/XMLSchema" xmlns:p="http://schemas.microsoft.com/office/2006/metadata/properties" xmlns:ns2="0c92e790-c042-40f5-b6ff-cfd21145216c" targetNamespace="http://schemas.microsoft.com/office/2006/metadata/properties" ma:root="true" ma:fieldsID="b85234a4e42c9b71af0834b8445fc8b0" ns2:_="">
    <xsd:import namespace="0c92e790-c042-40f5-b6ff-cfd2114521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2e790-c042-40f5-b6ff-cfd211452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AFC2A8-7116-4560-B28F-9FB1F22A5630}"/>
</file>

<file path=customXml/itemProps2.xml><?xml version="1.0" encoding="utf-8"?>
<ds:datastoreItem xmlns:ds="http://schemas.openxmlformats.org/officeDocument/2006/customXml" ds:itemID="{0A0F002C-A44C-4E1D-8AD5-C7D04EECF6C7}"/>
</file>

<file path=customXml/itemProps3.xml><?xml version="1.0" encoding="utf-8"?>
<ds:datastoreItem xmlns:ds="http://schemas.openxmlformats.org/officeDocument/2006/customXml" ds:itemID="{97E465A7-6258-444D-840A-3FF04C34120D}"/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179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Systems and Algorithms</vt:lpstr>
      <vt:lpstr>Combining Classifiers</vt:lpstr>
      <vt:lpstr>Model Comparison</vt:lpstr>
      <vt:lpstr>Model Comparison…</vt:lpstr>
      <vt:lpstr>Ensemble Technique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</dc:title>
  <dc:creator>HOME</dc:creator>
  <cp:lastModifiedBy>Acer</cp:lastModifiedBy>
  <cp:revision>136</cp:revision>
  <dcterms:modified xsi:type="dcterms:W3CDTF">2021-05-31T06:05:34Z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0x01010025D3AE896D440949A3480BA54C19188D</vt:lpwstr>
  </property>
</Properties>
</file>