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451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489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195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367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12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102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225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169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512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941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721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F0BFD-5608-4F22-A047-776EBFDB86C9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036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Table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4230432"/>
                  </p:ext>
                </p:extLst>
              </p:nvPr>
            </p:nvGraphicFramePr>
            <p:xfrm>
              <a:off x="555764" y="1564753"/>
              <a:ext cx="942700" cy="43007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700">
                      <a:extLst>
                        <a:ext uri="{9D8B030D-6E8A-4147-A177-3AD203B41FA5}">
                          <a16:colId xmlns:a16="http://schemas.microsoft.com/office/drawing/2014/main" val="20949017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View</a:t>
                          </a:r>
                          <a:endParaRPr lang="en-AU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786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463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8193694"/>
                      </a:ext>
                    </a:extLst>
                  </a:tr>
                  <a:tr h="34300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5663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5244662"/>
                      </a:ext>
                    </a:extLst>
                  </a:tr>
                  <a:tr h="3611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6038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948047"/>
                      </a:ext>
                    </a:extLst>
                  </a:tr>
                  <a:tr h="567613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99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55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4702257"/>
                      </a:ext>
                    </a:extLst>
                  </a:tr>
                  <a:tr h="405774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3743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500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6328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Table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4230432"/>
                  </p:ext>
                </p:extLst>
              </p:nvPr>
            </p:nvGraphicFramePr>
            <p:xfrm>
              <a:off x="555764" y="1564753"/>
              <a:ext cx="942700" cy="43007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700">
                      <a:extLst>
                        <a:ext uri="{9D8B030D-6E8A-4147-A177-3AD203B41FA5}">
                          <a16:colId xmlns:a16="http://schemas.microsoft.com/office/drawing/2014/main" val="20949017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View</a:t>
                          </a:r>
                          <a:endParaRPr lang="en-AU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786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5" t="-109836" r="-2581" b="-9622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463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5" t="-209836" r="-2581" b="-8622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81936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5" t="-315000" r="-2581" b="-77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5663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5" t="-408197" r="-2581" b="-6639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52446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5" t="-516667" r="-2581" b="-5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6038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5" t="-606557" r="-2581" b="-465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48047"/>
                      </a:ext>
                    </a:extLst>
                  </a:tr>
                  <a:tr h="567613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99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5" t="-859016" r="-2581" b="-2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4702257"/>
                      </a:ext>
                    </a:extLst>
                  </a:tr>
                  <a:tr h="405774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3743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5" t="-1068852" r="-2581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6328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7" name="Oval 56"/>
          <p:cNvSpPr/>
          <p:nvPr/>
        </p:nvSpPr>
        <p:spPr>
          <a:xfrm>
            <a:off x="977178" y="4216952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Oval 57"/>
          <p:cNvSpPr/>
          <p:nvPr/>
        </p:nvSpPr>
        <p:spPr>
          <a:xfrm>
            <a:off x="977177" y="4392448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Oval 58"/>
          <p:cNvSpPr/>
          <p:nvPr/>
        </p:nvSpPr>
        <p:spPr>
          <a:xfrm>
            <a:off x="977177" y="4581328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/>
          <p:cNvSpPr/>
          <p:nvPr/>
        </p:nvSpPr>
        <p:spPr>
          <a:xfrm>
            <a:off x="963325" y="5175687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Oval 60"/>
          <p:cNvSpPr/>
          <p:nvPr/>
        </p:nvSpPr>
        <p:spPr>
          <a:xfrm>
            <a:off x="963324" y="5351183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3" name="Table 6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1987605"/>
                  </p:ext>
                </p:extLst>
              </p:nvPr>
            </p:nvGraphicFramePr>
            <p:xfrm>
              <a:off x="1498464" y="1564753"/>
              <a:ext cx="1107878" cy="43007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7878">
                      <a:extLst>
                        <a:ext uri="{9D8B030D-6E8A-4147-A177-3AD203B41FA5}">
                          <a16:colId xmlns:a16="http://schemas.microsoft.com/office/drawing/2014/main" val="20949017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 (Vi)</a:t>
                          </a:r>
                          <a:endParaRPr lang="en-AU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786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</a:rPr>
                                  <m:t>0.32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463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</a:rPr>
                                  <m:t>0.56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8193694"/>
                      </a:ext>
                    </a:extLst>
                  </a:tr>
                  <a:tr h="34300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</a:rPr>
                                  <m:t>0.41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5663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AU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𝑢𝑛𝑘𝑛𝑜𝑤𝑛</m:t>
                                </m:r>
                              </m:oMath>
                            </m:oMathPara>
                          </a14:m>
                          <a:endParaRPr lang="en-A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5244662"/>
                      </a:ext>
                    </a:extLst>
                  </a:tr>
                  <a:tr h="3611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AU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𝑢𝑛𝑘𝑛𝑜𝑤𝑛</m:t>
                                </m:r>
                              </m:oMath>
                            </m:oMathPara>
                          </a14:m>
                          <a:endParaRPr lang="en-A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6038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AU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𝑢𝑛𝑘𝑛𝑜𝑤𝑛</m:t>
                                </m:r>
                              </m:oMath>
                            </m:oMathPara>
                          </a14:m>
                          <a:endParaRPr lang="en-A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948047"/>
                      </a:ext>
                    </a:extLst>
                  </a:tr>
                  <a:tr h="567613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99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AU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𝑢𝑛𝑘𝑛𝑜𝑤𝑛</m:t>
                                </m:r>
                              </m:oMath>
                            </m:oMathPara>
                          </a14:m>
                          <a:endParaRPr lang="en-A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4702257"/>
                      </a:ext>
                    </a:extLst>
                  </a:tr>
                  <a:tr h="405774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3743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500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6328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3" name="Table 6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1987605"/>
                  </p:ext>
                </p:extLst>
              </p:nvPr>
            </p:nvGraphicFramePr>
            <p:xfrm>
              <a:off x="1498464" y="1564753"/>
              <a:ext cx="1107878" cy="43007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7878">
                      <a:extLst>
                        <a:ext uri="{9D8B030D-6E8A-4147-A177-3AD203B41FA5}">
                          <a16:colId xmlns:a16="http://schemas.microsoft.com/office/drawing/2014/main" val="20949017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 (Vi)</a:t>
                          </a:r>
                          <a:endParaRPr lang="en-AU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786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6" t="-109836" r="-2186" b="-9622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463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6" t="-209836" r="-2186" b="-8622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81936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6" t="-315000" r="-2186" b="-77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5663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6" t="-408197" r="-2186" b="-6639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52446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6" t="-516667" r="-2186" b="-5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6038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6" t="-606557" r="-2186" b="-465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48047"/>
                      </a:ext>
                    </a:extLst>
                  </a:tr>
                  <a:tr h="567613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99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6" t="-859016" r="-2186" b="-2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4702257"/>
                      </a:ext>
                    </a:extLst>
                  </a:tr>
                  <a:tr h="405774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3743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6" t="-1068852" r="-2186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6328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4" name="Oval 63"/>
          <p:cNvSpPr/>
          <p:nvPr/>
        </p:nvSpPr>
        <p:spPr>
          <a:xfrm>
            <a:off x="1919878" y="4216952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Oval 64"/>
          <p:cNvSpPr/>
          <p:nvPr/>
        </p:nvSpPr>
        <p:spPr>
          <a:xfrm>
            <a:off x="1919877" y="4392448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Oval 65"/>
          <p:cNvSpPr/>
          <p:nvPr/>
        </p:nvSpPr>
        <p:spPr>
          <a:xfrm>
            <a:off x="1919877" y="4581328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Oval 66"/>
          <p:cNvSpPr/>
          <p:nvPr/>
        </p:nvSpPr>
        <p:spPr>
          <a:xfrm>
            <a:off x="1906025" y="5175687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/>
          <p:cNvSpPr/>
          <p:nvPr/>
        </p:nvSpPr>
        <p:spPr>
          <a:xfrm>
            <a:off x="1906024" y="5351183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028" y="3317396"/>
            <a:ext cx="2857500" cy="2857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991991" y="5990230"/>
                <a:ext cx="9140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𝑪𝒂𝒄𝒉𝒆</m:t>
                      </m:r>
                    </m:oMath>
                  </m:oMathPara>
                </a14:m>
                <a:endParaRPr lang="en-AU" b="1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991" y="5990230"/>
                <a:ext cx="91403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Elbow Connector 6"/>
          <p:cNvCxnSpPr/>
          <p:nvPr/>
        </p:nvCxnSpPr>
        <p:spPr>
          <a:xfrm>
            <a:off x="2606342" y="3317396"/>
            <a:ext cx="1668833" cy="963746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8829" y="556681"/>
                <a:ext cx="529611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2000" dirty="0" smtClean="0"/>
                  <a:t>To get the importance score of view, the function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AU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𝒈𝒆𝒕</m:t>
                    </m:r>
                    <m:r>
                      <a:rPr lang="en-AU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AU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AU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AU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𝒔𝒄𝒐𝒓𝒆</m:t>
                    </m:r>
                    <m:d>
                      <m:dPr>
                        <m:ctrlPr>
                          <a:rPr lang="en-AU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𝑽𝒊</m:t>
                        </m:r>
                      </m:e>
                    </m:d>
                  </m:oMath>
                </a14:m>
                <a:r>
                  <a:rPr lang="en-AU" sz="2000" dirty="0" smtClean="0"/>
                  <a:t> will refer to this Data Frame </a:t>
                </a:r>
                <a:endParaRPr lang="en-AU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9" y="556681"/>
                <a:ext cx="5296110" cy="707886"/>
              </a:xfrm>
              <a:prstGeom prst="rect">
                <a:avLst/>
              </a:prstGeom>
              <a:blipFill>
                <a:blip r:embed="rId6"/>
                <a:stretch>
                  <a:fillRect l="-690" t="-4310" r="-1611" b="-1465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432667" y="659766"/>
                <a:ext cx="5466305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2000" dirty="0" smtClean="0"/>
                  <a:t>While </a:t>
                </a:r>
                <a14:m>
                  <m:oMath xmlns:m="http://schemas.openxmlformats.org/officeDocument/2006/math">
                    <m:r>
                      <a:rPr lang="en-AU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𝒈𝒆𝒕</m:t>
                    </m:r>
                    <m:r>
                      <a:rPr lang="en-AU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AU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AU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AU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𝒔𝒄𝒐𝒓𝒆</m:t>
                    </m:r>
                    <m:d>
                      <m:dPr>
                        <m:ctrlPr>
                          <a:rPr lang="en-AU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𝑽𝒊</m:t>
                        </m:r>
                      </m:e>
                    </m:d>
                  </m:oMath>
                </a14:m>
                <a:r>
                  <a:rPr lang="en-AU" sz="2000" dirty="0" smtClean="0"/>
                  <a:t> finds </a:t>
                </a:r>
              </a:p>
              <a:p>
                <a:pPr algn="ctr"/>
                <a:r>
                  <a:rPr lang="en-AU" sz="2000" dirty="0" smtClean="0"/>
                  <a:t>the importance score of view is unknown, </a:t>
                </a:r>
              </a:p>
              <a:p>
                <a:pPr algn="ctr"/>
                <a:r>
                  <a:rPr lang="en-AU" sz="2000" dirty="0"/>
                  <a:t>t</a:t>
                </a:r>
                <a:r>
                  <a:rPr lang="en-AU" sz="2000" dirty="0" smtClean="0"/>
                  <a:t>hen query view will be executed. </a:t>
                </a:r>
              </a:p>
              <a:p>
                <a:pPr algn="ctr"/>
                <a:r>
                  <a:rPr lang="en-AU" sz="2000" dirty="0"/>
                  <a:t>t</a:t>
                </a:r>
                <a:r>
                  <a:rPr lang="en-AU" sz="2000" dirty="0" smtClean="0"/>
                  <a:t>he importance score will be stored to Data Frame </a:t>
                </a:r>
              </a:p>
              <a:p>
                <a:pPr algn="ctr"/>
                <a:r>
                  <a:rPr lang="en-AU" sz="2000" dirty="0"/>
                  <a:t>a</a:t>
                </a:r>
                <a:r>
                  <a:rPr lang="en-AU" sz="2000" dirty="0" smtClean="0"/>
                  <a:t>nd returned to the function.  </a:t>
                </a:r>
                <a:endParaRPr lang="en-AU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667" y="659766"/>
                <a:ext cx="5466305" cy="1631216"/>
              </a:xfrm>
              <a:prstGeom prst="rect">
                <a:avLst/>
              </a:prstGeom>
              <a:blipFill>
                <a:blip r:embed="rId7"/>
                <a:stretch>
                  <a:fillRect l="-669" t="-1866" r="-669" b="-55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074784" y="6332441"/>
            <a:ext cx="107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Database</a:t>
            </a:r>
            <a:endParaRPr lang="en-A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015279" y="3317396"/>
            <a:ext cx="465685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000" dirty="0" smtClean="0"/>
              <a:t>In the end of running,  the number of </a:t>
            </a:r>
          </a:p>
          <a:p>
            <a:pPr algn="ctr"/>
            <a:r>
              <a:rPr lang="en-AU" sz="2000" dirty="0" smtClean="0"/>
              <a:t>executed views and unexecuted views </a:t>
            </a:r>
          </a:p>
          <a:p>
            <a:pPr algn="ctr"/>
            <a:r>
              <a:rPr lang="en-AU" sz="2000" dirty="0" smtClean="0"/>
              <a:t>in this Data Frame are counted</a:t>
            </a:r>
          </a:p>
          <a:p>
            <a:pPr algn="ctr"/>
            <a:endParaRPr lang="en-AU" sz="2000" dirty="0" smtClean="0"/>
          </a:p>
          <a:p>
            <a:pPr algn="ctr"/>
            <a:r>
              <a:rPr lang="en-AU" sz="2000" dirty="0" smtClean="0"/>
              <a:t>As a result, the </a:t>
            </a:r>
            <a:r>
              <a:rPr lang="en-AU" sz="2000" b="1" dirty="0" smtClean="0">
                <a:solidFill>
                  <a:srgbClr val="FF0000"/>
                </a:solidFill>
              </a:rPr>
              <a:t>number of pruned queries </a:t>
            </a:r>
          </a:p>
          <a:p>
            <a:pPr algn="ctr"/>
            <a:r>
              <a:rPr lang="en-AU" sz="2000" b="1" dirty="0" smtClean="0">
                <a:solidFill>
                  <a:srgbClr val="FF0000"/>
                </a:solidFill>
              </a:rPr>
              <a:t>can </a:t>
            </a:r>
            <a:r>
              <a:rPr lang="en-AU" sz="2000" b="1" smtClean="0">
                <a:solidFill>
                  <a:srgbClr val="FF0000"/>
                </a:solidFill>
              </a:rPr>
              <a:t>be known</a:t>
            </a:r>
            <a:endParaRPr lang="en-AU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1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10912</TotalTime>
  <Words>67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Rischan Mafrur</dc:creator>
  <cp:lastModifiedBy>Rischan Mafrur</cp:lastModifiedBy>
  <cp:revision>118</cp:revision>
  <dcterms:created xsi:type="dcterms:W3CDTF">2018-05-18T10:51:51Z</dcterms:created>
  <dcterms:modified xsi:type="dcterms:W3CDTF">2018-09-17T04:34:37Z</dcterms:modified>
</cp:coreProperties>
</file>