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10/08/2018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451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10/08/2018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489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10/08/2018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195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10/08/2018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367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10/08/2018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12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10/08/2018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102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10/08/2018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225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10/08/2018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169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10/08/2018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512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10/08/2018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941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10/08/2018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721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F0BFD-5608-4F22-A047-776EBFDB86C9}" type="datetimeFigureOut">
              <a:rPr lang="en-AU" smtClean="0"/>
              <a:t>10/08/2018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036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5559561" y="6468696"/>
                <a:ext cx="10808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561" y="6468696"/>
                <a:ext cx="108084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0180301"/>
                  </p:ext>
                </p:extLst>
              </p:nvPr>
            </p:nvGraphicFramePr>
            <p:xfrm>
              <a:off x="4308505" y="69231"/>
              <a:ext cx="942700" cy="63681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2700">
                      <a:extLst>
                        <a:ext uri="{9D8B030D-6E8A-4147-A177-3AD203B41FA5}">
                          <a16:colId xmlns:a16="http://schemas.microsoft.com/office/drawing/2014/main" val="20949017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i="1" dirty="0" smtClean="0">
                              <a:latin typeface="Bodoni MT" panose="02070603080606020203" pitchFamily="18" charset="0"/>
                            </a:rPr>
                            <a:t>View</a:t>
                          </a:r>
                          <a:endParaRPr lang="en-AU" i="1" dirty="0">
                            <a:latin typeface="Bodoni MT" panose="020706030806060202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7866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463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8193694"/>
                      </a:ext>
                    </a:extLst>
                  </a:tr>
                  <a:tr h="454233"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5663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5244662"/>
                      </a:ext>
                    </a:extLst>
                  </a:tr>
                  <a:tr h="606190"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6038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948047"/>
                      </a:ext>
                    </a:extLst>
                  </a:tr>
                  <a:tr h="567613"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799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55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4702257"/>
                      </a:ext>
                    </a:extLst>
                  </a:tr>
                  <a:tr h="405774"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3743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6328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200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46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300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9915238"/>
                      </a:ext>
                    </a:extLst>
                  </a:tr>
                  <a:tr h="625954"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088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0150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0180301"/>
                  </p:ext>
                </p:extLst>
              </p:nvPr>
            </p:nvGraphicFramePr>
            <p:xfrm>
              <a:off x="4308505" y="69231"/>
              <a:ext cx="942700" cy="63681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2700">
                      <a:extLst>
                        <a:ext uri="{9D8B030D-6E8A-4147-A177-3AD203B41FA5}">
                          <a16:colId xmlns:a16="http://schemas.microsoft.com/office/drawing/2014/main" val="20949017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i="1" dirty="0" smtClean="0">
                              <a:latin typeface="Bodoni MT" panose="02070603080606020203" pitchFamily="18" charset="0"/>
                            </a:rPr>
                            <a:t>View</a:t>
                          </a:r>
                          <a:endParaRPr lang="en-AU" i="1" dirty="0">
                            <a:latin typeface="Bodoni MT" panose="020706030806060202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7866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108197" r="-2564" b="-15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463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208197" r="-2564" b="-14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8193694"/>
                      </a:ext>
                    </a:extLst>
                  </a:tr>
                  <a:tr h="454233"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5663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429508" r="-2564" b="-11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5244662"/>
                      </a:ext>
                    </a:extLst>
                  </a:tr>
                  <a:tr h="606190"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6038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693443" r="-2564" b="-9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948047"/>
                      </a:ext>
                    </a:extLst>
                  </a:tr>
                  <a:tr h="567613"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799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945902" r="-2564" b="-6803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4702257"/>
                      </a:ext>
                    </a:extLst>
                  </a:tr>
                  <a:tr h="405774"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3743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1175000" r="-2564" b="-4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6328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1254098" r="-2564" b="-3721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46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1354098" r="-2564" b="-2721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9915238"/>
                      </a:ext>
                    </a:extLst>
                  </a:tr>
                  <a:tr h="625954"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088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1622951" r="-2564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0150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0" name="Oval 219"/>
          <p:cNvSpPr/>
          <p:nvPr/>
        </p:nvSpPr>
        <p:spPr>
          <a:xfrm>
            <a:off x="4695295" y="1272123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1" name="Oval 220"/>
          <p:cNvSpPr/>
          <p:nvPr/>
        </p:nvSpPr>
        <p:spPr>
          <a:xfrm>
            <a:off x="4695294" y="1447619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3" name="Oval 222"/>
          <p:cNvSpPr/>
          <p:nvPr/>
        </p:nvSpPr>
        <p:spPr>
          <a:xfrm>
            <a:off x="4695295" y="2098839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4" name="Oval 223"/>
          <p:cNvSpPr/>
          <p:nvPr/>
        </p:nvSpPr>
        <p:spPr>
          <a:xfrm>
            <a:off x="4695294" y="2274335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5" name="Oval 224"/>
          <p:cNvSpPr/>
          <p:nvPr/>
        </p:nvSpPr>
        <p:spPr>
          <a:xfrm>
            <a:off x="4695294" y="2463215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6" name="Oval 225"/>
          <p:cNvSpPr/>
          <p:nvPr/>
        </p:nvSpPr>
        <p:spPr>
          <a:xfrm>
            <a:off x="4709909" y="3052903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7" name="Oval 226"/>
          <p:cNvSpPr/>
          <p:nvPr/>
        </p:nvSpPr>
        <p:spPr>
          <a:xfrm>
            <a:off x="4709908" y="3228399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8" name="Oval 227"/>
          <p:cNvSpPr/>
          <p:nvPr/>
        </p:nvSpPr>
        <p:spPr>
          <a:xfrm>
            <a:off x="4709908" y="3417279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9" name="Oval 228"/>
          <p:cNvSpPr/>
          <p:nvPr/>
        </p:nvSpPr>
        <p:spPr>
          <a:xfrm>
            <a:off x="4722435" y="5533051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0" name="Oval 229"/>
          <p:cNvSpPr/>
          <p:nvPr/>
        </p:nvSpPr>
        <p:spPr>
          <a:xfrm>
            <a:off x="4722434" y="5708547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1" name="Oval 230"/>
          <p:cNvSpPr/>
          <p:nvPr/>
        </p:nvSpPr>
        <p:spPr>
          <a:xfrm>
            <a:off x="4722434" y="5897427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2" name="Oval 231"/>
          <p:cNvSpPr/>
          <p:nvPr/>
        </p:nvSpPr>
        <p:spPr>
          <a:xfrm>
            <a:off x="4697383" y="4017405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3" name="Oval 232"/>
          <p:cNvSpPr/>
          <p:nvPr/>
        </p:nvSpPr>
        <p:spPr>
          <a:xfrm>
            <a:off x="4697382" y="4192901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" name="Table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5396960"/>
                  </p:ext>
                </p:extLst>
              </p:nvPr>
            </p:nvGraphicFramePr>
            <p:xfrm>
              <a:off x="5242172" y="69231"/>
              <a:ext cx="942700" cy="63681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2700">
                      <a:extLst>
                        <a:ext uri="{9D8B030D-6E8A-4147-A177-3AD203B41FA5}">
                          <a16:colId xmlns:a16="http://schemas.microsoft.com/office/drawing/2014/main" val="20949017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i="1" dirty="0" err="1" smtClean="0">
                              <a:latin typeface="Bodoni MT" panose="02070603080606020203" pitchFamily="18" charset="0"/>
                            </a:rPr>
                            <a:t>setDist</a:t>
                          </a:r>
                          <a:endParaRPr lang="en-AU" i="1" dirty="0">
                            <a:latin typeface="Bodoni MT" panose="020706030806060202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7866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AU" sz="18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oMath>
                          </a14:m>
                          <a:r>
                            <a:rPr lang="en-AU" dirty="0" smtClean="0"/>
                            <a:t>0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463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AU" sz="1800" b="0" i="1" smtClean="0">
                                    <a:latin typeface="Cambria Math" panose="02040503050406030204" pitchFamily="18" charset="0"/>
                                  </a:rPr>
                                  <m:t>0.45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8193694"/>
                      </a:ext>
                    </a:extLst>
                  </a:tr>
                  <a:tr h="454233"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5663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 b="0" i="1" smtClean="0">
                                    <a:latin typeface="Cambria Math" panose="02040503050406030204" pitchFamily="18" charset="0"/>
                                  </a:rPr>
                                  <m:t>0.39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5244662"/>
                      </a:ext>
                    </a:extLst>
                  </a:tr>
                  <a:tr h="606190"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6038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 b="0" i="1" smtClean="0">
                                    <a:latin typeface="Cambria Math" panose="02040503050406030204" pitchFamily="18" charset="0"/>
                                  </a:rPr>
                                  <m:t>0.25</m:t>
                                </m:r>
                              </m:oMath>
                            </m:oMathPara>
                          </a14:m>
                          <a:endParaRPr lang="en-AU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948047"/>
                      </a:ext>
                    </a:extLst>
                  </a:tr>
                  <a:tr h="567613"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799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 b="0" i="1" smtClean="0">
                                    <a:latin typeface="Cambria Math" panose="02040503050406030204" pitchFamily="18" charset="0"/>
                                  </a:rPr>
                                  <m:t>0.20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4702257"/>
                      </a:ext>
                    </a:extLst>
                  </a:tr>
                  <a:tr h="405774"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3743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 b="0" i="1" smtClean="0">
                                    <a:latin typeface="Cambria Math" panose="02040503050406030204" pitchFamily="18" charset="0"/>
                                  </a:rPr>
                                  <m:t>0.16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6328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 b="0" i="1" smtClean="0">
                                    <a:latin typeface="Cambria Math" panose="02040503050406030204" pitchFamily="18" charset="0"/>
                                  </a:rPr>
                                  <m:t>0.09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46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 b="0" i="1" smtClean="0">
                                    <a:latin typeface="Cambria Math" panose="02040503050406030204" pitchFamily="18" charset="0"/>
                                  </a:rPr>
                                  <m:t>0.03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9915238"/>
                      </a:ext>
                    </a:extLst>
                  </a:tr>
                  <a:tr h="625954"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088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0150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9" name="Table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5396960"/>
                  </p:ext>
                </p:extLst>
              </p:nvPr>
            </p:nvGraphicFramePr>
            <p:xfrm>
              <a:off x="5242172" y="69231"/>
              <a:ext cx="942700" cy="63681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2700">
                      <a:extLst>
                        <a:ext uri="{9D8B030D-6E8A-4147-A177-3AD203B41FA5}">
                          <a16:colId xmlns:a16="http://schemas.microsoft.com/office/drawing/2014/main" val="20949017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i="1" dirty="0" err="1" smtClean="0">
                              <a:latin typeface="Bodoni MT" panose="02070603080606020203" pitchFamily="18" charset="0"/>
                            </a:rPr>
                            <a:t>setDist</a:t>
                          </a:r>
                          <a:endParaRPr lang="en-AU" i="1" dirty="0">
                            <a:latin typeface="Bodoni MT" panose="020706030806060202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7866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41" t="-108197" r="-2564" b="-15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463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41" t="-208197" r="-2564" b="-14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8193694"/>
                      </a:ext>
                    </a:extLst>
                  </a:tr>
                  <a:tr h="454233"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5663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41" t="-429508" r="-2564" b="-11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5244662"/>
                      </a:ext>
                    </a:extLst>
                  </a:tr>
                  <a:tr h="606190"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6038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41" t="-693443" r="-2564" b="-9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948047"/>
                      </a:ext>
                    </a:extLst>
                  </a:tr>
                  <a:tr h="567613"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799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41" t="-945902" r="-2564" b="-6803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4702257"/>
                      </a:ext>
                    </a:extLst>
                  </a:tr>
                  <a:tr h="405774"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3743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41" t="-1175000" r="-2564" b="-4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6328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41" t="-1254098" r="-2564" b="-3721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46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41" t="-1354098" r="-2564" b="-2721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9915238"/>
                      </a:ext>
                    </a:extLst>
                  </a:tr>
                  <a:tr h="625954"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088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0150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0" name="Oval 59"/>
          <p:cNvSpPr/>
          <p:nvPr/>
        </p:nvSpPr>
        <p:spPr>
          <a:xfrm>
            <a:off x="5595841" y="1258268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Oval 60"/>
          <p:cNvSpPr/>
          <p:nvPr/>
        </p:nvSpPr>
        <p:spPr>
          <a:xfrm>
            <a:off x="5595840" y="1433764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Oval 61"/>
          <p:cNvSpPr/>
          <p:nvPr/>
        </p:nvSpPr>
        <p:spPr>
          <a:xfrm>
            <a:off x="5595841" y="2084984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Oval 62"/>
          <p:cNvSpPr/>
          <p:nvPr/>
        </p:nvSpPr>
        <p:spPr>
          <a:xfrm>
            <a:off x="5595840" y="2260480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Oval 63"/>
          <p:cNvSpPr/>
          <p:nvPr/>
        </p:nvSpPr>
        <p:spPr>
          <a:xfrm>
            <a:off x="5595840" y="2449360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Oval 64"/>
          <p:cNvSpPr/>
          <p:nvPr/>
        </p:nvSpPr>
        <p:spPr>
          <a:xfrm>
            <a:off x="5610455" y="3039048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Oval 65"/>
          <p:cNvSpPr/>
          <p:nvPr/>
        </p:nvSpPr>
        <p:spPr>
          <a:xfrm>
            <a:off x="5610454" y="3214544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Oval 66"/>
          <p:cNvSpPr/>
          <p:nvPr/>
        </p:nvSpPr>
        <p:spPr>
          <a:xfrm>
            <a:off x="5610454" y="3403424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/>
          <p:cNvSpPr/>
          <p:nvPr/>
        </p:nvSpPr>
        <p:spPr>
          <a:xfrm>
            <a:off x="5622981" y="5519196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Oval 68"/>
          <p:cNvSpPr/>
          <p:nvPr/>
        </p:nvSpPr>
        <p:spPr>
          <a:xfrm>
            <a:off x="5622980" y="5694692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Oval 69"/>
          <p:cNvSpPr/>
          <p:nvPr/>
        </p:nvSpPr>
        <p:spPr>
          <a:xfrm>
            <a:off x="5622980" y="5883572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Oval 70"/>
          <p:cNvSpPr/>
          <p:nvPr/>
        </p:nvSpPr>
        <p:spPr>
          <a:xfrm>
            <a:off x="5597929" y="4003550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Oval 71"/>
          <p:cNvSpPr/>
          <p:nvPr/>
        </p:nvSpPr>
        <p:spPr>
          <a:xfrm>
            <a:off x="5597928" y="4179046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Oval 75"/>
          <p:cNvSpPr/>
          <p:nvPr/>
        </p:nvSpPr>
        <p:spPr>
          <a:xfrm>
            <a:off x="5634066" y="6096475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7" name="Oval 76"/>
          <p:cNvSpPr/>
          <p:nvPr/>
        </p:nvSpPr>
        <p:spPr>
          <a:xfrm>
            <a:off x="5634066" y="6285355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8" name="Oval 77"/>
          <p:cNvSpPr/>
          <p:nvPr/>
        </p:nvSpPr>
        <p:spPr>
          <a:xfrm>
            <a:off x="398978" y="1396623"/>
            <a:ext cx="2485506" cy="2468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209065" y="3954878"/>
                <a:ext cx="86533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065" y="3954878"/>
                <a:ext cx="86533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Freeform 79"/>
          <p:cNvSpPr/>
          <p:nvPr/>
        </p:nvSpPr>
        <p:spPr>
          <a:xfrm>
            <a:off x="1875686" y="310030"/>
            <a:ext cx="2238986" cy="1086593"/>
          </a:xfrm>
          <a:custGeom>
            <a:avLst/>
            <a:gdLst>
              <a:gd name="connsiteX0" fmla="*/ 4609322 w 4609322"/>
              <a:gd name="connsiteY0" fmla="*/ 493997 h 1604340"/>
              <a:gd name="connsiteX1" fmla="*/ 1698171 w 4609322"/>
              <a:gd name="connsiteY1" fmla="*/ 55458 h 1604340"/>
              <a:gd name="connsiteX2" fmla="*/ 0 w 4609322"/>
              <a:gd name="connsiteY2" fmla="*/ 1604340 h 1604340"/>
              <a:gd name="connsiteX3" fmla="*/ 0 w 4609322"/>
              <a:gd name="connsiteY3" fmla="*/ 1604340 h 160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09322" h="1604340">
                <a:moveTo>
                  <a:pt x="4609322" y="493997"/>
                </a:moveTo>
                <a:cubicBezTo>
                  <a:pt x="3537856" y="182199"/>
                  <a:pt x="2466391" y="-129599"/>
                  <a:pt x="1698171" y="55458"/>
                </a:cubicBezTo>
                <a:cubicBezTo>
                  <a:pt x="929951" y="240515"/>
                  <a:pt x="0" y="1604340"/>
                  <a:pt x="0" y="1604340"/>
                </a:cubicBezTo>
                <a:lnTo>
                  <a:pt x="0" y="1604340"/>
                </a:lnTo>
              </a:path>
            </a:pathLst>
          </a:custGeom>
          <a:ln w="41275">
            <a:headEnd type="oval" w="sm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74165" y="1512735"/>
                <a:ext cx="451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165" y="1512735"/>
                <a:ext cx="4512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1886100" y="3348048"/>
                <a:ext cx="4565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100" y="3348048"/>
                <a:ext cx="45659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3" name="Table 8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5623382"/>
                  </p:ext>
                </p:extLst>
              </p:nvPr>
            </p:nvGraphicFramePr>
            <p:xfrm>
              <a:off x="6184872" y="69231"/>
              <a:ext cx="942700" cy="63681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2700">
                      <a:extLst>
                        <a:ext uri="{9D8B030D-6E8A-4147-A177-3AD203B41FA5}">
                          <a16:colId xmlns:a16="http://schemas.microsoft.com/office/drawing/2014/main" val="20949017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i="1" dirty="0" smtClean="0">
                              <a:latin typeface="Algerian" panose="04020705040A02060702" pitchFamily="82" charset="0"/>
                            </a:rPr>
                            <a:t>I</a:t>
                          </a:r>
                          <a:endParaRPr lang="en-AU" i="1" dirty="0">
                            <a:latin typeface="Algerian" panose="04020705040A02060702" pitchFamily="8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7866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 b="0" i="1" smtClean="0">
                                    <a:latin typeface="Cambria Math" panose="02040503050406030204" pitchFamily="18" charset="0"/>
                                  </a:rPr>
                                  <m:t>0.40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463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AU" sz="1400" b="0" i="1" smtClean="0">
                                    <a:latin typeface="Cambria Math" panose="02040503050406030204" pitchFamily="18" charset="0"/>
                                  </a:rPr>
                                  <m:t>𝑢𝑛𝑘𝑛𝑜𝑤𝑛</m:t>
                                </m:r>
                              </m:oMath>
                            </m:oMathPara>
                          </a14:m>
                          <a:endParaRPr lang="en-AU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8193694"/>
                      </a:ext>
                    </a:extLst>
                  </a:tr>
                  <a:tr h="454233"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5663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AU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𝑢𝑛𝑘𝑛𝑜𝑤𝑛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5244662"/>
                      </a:ext>
                    </a:extLst>
                  </a:tr>
                  <a:tr h="606190"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6038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AU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𝑢𝑛𝑘𝑛𝑜𝑤𝑛</m:t>
                                </m:r>
                              </m:oMath>
                            </m:oMathPara>
                          </a14:m>
                          <a:endParaRPr lang="en-AU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948047"/>
                      </a:ext>
                    </a:extLst>
                  </a:tr>
                  <a:tr h="567613"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799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AU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𝑢𝑛𝑘𝑛𝑜𝑤𝑛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4702257"/>
                      </a:ext>
                    </a:extLst>
                  </a:tr>
                  <a:tr h="405774"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3743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AU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𝑢𝑛𝑘𝑛𝑜𝑤𝑛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6328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AU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𝑢𝑛𝑘𝑛𝑜𝑤𝑛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46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AU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𝑢𝑛𝑘𝑛𝑜𝑤𝑛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9915238"/>
                      </a:ext>
                    </a:extLst>
                  </a:tr>
                  <a:tr h="625954"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088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0150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3" name="Table 8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5623382"/>
                  </p:ext>
                </p:extLst>
              </p:nvPr>
            </p:nvGraphicFramePr>
            <p:xfrm>
              <a:off x="6184872" y="69231"/>
              <a:ext cx="942700" cy="63681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2700">
                      <a:extLst>
                        <a:ext uri="{9D8B030D-6E8A-4147-A177-3AD203B41FA5}">
                          <a16:colId xmlns:a16="http://schemas.microsoft.com/office/drawing/2014/main" val="20949017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i="1" dirty="0" smtClean="0">
                              <a:latin typeface="Algerian" panose="04020705040A02060702" pitchFamily="82" charset="0"/>
                            </a:rPr>
                            <a:t>I</a:t>
                          </a:r>
                          <a:endParaRPr lang="en-AU" i="1" dirty="0">
                            <a:latin typeface="Algerian" panose="04020705040A02060702" pitchFamily="8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7866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641" t="-108197" r="-2564" b="-15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463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641" t="-208197" r="-2564" b="-14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8193694"/>
                      </a:ext>
                    </a:extLst>
                  </a:tr>
                  <a:tr h="454233"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5663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641" t="-429508" r="-2564" b="-11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5244662"/>
                      </a:ext>
                    </a:extLst>
                  </a:tr>
                  <a:tr h="606190"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6038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641" t="-693443" r="-2564" b="-9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948047"/>
                      </a:ext>
                    </a:extLst>
                  </a:tr>
                  <a:tr h="567613"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799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641" t="-945902" r="-2564" b="-6803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4702257"/>
                      </a:ext>
                    </a:extLst>
                  </a:tr>
                  <a:tr h="405774"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3743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641" t="-1175000" r="-2564" b="-4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6328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641" t="-1254098" r="-2564" b="-3721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46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641" t="-1354098" r="-2564" b="-2721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9915238"/>
                      </a:ext>
                    </a:extLst>
                  </a:tr>
                  <a:tr h="625954"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088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0150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4" name="Table 8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4899188"/>
                  </p:ext>
                </p:extLst>
              </p:nvPr>
            </p:nvGraphicFramePr>
            <p:xfrm>
              <a:off x="7591094" y="69231"/>
              <a:ext cx="942700" cy="63681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2700">
                      <a:extLst>
                        <a:ext uri="{9D8B030D-6E8A-4147-A177-3AD203B41FA5}">
                          <a16:colId xmlns:a16="http://schemas.microsoft.com/office/drawing/2014/main" val="20949017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i="1" dirty="0" smtClean="0">
                              <a:latin typeface="Bodoni MT" panose="02070603080606020203" pitchFamily="18" charset="0"/>
                            </a:rPr>
                            <a:t>F(S)</a:t>
                          </a:r>
                          <a:endParaRPr lang="en-AU" i="1" dirty="0">
                            <a:latin typeface="Bodoni MT" panose="020706030806060202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7866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 b="0" i="1" smtClean="0">
                                    <a:latin typeface="Cambria Math" panose="02040503050406030204" pitchFamily="18" charset="0"/>
                                  </a:rPr>
                                  <m:t>0.39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463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0.56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8193694"/>
                      </a:ext>
                    </a:extLst>
                  </a:tr>
                  <a:tr h="454233"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5663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0.48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5244662"/>
                      </a:ext>
                    </a:extLst>
                  </a:tr>
                  <a:tr h="606190"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6038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1800" dirty="0" smtClean="0"/>
                            <a:t>0.42</a:t>
                          </a:r>
                          <a:endParaRPr lang="en-AU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948047"/>
                      </a:ext>
                    </a:extLst>
                  </a:tr>
                  <a:tr h="567613"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799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0.41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4702257"/>
                      </a:ext>
                    </a:extLst>
                  </a:tr>
                  <a:tr h="405774"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3743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0.38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6328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0.31</a:t>
                          </a:r>
                          <a:endParaRPr lang="en-AU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46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0.29</a:t>
                          </a:r>
                          <a:endParaRPr lang="en-AU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9915238"/>
                      </a:ext>
                    </a:extLst>
                  </a:tr>
                  <a:tr h="625954"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088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0150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4" name="Table 8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4899188"/>
                  </p:ext>
                </p:extLst>
              </p:nvPr>
            </p:nvGraphicFramePr>
            <p:xfrm>
              <a:off x="7591094" y="69231"/>
              <a:ext cx="942700" cy="63681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2700">
                      <a:extLst>
                        <a:ext uri="{9D8B030D-6E8A-4147-A177-3AD203B41FA5}">
                          <a16:colId xmlns:a16="http://schemas.microsoft.com/office/drawing/2014/main" val="20949017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i="1" dirty="0" smtClean="0">
                              <a:latin typeface="Bodoni MT" panose="02070603080606020203" pitchFamily="18" charset="0"/>
                            </a:rPr>
                            <a:t>F(S)</a:t>
                          </a:r>
                          <a:endParaRPr lang="en-AU" i="1" dirty="0">
                            <a:latin typeface="Bodoni MT" panose="020706030806060202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7866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645" t="-108197" r="-3226" b="-15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463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0.56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8193694"/>
                      </a:ext>
                    </a:extLst>
                  </a:tr>
                  <a:tr h="454233"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5663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0.48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5244662"/>
                      </a:ext>
                    </a:extLst>
                  </a:tr>
                  <a:tr h="606190"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6038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1800" dirty="0" smtClean="0"/>
                            <a:t>0.42</a:t>
                          </a:r>
                          <a:endParaRPr lang="en-AU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948047"/>
                      </a:ext>
                    </a:extLst>
                  </a:tr>
                  <a:tr h="567613"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799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0.41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4702257"/>
                      </a:ext>
                    </a:extLst>
                  </a:tr>
                  <a:tr h="405774"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3743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0.38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6328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0.31</a:t>
                          </a:r>
                          <a:endParaRPr lang="en-AU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46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 smtClean="0"/>
                            <a:t>0.29</a:t>
                          </a:r>
                          <a:endParaRPr lang="en-AU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9915238"/>
                      </a:ext>
                    </a:extLst>
                  </a:tr>
                  <a:tr h="625954"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088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0150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5" name="Oval 84"/>
          <p:cNvSpPr/>
          <p:nvPr/>
        </p:nvSpPr>
        <p:spPr>
          <a:xfrm>
            <a:off x="6571202" y="1252729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Oval 85"/>
          <p:cNvSpPr/>
          <p:nvPr/>
        </p:nvSpPr>
        <p:spPr>
          <a:xfrm>
            <a:off x="6571201" y="1428225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Oval 86"/>
          <p:cNvSpPr/>
          <p:nvPr/>
        </p:nvSpPr>
        <p:spPr>
          <a:xfrm>
            <a:off x="6571202" y="2079445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8" name="Oval 87"/>
          <p:cNvSpPr/>
          <p:nvPr/>
        </p:nvSpPr>
        <p:spPr>
          <a:xfrm>
            <a:off x="6571201" y="2254941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Oval 88"/>
          <p:cNvSpPr/>
          <p:nvPr/>
        </p:nvSpPr>
        <p:spPr>
          <a:xfrm>
            <a:off x="6571201" y="2443821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0" name="Oval 89"/>
          <p:cNvSpPr/>
          <p:nvPr/>
        </p:nvSpPr>
        <p:spPr>
          <a:xfrm>
            <a:off x="6585816" y="3033509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Oval 90"/>
          <p:cNvSpPr/>
          <p:nvPr/>
        </p:nvSpPr>
        <p:spPr>
          <a:xfrm>
            <a:off x="6585815" y="3209005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Oval 91"/>
          <p:cNvSpPr/>
          <p:nvPr/>
        </p:nvSpPr>
        <p:spPr>
          <a:xfrm>
            <a:off x="6585815" y="3397885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3" name="Oval 92"/>
          <p:cNvSpPr/>
          <p:nvPr/>
        </p:nvSpPr>
        <p:spPr>
          <a:xfrm>
            <a:off x="6598342" y="5513657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4" name="Oval 93"/>
          <p:cNvSpPr/>
          <p:nvPr/>
        </p:nvSpPr>
        <p:spPr>
          <a:xfrm>
            <a:off x="6598341" y="5689153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Oval 94"/>
          <p:cNvSpPr/>
          <p:nvPr/>
        </p:nvSpPr>
        <p:spPr>
          <a:xfrm>
            <a:off x="6598341" y="5878033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Oval 95"/>
          <p:cNvSpPr/>
          <p:nvPr/>
        </p:nvSpPr>
        <p:spPr>
          <a:xfrm>
            <a:off x="6573290" y="3998011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Oval 96"/>
          <p:cNvSpPr/>
          <p:nvPr/>
        </p:nvSpPr>
        <p:spPr>
          <a:xfrm>
            <a:off x="6573289" y="4173507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Oval 97"/>
          <p:cNvSpPr/>
          <p:nvPr/>
        </p:nvSpPr>
        <p:spPr>
          <a:xfrm>
            <a:off x="6609427" y="6090936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Oval 98"/>
          <p:cNvSpPr/>
          <p:nvPr/>
        </p:nvSpPr>
        <p:spPr>
          <a:xfrm>
            <a:off x="6609427" y="6279816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0" name="Oval 99"/>
          <p:cNvSpPr/>
          <p:nvPr/>
        </p:nvSpPr>
        <p:spPr>
          <a:xfrm>
            <a:off x="7995447" y="1238874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Oval 100"/>
          <p:cNvSpPr/>
          <p:nvPr/>
        </p:nvSpPr>
        <p:spPr>
          <a:xfrm>
            <a:off x="7995446" y="1414370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Oval 101"/>
          <p:cNvSpPr/>
          <p:nvPr/>
        </p:nvSpPr>
        <p:spPr>
          <a:xfrm>
            <a:off x="7995447" y="2065590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Oval 102"/>
          <p:cNvSpPr/>
          <p:nvPr/>
        </p:nvSpPr>
        <p:spPr>
          <a:xfrm>
            <a:off x="7995446" y="2241086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Oval 103"/>
          <p:cNvSpPr/>
          <p:nvPr/>
        </p:nvSpPr>
        <p:spPr>
          <a:xfrm>
            <a:off x="7995446" y="2429966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Oval 104"/>
          <p:cNvSpPr/>
          <p:nvPr/>
        </p:nvSpPr>
        <p:spPr>
          <a:xfrm>
            <a:off x="8010061" y="3019654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Oval 105"/>
          <p:cNvSpPr/>
          <p:nvPr/>
        </p:nvSpPr>
        <p:spPr>
          <a:xfrm>
            <a:off x="8010060" y="3195150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Oval 106"/>
          <p:cNvSpPr/>
          <p:nvPr/>
        </p:nvSpPr>
        <p:spPr>
          <a:xfrm>
            <a:off x="8010060" y="3384030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8" name="Oval 107"/>
          <p:cNvSpPr/>
          <p:nvPr/>
        </p:nvSpPr>
        <p:spPr>
          <a:xfrm>
            <a:off x="8022587" y="5499802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9" name="Oval 108"/>
          <p:cNvSpPr/>
          <p:nvPr/>
        </p:nvSpPr>
        <p:spPr>
          <a:xfrm>
            <a:off x="8022586" y="5675298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0" name="Oval 109"/>
          <p:cNvSpPr/>
          <p:nvPr/>
        </p:nvSpPr>
        <p:spPr>
          <a:xfrm>
            <a:off x="8022586" y="5864178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" name="Oval 110"/>
          <p:cNvSpPr/>
          <p:nvPr/>
        </p:nvSpPr>
        <p:spPr>
          <a:xfrm>
            <a:off x="7997535" y="3984156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Oval 111"/>
          <p:cNvSpPr/>
          <p:nvPr/>
        </p:nvSpPr>
        <p:spPr>
          <a:xfrm>
            <a:off x="7997534" y="4159652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3" name="Oval 112"/>
          <p:cNvSpPr/>
          <p:nvPr/>
        </p:nvSpPr>
        <p:spPr>
          <a:xfrm>
            <a:off x="8033672" y="6077081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Oval 113"/>
          <p:cNvSpPr/>
          <p:nvPr/>
        </p:nvSpPr>
        <p:spPr>
          <a:xfrm>
            <a:off x="8033672" y="6265961"/>
            <a:ext cx="78971" cy="789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5" name="Elbow Connector 114"/>
          <p:cNvCxnSpPr/>
          <p:nvPr/>
        </p:nvCxnSpPr>
        <p:spPr>
          <a:xfrm>
            <a:off x="8555222" y="4529823"/>
            <a:ext cx="1390261" cy="1099439"/>
          </a:xfrm>
          <a:prstGeom prst="bentConnector3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/>
          <p:nvPr/>
        </p:nvCxnSpPr>
        <p:spPr>
          <a:xfrm flipV="1">
            <a:off x="8555221" y="5710764"/>
            <a:ext cx="1390261" cy="648023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10036922" y="5169776"/>
            <a:ext cx="1330717" cy="101104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Pruned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views</a:t>
            </a:r>
            <a:endParaRPr lang="en-AU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Oval 125"/>
              <p:cNvSpPr/>
              <p:nvPr/>
            </p:nvSpPr>
            <p:spPr>
              <a:xfrm>
                <a:off x="8555221" y="1428225"/>
                <a:ext cx="3506546" cy="209524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 smtClean="0">
                    <a:solidFill>
                      <a:schemeClr val="tx1"/>
                    </a:solidFill>
                  </a:rPr>
                  <a:t>While the importance score </a:t>
                </a:r>
                <a:r>
                  <a:rPr lang="en-AU" sz="1400" i="1" dirty="0" smtClean="0">
                    <a:solidFill>
                      <a:schemeClr val="tx1"/>
                    </a:solidFill>
                  </a:rPr>
                  <a:t>(</a:t>
                </a:r>
                <a:r>
                  <a:rPr lang="en-AU" sz="1400" i="1" dirty="0" smtClean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I </a:t>
                </a:r>
                <a:r>
                  <a:rPr lang="en-AU" sz="1400" i="1" dirty="0" smtClean="0">
                    <a:solidFill>
                      <a:schemeClr val="tx1"/>
                    </a:solidFill>
                  </a:rPr>
                  <a:t>)</a:t>
                </a:r>
                <a:r>
                  <a:rPr lang="en-AU" sz="1400" dirty="0" smtClean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AU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𝑢𝑛𝑘𝑛𝑜𝑤𝑛</m:t>
                    </m:r>
                  </m:oMath>
                </a14:m>
                <a:r>
                  <a:rPr lang="en-AU" sz="1400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AU" sz="1400" i="1" dirty="0" smtClean="0">
                    <a:solidFill>
                      <a:schemeClr val="tx1"/>
                    </a:solidFill>
                  </a:rPr>
                  <a:t>F(S) </a:t>
                </a:r>
                <a:r>
                  <a:rPr lang="en-AU" sz="1400" dirty="0" smtClean="0">
                    <a:solidFill>
                      <a:schemeClr val="tx1"/>
                    </a:solidFill>
                  </a:rPr>
                  <a:t>is calculated using </a:t>
                </a:r>
                <a:r>
                  <a:rPr lang="en-AU" sz="1400" i="1" dirty="0" err="1" smtClean="0">
                    <a:solidFill>
                      <a:schemeClr val="tx1"/>
                    </a:solidFill>
                  </a:rPr>
                  <a:t>setDist</a:t>
                </a:r>
                <a:r>
                  <a:rPr lang="en-AU" sz="1400" dirty="0" smtClean="0">
                    <a:solidFill>
                      <a:schemeClr val="tx1"/>
                    </a:solidFill>
                  </a:rPr>
                  <a:t> and upper bound of importance score</a:t>
                </a:r>
                <a:endParaRPr lang="en-AU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Oval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221" y="1428225"/>
                <a:ext cx="3506546" cy="209524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Oval 73"/>
          <p:cNvSpPr/>
          <p:nvPr/>
        </p:nvSpPr>
        <p:spPr>
          <a:xfrm>
            <a:off x="7641122" y="810617"/>
            <a:ext cx="816843" cy="39582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5" name="Oval 74"/>
          <p:cNvSpPr/>
          <p:nvPr/>
        </p:nvSpPr>
        <p:spPr>
          <a:xfrm>
            <a:off x="7664734" y="1618523"/>
            <a:ext cx="816843" cy="39582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Oval 80"/>
          <p:cNvSpPr/>
          <p:nvPr/>
        </p:nvSpPr>
        <p:spPr>
          <a:xfrm>
            <a:off x="7625250" y="2585655"/>
            <a:ext cx="816843" cy="39582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Oval 117"/>
          <p:cNvSpPr/>
          <p:nvPr/>
        </p:nvSpPr>
        <p:spPr>
          <a:xfrm>
            <a:off x="7641123" y="3543526"/>
            <a:ext cx="816843" cy="39582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ounded Rectangle 2"/>
          <p:cNvSpPr/>
          <p:nvPr/>
        </p:nvSpPr>
        <p:spPr>
          <a:xfrm>
            <a:off x="7698678" y="459035"/>
            <a:ext cx="701729" cy="315884"/>
          </a:xfrm>
          <a:prstGeom prst="roundRect">
            <a:avLst/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018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4216</TotalTime>
  <Words>56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Algerian</vt:lpstr>
      <vt:lpstr>Arial</vt:lpstr>
      <vt:lpstr>Bodoni MT</vt:lpstr>
      <vt:lpstr>Calibri</vt:lpstr>
      <vt:lpstr>Calibri Light</vt:lpstr>
      <vt:lpstr>Cambria Math</vt:lpstr>
      <vt:lpstr>Office Theme</vt:lpstr>
      <vt:lpstr>PowerPoint Presentation</vt:lpstr>
    </vt:vector>
  </TitlesOfParts>
  <Company>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Rischan Mafrur</dc:creator>
  <cp:lastModifiedBy>Rischan Mafrur</cp:lastModifiedBy>
  <cp:revision>109</cp:revision>
  <dcterms:created xsi:type="dcterms:W3CDTF">2018-05-18T10:51:51Z</dcterms:created>
  <dcterms:modified xsi:type="dcterms:W3CDTF">2018-08-10T07:12:00Z</dcterms:modified>
</cp:coreProperties>
</file>