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7"/>
  </p:notesMasterIdLst>
  <p:sldIdLst>
    <p:sldId id="326" r:id="rId2"/>
    <p:sldId id="447" r:id="rId3"/>
    <p:sldId id="459" r:id="rId4"/>
    <p:sldId id="462" r:id="rId5"/>
    <p:sldId id="470" r:id="rId6"/>
    <p:sldId id="448" r:id="rId7"/>
    <p:sldId id="464" r:id="rId8"/>
    <p:sldId id="452" r:id="rId9"/>
    <p:sldId id="469" r:id="rId10"/>
    <p:sldId id="465" r:id="rId11"/>
    <p:sldId id="454" r:id="rId12"/>
    <p:sldId id="455" r:id="rId13"/>
    <p:sldId id="466" r:id="rId14"/>
    <p:sldId id="456" r:id="rId15"/>
    <p:sldId id="457" r:id="rId16"/>
    <p:sldId id="458" r:id="rId17"/>
    <p:sldId id="441" r:id="rId18"/>
    <p:sldId id="446" r:id="rId19"/>
    <p:sldId id="444" r:id="rId20"/>
    <p:sldId id="442" r:id="rId21"/>
    <p:sldId id="471" r:id="rId22"/>
    <p:sldId id="443" r:id="rId23"/>
    <p:sldId id="468" r:id="rId24"/>
    <p:sldId id="472" r:id="rId25"/>
    <p:sldId id="473" r:id="rId26"/>
  </p:sldIdLst>
  <p:sldSz cx="9144000" cy="6858000" type="screen4x3"/>
  <p:notesSz cx="6858000" cy="9144000"/>
  <p:defaultTextStyle>
    <a:defPPr>
      <a:defRPr lang="en-US"/>
    </a:defPPr>
    <a:lvl1pPr algn="ctr" rtl="0" fontAlgn="base">
      <a:spcBef>
        <a:spcPct val="0"/>
      </a:spcBef>
      <a:spcAft>
        <a:spcPct val="0"/>
      </a:spcAft>
      <a:defRPr sz="2000" b="1" kern="1200">
        <a:solidFill>
          <a:schemeClr val="tx1"/>
        </a:solidFill>
        <a:latin typeface="Arial" charset="0"/>
        <a:ea typeface="ＭＳ Ｐゴシック" charset="0"/>
        <a:cs typeface="+mn-cs"/>
      </a:defRPr>
    </a:lvl1pPr>
    <a:lvl2pPr marL="457200" algn="ctr" rtl="0" fontAlgn="base">
      <a:spcBef>
        <a:spcPct val="0"/>
      </a:spcBef>
      <a:spcAft>
        <a:spcPct val="0"/>
      </a:spcAft>
      <a:defRPr sz="2000" b="1" kern="1200">
        <a:solidFill>
          <a:schemeClr val="tx1"/>
        </a:solidFill>
        <a:latin typeface="Arial" charset="0"/>
        <a:ea typeface="ＭＳ Ｐゴシック" charset="0"/>
        <a:cs typeface="+mn-cs"/>
      </a:defRPr>
    </a:lvl2pPr>
    <a:lvl3pPr marL="914400" algn="ctr" rtl="0" fontAlgn="base">
      <a:spcBef>
        <a:spcPct val="0"/>
      </a:spcBef>
      <a:spcAft>
        <a:spcPct val="0"/>
      </a:spcAft>
      <a:defRPr sz="2000" b="1" kern="1200">
        <a:solidFill>
          <a:schemeClr val="tx1"/>
        </a:solidFill>
        <a:latin typeface="Arial" charset="0"/>
        <a:ea typeface="ＭＳ Ｐゴシック" charset="0"/>
        <a:cs typeface="+mn-cs"/>
      </a:defRPr>
    </a:lvl3pPr>
    <a:lvl4pPr marL="1371600" algn="ctr" rtl="0" fontAlgn="base">
      <a:spcBef>
        <a:spcPct val="0"/>
      </a:spcBef>
      <a:spcAft>
        <a:spcPct val="0"/>
      </a:spcAft>
      <a:defRPr sz="2000" b="1" kern="1200">
        <a:solidFill>
          <a:schemeClr val="tx1"/>
        </a:solidFill>
        <a:latin typeface="Arial" charset="0"/>
        <a:ea typeface="ＭＳ Ｐゴシック" charset="0"/>
        <a:cs typeface="+mn-cs"/>
      </a:defRPr>
    </a:lvl4pPr>
    <a:lvl5pPr marL="1828800" algn="ctr" rtl="0" fontAlgn="base">
      <a:spcBef>
        <a:spcPct val="0"/>
      </a:spcBef>
      <a:spcAft>
        <a:spcPct val="0"/>
      </a:spcAft>
      <a:defRPr sz="2000" b="1" kern="1200">
        <a:solidFill>
          <a:schemeClr val="tx1"/>
        </a:solidFill>
        <a:latin typeface="Arial" charset="0"/>
        <a:ea typeface="ＭＳ Ｐゴシック" charset="0"/>
        <a:cs typeface="+mn-cs"/>
      </a:defRPr>
    </a:lvl5pPr>
    <a:lvl6pPr marL="2286000" algn="l" defTabSz="457200" rtl="0" eaLnBrk="1" latinLnBrk="0" hangingPunct="1">
      <a:defRPr sz="2000" b="1" kern="1200">
        <a:solidFill>
          <a:schemeClr val="tx1"/>
        </a:solidFill>
        <a:latin typeface="Arial" charset="0"/>
        <a:ea typeface="ＭＳ Ｐゴシック" charset="0"/>
        <a:cs typeface="+mn-cs"/>
      </a:defRPr>
    </a:lvl6pPr>
    <a:lvl7pPr marL="2743200" algn="l" defTabSz="457200" rtl="0" eaLnBrk="1" latinLnBrk="0" hangingPunct="1">
      <a:defRPr sz="2000" b="1" kern="1200">
        <a:solidFill>
          <a:schemeClr val="tx1"/>
        </a:solidFill>
        <a:latin typeface="Arial" charset="0"/>
        <a:ea typeface="ＭＳ Ｐゴシック" charset="0"/>
        <a:cs typeface="+mn-cs"/>
      </a:defRPr>
    </a:lvl7pPr>
    <a:lvl8pPr marL="3200400" algn="l" defTabSz="457200" rtl="0" eaLnBrk="1" latinLnBrk="0" hangingPunct="1">
      <a:defRPr sz="2000" b="1" kern="1200">
        <a:solidFill>
          <a:schemeClr val="tx1"/>
        </a:solidFill>
        <a:latin typeface="Arial" charset="0"/>
        <a:ea typeface="ＭＳ Ｐゴシック" charset="0"/>
        <a:cs typeface="+mn-cs"/>
      </a:defRPr>
    </a:lvl8pPr>
    <a:lvl9pPr marL="3657600" algn="l" defTabSz="457200" rtl="0" eaLnBrk="1" latinLnBrk="0" hangingPunct="1">
      <a:defRPr sz="2000" b="1"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12902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1290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2902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903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12903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lvl1pPr>
          </a:lstStyle>
          <a:p>
            <a:fld id="{98CA4144-1EFE-A940-9EFA-F52F6490A8A8}" type="slidenum">
              <a:rPr lang="en-US"/>
              <a:pPr/>
              <a:t>‹#›</a:t>
            </a:fld>
            <a:endParaRPr lang="en-US"/>
          </a:p>
        </p:txBody>
      </p:sp>
    </p:spTree>
    <p:extLst>
      <p:ext uri="{BB962C8B-B14F-4D97-AF65-F5344CB8AC3E}">
        <p14:creationId xmlns:p14="http://schemas.microsoft.com/office/powerpoint/2010/main" val="13217635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mn-cs"/>
      </a:defRPr>
    </a:lvl1pPr>
    <a:lvl2pPr marL="457200" algn="l" rtl="0" fontAlgn="base">
      <a:spcBef>
        <a:spcPct val="30000"/>
      </a:spcBef>
      <a:spcAft>
        <a:spcPct val="0"/>
      </a:spcAft>
      <a:defRPr sz="1200" kern="1200">
        <a:solidFill>
          <a:schemeClr val="tx1"/>
        </a:solidFill>
        <a:latin typeface="Arial" charset="0"/>
        <a:ea typeface="ＭＳ Ｐゴシック" charset="0"/>
        <a:cs typeface="+mn-cs"/>
      </a:defRPr>
    </a:lvl2pPr>
    <a:lvl3pPr marL="914400" algn="l" rtl="0" fontAlgn="base">
      <a:spcBef>
        <a:spcPct val="30000"/>
      </a:spcBef>
      <a:spcAft>
        <a:spcPct val="0"/>
      </a:spcAft>
      <a:defRPr sz="1200" kern="1200">
        <a:solidFill>
          <a:schemeClr val="tx1"/>
        </a:solidFill>
        <a:latin typeface="Arial" charset="0"/>
        <a:ea typeface="ＭＳ Ｐゴシック" charset="0"/>
        <a:cs typeface="+mn-cs"/>
      </a:defRPr>
    </a:lvl3pPr>
    <a:lvl4pPr marL="1371600" algn="l" rtl="0" fontAlgn="base">
      <a:spcBef>
        <a:spcPct val="30000"/>
      </a:spcBef>
      <a:spcAft>
        <a:spcPct val="0"/>
      </a:spcAft>
      <a:defRPr sz="1200" kern="1200">
        <a:solidFill>
          <a:schemeClr val="tx1"/>
        </a:solidFill>
        <a:latin typeface="Arial" charset="0"/>
        <a:ea typeface="ＭＳ Ｐゴシック" charset="0"/>
        <a:cs typeface="+mn-cs"/>
      </a:defRPr>
    </a:lvl4pPr>
    <a:lvl5pPr marL="1828800" algn="l" rtl="0" fontAlgn="base">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8FEE22-7EFE-D94F-B1B0-692EA81B479E}" type="slidenum">
              <a:rPr lang="en-US"/>
              <a:pPr/>
              <a:t>1</a:t>
            </a:fld>
            <a:endParaRPr lang="en-US"/>
          </a:p>
        </p:txBody>
      </p:sp>
      <p:sp>
        <p:nvSpPr>
          <p:cNvPr id="130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p:txBody>
          <a:bodyPr/>
          <a:lstStyle/>
          <a:p>
            <a:r>
              <a:rPr lang="en-US"/>
              <a:t>1</a:t>
            </a:r>
          </a:p>
        </p:txBody>
      </p:sp>
    </p:spTree>
    <p:extLst>
      <p:ext uri="{BB962C8B-B14F-4D97-AF65-F5344CB8AC3E}">
        <p14:creationId xmlns:p14="http://schemas.microsoft.com/office/powerpoint/2010/main" val="274120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8249835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9221424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0"/>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98629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147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1890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422755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52781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685477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4146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1240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7051280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bwMode="auto">
          <a:xfrm>
            <a:off x="457200" y="6858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595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5956"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475413"/>
            <a:ext cx="9145588" cy="382587"/>
          </a:xfrm>
          <a:prstGeom prst="rect">
            <a:avLst/>
          </a:prstGeom>
          <a:noFill/>
          <a:extLst>
            <a:ext uri="{909E8E84-426E-40dd-AFC4-6F175D3DCCD1}">
              <a14:hiddenFill xmlns:a14="http://schemas.microsoft.com/office/drawing/2010/main" xmlns="">
                <a:solidFill>
                  <a:srgbClr val="FFFFFF"/>
                </a:solidFill>
              </a14:hiddenFill>
            </a:ext>
          </a:extLst>
        </p:spPr>
      </p:pic>
      <p:sp>
        <p:nvSpPr>
          <p:cNvPr id="125957" name="Rectangle 5"/>
          <p:cNvSpPr>
            <a:spLocks noChangeArrowheads="1"/>
          </p:cNvSpPr>
          <p:nvPr/>
        </p:nvSpPr>
        <p:spPr bwMode="black">
          <a:xfrm>
            <a:off x="1527175" y="6513513"/>
            <a:ext cx="5635625"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r>
              <a:rPr lang="en-US" sz="1000" b="0" dirty="0" smtClean="0">
                <a:solidFill>
                  <a:schemeClr val="bg1"/>
                </a:solidFill>
                <a:cs typeface="Arial" charset="0"/>
              </a:rPr>
              <a:t>Advanced Network Lab @CNU</a:t>
            </a:r>
            <a:endParaRPr lang="en-US" sz="1000" b="0" dirty="0">
              <a:solidFill>
                <a:schemeClr val="bg1"/>
              </a:solidFill>
              <a:cs typeface="Arial" charset="0"/>
            </a:endParaRPr>
          </a:p>
        </p:txBody>
      </p:sp>
      <p:pic>
        <p:nvPicPr>
          <p:cNvPr id="125958"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5588" cy="382588"/>
          </a:xfrm>
          <a:prstGeom prst="rect">
            <a:avLst/>
          </a:prstGeom>
          <a:noFill/>
          <a:extLst>
            <a:ext uri="{909E8E84-426E-40dd-AFC4-6F175D3DCCD1}">
              <a14:hiddenFill xmlns:a14="http://schemas.microsoft.com/office/drawing/2010/main" xmlns="">
                <a:solidFill>
                  <a:srgbClr val="FFFFFF"/>
                </a:solidFill>
              </a14:hiddenFill>
            </a:ext>
          </a:extLst>
        </p:spPr>
      </p:pic>
      <p:sp>
        <p:nvSpPr>
          <p:cNvPr id="125959" name="Line 7"/>
          <p:cNvSpPr>
            <a:spLocks noChangeShapeType="1"/>
          </p:cNvSpPr>
          <p:nvPr/>
        </p:nvSpPr>
        <p:spPr bwMode="black">
          <a:xfrm>
            <a:off x="1527175" y="6542088"/>
            <a:ext cx="1588" cy="239712"/>
          </a:xfrm>
          <a:prstGeom prst="line">
            <a:avLst/>
          </a:prstGeom>
          <a:noFill/>
          <a:ln w="9525">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960" name="Rectangle 8"/>
          <p:cNvSpPr>
            <a:spLocks noChangeArrowheads="1"/>
          </p:cNvSpPr>
          <p:nvPr/>
        </p:nvSpPr>
        <p:spPr bwMode="black">
          <a:xfrm>
            <a:off x="230188" y="6502400"/>
            <a:ext cx="684212" cy="320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spcBef>
                <a:spcPct val="50000"/>
              </a:spcBef>
            </a:pPr>
            <a:fld id="{1BD9773C-AB32-F94B-B9FF-AA8BA512689F}" type="slidenum">
              <a:rPr lang="en-US" sz="1000" b="0">
                <a:solidFill>
                  <a:schemeClr val="bg1"/>
                </a:solidFill>
                <a:cs typeface="Arial" charset="0"/>
              </a:rPr>
              <a:pPr algn="l">
                <a:spcBef>
                  <a:spcPct val="50000"/>
                </a:spcBef>
              </a:pPr>
              <a:t>‹#›</a:t>
            </a:fld>
            <a:endParaRPr lang="en-US" sz="1000" b="0">
              <a:solidFill>
                <a:schemeClr val="bg1"/>
              </a:solidFill>
              <a:cs typeface="Arial" charset="0"/>
            </a:endParaRPr>
          </a:p>
        </p:txBody>
      </p:sp>
      <p:sp>
        <p:nvSpPr>
          <p:cNvPr id="125961" name="Rectangle 9"/>
          <p:cNvSpPr>
            <a:spLocks noChangeArrowheads="1"/>
          </p:cNvSpPr>
          <p:nvPr/>
        </p:nvSpPr>
        <p:spPr bwMode="auto">
          <a:xfrm>
            <a:off x="7086600" y="6537325"/>
            <a:ext cx="1944688" cy="244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r" eaLnBrk="0" hangingPunct="0"/>
            <a:r>
              <a:rPr lang="en-US" sz="1000" b="0" dirty="0">
                <a:solidFill>
                  <a:schemeClr val="bg1"/>
                </a:solidFill>
                <a:cs typeface="Arial" charset="0"/>
              </a:rPr>
              <a:t>© </a:t>
            </a:r>
            <a:r>
              <a:rPr lang="en-US" sz="1000" b="0" dirty="0" err="1" smtClean="0">
                <a:solidFill>
                  <a:schemeClr val="bg1"/>
                </a:solidFill>
                <a:cs typeface="Arial" charset="0"/>
              </a:rPr>
              <a:t>Rischan</a:t>
            </a:r>
            <a:r>
              <a:rPr lang="en-US" sz="1000" b="0" baseline="0" dirty="0" smtClean="0">
                <a:solidFill>
                  <a:schemeClr val="bg1"/>
                </a:solidFill>
                <a:cs typeface="Arial" charset="0"/>
              </a:rPr>
              <a:t> </a:t>
            </a:r>
            <a:r>
              <a:rPr lang="en-US" sz="1000" b="0" baseline="0" dirty="0" err="1" smtClean="0">
                <a:solidFill>
                  <a:schemeClr val="bg1"/>
                </a:solidFill>
                <a:cs typeface="Arial" charset="0"/>
              </a:rPr>
              <a:t>Mafrur</a:t>
            </a:r>
            <a:r>
              <a:rPr lang="en-US" sz="1000" b="0" dirty="0" smtClean="0">
                <a:solidFill>
                  <a:schemeClr val="bg1"/>
                </a:solidFill>
                <a:cs typeface="Arial" charset="0"/>
              </a:rPr>
              <a:t> </a:t>
            </a:r>
            <a:r>
              <a:rPr lang="en-US" sz="1000" b="0" dirty="0">
                <a:solidFill>
                  <a:schemeClr val="bg1"/>
                </a:solidFill>
                <a:cs typeface="Arial" charset="0"/>
              </a:rPr>
              <a:t>| </a:t>
            </a:r>
            <a:r>
              <a:rPr lang="en-US" sz="1000" b="0" dirty="0" smtClean="0">
                <a:solidFill>
                  <a:schemeClr val="bg1"/>
                </a:solidFill>
                <a:cs typeface="Arial" charset="0"/>
              </a:rPr>
              <a:t>CNU</a:t>
            </a:r>
            <a:endParaRPr lang="en-US" sz="1000" b="0" dirty="0">
              <a:solidFill>
                <a:schemeClr val="bg1"/>
              </a:solidFill>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fontAlgn="base">
        <a:spcBef>
          <a:spcPct val="0"/>
        </a:spcBef>
        <a:spcAft>
          <a:spcPct val="0"/>
        </a:spcAft>
        <a:defRPr sz="2800">
          <a:solidFill>
            <a:srgbClr val="397FCF"/>
          </a:solidFill>
          <a:latin typeface="+mj-lt"/>
          <a:ea typeface="+mj-ea"/>
          <a:cs typeface="+mj-cs"/>
        </a:defRPr>
      </a:lvl1pPr>
      <a:lvl2pPr algn="l" rtl="0" fontAlgn="base">
        <a:spcBef>
          <a:spcPct val="0"/>
        </a:spcBef>
        <a:spcAft>
          <a:spcPct val="0"/>
        </a:spcAft>
        <a:defRPr sz="2800">
          <a:solidFill>
            <a:srgbClr val="397FCF"/>
          </a:solidFill>
          <a:latin typeface="Arial" charset="0"/>
          <a:ea typeface="ＭＳ Ｐゴシック" charset="0"/>
        </a:defRPr>
      </a:lvl2pPr>
      <a:lvl3pPr algn="l" rtl="0" fontAlgn="base">
        <a:spcBef>
          <a:spcPct val="0"/>
        </a:spcBef>
        <a:spcAft>
          <a:spcPct val="0"/>
        </a:spcAft>
        <a:defRPr sz="2800">
          <a:solidFill>
            <a:srgbClr val="397FCF"/>
          </a:solidFill>
          <a:latin typeface="Arial" charset="0"/>
          <a:ea typeface="ＭＳ Ｐゴシック" charset="0"/>
        </a:defRPr>
      </a:lvl3pPr>
      <a:lvl4pPr algn="l" rtl="0" fontAlgn="base">
        <a:spcBef>
          <a:spcPct val="0"/>
        </a:spcBef>
        <a:spcAft>
          <a:spcPct val="0"/>
        </a:spcAft>
        <a:defRPr sz="2800">
          <a:solidFill>
            <a:srgbClr val="397FCF"/>
          </a:solidFill>
          <a:latin typeface="Arial" charset="0"/>
          <a:ea typeface="ＭＳ Ｐゴシック" charset="0"/>
        </a:defRPr>
      </a:lvl4pPr>
      <a:lvl5pPr algn="l" rtl="0" fontAlgn="base">
        <a:spcBef>
          <a:spcPct val="0"/>
        </a:spcBef>
        <a:spcAft>
          <a:spcPct val="0"/>
        </a:spcAft>
        <a:defRPr sz="2800">
          <a:solidFill>
            <a:srgbClr val="397FCF"/>
          </a:solidFill>
          <a:latin typeface="Arial" charset="0"/>
          <a:ea typeface="ＭＳ Ｐゴシック" charset="0"/>
        </a:defRPr>
      </a:lvl5pPr>
      <a:lvl6pPr marL="457200" algn="l" rtl="0" fontAlgn="base">
        <a:spcBef>
          <a:spcPct val="0"/>
        </a:spcBef>
        <a:spcAft>
          <a:spcPct val="0"/>
        </a:spcAft>
        <a:defRPr sz="2800">
          <a:solidFill>
            <a:srgbClr val="397FCF"/>
          </a:solidFill>
          <a:latin typeface="Arial" charset="0"/>
          <a:ea typeface="ＭＳ Ｐゴシック" charset="0"/>
        </a:defRPr>
      </a:lvl6pPr>
      <a:lvl7pPr marL="914400" algn="l" rtl="0" fontAlgn="base">
        <a:spcBef>
          <a:spcPct val="0"/>
        </a:spcBef>
        <a:spcAft>
          <a:spcPct val="0"/>
        </a:spcAft>
        <a:defRPr sz="2800">
          <a:solidFill>
            <a:srgbClr val="397FCF"/>
          </a:solidFill>
          <a:latin typeface="Arial" charset="0"/>
          <a:ea typeface="ＭＳ Ｐゴシック" charset="0"/>
        </a:defRPr>
      </a:lvl7pPr>
      <a:lvl8pPr marL="1371600" algn="l" rtl="0" fontAlgn="base">
        <a:spcBef>
          <a:spcPct val="0"/>
        </a:spcBef>
        <a:spcAft>
          <a:spcPct val="0"/>
        </a:spcAft>
        <a:defRPr sz="2800">
          <a:solidFill>
            <a:srgbClr val="397FCF"/>
          </a:solidFill>
          <a:latin typeface="Arial" charset="0"/>
          <a:ea typeface="ＭＳ Ｐゴシック" charset="0"/>
        </a:defRPr>
      </a:lvl8pPr>
      <a:lvl9pPr marL="1828800" algn="l" rtl="0" fontAlgn="base">
        <a:spcBef>
          <a:spcPct val="0"/>
        </a:spcBef>
        <a:spcAft>
          <a:spcPct val="0"/>
        </a:spcAft>
        <a:defRPr sz="2800">
          <a:solidFill>
            <a:srgbClr val="397FCF"/>
          </a:solidFill>
          <a:latin typeface="Arial" charset="0"/>
          <a:ea typeface="ＭＳ Ｐゴシック" charset="0"/>
        </a:defRPr>
      </a:lvl9pPr>
    </p:titleStyle>
    <p:body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44650"/>
            <a:ext cx="9145588" cy="3567113"/>
          </a:xfrm>
          <a:prstGeom prst="rect">
            <a:avLst/>
          </a:prstGeom>
          <a:noFill/>
          <a:extLst>
            <a:ext uri="{909E8E84-426E-40dd-AFC4-6F175D3DCCD1}">
              <a14:hiddenFill xmlns:a14="http://schemas.microsoft.com/office/drawing/2010/main" xmlns="">
                <a:solidFill>
                  <a:srgbClr val="FFFFFF"/>
                </a:solidFill>
              </a14:hiddenFill>
            </a:ext>
          </a:extLst>
        </p:spPr>
      </p:pic>
      <p:sp>
        <p:nvSpPr>
          <p:cNvPr id="128003" name="Rectangle 3"/>
          <p:cNvSpPr>
            <a:spLocks noGrp="1" noChangeArrowheads="1"/>
          </p:cNvSpPr>
          <p:nvPr>
            <p:ph type="subTitle" idx="1"/>
          </p:nvPr>
        </p:nvSpPr>
        <p:spPr>
          <a:xfrm>
            <a:off x="228600" y="3962400"/>
            <a:ext cx="4953000" cy="990600"/>
          </a:xfrm>
        </p:spPr>
        <p:txBody>
          <a:bodyPr/>
          <a:lstStyle/>
          <a:p>
            <a:pPr algn="l">
              <a:lnSpc>
                <a:spcPct val="110000"/>
              </a:lnSpc>
              <a:spcBef>
                <a:spcPct val="10000"/>
              </a:spcBef>
            </a:pPr>
            <a:r>
              <a:rPr lang="en-US" sz="1600" dirty="0" err="1" smtClean="0"/>
              <a:t>Rischan</a:t>
            </a:r>
            <a:r>
              <a:rPr lang="en-US" sz="1600" dirty="0" smtClean="0"/>
              <a:t> </a:t>
            </a:r>
            <a:r>
              <a:rPr lang="en-US" sz="1600" dirty="0" err="1" smtClean="0"/>
              <a:t>Mafrur</a:t>
            </a:r>
            <a:endParaRPr lang="en-US" sz="1600" dirty="0" smtClean="0"/>
          </a:p>
          <a:p>
            <a:pPr algn="l">
              <a:lnSpc>
                <a:spcPct val="110000"/>
              </a:lnSpc>
              <a:spcBef>
                <a:spcPct val="10000"/>
              </a:spcBef>
            </a:pPr>
            <a:r>
              <a:rPr lang="en-US" sz="1600" dirty="0" smtClean="0"/>
              <a:t>May, 27 2015</a:t>
            </a:r>
            <a:endParaRPr lang="en-US" sz="1600" dirty="0"/>
          </a:p>
        </p:txBody>
      </p:sp>
      <p:sp>
        <p:nvSpPr>
          <p:cNvPr id="128004" name="Rectangle 4"/>
          <p:cNvSpPr>
            <a:spLocks noChangeArrowheads="1"/>
          </p:cNvSpPr>
          <p:nvPr/>
        </p:nvSpPr>
        <p:spPr bwMode="auto">
          <a:xfrm>
            <a:off x="228600" y="2743200"/>
            <a:ext cx="7954963"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l"/>
            <a:r>
              <a:rPr lang="en-US" sz="2400" dirty="0" smtClean="0"/>
              <a:t>Modeling and Discovering Human Behavior from Smartphone Sensing Life-Log Data</a:t>
            </a:r>
            <a:endParaRPr lang="en-US" sz="1400" dirty="0"/>
          </a:p>
        </p:txBody>
      </p:sp>
      <p:sp>
        <p:nvSpPr>
          <p:cNvPr id="128005" name="Rectangle 5"/>
          <p:cNvSpPr>
            <a:spLocks noChangeArrowheads="1"/>
          </p:cNvSpPr>
          <p:nvPr/>
        </p:nvSpPr>
        <p:spPr bwMode="blackWhite">
          <a:xfrm>
            <a:off x="0" y="0"/>
            <a:ext cx="9144000" cy="1690688"/>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6" name="Rectangle 6"/>
          <p:cNvSpPr>
            <a:spLocks noChangeArrowheads="1"/>
          </p:cNvSpPr>
          <p:nvPr/>
        </p:nvSpPr>
        <p:spPr bwMode="blackWhite">
          <a:xfrm>
            <a:off x="0" y="5160963"/>
            <a:ext cx="9144000" cy="1690687"/>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8007" name="Rectangle 7"/>
          <p:cNvSpPr>
            <a:spLocks noChangeArrowheads="1"/>
          </p:cNvSpPr>
          <p:nvPr/>
        </p:nvSpPr>
        <p:spPr bwMode="auto">
          <a:xfrm>
            <a:off x="228599" y="169863"/>
            <a:ext cx="7954963" cy="167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algn="l"/>
            <a:r>
              <a:rPr lang="en-US" sz="2800" b="0" dirty="0" err="1" smtClean="0">
                <a:solidFill>
                  <a:schemeClr val="bg1"/>
                </a:solidFill>
                <a:cs typeface="Arial" charset="0"/>
              </a:rPr>
              <a:t>Chonnam</a:t>
            </a:r>
            <a:r>
              <a:rPr lang="en-US" sz="2800" b="0" dirty="0" smtClean="0">
                <a:solidFill>
                  <a:schemeClr val="bg1"/>
                </a:solidFill>
                <a:cs typeface="Arial" charset="0"/>
              </a:rPr>
              <a:t> National University</a:t>
            </a:r>
            <a:r>
              <a:rPr lang="en-US" sz="2800" b="0" dirty="0" smtClean="0">
                <a:solidFill>
                  <a:schemeClr val="bg1"/>
                </a:solidFill>
              </a:rPr>
              <a:t> </a:t>
            </a:r>
            <a:r>
              <a:rPr lang="en-US" sz="2400" dirty="0">
                <a:solidFill>
                  <a:schemeClr val="bg1"/>
                </a:solidFill>
                <a:cs typeface="Arial" charset="0"/>
              </a:rPr>
              <a:t/>
            </a:r>
            <a:br>
              <a:rPr lang="en-US" sz="2400" dirty="0">
                <a:solidFill>
                  <a:schemeClr val="bg1"/>
                </a:solidFill>
                <a:cs typeface="Arial" charset="0"/>
              </a:rPr>
            </a:br>
            <a:r>
              <a:rPr lang="en-US" sz="2400" dirty="0" smtClean="0">
                <a:solidFill>
                  <a:schemeClr val="bg1"/>
                </a:solidFill>
                <a:cs typeface="Arial" charset="0"/>
              </a:rPr>
              <a:t>Advanced Network Lab</a:t>
            </a:r>
            <a:r>
              <a:rPr lang="en-US" b="0" dirty="0">
                <a:solidFill>
                  <a:schemeClr val="bg1"/>
                </a:solidFill>
              </a:rPr>
              <a:t/>
            </a:r>
            <a:br>
              <a:rPr lang="en-US" b="0" dirty="0">
                <a:solidFill>
                  <a:schemeClr val="bg1"/>
                </a:solidFill>
              </a:rPr>
            </a:br>
            <a:r>
              <a:rPr lang="en-US" b="0" dirty="0">
                <a:solidFill>
                  <a:schemeClr val="bg1"/>
                </a:solidFill>
              </a:rPr>
              <a:t/>
            </a:r>
            <a:br>
              <a:rPr lang="en-US" b="0" dirty="0">
                <a:solidFill>
                  <a:schemeClr val="bg1"/>
                </a:solidFill>
              </a:rPr>
            </a:br>
            <a:endParaRPr lang="en-US" b="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Summarization</a:t>
            </a:r>
            <a:endParaRPr lang="en-US" dirty="0"/>
          </a:p>
        </p:txBody>
      </p:sp>
      <p:sp>
        <p:nvSpPr>
          <p:cNvPr id="5" name="Content Placeholder 2"/>
          <p:cNvSpPr>
            <a:spLocks noGrp="1"/>
          </p:cNvSpPr>
          <p:nvPr>
            <p:ph idx="1"/>
          </p:nvPr>
        </p:nvSpPr>
        <p:spPr>
          <a:xfrm>
            <a:off x="457200" y="3581400"/>
            <a:ext cx="4724400" cy="2514599"/>
          </a:xfrm>
        </p:spPr>
        <p:txBody>
          <a:bodyPr/>
          <a:lstStyle/>
          <a:p>
            <a:r>
              <a:rPr lang="en-US" dirty="0" smtClean="0"/>
              <a:t>Preprocessing I</a:t>
            </a:r>
          </a:p>
          <a:p>
            <a:pPr lvl="1"/>
            <a:r>
              <a:rPr lang="en-US" dirty="0" smtClean="0"/>
              <a:t>Data cleansing</a:t>
            </a:r>
          </a:p>
          <a:p>
            <a:pPr lvl="1"/>
            <a:r>
              <a:rPr lang="en-US" dirty="0"/>
              <a:t>R</a:t>
            </a:r>
            <a:r>
              <a:rPr lang="en-US" dirty="0" smtClean="0"/>
              <a:t>emoving duplication and noisy data</a:t>
            </a:r>
          </a:p>
          <a:p>
            <a:pPr lvl="1"/>
            <a:r>
              <a:rPr lang="en-US" dirty="0" smtClean="0"/>
              <a:t>Select the most important data</a:t>
            </a:r>
          </a:p>
          <a:p>
            <a:r>
              <a:rPr lang="en-US" dirty="0"/>
              <a:t>Preprocessing </a:t>
            </a:r>
            <a:r>
              <a:rPr lang="en-US" dirty="0" smtClean="0"/>
              <a:t>II</a:t>
            </a:r>
            <a:endParaRPr lang="en-US" dirty="0"/>
          </a:p>
          <a:p>
            <a:pPr lvl="1"/>
            <a:r>
              <a:rPr lang="en-US" dirty="0" smtClean="0"/>
              <a:t>Features Extraction applied in here</a:t>
            </a:r>
          </a:p>
          <a:p>
            <a:pPr lvl="1"/>
            <a:endParaRPr lang="en-US" dirty="0"/>
          </a:p>
          <a:p>
            <a:pPr marL="457200" lvl="1" indent="0">
              <a:buNone/>
            </a:pPr>
            <a:endParaRPr lang="en-US" dirty="0" smtClean="0"/>
          </a:p>
        </p:txBody>
      </p:sp>
      <p:pic>
        <p:nvPicPr>
          <p:cNvPr id="4" name="Picture 3" descr="preprocessi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6810375" cy="1533525"/>
          </a:xfrm>
          <a:prstGeom prst="rect">
            <a:avLst/>
          </a:prstGeom>
        </p:spPr>
      </p:pic>
      <p:sp>
        <p:nvSpPr>
          <p:cNvPr id="6" name="Content Placeholder 2"/>
          <p:cNvSpPr txBox="1">
            <a:spLocks/>
          </p:cNvSpPr>
          <p:nvPr/>
        </p:nvSpPr>
        <p:spPr bwMode="auto">
          <a:xfrm>
            <a:off x="5181600" y="3581400"/>
            <a:ext cx="3810000" cy="2362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lvl="0"/>
            <a:r>
              <a:rPr lang="en-US" b="0" kern="0" dirty="0">
                <a:solidFill>
                  <a:srgbClr val="000000"/>
                </a:solidFill>
              </a:rPr>
              <a:t>Preprocessing </a:t>
            </a:r>
            <a:r>
              <a:rPr lang="en-US" b="0" kern="0" dirty="0" smtClean="0">
                <a:solidFill>
                  <a:srgbClr val="000000"/>
                </a:solidFill>
              </a:rPr>
              <a:t>III</a:t>
            </a:r>
          </a:p>
          <a:p>
            <a:pPr lvl="1"/>
            <a:r>
              <a:rPr lang="en-US" sz="1800" b="0" kern="0" dirty="0" smtClean="0">
                <a:solidFill>
                  <a:srgbClr val="000000"/>
                </a:solidFill>
              </a:rPr>
              <a:t>Features Aggregation</a:t>
            </a:r>
          </a:p>
          <a:p>
            <a:pPr lvl="1"/>
            <a:r>
              <a:rPr lang="en-US" sz="1800" b="0" kern="0" dirty="0" smtClean="0">
                <a:solidFill>
                  <a:srgbClr val="000000"/>
                </a:solidFill>
              </a:rPr>
              <a:t>Adding new values based on features</a:t>
            </a:r>
          </a:p>
          <a:p>
            <a:pPr lvl="1"/>
            <a:r>
              <a:rPr lang="en-US" sz="1800" b="0" kern="0" dirty="0" smtClean="0">
                <a:solidFill>
                  <a:srgbClr val="000000"/>
                </a:solidFill>
              </a:rPr>
              <a:t>Fitting the features data before modeling behavior applied</a:t>
            </a:r>
          </a:p>
          <a:p>
            <a:pPr lvl="1"/>
            <a:endParaRPr lang="en-US" sz="1800" b="0" kern="0" dirty="0">
              <a:solidFill>
                <a:srgbClr val="000000"/>
              </a:solidFill>
            </a:endParaRPr>
          </a:p>
          <a:p>
            <a:pPr marL="457200" lvl="1" indent="0">
              <a:buNone/>
            </a:pPr>
            <a:endParaRPr lang="en-US" sz="1800" b="0" kern="0" dirty="0">
              <a:solidFill>
                <a:srgbClr val="000000"/>
              </a:solidFill>
            </a:endParaRPr>
          </a:p>
        </p:txBody>
      </p:sp>
    </p:spTree>
    <p:extLst>
      <p:ext uri="{BB962C8B-B14F-4D97-AF65-F5344CB8AC3E}">
        <p14:creationId xmlns:p14="http://schemas.microsoft.com/office/powerpoint/2010/main" val="301745359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a:t>
            </a:r>
            <a:endParaRPr lang="en-US" dirty="0"/>
          </a:p>
        </p:txBody>
      </p:sp>
      <p:pic>
        <p:nvPicPr>
          <p:cNvPr id="4" name="Content Placeholder 3" descr="each_dir_output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502" y="1905000"/>
            <a:ext cx="4645429" cy="2194412"/>
          </a:xfrm>
        </p:spPr>
      </p:pic>
      <p:sp>
        <p:nvSpPr>
          <p:cNvPr id="5" name="Content Placeholder 2"/>
          <p:cNvSpPr txBox="1">
            <a:spLocks/>
          </p:cNvSpPr>
          <p:nvPr/>
        </p:nvSpPr>
        <p:spPr bwMode="auto">
          <a:xfrm>
            <a:off x="5105400" y="1752600"/>
            <a:ext cx="3835458" cy="4221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lgn="just">
              <a:spcBef>
                <a:spcPts val="600"/>
              </a:spcBef>
              <a:buFont typeface="+mj-lt"/>
              <a:buAutoNum type="arabicPeriod"/>
            </a:pPr>
            <a:r>
              <a:rPr lang="en-US" sz="1400" b="0" i="1" dirty="0" err="1" smtClean="0"/>
              <a:t>Funf</a:t>
            </a:r>
            <a:r>
              <a:rPr lang="en-US" sz="1400" b="0" dirty="0" smtClean="0"/>
              <a:t> lib has problem in historical data such as SMS and call log. </a:t>
            </a:r>
          </a:p>
          <a:p>
            <a:pPr algn="just">
              <a:spcBef>
                <a:spcPts val="600"/>
              </a:spcBef>
              <a:buFont typeface="+mj-lt"/>
              <a:buAutoNum type="arabicPeriod"/>
            </a:pPr>
            <a:r>
              <a:rPr lang="en-US" sz="1400" b="0" dirty="0"/>
              <a:t>We use 86400 second interval, means the application copy those data from android database system to our application database once every </a:t>
            </a:r>
            <a:r>
              <a:rPr lang="en-US" sz="1400" b="0" dirty="0" smtClean="0"/>
              <a:t>day.</a:t>
            </a:r>
          </a:p>
          <a:p>
            <a:pPr algn="just">
              <a:spcBef>
                <a:spcPts val="600"/>
              </a:spcBef>
              <a:buFont typeface="+mj-lt"/>
              <a:buAutoNum type="arabicPeriod"/>
            </a:pPr>
            <a:r>
              <a:rPr lang="en-US" sz="1400" b="0" kern="0" dirty="0" smtClean="0"/>
              <a:t>It makes duplication in our database.</a:t>
            </a:r>
          </a:p>
          <a:p>
            <a:pPr algn="just">
              <a:spcBef>
                <a:spcPts val="600"/>
              </a:spcBef>
              <a:buFont typeface="+mj-lt"/>
              <a:buAutoNum type="arabicPeriod"/>
            </a:pPr>
            <a:r>
              <a:rPr lang="en-US" sz="1400" b="0" kern="0" dirty="0" smtClean="0"/>
              <a:t>The function of this module are:</a:t>
            </a:r>
          </a:p>
          <a:p>
            <a:pPr lvl="1" algn="just">
              <a:spcBef>
                <a:spcPts val="600"/>
              </a:spcBef>
            </a:pPr>
            <a:r>
              <a:rPr lang="en-US" sz="1400" b="0" kern="0" dirty="0" smtClean="0"/>
              <a:t>Removing duplication</a:t>
            </a:r>
          </a:p>
          <a:p>
            <a:pPr lvl="1" algn="just">
              <a:spcBef>
                <a:spcPts val="600"/>
              </a:spcBef>
            </a:pPr>
            <a:r>
              <a:rPr lang="en-US" sz="1400" b="0" kern="0" dirty="0" smtClean="0"/>
              <a:t>Data cleansing</a:t>
            </a:r>
          </a:p>
          <a:p>
            <a:pPr lvl="1" algn="just">
              <a:spcBef>
                <a:spcPts val="600"/>
              </a:spcBef>
            </a:pPr>
            <a:r>
              <a:rPr lang="en-US" sz="1400" b="0" kern="0" dirty="0"/>
              <a:t>Select the most important data</a:t>
            </a:r>
          </a:p>
        </p:txBody>
      </p:sp>
    </p:spTree>
    <p:extLst>
      <p:ext uri="{BB962C8B-B14F-4D97-AF65-F5344CB8AC3E}">
        <p14:creationId xmlns:p14="http://schemas.microsoft.com/office/powerpoint/2010/main" val="408051630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a:t>
            </a:r>
            <a:r>
              <a:rPr lang="en-US" dirty="0" smtClean="0"/>
              <a:t>I output </a:t>
            </a:r>
            <a:r>
              <a:rPr lang="en-US" dirty="0"/>
              <a:t>data looks like</a:t>
            </a:r>
          </a:p>
        </p:txBody>
      </p:sp>
      <p:pic>
        <p:nvPicPr>
          <p:cNvPr id="5" name="Picture 4" descr="loc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600200"/>
            <a:ext cx="5187710" cy="4284113"/>
          </a:xfrm>
          <a:prstGeom prst="rect">
            <a:avLst/>
          </a:prstGeom>
        </p:spPr>
      </p:pic>
      <p:pic>
        <p:nvPicPr>
          <p:cNvPr id="6" name="Picture 5" descr="applicat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4495" y="1981200"/>
            <a:ext cx="4699505" cy="3660565"/>
          </a:xfrm>
          <a:prstGeom prst="rect">
            <a:avLst/>
          </a:prstGeom>
        </p:spPr>
      </p:pic>
    </p:spTree>
    <p:extLst>
      <p:ext uri="{BB962C8B-B14F-4D97-AF65-F5344CB8AC3E}">
        <p14:creationId xmlns:p14="http://schemas.microsoft.com/office/powerpoint/2010/main" val="396678756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 (Features Extraction)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081" y="1600200"/>
            <a:ext cx="7305837" cy="4525963"/>
          </a:xfrm>
        </p:spPr>
      </p:pic>
    </p:spTree>
    <p:extLst>
      <p:ext uri="{BB962C8B-B14F-4D97-AF65-F5344CB8AC3E}">
        <p14:creationId xmlns:p14="http://schemas.microsoft.com/office/powerpoint/2010/main" val="1231183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a:t>Preprocessing II output data looks like</a:t>
            </a:r>
          </a:p>
        </p:txBody>
      </p:sp>
      <p:pic>
        <p:nvPicPr>
          <p:cNvPr id="5" name="Picture 4" descr="output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95399"/>
            <a:ext cx="5867400" cy="4645961"/>
          </a:xfrm>
          <a:prstGeom prst="rect">
            <a:avLst/>
          </a:prstGeom>
        </p:spPr>
      </p:pic>
    </p:spTree>
    <p:extLst>
      <p:ext uri="{BB962C8B-B14F-4D97-AF65-F5344CB8AC3E}">
        <p14:creationId xmlns:p14="http://schemas.microsoft.com/office/powerpoint/2010/main" val="264085222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III</a:t>
            </a:r>
            <a:endParaRPr lang="en-US" dirty="0"/>
          </a:p>
        </p:txBody>
      </p:sp>
      <p:sp>
        <p:nvSpPr>
          <p:cNvPr id="3" name="Content Placeholder 2"/>
          <p:cNvSpPr>
            <a:spLocks noGrp="1"/>
          </p:cNvSpPr>
          <p:nvPr>
            <p:ph idx="1"/>
          </p:nvPr>
        </p:nvSpPr>
        <p:spPr/>
        <p:txBody>
          <a:bodyPr/>
          <a:lstStyle/>
          <a:p>
            <a:r>
              <a:rPr lang="en-US" dirty="0" smtClean="0"/>
              <a:t>Temporal Granularity (round time value)</a:t>
            </a:r>
          </a:p>
          <a:p>
            <a:pPr lvl="1"/>
            <a:r>
              <a:rPr lang="en-US" dirty="0" smtClean="0"/>
              <a:t>&lt; :30 -&gt; round down</a:t>
            </a:r>
          </a:p>
          <a:p>
            <a:pPr lvl="1"/>
            <a:r>
              <a:rPr lang="en-US" dirty="0" smtClean="0"/>
              <a:t>&gt; :30 -&gt; round up </a:t>
            </a:r>
          </a:p>
          <a:p>
            <a:r>
              <a:rPr lang="en-US" dirty="0"/>
              <a:t> </a:t>
            </a:r>
            <a:r>
              <a:rPr lang="en-US" dirty="0" smtClean="0"/>
              <a:t>Changing Location value to </a:t>
            </a:r>
            <a:r>
              <a:rPr lang="en-US" i="1" dirty="0" smtClean="0"/>
              <a:t>(“</a:t>
            </a:r>
            <a:r>
              <a:rPr lang="en-US" i="1" dirty="0" err="1" smtClean="0"/>
              <a:t>same”,”little”,”long</a:t>
            </a:r>
            <a:r>
              <a:rPr lang="en-US" i="1" dirty="0" smtClean="0"/>
              <a:t>”)</a:t>
            </a:r>
          </a:p>
          <a:p>
            <a:pPr lvl="1"/>
            <a:r>
              <a:rPr lang="en-US" dirty="0"/>
              <a:t>0.0001 degree = 11.1132 m (“little”: “between </a:t>
            </a:r>
            <a:r>
              <a:rPr lang="en-US" dirty="0" smtClean="0"/>
              <a:t>0.001 </a:t>
            </a:r>
            <a:r>
              <a:rPr lang="en-US" dirty="0"/>
              <a:t>~ </a:t>
            </a:r>
            <a:r>
              <a:rPr lang="en-US" dirty="0" smtClean="0"/>
              <a:t>0.005</a:t>
            </a:r>
            <a:r>
              <a:rPr lang="en-US" dirty="0"/>
              <a:t>”</a:t>
            </a:r>
            <a:r>
              <a:rPr lang="en-US" dirty="0" smtClean="0"/>
              <a:t>)</a:t>
            </a:r>
          </a:p>
          <a:p>
            <a:r>
              <a:rPr lang="en-US" dirty="0" smtClean="0"/>
              <a:t>Aggregate values of Wi-Fi and Bluetooth</a:t>
            </a:r>
          </a:p>
          <a:p>
            <a:r>
              <a:rPr lang="en-US" dirty="0"/>
              <a:t>Removing values such as text length and duration from SMS log and call log, duration from running application probe, MAC and signal strength from nearby Wi-Fi </a:t>
            </a:r>
            <a:r>
              <a:rPr lang="en-US" dirty="0" smtClean="0"/>
              <a:t>probe.</a:t>
            </a:r>
          </a:p>
          <a:p>
            <a:pPr marL="457200" lvl="1" indent="0">
              <a:buNone/>
            </a:pPr>
            <a:endParaRPr lang="en-US" dirty="0"/>
          </a:p>
        </p:txBody>
      </p:sp>
    </p:spTree>
    <p:extLst>
      <p:ext uri="{BB962C8B-B14F-4D97-AF65-F5344CB8AC3E}">
        <p14:creationId xmlns:p14="http://schemas.microsoft.com/office/powerpoint/2010/main" val="324163170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dirty="0" smtClean="0"/>
              <a:t>Output of Preprocessing III</a:t>
            </a:r>
            <a:endParaRPr lang="en-US" dirty="0"/>
          </a:p>
        </p:txBody>
      </p:sp>
      <p:pic>
        <p:nvPicPr>
          <p:cNvPr id="4" name="Picture 3" descr="output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6801"/>
            <a:ext cx="4800600" cy="4800600"/>
          </a:xfrm>
          <a:prstGeom prst="rect">
            <a:avLst/>
          </a:prstGeom>
        </p:spPr>
      </p:pic>
    </p:spTree>
    <p:extLst>
      <p:ext uri="{BB962C8B-B14F-4D97-AF65-F5344CB8AC3E}">
        <p14:creationId xmlns:p14="http://schemas.microsoft.com/office/powerpoint/2010/main" val="9952582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Discovering Human Behavior</a:t>
            </a:r>
            <a:endParaRPr lang="en-US" dirty="0"/>
          </a:p>
        </p:txBody>
      </p:sp>
      <p:sp>
        <p:nvSpPr>
          <p:cNvPr id="3" name="Content Placeholder 2"/>
          <p:cNvSpPr>
            <a:spLocks noGrp="1"/>
          </p:cNvSpPr>
          <p:nvPr>
            <p:ph idx="1"/>
          </p:nvPr>
        </p:nvSpPr>
        <p:spPr>
          <a:xfrm>
            <a:off x="457200" y="1600201"/>
            <a:ext cx="8229600" cy="1600200"/>
          </a:xfrm>
        </p:spPr>
        <p:txBody>
          <a:bodyPr/>
          <a:lstStyle/>
          <a:p>
            <a:pPr marL="457200" indent="-457200">
              <a:buFont typeface="+mj-lt"/>
              <a:buAutoNum type="arabicPeriod"/>
            </a:pPr>
            <a:r>
              <a:rPr lang="en-US" dirty="0" smtClean="0"/>
              <a:t>The data that we have are set of activities.</a:t>
            </a:r>
          </a:p>
          <a:p>
            <a:pPr marL="457200" indent="-457200">
              <a:buFont typeface="+mj-lt"/>
              <a:buAutoNum type="arabicPeriod"/>
            </a:pPr>
            <a:r>
              <a:rPr lang="en-US" dirty="0" smtClean="0"/>
              <a:t>Behavior means activities which is </a:t>
            </a:r>
            <a:r>
              <a:rPr lang="en-US" dirty="0"/>
              <a:t>carried out </a:t>
            </a:r>
            <a:r>
              <a:rPr lang="en-US" dirty="0" smtClean="0"/>
              <a:t>continuously.</a:t>
            </a:r>
          </a:p>
          <a:p>
            <a:pPr marL="457200" indent="-457200">
              <a:buFont typeface="+mj-lt"/>
              <a:buAutoNum type="arabicPeriod"/>
            </a:pPr>
            <a:r>
              <a:rPr lang="en-US" dirty="0" smtClean="0"/>
              <a:t>Behavior means set of group activities which has (* similar time, location and similar activity in different days).  </a:t>
            </a:r>
          </a:p>
        </p:txBody>
      </p:sp>
      <p:sp>
        <p:nvSpPr>
          <p:cNvPr id="4" name="Rectangle 3"/>
          <p:cNvSpPr/>
          <p:nvPr/>
        </p:nvSpPr>
        <p:spPr bwMode="auto">
          <a:xfrm>
            <a:off x="457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rPr>
              <a:t>Day1</a:t>
            </a:r>
          </a:p>
          <a:p>
            <a:pPr marL="0" marR="0" indent="0" algn="ctr" defTabSz="914400" rtl="0" eaLnBrk="1" fontAlgn="base" latinLnBrk="0" hangingPunct="1">
              <a:lnSpc>
                <a:spcPct val="100000"/>
              </a:lnSpc>
              <a:spcBef>
                <a:spcPct val="0"/>
              </a:spcBef>
              <a:spcAft>
                <a:spcPct val="0"/>
              </a:spcAft>
              <a:buClrTx/>
              <a:buSzTx/>
              <a:buFontTx/>
              <a:buNone/>
              <a:tabLst/>
            </a:pPr>
            <a:r>
              <a:rPr lang="en-US" sz="1800" dirty="0" smtClean="0"/>
              <a:t>Week1</a:t>
            </a:r>
          </a:p>
        </p:txBody>
      </p:sp>
      <p:sp>
        <p:nvSpPr>
          <p:cNvPr id="5" name="Rectangle 4"/>
          <p:cNvSpPr/>
          <p:nvPr/>
        </p:nvSpPr>
        <p:spPr bwMode="auto">
          <a:xfrm>
            <a:off x="1295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Day2</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6" name="Rectangle 5"/>
          <p:cNvSpPr/>
          <p:nvPr/>
        </p:nvSpPr>
        <p:spPr bwMode="auto">
          <a:xfrm>
            <a:off x="2133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Day3</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7" name="Rectangle 6"/>
          <p:cNvSpPr/>
          <p:nvPr/>
        </p:nvSpPr>
        <p:spPr bwMode="auto">
          <a:xfrm>
            <a:off x="29718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Day4</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8" name="Rectangle 7"/>
          <p:cNvSpPr/>
          <p:nvPr/>
        </p:nvSpPr>
        <p:spPr bwMode="auto">
          <a:xfrm>
            <a:off x="38100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Day5</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9" name="Rectangle 8"/>
          <p:cNvSpPr/>
          <p:nvPr/>
        </p:nvSpPr>
        <p:spPr bwMode="auto">
          <a:xfrm>
            <a:off x="46482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Day6</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sp>
        <p:nvSpPr>
          <p:cNvPr id="10" name="Rectangle 9"/>
          <p:cNvSpPr/>
          <p:nvPr/>
        </p:nvSpPr>
        <p:spPr bwMode="auto">
          <a:xfrm>
            <a:off x="63246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Day1</a:t>
            </a:r>
            <a:endParaRPr kumimoji="0" lang="en-US" sz="1800" b="1" i="0" u="none" strike="noStrike" cap="none" normalizeH="0" baseline="0" dirty="0" smtClean="0">
              <a:ln>
                <a:noFill/>
              </a:ln>
              <a:solidFill>
                <a:schemeClr val="tx1"/>
              </a:solidFill>
              <a:effectLst/>
            </a:endParaRPr>
          </a:p>
          <a:p>
            <a:r>
              <a:rPr lang="en-US" sz="1800" dirty="0" smtClean="0"/>
              <a:t>Week2</a:t>
            </a:r>
          </a:p>
        </p:txBody>
      </p:sp>
      <p:sp>
        <p:nvSpPr>
          <p:cNvPr id="11" name="Rectangle 10"/>
          <p:cNvSpPr/>
          <p:nvPr/>
        </p:nvSpPr>
        <p:spPr bwMode="auto">
          <a:xfrm>
            <a:off x="5486400" y="3581400"/>
            <a:ext cx="838200" cy="609600"/>
          </a:xfrm>
          <a:prstGeom prst="rect">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r>
              <a:rPr lang="en-US" sz="1800" dirty="0"/>
              <a:t>Day7</a:t>
            </a:r>
            <a:endParaRPr kumimoji="0" lang="en-US" sz="1800" b="1" i="0" u="none" strike="noStrike" cap="none" normalizeH="0" baseline="0" dirty="0" smtClean="0">
              <a:ln>
                <a:noFill/>
              </a:ln>
              <a:solidFill>
                <a:schemeClr val="tx1"/>
              </a:solidFill>
              <a:effectLst/>
            </a:endParaRPr>
          </a:p>
          <a:p>
            <a:r>
              <a:rPr lang="en-US" sz="1800" dirty="0"/>
              <a:t>Week1</a:t>
            </a:r>
            <a:endParaRPr kumimoji="0" lang="en-US" sz="1800" b="1" i="0" u="none" strike="noStrike" cap="none" normalizeH="0" baseline="0" dirty="0">
              <a:ln>
                <a:noFill/>
              </a:ln>
              <a:solidFill>
                <a:schemeClr val="tx1"/>
              </a:solidFill>
              <a:effectLst/>
            </a:endParaRPr>
          </a:p>
        </p:txBody>
      </p:sp>
      <p:cxnSp>
        <p:nvCxnSpPr>
          <p:cNvPr id="17" name="Straight Connector 16"/>
          <p:cNvCxnSpPr/>
          <p:nvPr/>
        </p:nvCxnSpPr>
        <p:spPr bwMode="auto">
          <a:xfrm>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1" name="Straight Connector 20"/>
          <p:cNvCxnSpPr/>
          <p:nvPr/>
        </p:nvCxnSpPr>
        <p:spPr bwMode="auto">
          <a:xfrm flipV="1">
            <a:off x="5486400" y="3581400"/>
            <a:ext cx="838200" cy="609600"/>
          </a:xfrm>
          <a:prstGeom prst="line">
            <a:avLst/>
          </a:prstGeom>
          <a:ln>
            <a:solidFill>
              <a:srgbClr val="FF0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4" name="Straight Connector 23"/>
          <p:cNvCxnSpPr/>
          <p:nvPr/>
        </p:nvCxnSpPr>
        <p:spPr bwMode="auto">
          <a:xfrm>
            <a:off x="457200" y="33528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26" name="Straight Connector 25"/>
          <p:cNvCxnSpPr/>
          <p:nvPr/>
        </p:nvCxnSpPr>
        <p:spPr bwMode="auto">
          <a:xfrm>
            <a:off x="4572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2" name="Straight Connector 31"/>
          <p:cNvCxnSpPr/>
          <p:nvPr/>
        </p:nvCxnSpPr>
        <p:spPr bwMode="auto">
          <a:xfrm>
            <a:off x="457200" y="4419600"/>
            <a:ext cx="18288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2286000" y="3352800"/>
            <a:ext cx="0" cy="10668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559512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Similar Patterns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038058"/>
              </p:ext>
            </p:extLst>
          </p:nvPr>
        </p:nvGraphicFramePr>
        <p:xfrm>
          <a:off x="609600" y="1676400"/>
          <a:ext cx="3581400" cy="2880360"/>
        </p:xfrm>
        <a:graphic>
          <a:graphicData uri="http://schemas.openxmlformats.org/drawingml/2006/table">
            <a:tbl>
              <a:tblPr firstRow="1" bandRow="1">
                <a:tableStyleId>{5C22544A-7EE6-4342-B048-85BDC9FD1C3A}</a:tableStyleId>
              </a:tblPr>
              <a:tblGrid>
                <a:gridCol w="873512"/>
                <a:gridCol w="1222917"/>
                <a:gridCol w="1484971"/>
              </a:tblGrid>
              <a:tr h="685800">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runapps</a:t>
                      </a:r>
                      <a:endParaRPr lang="en-US" dirty="0"/>
                    </a:p>
                  </a:txBody>
                  <a:tcPr/>
                </a:tc>
                <a:tc>
                  <a:txBody>
                    <a:bodyPr/>
                    <a:lstStyle/>
                    <a:p>
                      <a:pPr algn="ctr"/>
                      <a:r>
                        <a:rPr lang="en-US" dirty="0" err="1" smtClean="0"/>
                        <a:t>kakao</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location</a:t>
                      </a:r>
                    </a:p>
                  </a:txBody>
                  <a:tcPr/>
                </a:tc>
                <a:tc>
                  <a:txBody>
                    <a:bodyPr/>
                    <a:lstStyle/>
                    <a:p>
                      <a:pPr algn="ctr"/>
                      <a:r>
                        <a:rPr lang="en-US" dirty="0" smtClean="0"/>
                        <a:t>long</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5" name="Straight Connector 4"/>
          <p:cNvCxnSpPr/>
          <p:nvPr/>
        </p:nvCxnSpPr>
        <p:spPr bwMode="auto">
          <a:xfrm>
            <a:off x="381000" y="22479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381000" y="3086100"/>
            <a:ext cx="38862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9" name="Straight Connector 8"/>
          <p:cNvCxnSpPr/>
          <p:nvPr/>
        </p:nvCxnSpPr>
        <p:spPr bwMode="auto">
          <a:xfrm>
            <a:off x="685800" y="46482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bwMode="auto">
          <a:xfrm>
            <a:off x="685800" y="381000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1" name="Straight Connector 10"/>
          <p:cNvCxnSpPr/>
          <p:nvPr/>
        </p:nvCxnSpPr>
        <p:spPr bwMode="auto">
          <a:xfrm flipH="1" flipV="1">
            <a:off x="6858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bwMode="auto">
          <a:xfrm flipH="1" flipV="1">
            <a:off x="4343400" y="381000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15" name="Straight Connector 14"/>
          <p:cNvCxnSpPr/>
          <p:nvPr/>
        </p:nvCxnSpPr>
        <p:spPr bwMode="auto">
          <a:xfrm flipH="1" flipV="1">
            <a:off x="42672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16" name="Straight Connector 15"/>
          <p:cNvCxnSpPr/>
          <p:nvPr/>
        </p:nvCxnSpPr>
        <p:spPr bwMode="auto">
          <a:xfrm flipH="1" flipV="1">
            <a:off x="381000" y="22479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graphicFrame>
        <p:nvGraphicFramePr>
          <p:cNvPr id="17" name="Content Placeholder 3"/>
          <p:cNvGraphicFramePr>
            <a:graphicFrameLocks/>
          </p:cNvGraphicFramePr>
          <p:nvPr>
            <p:extLst>
              <p:ext uri="{D42A27DB-BD31-4B8C-83A1-F6EECF244321}">
                <p14:modId xmlns:p14="http://schemas.microsoft.com/office/powerpoint/2010/main" val="272534515"/>
              </p:ext>
            </p:extLst>
          </p:nvPr>
        </p:nvGraphicFramePr>
        <p:xfrm>
          <a:off x="4876800" y="1767839"/>
          <a:ext cx="3581400" cy="2880361"/>
        </p:xfrm>
        <a:graphic>
          <a:graphicData uri="http://schemas.openxmlformats.org/drawingml/2006/table">
            <a:tbl>
              <a:tblPr firstRow="1" bandRow="1">
                <a:tableStyleId>{5C22544A-7EE6-4342-B048-85BDC9FD1C3A}</a:tableStyleId>
              </a:tblPr>
              <a:tblGrid>
                <a:gridCol w="873512"/>
                <a:gridCol w="1222917"/>
                <a:gridCol w="1484971"/>
              </a:tblGrid>
              <a:tr h="685801">
                <a:tc>
                  <a:txBody>
                    <a:bodyPr/>
                    <a:lstStyle/>
                    <a:p>
                      <a:pPr algn="ctr"/>
                      <a:r>
                        <a:rPr lang="en-US" dirty="0" smtClean="0"/>
                        <a:t>Time</a:t>
                      </a:r>
                      <a:endParaRPr lang="en-US" dirty="0"/>
                    </a:p>
                  </a:txBody>
                  <a:tcPr/>
                </a:tc>
                <a:tc>
                  <a:txBody>
                    <a:bodyPr/>
                    <a:lstStyle/>
                    <a:p>
                      <a:pPr algn="ctr"/>
                      <a:r>
                        <a:rPr lang="en-US" dirty="0" smtClean="0"/>
                        <a:t>Sensor Name</a:t>
                      </a:r>
                      <a:endParaRPr lang="en-US" dirty="0"/>
                    </a:p>
                  </a:txBody>
                  <a:tcPr/>
                </a:tc>
                <a:tc>
                  <a:txBody>
                    <a:bodyPr/>
                    <a:lstStyle/>
                    <a:p>
                      <a:pPr algn="ctr"/>
                      <a:r>
                        <a:rPr lang="en-US" dirty="0" smtClean="0"/>
                        <a:t>Sensor Value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same</a:t>
                      </a:r>
                      <a:endParaRPr lang="en-US" dirty="0"/>
                    </a:p>
                  </a:txBody>
                  <a:tcPr/>
                </a:tc>
              </a:tr>
              <a:tr h="315740">
                <a:tc>
                  <a:txBody>
                    <a:bodyPr/>
                    <a:lstStyle/>
                    <a:p>
                      <a:pPr algn="ctr"/>
                      <a:r>
                        <a:rPr lang="en-US" dirty="0" smtClean="0"/>
                        <a:t>13:00</a:t>
                      </a:r>
                      <a:endParaRPr lang="en-US" dirty="0"/>
                    </a:p>
                  </a:txBody>
                  <a:tcPr/>
                </a:tc>
                <a:tc>
                  <a:txBody>
                    <a:bodyPr/>
                    <a:lstStyle/>
                    <a:p>
                      <a:pPr algn="ctr"/>
                      <a:r>
                        <a:rPr lang="en-US" dirty="0" err="1" smtClean="0"/>
                        <a:t>wifi</a:t>
                      </a:r>
                      <a:endParaRPr lang="en-US" dirty="0"/>
                    </a:p>
                  </a:txBody>
                  <a:tcPr/>
                </a:tc>
                <a:tc>
                  <a:txBody>
                    <a:bodyPr/>
                    <a:lstStyle/>
                    <a:p>
                      <a:pPr algn="ctr"/>
                      <a:r>
                        <a:rPr lang="en-US" dirty="0" smtClean="0"/>
                        <a:t>1-AP, </a:t>
                      </a:r>
                      <a:r>
                        <a:rPr lang="en-US" dirty="0" err="1" smtClean="0"/>
                        <a:t>iptime</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smtClean="0"/>
                        <a:t>battery</a:t>
                      </a:r>
                      <a:endParaRPr lang="en-US" dirty="0"/>
                    </a:p>
                  </a:txBody>
                  <a:tcPr/>
                </a:tc>
                <a:tc>
                  <a:txBody>
                    <a:bodyPr/>
                    <a:lstStyle/>
                    <a:p>
                      <a:pPr algn="ctr"/>
                      <a:r>
                        <a:rPr lang="en-US" dirty="0" smtClean="0"/>
                        <a:t>charging</a:t>
                      </a:r>
                      <a:endParaRPr lang="en-US" dirty="0"/>
                    </a:p>
                  </a:txBody>
                  <a:tcPr/>
                </a:tc>
              </a:tr>
              <a:tr h="315740">
                <a:tc>
                  <a:txBody>
                    <a:bodyPr/>
                    <a:lstStyle/>
                    <a:p>
                      <a:pPr algn="ctr"/>
                      <a:r>
                        <a:rPr lang="en-US" dirty="0" smtClean="0"/>
                        <a:t>14:00</a:t>
                      </a:r>
                      <a:endParaRPr lang="en-US" dirty="0"/>
                    </a:p>
                  </a:txBody>
                  <a:tcPr/>
                </a:tc>
                <a:tc>
                  <a:txBody>
                    <a:bodyPr/>
                    <a:lstStyle/>
                    <a:p>
                      <a:pPr algn="ctr"/>
                      <a:r>
                        <a:rPr lang="en-US" dirty="0" err="1" smtClean="0"/>
                        <a:t>wifi</a:t>
                      </a:r>
                      <a:endParaRPr lang="en-US" dirty="0" smtClean="0"/>
                    </a:p>
                  </a:txBody>
                  <a:tcPr/>
                </a:tc>
                <a:tc>
                  <a:txBody>
                    <a:bodyPr/>
                    <a:lstStyle/>
                    <a:p>
                      <a:pPr algn="ctr"/>
                      <a:r>
                        <a:rPr lang="en-US" dirty="0" smtClean="0"/>
                        <a:t>D-link</a:t>
                      </a:r>
                      <a:endParaRPr lang="en-US" dirty="0"/>
                    </a:p>
                  </a:txBody>
                  <a:tcPr/>
                </a:tc>
              </a:tr>
              <a:tr h="315740">
                <a:tc>
                  <a:txBody>
                    <a:bodyPr/>
                    <a:lstStyle/>
                    <a:p>
                      <a:pPr algn="ctr"/>
                      <a:r>
                        <a:rPr lang="en-US" dirty="0" smtClean="0"/>
                        <a:t>15:00</a:t>
                      </a: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err="1" smtClean="0"/>
                        <a:t>runapps</a:t>
                      </a:r>
                      <a:endParaRPr lang="en-US" dirty="0" smtClean="0"/>
                    </a:p>
                  </a:txBody>
                  <a:tcPr/>
                </a:tc>
                <a:tc>
                  <a:txBody>
                    <a:bodyPr/>
                    <a:lstStyle/>
                    <a:p>
                      <a:pPr algn="ctr"/>
                      <a:r>
                        <a:rPr lang="en-US" dirty="0" err="1" smtClean="0"/>
                        <a:t>kakao</a:t>
                      </a:r>
                      <a:endParaRPr lang="en-US" dirty="0"/>
                    </a:p>
                  </a:txBody>
                  <a:tcPr/>
                </a:tc>
              </a:tr>
              <a:tr h="315740">
                <a:tc>
                  <a:txBody>
                    <a:bodyPr/>
                    <a:lstStyle/>
                    <a:p>
                      <a:pPr algn="ctr"/>
                      <a:r>
                        <a:rPr lang="en-US" dirty="0" smtClean="0"/>
                        <a:t>15:00</a:t>
                      </a:r>
                      <a:endParaRPr lang="en-US" dirty="0"/>
                    </a:p>
                  </a:txBody>
                  <a:tcPr/>
                </a:tc>
                <a:tc>
                  <a:txBody>
                    <a:bodyPr/>
                    <a:lstStyle/>
                    <a:p>
                      <a:pPr algn="ctr"/>
                      <a:r>
                        <a:rPr lang="en-US" dirty="0" smtClean="0"/>
                        <a:t>location</a:t>
                      </a:r>
                      <a:endParaRPr lang="en-US" dirty="0"/>
                    </a:p>
                  </a:txBody>
                  <a:tcPr/>
                </a:tc>
                <a:tc>
                  <a:txBody>
                    <a:bodyPr/>
                    <a:lstStyle/>
                    <a:p>
                      <a:pPr algn="ctr"/>
                      <a:r>
                        <a:rPr lang="en-US" dirty="0" smtClean="0"/>
                        <a:t>little</a:t>
                      </a:r>
                      <a:endParaRPr lang="en-US" dirty="0"/>
                    </a:p>
                  </a:txBody>
                  <a:tcPr/>
                </a:tc>
              </a:tr>
            </a:tbl>
          </a:graphicData>
        </a:graphic>
      </p:graphicFrame>
      <p:cxnSp>
        <p:nvCxnSpPr>
          <p:cNvPr id="29" name="Straight Connector 28"/>
          <p:cNvCxnSpPr/>
          <p:nvPr/>
        </p:nvCxnSpPr>
        <p:spPr bwMode="auto">
          <a:xfrm>
            <a:off x="4876800" y="47777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0" name="Straight Connector 29"/>
          <p:cNvCxnSpPr/>
          <p:nvPr/>
        </p:nvCxnSpPr>
        <p:spPr bwMode="auto">
          <a:xfrm>
            <a:off x="4876800" y="3939540"/>
            <a:ext cx="3657600" cy="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1" name="Straight Connector 30"/>
          <p:cNvCxnSpPr/>
          <p:nvPr/>
        </p:nvCxnSpPr>
        <p:spPr bwMode="auto">
          <a:xfrm flipH="1" flipV="1">
            <a:off x="48768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2" name="Straight Connector 31"/>
          <p:cNvCxnSpPr/>
          <p:nvPr/>
        </p:nvCxnSpPr>
        <p:spPr bwMode="auto">
          <a:xfrm flipH="1" flipV="1">
            <a:off x="8534400" y="3939540"/>
            <a:ext cx="4762" cy="838200"/>
          </a:xfrm>
          <a:prstGeom prst="line">
            <a:avLst/>
          </a:prstGeom>
          <a:ln>
            <a:headEnd type="none" w="med" len="med"/>
            <a:tailEnd type="none" w="med" len="med"/>
          </a:ln>
          <a:extLst/>
        </p:spPr>
        <p:style>
          <a:lnRef idx="3">
            <a:schemeClr val="accent6"/>
          </a:lnRef>
          <a:fillRef idx="0">
            <a:schemeClr val="accent6"/>
          </a:fillRef>
          <a:effectRef idx="2">
            <a:schemeClr val="accent6"/>
          </a:effectRef>
          <a:fontRef idx="minor">
            <a:schemeClr val="tx1"/>
          </a:fontRef>
        </p:style>
      </p:cxnSp>
      <p:cxnSp>
        <p:nvCxnSpPr>
          <p:cNvPr id="33" name="Straight Connector 32"/>
          <p:cNvCxnSpPr/>
          <p:nvPr/>
        </p:nvCxnSpPr>
        <p:spPr bwMode="auto">
          <a:xfrm>
            <a:off x="4724400" y="32004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4" name="Straight Connector 33"/>
          <p:cNvCxnSpPr/>
          <p:nvPr/>
        </p:nvCxnSpPr>
        <p:spPr bwMode="auto">
          <a:xfrm>
            <a:off x="4724400" y="2362200"/>
            <a:ext cx="3657600" cy="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flipH="1" flipV="1">
            <a:off x="47244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flipH="1" flipV="1">
            <a:off x="8382000" y="2362200"/>
            <a:ext cx="4762" cy="838200"/>
          </a:xfrm>
          <a:prstGeom prst="line">
            <a:avLst/>
          </a:prstGeom>
          <a:ln>
            <a:solidFill>
              <a:srgbClr val="008000"/>
            </a:solidFill>
            <a:headEnd type="none" w="med" len="med"/>
            <a:tailEnd type="none" w="med" len="med"/>
          </a:ln>
          <a:extLst/>
        </p:spPr>
        <p:style>
          <a:lnRef idx="3">
            <a:schemeClr val="accent4"/>
          </a:lnRef>
          <a:fillRef idx="0">
            <a:schemeClr val="accent4"/>
          </a:fillRef>
          <a:effectRef idx="2">
            <a:schemeClr val="accent4"/>
          </a:effectRef>
          <a:fontRef idx="minor">
            <a:schemeClr val="tx1"/>
          </a:fontRef>
        </p:style>
      </p:cxnSp>
      <p:sp>
        <p:nvSpPr>
          <p:cNvPr id="37" name="Content Placeholder 2"/>
          <p:cNvSpPr txBox="1">
            <a:spLocks/>
          </p:cNvSpPr>
          <p:nvPr/>
        </p:nvSpPr>
        <p:spPr bwMode="auto">
          <a:xfrm>
            <a:off x="457200" y="4846319"/>
            <a:ext cx="8229600" cy="14782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None/>
            </a:pPr>
            <a:r>
              <a:rPr lang="en-US" b="0" kern="0" dirty="0" smtClean="0">
                <a:solidFill>
                  <a:srgbClr val="008000"/>
                </a:solidFill>
                <a:latin typeface="Calibri" panose="020F0502020204030204" pitchFamily="34" charset="0"/>
              </a:rPr>
              <a:t>Group-1 = 13:00,location,same | 13:00,wifi,1-AP,iptime</a:t>
            </a:r>
          </a:p>
          <a:p>
            <a:pPr marL="0" indent="0">
              <a:buNone/>
            </a:pPr>
            <a:r>
              <a:rPr lang="en-US" b="0" kern="0" dirty="0" smtClean="0">
                <a:solidFill>
                  <a:srgbClr val="008000"/>
                </a:solidFill>
                <a:latin typeface="Calibri" panose="020F0502020204030204" pitchFamily="34" charset="0"/>
              </a:rPr>
              <a:t>Group-1 = </a:t>
            </a:r>
            <a:r>
              <a:rPr lang="en-US" b="0" kern="0" dirty="0">
                <a:solidFill>
                  <a:srgbClr val="008000"/>
                </a:solidFill>
                <a:latin typeface="Calibri" panose="020F0502020204030204" pitchFamily="34" charset="0"/>
              </a:rPr>
              <a:t>13:00,location,same | </a:t>
            </a:r>
            <a:r>
              <a:rPr lang="en-US" b="0" kern="0" dirty="0" smtClean="0">
                <a:solidFill>
                  <a:srgbClr val="008000"/>
                </a:solidFill>
                <a:latin typeface="Calibri" panose="020F0502020204030204" pitchFamily="34" charset="0"/>
              </a:rPr>
              <a:t>13:00,wifi,1-AP,iptime</a:t>
            </a:r>
          </a:p>
          <a:p>
            <a:pPr marL="0" indent="0">
              <a:buNone/>
            </a:pPr>
            <a:r>
              <a:rPr lang="en-US" b="0" kern="0" dirty="0" smtClean="0">
                <a:solidFill>
                  <a:srgbClr val="333399"/>
                </a:solidFill>
                <a:latin typeface="Calibri" panose="020F0502020204030204" pitchFamily="34" charset="0"/>
              </a:rPr>
              <a:t>Group-2 = 15:00,runapps,kakao | 15:00, location, little</a:t>
            </a:r>
          </a:p>
          <a:p>
            <a:pPr marL="0" indent="0">
              <a:buNone/>
            </a:pPr>
            <a:r>
              <a:rPr lang="en-US" b="0" kern="0" dirty="0">
                <a:solidFill>
                  <a:srgbClr val="333399"/>
                </a:solidFill>
                <a:latin typeface="Calibri" panose="020F0502020204030204" pitchFamily="34" charset="0"/>
              </a:rPr>
              <a:t>Group-2 = 15:00,runapps,kakao | 15:00, location, little</a:t>
            </a:r>
            <a:endParaRPr lang="en-US" b="0" kern="0" dirty="0" smtClean="0">
              <a:solidFill>
                <a:srgbClr val="333399"/>
              </a:solidFill>
              <a:latin typeface="Calibri" panose="020F0502020204030204" pitchFamily="34" charset="0"/>
            </a:endParaRPr>
          </a:p>
        </p:txBody>
      </p:sp>
    </p:spTree>
    <p:extLst>
      <p:ext uri="{BB962C8B-B14F-4D97-AF65-F5344CB8AC3E}">
        <p14:creationId xmlns:p14="http://schemas.microsoft.com/office/powerpoint/2010/main" val="277759153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(Similarity Detection)</a:t>
            </a:r>
            <a:endParaRPr lang="en-US" dirty="0"/>
          </a:p>
        </p:txBody>
      </p:sp>
      <p:sp>
        <p:nvSpPr>
          <p:cNvPr id="3" name="Content Placeholder 2"/>
          <p:cNvSpPr>
            <a:spLocks noGrp="1"/>
          </p:cNvSpPr>
          <p:nvPr>
            <p:ph idx="1"/>
          </p:nvPr>
        </p:nvSpPr>
        <p:spPr>
          <a:xfrm>
            <a:off x="457200" y="1371600"/>
            <a:ext cx="8229600" cy="4525963"/>
          </a:xfrm>
        </p:spPr>
        <p:txBody>
          <a:bodyPr/>
          <a:lstStyle/>
          <a:p>
            <a:pPr marL="0" indent="0">
              <a:buNone/>
            </a:pPr>
            <a:r>
              <a:rPr lang="en-US" sz="1600" b="1" dirty="0" smtClean="0">
                <a:latin typeface="Courier"/>
                <a:cs typeface="Courier"/>
              </a:rPr>
              <a:t>Data</a:t>
            </a:r>
            <a:r>
              <a:rPr lang="en-US" sz="1600" dirty="0" smtClean="0">
                <a:latin typeface="Courier"/>
                <a:cs typeface="Courier"/>
              </a:rPr>
              <a:t> : D, w</a:t>
            </a:r>
          </a:p>
          <a:p>
            <a:pPr marL="0" indent="0">
              <a:buNone/>
            </a:pPr>
            <a:r>
              <a:rPr lang="en-US" sz="1600" b="1" dirty="0" smtClean="0">
                <a:latin typeface="Courier"/>
                <a:cs typeface="Courier"/>
              </a:rPr>
              <a:t>Result</a:t>
            </a:r>
            <a:r>
              <a:rPr lang="en-US" sz="1600" dirty="0" smtClean="0">
                <a:latin typeface="Courier"/>
                <a:cs typeface="Courier"/>
              </a:rPr>
              <a:t> : All Detected Group in a Window</a:t>
            </a:r>
          </a:p>
          <a:p>
            <a:pPr marL="0" indent="0">
              <a:buNone/>
            </a:pPr>
            <a:r>
              <a:rPr lang="en-US" sz="1600" dirty="0" err="1" smtClean="0">
                <a:latin typeface="Courier"/>
                <a:cs typeface="Courier"/>
              </a:rPr>
              <a:t>grpAll</a:t>
            </a:r>
            <a:r>
              <a:rPr lang="en-US" sz="1600" dirty="0" smtClean="0">
                <a:latin typeface="Courier"/>
                <a:cs typeface="Courier"/>
              </a:rPr>
              <a:t>, </a:t>
            </a:r>
            <a:r>
              <a:rPr lang="en-US" sz="1600" dirty="0" err="1" smtClean="0">
                <a:latin typeface="Courier"/>
                <a:cs typeface="Courier"/>
              </a:rPr>
              <a:t>grpTemp</a:t>
            </a:r>
            <a:r>
              <a:rPr lang="en-US" sz="1600" dirty="0" smtClean="0">
                <a:latin typeface="Courier"/>
                <a:cs typeface="Courier"/>
              </a:rPr>
              <a:t>, </a:t>
            </a:r>
            <a:r>
              <a:rPr lang="en-US" sz="1600" dirty="0" err="1" smtClean="0">
                <a:latin typeface="Courier"/>
                <a:cs typeface="Courier"/>
              </a:rPr>
              <a:t>grpPrevious</a:t>
            </a:r>
            <a:r>
              <a:rPr lang="en-US" sz="1600" dirty="0" smtClean="0">
                <a:latin typeface="Courier"/>
                <a:cs typeface="Courier"/>
              </a:rPr>
              <a:t>&lt;- NULL</a:t>
            </a:r>
          </a:p>
          <a:p>
            <a:pPr marL="0" indent="0">
              <a:buNone/>
            </a:pPr>
            <a:r>
              <a:rPr lang="en-US" sz="1600" dirty="0" err="1" smtClean="0">
                <a:latin typeface="Courier"/>
                <a:cs typeface="Courier"/>
              </a:rPr>
              <a:t>dataValue</a:t>
            </a:r>
            <a:r>
              <a:rPr lang="en-US" sz="1600" dirty="0" smtClean="0">
                <a:latin typeface="Courier"/>
                <a:cs typeface="Courier"/>
              </a:rPr>
              <a:t>, </a:t>
            </a:r>
            <a:r>
              <a:rPr lang="en-US" sz="1600" dirty="0" err="1" smtClean="0">
                <a:latin typeface="Courier"/>
                <a:cs typeface="Courier"/>
              </a:rPr>
              <a:t>dataValueNext</a:t>
            </a:r>
            <a:r>
              <a:rPr lang="en-US" sz="1600" dirty="0" smtClean="0">
                <a:latin typeface="Courier"/>
                <a:cs typeface="Courier"/>
              </a:rPr>
              <a:t> &lt;- NULL</a:t>
            </a:r>
          </a:p>
          <a:p>
            <a:pPr marL="0" indent="0">
              <a:buNone/>
            </a:pPr>
            <a:r>
              <a:rPr lang="en-US" sz="1600" b="1" dirty="0">
                <a:latin typeface="Courier"/>
                <a:cs typeface="Courier"/>
              </a:rPr>
              <a:t>w</a:t>
            </a:r>
            <a:r>
              <a:rPr lang="en-US" sz="1600" b="1" dirty="0" smtClean="0">
                <a:latin typeface="Courier"/>
                <a:cs typeface="Courier"/>
              </a:rPr>
              <a:t>hile</a:t>
            </a:r>
            <a:r>
              <a:rPr lang="en-US" sz="1600" dirty="0" smtClean="0">
                <a:latin typeface="Courier"/>
                <a:cs typeface="Courier"/>
              </a:rPr>
              <a:t> (D in w) for all of D </a:t>
            </a:r>
            <a:r>
              <a:rPr lang="en-US" sz="1600" b="1" dirty="0" smtClean="0">
                <a:latin typeface="Courier"/>
                <a:cs typeface="Courier"/>
              </a:rPr>
              <a:t>do</a:t>
            </a:r>
          </a:p>
          <a:p>
            <a:pPr marL="400050" lvl="1" indent="0">
              <a:buNone/>
            </a:pPr>
            <a:r>
              <a:rPr lang="en-US" sz="1400" dirty="0" err="1" smtClean="0">
                <a:latin typeface="Courier"/>
                <a:cs typeface="Courier"/>
              </a:rPr>
              <a:t>dataValue</a:t>
            </a:r>
            <a:r>
              <a:rPr lang="en-US" sz="1400" dirty="0" smtClean="0">
                <a:latin typeface="Courier"/>
                <a:cs typeface="Courier"/>
              </a:rPr>
              <a:t> &lt;- </a:t>
            </a:r>
            <a:r>
              <a:rPr lang="en-US" sz="1400" dirty="0" err="1" smtClean="0">
                <a:latin typeface="Courier"/>
                <a:cs typeface="Courier"/>
              </a:rPr>
              <a:t>D.current.day</a:t>
            </a:r>
            <a:endParaRPr lang="en-US" sz="1400" dirty="0" smtClean="0">
              <a:latin typeface="Courier"/>
              <a:cs typeface="Courier"/>
            </a:endParaRPr>
          </a:p>
          <a:p>
            <a:pPr marL="400050" lvl="1" indent="0">
              <a:buNone/>
            </a:pPr>
            <a:r>
              <a:rPr lang="en-US" sz="1400" dirty="0" err="1" smtClean="0">
                <a:latin typeface="Courier"/>
                <a:cs typeface="Courier"/>
              </a:rPr>
              <a:t>dataValueNext</a:t>
            </a:r>
            <a:r>
              <a:rPr lang="en-US" sz="1400" dirty="0" smtClean="0">
                <a:latin typeface="Courier"/>
                <a:cs typeface="Courier"/>
              </a:rPr>
              <a:t> &lt;- </a:t>
            </a:r>
            <a:r>
              <a:rPr lang="en-US" sz="1400" dirty="0" err="1" smtClean="0">
                <a:latin typeface="Courier"/>
                <a:cs typeface="Courier"/>
              </a:rPr>
              <a:t>D.next.day</a:t>
            </a:r>
            <a:endParaRPr lang="en-US" sz="1400" dirty="0" smtClean="0">
              <a:latin typeface="Courier"/>
              <a:cs typeface="Courier"/>
            </a:endParaRPr>
          </a:p>
          <a:p>
            <a:pPr marL="400050" lvl="1" indent="0">
              <a:buNone/>
            </a:pPr>
            <a:r>
              <a:rPr lang="en-US" sz="1400" dirty="0" err="1" smtClean="0">
                <a:latin typeface="Courier"/>
                <a:cs typeface="Courier"/>
              </a:rPr>
              <a:t>grpTemp</a:t>
            </a:r>
            <a:r>
              <a:rPr lang="en-US" sz="1400" dirty="0" smtClean="0">
                <a:latin typeface="Courier"/>
                <a:cs typeface="Courier"/>
              </a:rPr>
              <a:t> &lt;- </a:t>
            </a:r>
            <a:r>
              <a:rPr lang="en-US" sz="1400" i="1" dirty="0" err="1" smtClean="0">
                <a:latin typeface="Courier"/>
                <a:cs typeface="Courier"/>
              </a:rPr>
              <a:t>findingSimilarPatterns</a:t>
            </a:r>
            <a:r>
              <a:rPr lang="en-US" sz="1400" dirty="0" smtClean="0">
                <a:latin typeface="Courier"/>
                <a:cs typeface="Courier"/>
              </a:rPr>
              <a:t>(</a:t>
            </a:r>
            <a:r>
              <a:rPr lang="en-US" sz="1400" dirty="0" err="1" smtClean="0">
                <a:latin typeface="Courier"/>
                <a:cs typeface="Courier"/>
              </a:rPr>
              <a:t>dataValue</a:t>
            </a:r>
            <a:r>
              <a:rPr lang="en-US" sz="1400" dirty="0" smtClean="0">
                <a:latin typeface="Courier"/>
                <a:cs typeface="Courier"/>
              </a:rPr>
              <a:t>, </a:t>
            </a:r>
            <a:r>
              <a:rPr lang="en-US" sz="1400" dirty="0" err="1" smtClean="0">
                <a:latin typeface="Courier"/>
                <a:cs typeface="Courier"/>
              </a:rPr>
              <a:t>dataValueNext</a:t>
            </a:r>
            <a:r>
              <a:rPr lang="en-US" sz="1400" dirty="0" smtClean="0">
                <a:latin typeface="Courier"/>
                <a:cs typeface="Courier"/>
              </a:rPr>
              <a:t>)</a:t>
            </a:r>
          </a:p>
          <a:p>
            <a:pPr marL="400050" lvl="1" indent="0">
              <a:buNone/>
            </a:pPr>
            <a:endParaRPr lang="en-US" sz="1400" dirty="0" smtClean="0">
              <a:latin typeface="Courier"/>
              <a:cs typeface="Courier"/>
            </a:endParaRPr>
          </a:p>
          <a:p>
            <a:pPr marL="400050" lvl="1" indent="0">
              <a:buNone/>
            </a:pPr>
            <a:r>
              <a:rPr lang="en-US" sz="1400" dirty="0">
                <a:latin typeface="Courier"/>
                <a:cs typeface="Courier"/>
              </a:rPr>
              <a:t>i</a:t>
            </a:r>
            <a:r>
              <a:rPr lang="en-US" sz="1400" dirty="0" smtClean="0">
                <a:latin typeface="Courier"/>
                <a:cs typeface="Courier"/>
              </a:rPr>
              <a:t>f </a:t>
            </a:r>
            <a:r>
              <a:rPr lang="en-US" sz="1400" i="1" dirty="0" smtClean="0">
                <a:latin typeface="Courier"/>
                <a:cs typeface="Courier"/>
              </a:rPr>
              <a:t>(</a:t>
            </a:r>
            <a:r>
              <a:rPr lang="en-US" sz="1400" dirty="0" err="1" smtClean="0">
                <a:latin typeface="Courier"/>
                <a:cs typeface="Courier"/>
              </a:rPr>
              <a:t>grpTemp</a:t>
            </a:r>
            <a:r>
              <a:rPr lang="en-US" sz="1400" i="1" dirty="0" smtClean="0">
                <a:latin typeface="Courier"/>
                <a:cs typeface="Courier"/>
              </a:rPr>
              <a:t> in </a:t>
            </a:r>
            <a:r>
              <a:rPr lang="en-US" sz="1400" dirty="0" err="1" smtClean="0">
                <a:latin typeface="Courier"/>
                <a:cs typeface="Courier"/>
              </a:rPr>
              <a:t>grpPrevious</a:t>
            </a:r>
            <a:r>
              <a:rPr lang="en-US" sz="1400" i="1" dirty="0" smtClean="0">
                <a:latin typeface="Courier"/>
                <a:cs typeface="Courier"/>
              </a:rPr>
              <a:t>)</a:t>
            </a:r>
            <a:r>
              <a:rPr lang="en-US" sz="1400" dirty="0" smtClean="0">
                <a:latin typeface="Courier"/>
                <a:cs typeface="Courier"/>
              </a:rPr>
              <a:t>then</a:t>
            </a:r>
          </a:p>
          <a:p>
            <a:pPr marL="400050" lvl="1" indent="0">
              <a:buNone/>
            </a:pPr>
            <a:r>
              <a:rPr lang="en-US" sz="1400" dirty="0" smtClean="0">
                <a:latin typeface="Courier"/>
                <a:cs typeface="Courier"/>
              </a:rPr>
              <a:t>	</a:t>
            </a:r>
            <a:r>
              <a:rPr lang="en-US" sz="1400" dirty="0" err="1" smtClean="0">
                <a:latin typeface="Courier"/>
                <a:cs typeface="Courier"/>
              </a:rPr>
              <a:t>grpNew</a:t>
            </a:r>
            <a:r>
              <a:rPr lang="en-US" sz="1400" dirty="0" smtClean="0">
                <a:latin typeface="Courier"/>
                <a:cs typeface="Courier"/>
              </a:rPr>
              <a:t> &lt;- </a:t>
            </a:r>
            <a:r>
              <a:rPr lang="en-US" sz="1400" i="1" dirty="0" smtClean="0">
                <a:latin typeface="Courier"/>
                <a:cs typeface="Courier"/>
              </a:rPr>
              <a:t>merge</a:t>
            </a:r>
            <a:r>
              <a:rPr lang="en-US" sz="1400" dirty="0" smtClean="0">
                <a:latin typeface="Courier"/>
                <a:cs typeface="Courier"/>
              </a:rPr>
              <a:t>(</a:t>
            </a:r>
            <a:r>
              <a:rPr lang="en-US" sz="1400" dirty="0" err="1">
                <a:latin typeface="Courier"/>
                <a:cs typeface="Courier"/>
              </a:rPr>
              <a:t>grpPrevious</a:t>
            </a:r>
            <a:r>
              <a:rPr lang="en-US" sz="1400" dirty="0" smtClean="0">
                <a:latin typeface="Courier"/>
                <a:cs typeface="Courier"/>
              </a:rPr>
              <a:t>, </a:t>
            </a:r>
            <a:r>
              <a:rPr lang="en-US" sz="1400" dirty="0" err="1">
                <a:latin typeface="Courier"/>
                <a:cs typeface="Courier"/>
              </a:rPr>
              <a:t>grpTemp</a:t>
            </a:r>
            <a:r>
              <a:rPr lang="en-US" sz="1400" dirty="0" smtClean="0">
                <a:latin typeface="Courier"/>
                <a:cs typeface="Courier"/>
              </a:rPr>
              <a:t>)</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grpNew</a:t>
            </a:r>
            <a:r>
              <a:rPr lang="en-US" sz="1400" dirty="0" smtClean="0">
                <a:latin typeface="Courier"/>
                <a:cs typeface="Courier"/>
              </a:rPr>
              <a:t>)</a:t>
            </a:r>
          </a:p>
          <a:p>
            <a:pPr marL="400050" lvl="1" indent="0">
              <a:buNone/>
            </a:pPr>
            <a:r>
              <a:rPr lang="en-US" sz="1400" dirty="0">
                <a:latin typeface="Courier"/>
                <a:cs typeface="Courier"/>
              </a:rPr>
              <a:t>e</a:t>
            </a:r>
            <a:r>
              <a:rPr lang="en-US" sz="1400" dirty="0" smtClean="0">
                <a:latin typeface="Courier"/>
                <a:cs typeface="Courier"/>
              </a:rPr>
              <a:t>lse</a:t>
            </a:r>
          </a:p>
          <a:p>
            <a:pPr marL="400050" lvl="1" indent="0">
              <a:buNone/>
            </a:pPr>
            <a:r>
              <a:rPr lang="en-US" sz="1400" dirty="0" smtClean="0">
                <a:latin typeface="Courier"/>
                <a:cs typeface="Courier"/>
              </a:rPr>
              <a:t>	</a:t>
            </a:r>
            <a:r>
              <a:rPr lang="en-US" sz="1400" dirty="0" err="1" smtClean="0">
                <a:latin typeface="Courier"/>
                <a:cs typeface="Courier"/>
              </a:rPr>
              <a:t>grpAll</a:t>
            </a:r>
            <a:r>
              <a:rPr lang="en-US" sz="1400" i="1" dirty="0" smtClean="0">
                <a:latin typeface="Courier"/>
                <a:cs typeface="Courier"/>
              </a:rPr>
              <a:t> &lt;- add</a:t>
            </a:r>
            <a:r>
              <a:rPr lang="en-US" sz="1400" dirty="0" smtClean="0">
                <a:latin typeface="Courier"/>
                <a:cs typeface="Courier"/>
              </a:rPr>
              <a:t>(</a:t>
            </a:r>
            <a:r>
              <a:rPr lang="en-US" sz="1400" dirty="0" err="1" smtClean="0">
                <a:latin typeface="Courier"/>
                <a:cs typeface="Courier"/>
              </a:rPr>
              <a:t>grpTemp</a:t>
            </a:r>
            <a:r>
              <a:rPr lang="en-US" sz="1400" dirty="0" smtClean="0">
                <a:latin typeface="Courier"/>
                <a:cs typeface="Courier"/>
              </a:rPr>
              <a:t>) </a:t>
            </a:r>
          </a:p>
        </p:txBody>
      </p:sp>
      <p:sp>
        <p:nvSpPr>
          <p:cNvPr id="4" name="Rectangle 3"/>
          <p:cNvSpPr/>
          <p:nvPr/>
        </p:nvSpPr>
        <p:spPr>
          <a:xfrm>
            <a:off x="228600" y="5334000"/>
            <a:ext cx="8915400" cy="1077218"/>
          </a:xfrm>
          <a:prstGeom prst="rect">
            <a:avLst/>
          </a:prstGeom>
        </p:spPr>
        <p:txBody>
          <a:bodyPr wrap="square">
            <a:spAutoFit/>
          </a:bodyPr>
          <a:lstStyle/>
          <a:p>
            <a:pPr lvl="0" algn="l">
              <a:spcBef>
                <a:spcPct val="20000"/>
              </a:spcBef>
            </a:pPr>
            <a:r>
              <a:rPr lang="en-US" dirty="0"/>
              <a:t>Behavior Profiling/</a:t>
            </a:r>
            <a:r>
              <a:rPr lang="en-US" dirty="0" smtClean="0"/>
              <a:t>Modeling</a:t>
            </a:r>
          </a:p>
          <a:p>
            <a:pPr lvl="0" algn="l">
              <a:spcBef>
                <a:spcPct val="20000"/>
              </a:spcBef>
            </a:pPr>
            <a:r>
              <a:rPr lang="en-US" b="0" kern="0" dirty="0" smtClean="0">
                <a:solidFill>
                  <a:srgbClr val="000000"/>
                </a:solidFill>
                <a:latin typeface="Arial"/>
                <a:ea typeface="ＭＳ Ｐゴシック"/>
              </a:rPr>
              <a:t>We </a:t>
            </a:r>
            <a:r>
              <a:rPr lang="en-US" b="0" kern="0" dirty="0">
                <a:solidFill>
                  <a:srgbClr val="000000"/>
                </a:solidFill>
                <a:latin typeface="Arial"/>
                <a:ea typeface="ＭＳ Ｐゴシック"/>
              </a:rPr>
              <a:t>collect all of intersection data between </a:t>
            </a:r>
            <a:r>
              <a:rPr lang="en-US" b="0" kern="0" dirty="0" smtClean="0">
                <a:solidFill>
                  <a:srgbClr val="000000"/>
                </a:solidFill>
                <a:latin typeface="Arial"/>
                <a:ea typeface="ＭＳ Ｐゴシック"/>
              </a:rPr>
              <a:t>Groups, </a:t>
            </a:r>
            <a:r>
              <a:rPr lang="en-US" b="0" kern="0" dirty="0">
                <a:solidFill>
                  <a:srgbClr val="000000"/>
                </a:solidFill>
                <a:latin typeface="Arial"/>
                <a:ea typeface="ＭＳ Ｐゴシック"/>
              </a:rPr>
              <a:t>and mark those data as the user </a:t>
            </a:r>
            <a:r>
              <a:rPr lang="en-US" b="0" kern="0" dirty="0" smtClean="0">
                <a:solidFill>
                  <a:srgbClr val="000000"/>
                </a:solidFill>
                <a:latin typeface="Arial"/>
                <a:ea typeface="ＭＳ Ｐゴシック"/>
              </a:rPr>
              <a:t>behaviors.</a:t>
            </a:r>
            <a:endParaRPr lang="en-US" b="0" kern="0" dirty="0">
              <a:solidFill>
                <a:srgbClr val="000000"/>
              </a:solidFill>
              <a:latin typeface="Arial"/>
              <a:ea typeface="ＭＳ Ｐゴシック"/>
            </a:endParaRPr>
          </a:p>
        </p:txBody>
      </p:sp>
    </p:spTree>
    <p:extLst>
      <p:ext uri="{BB962C8B-B14F-4D97-AF65-F5344CB8AC3E}">
        <p14:creationId xmlns:p14="http://schemas.microsoft.com/office/powerpoint/2010/main" val="21242385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381000" y="1828800"/>
            <a:ext cx="8229600" cy="3810000"/>
          </a:xfrm>
        </p:spPr>
        <p:txBody>
          <a:bodyPr/>
          <a:lstStyle/>
          <a:p>
            <a:pPr>
              <a:spcBef>
                <a:spcPts val="600"/>
              </a:spcBef>
            </a:pPr>
            <a:r>
              <a:rPr lang="en-US" sz="1600" b="1" dirty="0" smtClean="0"/>
              <a:t>Introduction</a:t>
            </a:r>
          </a:p>
          <a:p>
            <a:pPr lvl="1">
              <a:spcBef>
                <a:spcPts val="600"/>
              </a:spcBef>
            </a:pPr>
            <a:r>
              <a:rPr lang="en-US" sz="1600" dirty="0" smtClean="0"/>
              <a:t>Background and Problem Statements</a:t>
            </a:r>
          </a:p>
          <a:p>
            <a:pPr>
              <a:spcBef>
                <a:spcPts val="600"/>
              </a:spcBef>
            </a:pPr>
            <a:r>
              <a:rPr lang="en-US" sz="1600" b="1" dirty="0" smtClean="0"/>
              <a:t>Methods</a:t>
            </a:r>
          </a:p>
          <a:p>
            <a:pPr lvl="1">
              <a:spcBef>
                <a:spcPts val="600"/>
              </a:spcBef>
            </a:pPr>
            <a:r>
              <a:rPr lang="en-US" sz="1600" dirty="0" smtClean="0"/>
              <a:t>Data Preprocessing and Features Extraction</a:t>
            </a:r>
          </a:p>
          <a:p>
            <a:pPr lvl="1">
              <a:spcBef>
                <a:spcPts val="600"/>
              </a:spcBef>
            </a:pPr>
            <a:r>
              <a:rPr lang="en-US" sz="1600" dirty="0" smtClean="0"/>
              <a:t>Our approach details</a:t>
            </a:r>
          </a:p>
          <a:p>
            <a:pPr>
              <a:spcBef>
                <a:spcPts val="600"/>
              </a:spcBef>
            </a:pPr>
            <a:r>
              <a:rPr lang="en-US" sz="1600" b="1" dirty="0" smtClean="0"/>
              <a:t>Goal</a:t>
            </a:r>
            <a:endParaRPr lang="en-US" sz="1600" b="1" dirty="0"/>
          </a:p>
          <a:p>
            <a:pPr lvl="1">
              <a:spcBef>
                <a:spcPts val="600"/>
              </a:spcBef>
            </a:pPr>
            <a:r>
              <a:rPr lang="en-US" sz="1600" dirty="0"/>
              <a:t>D</a:t>
            </a:r>
            <a:r>
              <a:rPr lang="en-US" sz="1600" dirty="0" smtClean="0"/>
              <a:t>iscovering </a:t>
            </a:r>
            <a:r>
              <a:rPr lang="en-US" sz="1600" dirty="0"/>
              <a:t>user behavior based on </a:t>
            </a:r>
            <a:r>
              <a:rPr lang="en-US" sz="1600" dirty="0" smtClean="0"/>
              <a:t>their smartphone life-log </a:t>
            </a:r>
            <a:endParaRPr lang="en-US" sz="1600" dirty="0"/>
          </a:p>
          <a:p>
            <a:pPr lvl="1">
              <a:spcBef>
                <a:spcPts val="600"/>
              </a:spcBef>
            </a:pPr>
            <a:r>
              <a:rPr lang="en-US" sz="1600" dirty="0"/>
              <a:t>Modeling human behavior for user identification</a:t>
            </a:r>
          </a:p>
          <a:p>
            <a:pPr marL="0" indent="0">
              <a:buNone/>
            </a:pPr>
            <a:endParaRPr lang="en-US" dirty="0"/>
          </a:p>
        </p:txBody>
      </p:sp>
    </p:spTree>
    <p:extLst>
      <p:ext uri="{BB962C8B-B14F-4D97-AF65-F5344CB8AC3E}">
        <p14:creationId xmlns:p14="http://schemas.microsoft.com/office/powerpoint/2010/main" val="42392643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609600"/>
          </a:xfrm>
        </p:spPr>
        <p:txBody>
          <a:bodyPr/>
          <a:lstStyle/>
          <a:p>
            <a:r>
              <a:rPr lang="en-US" dirty="0" smtClean="0"/>
              <a:t>Grouping Result</a:t>
            </a:r>
            <a:endParaRPr lang="en-US" dirty="0"/>
          </a:p>
        </p:txBody>
      </p:sp>
      <p:pic>
        <p:nvPicPr>
          <p:cNvPr id="4" name="Picture 3" descr="Screen Shot 2015-03-08 at 11.19.3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991600" cy="4800599"/>
          </a:xfrm>
          <a:prstGeom prst="rect">
            <a:avLst/>
          </a:prstGeom>
        </p:spPr>
      </p:pic>
    </p:spTree>
    <p:extLst>
      <p:ext uri="{BB962C8B-B14F-4D97-AF65-F5344CB8AC3E}">
        <p14:creationId xmlns:p14="http://schemas.microsoft.com/office/powerpoint/2010/main" val="94241506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762000"/>
          </a:xfrm>
        </p:spPr>
        <p:txBody>
          <a:bodyPr/>
          <a:lstStyle/>
          <a:p>
            <a:pPr algn="ctr"/>
            <a:r>
              <a:rPr lang="en-US" dirty="0" smtClean="0"/>
              <a:t>Testing for Human Identification</a:t>
            </a:r>
            <a:endParaRPr lang="en-US" dirty="0"/>
          </a:p>
        </p:txBody>
      </p:sp>
    </p:spTree>
    <p:extLst>
      <p:ext uri="{BB962C8B-B14F-4D97-AF65-F5344CB8AC3E}">
        <p14:creationId xmlns:p14="http://schemas.microsoft.com/office/powerpoint/2010/main" val="2817037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Evaluation</a:t>
            </a:r>
            <a:endParaRPr lang="en-US" dirty="0"/>
          </a:p>
        </p:txBody>
      </p:sp>
      <p:sp>
        <p:nvSpPr>
          <p:cNvPr id="3" name="Content Placeholder 2"/>
          <p:cNvSpPr>
            <a:spLocks noGrp="1"/>
          </p:cNvSpPr>
          <p:nvPr>
            <p:ph idx="1"/>
          </p:nvPr>
        </p:nvSpPr>
        <p:spPr/>
        <p:txBody>
          <a:bodyPr/>
          <a:lstStyle/>
          <a:p>
            <a:r>
              <a:rPr lang="en-US" dirty="0" smtClean="0"/>
              <a:t>Total of dataset around 1 month 20 days</a:t>
            </a:r>
          </a:p>
          <a:p>
            <a:r>
              <a:rPr lang="en-US" dirty="0" smtClean="0"/>
              <a:t>We Divide all of dataset to two parts </a:t>
            </a:r>
          </a:p>
          <a:p>
            <a:pPr lvl="1"/>
            <a:r>
              <a:rPr lang="en-US" dirty="0" smtClean="0"/>
              <a:t>First month for creating model (first dataset)</a:t>
            </a:r>
          </a:p>
          <a:p>
            <a:pPr lvl="1"/>
            <a:r>
              <a:rPr lang="en-US" dirty="0" smtClean="0"/>
              <a:t>Remaining dataset for testing performance (second dataset)</a:t>
            </a:r>
          </a:p>
          <a:p>
            <a:r>
              <a:rPr lang="en-US" dirty="0" smtClean="0"/>
              <a:t>Modeling user behavior based on first data, </a:t>
            </a:r>
          </a:p>
          <a:p>
            <a:pPr lvl="1"/>
            <a:r>
              <a:rPr lang="en-US" dirty="0"/>
              <a:t>B</a:t>
            </a:r>
            <a:r>
              <a:rPr lang="en-US" dirty="0" smtClean="0"/>
              <a:t>1: Behavior model/profile.</a:t>
            </a:r>
          </a:p>
          <a:p>
            <a:r>
              <a:rPr lang="en-US" dirty="0" smtClean="0"/>
              <a:t>Extract and Process the second dataset.</a:t>
            </a:r>
          </a:p>
          <a:p>
            <a:r>
              <a:rPr lang="en-US" dirty="0" smtClean="0"/>
              <a:t>Apply similarity detection to second dataset with same setting. </a:t>
            </a:r>
          </a:p>
          <a:p>
            <a:pPr lvl="1"/>
            <a:r>
              <a:rPr lang="en-US" dirty="0" smtClean="0"/>
              <a:t>B2: Set of behavior group result from second dataset.</a:t>
            </a:r>
          </a:p>
          <a:p>
            <a:r>
              <a:rPr lang="en-US" dirty="0" smtClean="0"/>
              <a:t>Is the all of B2 identified by Behavior model/profile (B1)?.</a:t>
            </a:r>
          </a:p>
          <a:p>
            <a:r>
              <a:rPr lang="en-US" dirty="0" smtClean="0"/>
              <a:t>How many groups of activities (B2) which identified by behavior model(B1), The percentage of data identified.</a:t>
            </a:r>
          </a:p>
          <a:p>
            <a:r>
              <a:rPr lang="en-US" dirty="0" smtClean="0"/>
              <a:t>Implement this approach for Identification</a:t>
            </a:r>
            <a:endParaRPr lang="en-US" dirty="0"/>
          </a:p>
          <a:p>
            <a:pPr marL="457200" lvl="1" indent="0">
              <a:buNone/>
            </a:pPr>
            <a:endParaRPr lang="en-US" dirty="0"/>
          </a:p>
        </p:txBody>
      </p:sp>
    </p:spTree>
    <p:extLst>
      <p:ext uri="{BB962C8B-B14F-4D97-AF65-F5344CB8AC3E}">
        <p14:creationId xmlns:p14="http://schemas.microsoft.com/office/powerpoint/2010/main" val="95203632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result (Only 6 students)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676400"/>
            <a:ext cx="7162800" cy="3899961"/>
          </a:xfrm>
          <a:prstGeom prst="rect">
            <a:avLst/>
          </a:prstGeom>
        </p:spPr>
      </p:pic>
    </p:spTree>
    <p:extLst>
      <p:ext uri="{BB962C8B-B14F-4D97-AF65-F5344CB8AC3E}">
        <p14:creationId xmlns:p14="http://schemas.microsoft.com/office/powerpoint/2010/main" val="102080985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Performance by Removing </a:t>
            </a:r>
            <a:r>
              <a:rPr lang="en-US" dirty="0"/>
              <a:t>S</a:t>
            </a:r>
            <a:r>
              <a:rPr lang="en-US" dirty="0" smtClean="0"/>
              <a:t>ome Features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319" y="1600200"/>
            <a:ext cx="7846481" cy="4525963"/>
          </a:xfrm>
        </p:spPr>
      </p:pic>
    </p:spTree>
    <p:extLst>
      <p:ext uri="{BB962C8B-B14F-4D97-AF65-F5344CB8AC3E}">
        <p14:creationId xmlns:p14="http://schemas.microsoft.com/office/powerpoint/2010/main" val="19432731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Works</a:t>
            </a:r>
            <a:endParaRPr lang="en-US" dirty="0"/>
          </a:p>
        </p:txBody>
      </p:sp>
      <p:sp>
        <p:nvSpPr>
          <p:cNvPr id="3" name="Content Placeholder 2"/>
          <p:cNvSpPr>
            <a:spLocks noGrp="1"/>
          </p:cNvSpPr>
          <p:nvPr>
            <p:ph idx="1"/>
          </p:nvPr>
        </p:nvSpPr>
        <p:spPr>
          <a:xfrm>
            <a:off x="457200" y="1600200"/>
            <a:ext cx="8229600" cy="4648200"/>
          </a:xfrm>
        </p:spPr>
        <p:txBody>
          <a:bodyPr/>
          <a:lstStyle/>
          <a:p>
            <a:r>
              <a:rPr lang="en-US" b="1" dirty="0" smtClean="0"/>
              <a:t>Conclusion</a:t>
            </a:r>
          </a:p>
          <a:p>
            <a:pPr lvl="1"/>
            <a:r>
              <a:rPr lang="en-US" dirty="0"/>
              <a:t>In this thesis, we proposed approach that can used for user identification by building human behavior </a:t>
            </a:r>
            <a:r>
              <a:rPr lang="en-US" dirty="0" smtClean="0"/>
              <a:t>model based on smartphone life-log data.</a:t>
            </a:r>
          </a:p>
          <a:p>
            <a:pPr lvl="1"/>
            <a:r>
              <a:rPr lang="en-US" dirty="0"/>
              <a:t>We use and combine of many sensors instead only focus on one sensors because we realize that sometimes user does not has data from one or more sensors. </a:t>
            </a:r>
            <a:endParaRPr lang="en-US" dirty="0" smtClean="0"/>
          </a:p>
          <a:p>
            <a:pPr lvl="1"/>
            <a:r>
              <a:rPr lang="en-US" dirty="0"/>
              <a:t>Based on our result, we can see that our approach is good enough for user identification. We have tried also to remove one or more features and then observe the accuracy </a:t>
            </a:r>
            <a:r>
              <a:rPr lang="en-US" dirty="0" smtClean="0"/>
              <a:t>values.</a:t>
            </a:r>
          </a:p>
          <a:p>
            <a:r>
              <a:rPr lang="en-US" b="1" dirty="0" smtClean="0"/>
              <a:t>Future Works</a:t>
            </a:r>
            <a:endParaRPr lang="en-US" b="1" dirty="0"/>
          </a:p>
          <a:p>
            <a:pPr lvl="1"/>
            <a:r>
              <a:rPr lang="en-US" dirty="0" smtClean="0"/>
              <a:t>Change the size of window</a:t>
            </a:r>
          </a:p>
          <a:p>
            <a:pPr lvl="1"/>
            <a:r>
              <a:rPr lang="en-US" dirty="0" smtClean="0"/>
              <a:t>Use different time precision</a:t>
            </a:r>
          </a:p>
          <a:p>
            <a:pPr lvl="1"/>
            <a:r>
              <a:rPr lang="en-US" dirty="0" smtClean="0"/>
              <a:t>Use size window in vertical when compare between days</a:t>
            </a:r>
            <a:endParaRPr lang="en-US" dirty="0"/>
          </a:p>
          <a:p>
            <a:pPr lvl="1"/>
            <a:endParaRPr lang="en-US" dirty="0" smtClean="0"/>
          </a:p>
        </p:txBody>
      </p:sp>
    </p:spTree>
    <p:extLst>
      <p:ext uri="{BB962C8B-B14F-4D97-AF65-F5344CB8AC3E}">
        <p14:creationId xmlns:p14="http://schemas.microsoft.com/office/powerpoint/2010/main" val="426408337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8229600" cy="762000"/>
          </a:xfrm>
        </p:spPr>
        <p:txBody>
          <a:bodyPr/>
          <a:lstStyle/>
          <a:p>
            <a:r>
              <a:rPr lang="en-US" dirty="0" smtClean="0"/>
              <a:t>Thesis Background and Problem Statements</a:t>
            </a:r>
            <a:endParaRPr lang="en-US" dirty="0"/>
          </a:p>
        </p:txBody>
      </p:sp>
      <p:sp>
        <p:nvSpPr>
          <p:cNvPr id="3" name="Content Placeholder 2"/>
          <p:cNvSpPr>
            <a:spLocks noGrp="1"/>
          </p:cNvSpPr>
          <p:nvPr>
            <p:ph idx="1"/>
          </p:nvPr>
        </p:nvSpPr>
        <p:spPr>
          <a:xfrm>
            <a:off x="228600" y="1676400"/>
            <a:ext cx="8686800" cy="3429000"/>
          </a:xfrm>
        </p:spPr>
        <p:txBody>
          <a:bodyPr/>
          <a:lstStyle/>
          <a:p>
            <a:pPr lvl="0" algn="just"/>
            <a:r>
              <a:rPr lang="en-US" sz="1800" dirty="0"/>
              <a:t>Common </a:t>
            </a:r>
            <a:r>
              <a:rPr lang="en-US" sz="1800" dirty="0" smtClean="0"/>
              <a:t>approach -&gt; one features for one purpose. </a:t>
            </a:r>
            <a:endParaRPr lang="en-US" sz="1800" dirty="0"/>
          </a:p>
          <a:p>
            <a:pPr lvl="0" algn="just"/>
            <a:r>
              <a:rPr lang="en-US" sz="1800" dirty="0" smtClean="0"/>
              <a:t>User </a:t>
            </a:r>
            <a:r>
              <a:rPr lang="en-US" sz="1800" dirty="0"/>
              <a:t>has different </a:t>
            </a:r>
            <a:r>
              <a:rPr lang="en-US" sz="1800" dirty="0" smtClean="0"/>
              <a:t>types </a:t>
            </a:r>
            <a:r>
              <a:rPr lang="en-US" sz="1800" dirty="0"/>
              <a:t>and brand of </a:t>
            </a:r>
            <a:r>
              <a:rPr lang="en-US" sz="1800" dirty="0" smtClean="0"/>
              <a:t>smartphone. </a:t>
            </a:r>
          </a:p>
          <a:p>
            <a:pPr lvl="0" algn="just"/>
            <a:r>
              <a:rPr lang="en-US" sz="1800" dirty="0" smtClean="0"/>
              <a:t>We </a:t>
            </a:r>
            <a:r>
              <a:rPr lang="en-US" sz="1800" dirty="0"/>
              <a:t>could not expect the human actions </a:t>
            </a:r>
            <a:r>
              <a:rPr lang="en-US" sz="1800" dirty="0" smtClean="0"/>
              <a:t>and activities</a:t>
            </a:r>
            <a:r>
              <a:rPr lang="en-US" sz="1800" dirty="0" smtClean="0"/>
              <a:t>.</a:t>
            </a:r>
          </a:p>
          <a:p>
            <a:pPr lvl="0" algn="just"/>
            <a:r>
              <a:rPr lang="en-US" sz="1800" dirty="0" smtClean="0"/>
              <a:t>There </a:t>
            </a:r>
            <a:r>
              <a:rPr lang="en-US" sz="1800" dirty="0"/>
              <a:t>is no ideal data collection </a:t>
            </a:r>
            <a:r>
              <a:rPr lang="en-US" sz="1800" smtClean="0"/>
              <a:t>which running for </a:t>
            </a:r>
            <a:r>
              <a:rPr lang="en-US" sz="1800" dirty="0" smtClean="0"/>
              <a:t>24 </a:t>
            </a:r>
            <a:r>
              <a:rPr lang="en-US" sz="1800" dirty="0"/>
              <a:t>hour </a:t>
            </a:r>
            <a:r>
              <a:rPr lang="en-US" sz="1800" dirty="0" smtClean="0"/>
              <a:t>non-stop.</a:t>
            </a:r>
          </a:p>
          <a:p>
            <a:pPr lvl="0" algn="just"/>
            <a:r>
              <a:rPr lang="en-US" sz="1800" dirty="0" smtClean="0"/>
              <a:t>There </a:t>
            </a:r>
            <a:r>
              <a:rPr lang="en-US" sz="1800" dirty="0"/>
              <a:t>is no ideal data collection that can record all of data without any data loss.</a:t>
            </a:r>
          </a:p>
          <a:p>
            <a:pPr marL="0" lvl="0" indent="0" algn="just">
              <a:buNone/>
            </a:pPr>
            <a:endParaRPr lang="en-US" sz="1800" dirty="0" smtClean="0"/>
          </a:p>
          <a:p>
            <a:pPr marL="0" lvl="0" indent="0" algn="just">
              <a:buNone/>
            </a:pPr>
            <a:r>
              <a:rPr lang="en-US" sz="1800" dirty="0" smtClean="0">
                <a:solidFill>
                  <a:srgbClr val="FF0000"/>
                </a:solidFill>
              </a:rPr>
              <a:t>We </a:t>
            </a:r>
            <a:r>
              <a:rPr lang="en-US" sz="1800" dirty="0" smtClean="0">
                <a:solidFill>
                  <a:srgbClr val="FF0000"/>
                </a:solidFill>
              </a:rPr>
              <a:t>decide </a:t>
            </a:r>
            <a:r>
              <a:rPr lang="en-US" sz="1800" dirty="0">
                <a:solidFill>
                  <a:srgbClr val="FF0000"/>
                </a:solidFill>
              </a:rPr>
              <a:t>to use many of sensors rather than focus only one </a:t>
            </a:r>
            <a:r>
              <a:rPr lang="en-US" sz="1800" dirty="0" smtClean="0">
                <a:solidFill>
                  <a:srgbClr val="FF0000"/>
                </a:solidFill>
              </a:rPr>
              <a:t>sensor. </a:t>
            </a:r>
            <a:r>
              <a:rPr lang="en-US" sz="1700" dirty="0" smtClean="0">
                <a:solidFill>
                  <a:srgbClr val="FF0000"/>
                </a:solidFill>
              </a:rPr>
              <a:t>Our </a:t>
            </a:r>
            <a:r>
              <a:rPr lang="en-US" sz="1700" dirty="0" smtClean="0">
                <a:solidFill>
                  <a:srgbClr val="FF0000"/>
                </a:solidFill>
              </a:rPr>
              <a:t>proposed method tried to deal with those situations.</a:t>
            </a:r>
            <a:endParaRPr lang="en-US" sz="1700" dirty="0">
              <a:solidFill>
                <a:srgbClr val="FF0000"/>
              </a:solidFill>
            </a:endParaRPr>
          </a:p>
          <a:p>
            <a:pPr marL="0" lvl="0" indent="0">
              <a:buNone/>
            </a:pPr>
            <a:endParaRPr lang="en-US" sz="1700" dirty="0" smtClean="0"/>
          </a:p>
        </p:txBody>
      </p:sp>
    </p:spTree>
    <p:extLst>
      <p:ext uri="{BB962C8B-B14F-4D97-AF65-F5344CB8AC3E}">
        <p14:creationId xmlns:p14="http://schemas.microsoft.com/office/powerpoint/2010/main" val="27064430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Raw Data looks like</a:t>
            </a:r>
            <a:endParaRPr lang="en-US" dirty="0"/>
          </a:p>
        </p:txBody>
      </p:sp>
      <p:pic>
        <p:nvPicPr>
          <p:cNvPr id="4" name="Picture 3" descr="dataviewinsmartphon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828800"/>
            <a:ext cx="2538412" cy="4512733"/>
          </a:xfrm>
          <a:prstGeom prst="rect">
            <a:avLst/>
          </a:prstGeom>
        </p:spPr>
      </p:pic>
      <p:pic>
        <p:nvPicPr>
          <p:cNvPr id="6" name="Picture 5" descr="list_of_di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1524000"/>
            <a:ext cx="5638800" cy="138738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2802146"/>
            <a:ext cx="5029200" cy="3607206"/>
          </a:xfrm>
          <a:prstGeom prst="rect">
            <a:avLst/>
          </a:prstGeom>
        </p:spPr>
      </p:pic>
    </p:spTree>
    <p:extLst>
      <p:ext uri="{BB962C8B-B14F-4D97-AF65-F5344CB8AC3E}">
        <p14:creationId xmlns:p14="http://schemas.microsoft.com/office/powerpoint/2010/main" val="5897896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Behavior</a:t>
            </a:r>
            <a:endParaRPr lang="en-US" dirty="0"/>
          </a:p>
        </p:txBody>
      </p:sp>
      <p:sp>
        <p:nvSpPr>
          <p:cNvPr id="3" name="Content Placeholder 2"/>
          <p:cNvSpPr>
            <a:spLocks noGrp="1"/>
          </p:cNvSpPr>
          <p:nvPr>
            <p:ph idx="1"/>
          </p:nvPr>
        </p:nvSpPr>
        <p:spPr>
          <a:xfrm>
            <a:off x="457200" y="2057400"/>
            <a:ext cx="8229600" cy="3505200"/>
          </a:xfrm>
        </p:spPr>
        <p:txBody>
          <a:bodyPr/>
          <a:lstStyle/>
          <a:p>
            <a:r>
              <a:rPr lang="en-US" sz="2400" dirty="0"/>
              <a:t>Alice is </a:t>
            </a:r>
            <a:r>
              <a:rPr lang="en-US" sz="2400" dirty="0" smtClean="0"/>
              <a:t>research’s </a:t>
            </a:r>
            <a:r>
              <a:rPr lang="en-US" sz="2400" dirty="0"/>
              <a:t>student in one of university in Korea. </a:t>
            </a:r>
            <a:endParaRPr lang="en-US" sz="2400" dirty="0" smtClean="0"/>
          </a:p>
          <a:p>
            <a:r>
              <a:rPr lang="en-US" sz="2400" dirty="0" smtClean="0"/>
              <a:t>Almost every day</a:t>
            </a:r>
            <a:r>
              <a:rPr lang="en-US" sz="2400" dirty="0"/>
              <a:t>, he wakes up, takes a shower, breakfast, and goes to his campus at 8:40 AM. </a:t>
            </a:r>
            <a:endParaRPr lang="en-US" sz="2400" dirty="0" smtClean="0"/>
          </a:p>
          <a:p>
            <a:r>
              <a:rPr lang="en-US" sz="2400" dirty="0" smtClean="0"/>
              <a:t>He </a:t>
            </a:r>
            <a:r>
              <a:rPr lang="en-US" sz="2400" dirty="0"/>
              <a:t>is living in dormitory, he walks from dormitory to his lab (campus) takes 10 minutes. </a:t>
            </a:r>
            <a:endParaRPr lang="en-US" sz="2400" dirty="0" smtClean="0"/>
          </a:p>
          <a:p>
            <a:r>
              <a:rPr lang="en-US" sz="2400" dirty="0" smtClean="0"/>
              <a:t>Usually</a:t>
            </a:r>
            <a:r>
              <a:rPr lang="en-US" sz="2400" dirty="0"/>
              <a:t>, he arrives in his lab at 9 AM and then sits on his chair and starts working. </a:t>
            </a:r>
            <a:endParaRPr lang="en-US" sz="2400" dirty="0" smtClean="0"/>
          </a:p>
          <a:p>
            <a:pPr marL="0" indent="0">
              <a:buNone/>
            </a:pPr>
            <a:endParaRPr lang="en-US" sz="2400" dirty="0"/>
          </a:p>
        </p:txBody>
      </p:sp>
    </p:spTree>
    <p:extLst>
      <p:ext uri="{BB962C8B-B14F-4D97-AF65-F5344CB8AC3E}">
        <p14:creationId xmlns:p14="http://schemas.microsoft.com/office/powerpoint/2010/main" val="45446308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behavior in case of smartphone sensing</a:t>
            </a:r>
            <a:endParaRPr lang="en-US" dirty="0"/>
          </a:p>
        </p:txBody>
      </p:sp>
      <p:sp>
        <p:nvSpPr>
          <p:cNvPr id="3" name="Content Placeholder 2"/>
          <p:cNvSpPr>
            <a:spLocks noGrp="1"/>
          </p:cNvSpPr>
          <p:nvPr>
            <p:ph idx="1"/>
          </p:nvPr>
        </p:nvSpPr>
        <p:spPr/>
        <p:txBody>
          <a:bodyPr/>
          <a:lstStyle/>
          <a:p>
            <a:r>
              <a:rPr lang="en-US" dirty="0" smtClean="0"/>
              <a:t>What is the human behavior in case of smartphone sensing?.</a:t>
            </a:r>
          </a:p>
          <a:p>
            <a:pPr lvl="1"/>
            <a:r>
              <a:rPr lang="en-US" dirty="0" smtClean="0"/>
              <a:t> Human daily activities which carried out continuously</a:t>
            </a:r>
          </a:p>
          <a:p>
            <a:r>
              <a:rPr lang="en-US" dirty="0" smtClean="0"/>
              <a:t>In terms of human daily activities, we have to consider about four things:</a:t>
            </a:r>
          </a:p>
          <a:p>
            <a:pPr lvl="1"/>
            <a:r>
              <a:rPr lang="en-US" dirty="0" smtClean="0"/>
              <a:t>What kind of activity (</a:t>
            </a:r>
            <a:r>
              <a:rPr lang="en-US" dirty="0" err="1" smtClean="0"/>
              <a:t>e.g</a:t>
            </a:r>
            <a:r>
              <a:rPr lang="en-US" dirty="0" smtClean="0"/>
              <a:t> meeting, studying, exercising)</a:t>
            </a:r>
          </a:p>
          <a:p>
            <a:pPr lvl="1"/>
            <a:r>
              <a:rPr lang="en-US" dirty="0" smtClean="0"/>
              <a:t>When (</a:t>
            </a:r>
            <a:r>
              <a:rPr lang="en-US" dirty="0" err="1" smtClean="0"/>
              <a:t>e.g</a:t>
            </a:r>
            <a:r>
              <a:rPr lang="en-US" dirty="0" smtClean="0"/>
              <a:t> around 9 AM)</a:t>
            </a:r>
          </a:p>
          <a:p>
            <a:pPr lvl="1"/>
            <a:r>
              <a:rPr lang="en-US" dirty="0" smtClean="0"/>
              <a:t>Location (</a:t>
            </a:r>
            <a:r>
              <a:rPr lang="en-US" dirty="0" err="1" smtClean="0"/>
              <a:t>e.g</a:t>
            </a:r>
            <a:r>
              <a:rPr lang="en-US" dirty="0" smtClean="0"/>
              <a:t> Lab)</a:t>
            </a:r>
          </a:p>
          <a:p>
            <a:pPr lvl="1"/>
            <a:r>
              <a:rPr lang="en-US" dirty="0" smtClean="0"/>
              <a:t>Human Interaction (</a:t>
            </a:r>
            <a:r>
              <a:rPr lang="en-US" dirty="0" err="1" smtClean="0"/>
              <a:t>e.g</a:t>
            </a:r>
            <a:r>
              <a:rPr lang="en-US" dirty="0" smtClean="0"/>
              <a:t> all lab’s members)</a:t>
            </a:r>
          </a:p>
          <a:p>
            <a:r>
              <a:rPr lang="en-US" dirty="0" smtClean="0"/>
              <a:t>Possibilities : same activity in different time and location, different activity in same time and location, etc. </a:t>
            </a:r>
          </a:p>
          <a:p>
            <a:endParaRPr lang="en-US" dirty="0"/>
          </a:p>
        </p:txBody>
      </p:sp>
    </p:spTree>
    <p:extLst>
      <p:ext uri="{BB962C8B-B14F-4D97-AF65-F5344CB8AC3E}">
        <p14:creationId xmlns:p14="http://schemas.microsoft.com/office/powerpoint/2010/main" val="310330729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85800"/>
            <a:ext cx="3886200" cy="762000"/>
          </a:xfrm>
        </p:spPr>
        <p:txBody>
          <a:bodyPr/>
          <a:lstStyle/>
          <a:p>
            <a:r>
              <a:rPr lang="en-US" dirty="0" smtClean="0"/>
              <a:t>Dataset</a:t>
            </a:r>
            <a:br>
              <a:rPr lang="en-US" dirty="0" smtClean="0"/>
            </a:br>
            <a:r>
              <a:rPr lang="en-US" dirty="0" smtClean="0"/>
              <a:t>&amp; Features Description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62400" y="381000"/>
            <a:ext cx="5129767" cy="5788173"/>
          </a:xfrm>
        </p:spPr>
      </p:pic>
      <p:sp>
        <p:nvSpPr>
          <p:cNvPr id="6" name="Content Placeholder 2"/>
          <p:cNvSpPr txBox="1">
            <a:spLocks/>
          </p:cNvSpPr>
          <p:nvPr/>
        </p:nvSpPr>
        <p:spPr bwMode="auto">
          <a:xfrm>
            <a:off x="228600" y="1600200"/>
            <a:ext cx="3962400" cy="396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marL="0" indent="0">
              <a:buFontTx/>
              <a:buNone/>
            </a:pPr>
            <a:r>
              <a:rPr lang="en-US" sz="1200" b="0" kern="0" dirty="0" smtClean="0"/>
              <a:t>Proposed Features </a:t>
            </a:r>
            <a:r>
              <a:rPr lang="en-US" sz="1200" b="0" i="1" kern="0" dirty="0" smtClean="0"/>
              <a:t>(every single data has timestamp)</a:t>
            </a:r>
          </a:p>
          <a:p>
            <a:r>
              <a:rPr lang="en-US" sz="1200" b="0" kern="0" dirty="0" smtClean="0"/>
              <a:t>What kind of Human Activity</a:t>
            </a:r>
          </a:p>
          <a:p>
            <a:pPr lvl="1"/>
            <a:r>
              <a:rPr lang="en-US" sz="1200" b="0" kern="0" dirty="0" smtClean="0"/>
              <a:t>Activity [none, low, high]</a:t>
            </a:r>
          </a:p>
          <a:p>
            <a:r>
              <a:rPr lang="en-US" sz="1200" b="0" kern="0" dirty="0" smtClean="0"/>
              <a:t>Human Location</a:t>
            </a:r>
          </a:p>
          <a:p>
            <a:pPr lvl="1"/>
            <a:r>
              <a:rPr lang="en-US" sz="1200" b="0" kern="0" dirty="0" smtClean="0"/>
              <a:t>GPS [longitude, latitude]</a:t>
            </a:r>
          </a:p>
          <a:p>
            <a:pPr lvl="1"/>
            <a:r>
              <a:rPr lang="en-US" sz="1200" b="0" kern="0" dirty="0" smtClean="0"/>
              <a:t>Bluetooth [list of nearby Bluetooth]</a:t>
            </a:r>
          </a:p>
          <a:p>
            <a:pPr lvl="1"/>
            <a:r>
              <a:rPr lang="en-US" sz="1200" b="0" kern="0" dirty="0" smtClean="0"/>
              <a:t>Wi-Fi [lists of nearby AP]</a:t>
            </a:r>
          </a:p>
          <a:p>
            <a:r>
              <a:rPr lang="en-US" sz="1200" b="0" kern="0" dirty="0" smtClean="0"/>
              <a:t>Human Interaction (Human-&gt;Human) </a:t>
            </a:r>
          </a:p>
          <a:p>
            <a:pPr lvl="1"/>
            <a:r>
              <a:rPr lang="en-US" sz="1200" b="0" kern="0" dirty="0" smtClean="0"/>
              <a:t>Call [incoming, outgoing, missed]</a:t>
            </a:r>
          </a:p>
          <a:p>
            <a:pPr lvl="1"/>
            <a:r>
              <a:rPr lang="en-US" sz="1200" b="0" kern="0" dirty="0" smtClean="0"/>
              <a:t>SMS [sent, received]</a:t>
            </a:r>
          </a:p>
          <a:p>
            <a:pPr lvl="1"/>
            <a:r>
              <a:rPr lang="en-US" sz="1200" b="0" kern="0" dirty="0" smtClean="0"/>
              <a:t>Run apps [social network apps]</a:t>
            </a:r>
          </a:p>
          <a:p>
            <a:r>
              <a:rPr lang="en-US" sz="1200" b="0" kern="0" dirty="0" smtClean="0"/>
              <a:t>Human Interaction (Human -&gt; Smartphone)</a:t>
            </a:r>
          </a:p>
          <a:p>
            <a:pPr lvl="1"/>
            <a:r>
              <a:rPr lang="en-US" sz="1200" b="0" kern="0" dirty="0" smtClean="0"/>
              <a:t>Battery [time charging]</a:t>
            </a:r>
          </a:p>
          <a:p>
            <a:pPr lvl="1"/>
            <a:r>
              <a:rPr lang="en-US" sz="1200" b="0" kern="0" dirty="0" smtClean="0"/>
              <a:t>Run apps [name of apps]</a:t>
            </a:r>
          </a:p>
          <a:p>
            <a:pPr lvl="1"/>
            <a:r>
              <a:rPr lang="en-US" sz="1200" b="0" kern="0" dirty="0" smtClean="0"/>
              <a:t>Screen [screen ON, screen OFF]</a:t>
            </a:r>
          </a:p>
          <a:p>
            <a:pPr lvl="2"/>
            <a:endParaRPr lang="en-US" sz="1200" b="0" kern="0" dirty="0" smtClean="0"/>
          </a:p>
          <a:p>
            <a:endParaRPr lang="en-US" sz="1200" b="0" kern="0" dirty="0"/>
          </a:p>
        </p:txBody>
      </p:sp>
    </p:spTree>
    <p:extLst>
      <p:ext uri="{BB962C8B-B14F-4D97-AF65-F5344CB8AC3E}">
        <p14:creationId xmlns:p14="http://schemas.microsoft.com/office/powerpoint/2010/main" val="40859388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52800"/>
            <a:ext cx="8229600" cy="762000"/>
          </a:xfrm>
        </p:spPr>
        <p:txBody>
          <a:bodyPr/>
          <a:lstStyle/>
          <a:p>
            <a:pPr algn="ctr"/>
            <a:r>
              <a:rPr lang="en-US" dirty="0" smtClean="0"/>
              <a:t>Technical Explanation</a:t>
            </a:r>
            <a:endParaRPr lang="en-US" dirty="0"/>
          </a:p>
        </p:txBody>
      </p:sp>
    </p:spTree>
    <p:extLst>
      <p:ext uri="{BB962C8B-B14F-4D97-AF65-F5344CB8AC3E}">
        <p14:creationId xmlns:p14="http://schemas.microsoft.com/office/powerpoint/2010/main" val="38539217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51068"/>
            <a:ext cx="7010400" cy="281843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285" y="3769499"/>
            <a:ext cx="6779029" cy="2631301"/>
          </a:xfrm>
          <a:prstGeom prst="rect">
            <a:avLst/>
          </a:prstGeom>
        </p:spPr>
      </p:pic>
      <p:sp>
        <p:nvSpPr>
          <p:cNvPr id="11" name="Title 1"/>
          <p:cNvSpPr>
            <a:spLocks noGrp="1"/>
          </p:cNvSpPr>
          <p:nvPr>
            <p:ph type="title"/>
          </p:nvPr>
        </p:nvSpPr>
        <p:spPr>
          <a:xfrm>
            <a:off x="304800" y="304800"/>
            <a:ext cx="8229600" cy="762000"/>
          </a:xfrm>
        </p:spPr>
        <p:txBody>
          <a:bodyPr/>
          <a:lstStyle/>
          <a:p>
            <a:r>
              <a:rPr lang="en-US" dirty="0" smtClean="0"/>
              <a:t>Example data plot from two of students</a:t>
            </a:r>
            <a:endParaRPr lang="en-US" dirty="0"/>
          </a:p>
        </p:txBody>
      </p:sp>
      <p:sp>
        <p:nvSpPr>
          <p:cNvPr id="7" name="Content Placeholder 2"/>
          <p:cNvSpPr txBox="1">
            <a:spLocks/>
          </p:cNvSpPr>
          <p:nvPr/>
        </p:nvSpPr>
        <p:spPr bwMode="auto">
          <a:xfrm>
            <a:off x="-38100" y="1295400"/>
            <a:ext cx="2324100" cy="441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000">
                <a:solidFill>
                  <a:schemeClr val="tx1"/>
                </a:solidFill>
                <a:latin typeface="+mn-lt"/>
                <a:ea typeface="+mn-ea"/>
                <a:cs typeface="+mn-cs"/>
              </a:defRPr>
            </a:lvl1pPr>
            <a:lvl2pPr marL="742950" indent="-285750" algn="l" rtl="0" fontAlgn="base">
              <a:spcBef>
                <a:spcPct val="20000"/>
              </a:spcBef>
              <a:spcAft>
                <a:spcPct val="0"/>
              </a:spcAft>
              <a:buChar char="–"/>
              <a:defRPr>
                <a:solidFill>
                  <a:schemeClr val="tx1"/>
                </a:solidFill>
                <a:latin typeface="+mn-lt"/>
                <a:ea typeface="+mn-ea"/>
              </a:defRPr>
            </a:lvl2pPr>
            <a:lvl3pPr marL="1143000" indent="-228600" algn="l" rtl="0" fontAlgn="base">
              <a:spcBef>
                <a:spcPct val="20000"/>
              </a:spcBef>
              <a:spcAft>
                <a:spcPct val="0"/>
              </a:spcAft>
              <a:buChar char="•"/>
              <a:defRPr sz="1600">
                <a:solidFill>
                  <a:schemeClr val="tx1"/>
                </a:solidFill>
                <a:latin typeface="+mn-lt"/>
                <a:ea typeface="+mn-ea"/>
              </a:defRPr>
            </a:lvl3pPr>
            <a:lvl4pPr marL="1600200" indent="-228600" algn="l" rtl="0" fontAlgn="base">
              <a:spcBef>
                <a:spcPct val="20000"/>
              </a:spcBef>
              <a:spcAft>
                <a:spcPct val="0"/>
              </a:spcAft>
              <a:buChar char="–"/>
              <a:defRPr sz="1400">
                <a:solidFill>
                  <a:schemeClr val="tx1"/>
                </a:solidFill>
                <a:latin typeface="+mn-lt"/>
                <a:ea typeface="+mn-ea"/>
              </a:defRPr>
            </a:lvl4pPr>
            <a:lvl5pPr marL="2057400" indent="-228600" algn="l" rtl="0" fontAlgn="base">
              <a:spcBef>
                <a:spcPct val="20000"/>
              </a:spcBef>
              <a:spcAft>
                <a:spcPct val="0"/>
              </a:spcAft>
              <a:buChar char="»"/>
              <a:defRPr sz="1400">
                <a:solidFill>
                  <a:schemeClr val="tx1"/>
                </a:solidFill>
                <a:latin typeface="+mn-lt"/>
                <a:ea typeface="+mn-ea"/>
              </a:defRPr>
            </a:lvl5pPr>
            <a:lvl6pPr marL="2514600" indent="-228600" algn="l" rtl="0" fontAlgn="base">
              <a:spcBef>
                <a:spcPct val="20000"/>
              </a:spcBef>
              <a:spcAft>
                <a:spcPct val="0"/>
              </a:spcAft>
              <a:buChar char="»"/>
              <a:defRPr sz="1400">
                <a:solidFill>
                  <a:schemeClr val="tx1"/>
                </a:solidFill>
                <a:latin typeface="+mn-lt"/>
                <a:ea typeface="+mn-ea"/>
              </a:defRPr>
            </a:lvl6pPr>
            <a:lvl7pPr marL="2971800" indent="-228600" algn="l" rtl="0" fontAlgn="base">
              <a:spcBef>
                <a:spcPct val="20000"/>
              </a:spcBef>
              <a:spcAft>
                <a:spcPct val="0"/>
              </a:spcAft>
              <a:buChar char="»"/>
              <a:defRPr sz="1400">
                <a:solidFill>
                  <a:schemeClr val="tx1"/>
                </a:solidFill>
                <a:latin typeface="+mn-lt"/>
                <a:ea typeface="+mn-ea"/>
              </a:defRPr>
            </a:lvl7pPr>
            <a:lvl8pPr marL="3429000" indent="-228600" algn="l" rtl="0" fontAlgn="base">
              <a:spcBef>
                <a:spcPct val="20000"/>
              </a:spcBef>
              <a:spcAft>
                <a:spcPct val="0"/>
              </a:spcAft>
              <a:buChar char="»"/>
              <a:defRPr sz="1400">
                <a:solidFill>
                  <a:schemeClr val="tx1"/>
                </a:solidFill>
                <a:latin typeface="+mn-lt"/>
                <a:ea typeface="+mn-ea"/>
              </a:defRPr>
            </a:lvl8pPr>
            <a:lvl9pPr marL="3886200" indent="-228600" algn="l" rtl="0" fontAlgn="base">
              <a:spcBef>
                <a:spcPct val="20000"/>
              </a:spcBef>
              <a:spcAft>
                <a:spcPct val="0"/>
              </a:spcAft>
              <a:buChar char="»"/>
              <a:defRPr sz="1400">
                <a:solidFill>
                  <a:schemeClr val="tx1"/>
                </a:solidFill>
                <a:latin typeface="+mn-lt"/>
                <a:ea typeface="+mn-ea"/>
              </a:defRPr>
            </a:lvl9pPr>
          </a:lstStyle>
          <a:p>
            <a:pPr>
              <a:spcBef>
                <a:spcPts val="600"/>
              </a:spcBef>
              <a:buFont typeface="+mj-lt"/>
              <a:buAutoNum type="arabicPeriod"/>
            </a:pPr>
            <a:r>
              <a:rPr lang="en-US" sz="1400" b="0" dirty="0"/>
              <a:t>We store the data from all of students in archive file. </a:t>
            </a:r>
            <a:endParaRPr lang="en-US" sz="1400" b="0" dirty="0" smtClean="0"/>
          </a:p>
          <a:p>
            <a:pPr>
              <a:spcBef>
                <a:spcPts val="600"/>
              </a:spcBef>
              <a:buFont typeface="+mj-lt"/>
              <a:buAutoNum type="arabicPeriod"/>
            </a:pPr>
            <a:r>
              <a:rPr lang="en-US" sz="1400" b="0" dirty="0" smtClean="0"/>
              <a:t>The </a:t>
            </a:r>
            <a:r>
              <a:rPr lang="en-US" sz="1400" b="0" dirty="0"/>
              <a:t>size of all of data after extracted is around </a:t>
            </a:r>
            <a:r>
              <a:rPr lang="en-US" sz="1400" dirty="0">
                <a:solidFill>
                  <a:srgbClr val="FF0000"/>
                </a:solidFill>
              </a:rPr>
              <a:t>28.7 GB</a:t>
            </a:r>
            <a:r>
              <a:rPr lang="en-US" sz="1400" b="0" dirty="0"/>
              <a:t>. Extracted data contain 47 directories in different name for each student’s data</a:t>
            </a:r>
            <a:r>
              <a:rPr lang="en-US" sz="1400" b="0" dirty="0" smtClean="0"/>
              <a:t>.</a:t>
            </a:r>
          </a:p>
          <a:p>
            <a:pPr>
              <a:spcBef>
                <a:spcPts val="600"/>
              </a:spcBef>
              <a:buFont typeface="+mj-lt"/>
              <a:buAutoNum type="arabicPeriod"/>
            </a:pPr>
            <a:r>
              <a:rPr lang="en-US" sz="1400" b="0" kern="0" dirty="0" smtClean="0"/>
              <a:t>We used 37 students data.</a:t>
            </a:r>
          </a:p>
        </p:txBody>
      </p:sp>
    </p:spTree>
    <p:extLst>
      <p:ext uri="{BB962C8B-B14F-4D97-AF65-F5344CB8AC3E}">
        <p14:creationId xmlns:p14="http://schemas.microsoft.com/office/powerpoint/2010/main" val="701702489"/>
      </p:ext>
    </p:extLst>
  </p:cSld>
  <p:clrMapOvr>
    <a:masterClrMapping/>
  </p:clrMapOvr>
  <p:transition/>
</p:sld>
</file>

<file path=ppt/theme/theme1.xml><?xml version="1.0" encoding="utf-8"?>
<a:theme xmlns:a="http://schemas.openxmlformats.org/drawingml/2006/main" name="VUHCI">
  <a:themeElements>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UHCI">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VUHC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UHCI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UHCI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UHCI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UHCI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UHCI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UHCI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UHCI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UHCI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UHCI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UHCI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UHCI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3400</TotalTime>
  <Words>1136</Words>
  <Application>Microsoft Office PowerPoint</Application>
  <PresentationFormat>On-screen Show (4:3)</PresentationFormat>
  <Paragraphs>200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Courier</vt:lpstr>
      <vt:lpstr>ＭＳ Ｐゴシック</vt:lpstr>
      <vt:lpstr>Arial</vt:lpstr>
      <vt:lpstr>Calibri</vt:lpstr>
      <vt:lpstr>VUHCI</vt:lpstr>
      <vt:lpstr>PowerPoint Presentation</vt:lpstr>
      <vt:lpstr>Outline</vt:lpstr>
      <vt:lpstr>Thesis Background and Problem Statements</vt:lpstr>
      <vt:lpstr>Raw Data looks like</vt:lpstr>
      <vt:lpstr>Human Behavior</vt:lpstr>
      <vt:lpstr>Human behavior in case of smartphone sensing</vt:lpstr>
      <vt:lpstr>Dataset &amp; Features Description</vt:lpstr>
      <vt:lpstr>Technical Explanation</vt:lpstr>
      <vt:lpstr>Example data plot from two of students</vt:lpstr>
      <vt:lpstr>Pre-Processing Summarization</vt:lpstr>
      <vt:lpstr>Preprocessing I</vt:lpstr>
      <vt:lpstr>Preprocessing I output data looks like</vt:lpstr>
      <vt:lpstr>Pre-processing II (Features Extraction)</vt:lpstr>
      <vt:lpstr>Preprocessing II output data looks like</vt:lpstr>
      <vt:lpstr>Preprocessing III</vt:lpstr>
      <vt:lpstr>Output of Preprocessing III</vt:lpstr>
      <vt:lpstr>Discovering Human Behavior</vt:lpstr>
      <vt:lpstr>Finding Similar Patterns</vt:lpstr>
      <vt:lpstr>Algorithm (Similarity Detection)</vt:lpstr>
      <vt:lpstr>Grouping Result</vt:lpstr>
      <vt:lpstr>Testing for Human Identification</vt:lpstr>
      <vt:lpstr>Performance Evaluation</vt:lpstr>
      <vt:lpstr>Identification result (Only 6 students)</vt:lpstr>
      <vt:lpstr>Testing Performance by Removing Some Features</vt:lpstr>
      <vt:lpstr>Conclusion and Future Works</vt:lpstr>
    </vt:vector>
  </TitlesOfParts>
  <Manager/>
  <Company>UMT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22-Modeling Users</dc:title>
  <dc:subject>Human-Computer Interaction</dc:subject>
  <dc:creator>Imran Hussain</dc:creator>
  <cp:lastModifiedBy>rischan</cp:lastModifiedBy>
  <cp:revision>342</cp:revision>
  <dcterms:created xsi:type="dcterms:W3CDTF">2004-03-17T04:00:39Z</dcterms:created>
  <dcterms:modified xsi:type="dcterms:W3CDTF">2015-05-19T02:57:41Z</dcterms:modified>
</cp:coreProperties>
</file>