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4"/>
  </p:notesMasterIdLst>
  <p:sldIdLst>
    <p:sldId id="326" r:id="rId2"/>
    <p:sldId id="447" r:id="rId3"/>
    <p:sldId id="459" r:id="rId4"/>
    <p:sldId id="462" r:id="rId5"/>
    <p:sldId id="470" r:id="rId6"/>
    <p:sldId id="448" r:id="rId7"/>
    <p:sldId id="464" r:id="rId8"/>
    <p:sldId id="452" r:id="rId9"/>
    <p:sldId id="469" r:id="rId10"/>
    <p:sldId id="465" r:id="rId11"/>
    <p:sldId id="454" r:id="rId12"/>
    <p:sldId id="455" r:id="rId13"/>
    <p:sldId id="466" r:id="rId14"/>
    <p:sldId id="456" r:id="rId15"/>
    <p:sldId id="457" r:id="rId16"/>
    <p:sldId id="458" r:id="rId17"/>
    <p:sldId id="441" r:id="rId18"/>
    <p:sldId id="446" r:id="rId19"/>
    <p:sldId id="444" r:id="rId20"/>
    <p:sldId id="442" r:id="rId21"/>
    <p:sldId id="443" r:id="rId22"/>
    <p:sldId id="468" r:id="rId2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0080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29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98CA4144-1EFE-A940-9EFA-F52F6490A8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63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8FEE22-7EFE-D94F-B1B0-692EA81B479E}" type="slidenum">
              <a:rPr lang="en-US"/>
              <a:pPr/>
              <a:t>1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41200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9835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1424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6299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4764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718907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2755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7810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547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41462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24083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5128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858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5413"/>
            <a:ext cx="9145588" cy="38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5957" name="Rectangle 5"/>
          <p:cNvSpPr>
            <a:spLocks noChangeArrowheads="1"/>
          </p:cNvSpPr>
          <p:nvPr/>
        </p:nvSpPr>
        <p:spPr bwMode="black">
          <a:xfrm>
            <a:off x="1527175" y="6513513"/>
            <a:ext cx="5635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000" b="0" dirty="0" smtClean="0">
                <a:solidFill>
                  <a:schemeClr val="bg1"/>
                </a:solidFill>
                <a:cs typeface="Arial" charset="0"/>
              </a:rPr>
              <a:t>Advanced Network Lab @CNU</a:t>
            </a:r>
            <a:endParaRPr lang="en-US" sz="1000" b="0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25958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5959" name="Line 7"/>
          <p:cNvSpPr>
            <a:spLocks noChangeShapeType="1"/>
          </p:cNvSpPr>
          <p:nvPr/>
        </p:nvSpPr>
        <p:spPr bwMode="black">
          <a:xfrm>
            <a:off x="1527175" y="6542088"/>
            <a:ext cx="1588" cy="2397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0" name="Rectangle 8"/>
          <p:cNvSpPr>
            <a:spLocks noChangeArrowheads="1"/>
          </p:cNvSpPr>
          <p:nvPr/>
        </p:nvSpPr>
        <p:spPr bwMode="black">
          <a:xfrm>
            <a:off x="230188" y="6502400"/>
            <a:ext cx="6842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fld id="{1BD9773C-AB32-F94B-B9FF-AA8BA512689F}" type="slidenum">
              <a:rPr lang="en-US" sz="1000" b="0">
                <a:solidFill>
                  <a:schemeClr val="bg1"/>
                </a:solidFill>
                <a:cs typeface="Arial" charset="0"/>
              </a:rPr>
              <a:pPr algn="l">
                <a:spcBef>
                  <a:spcPct val="50000"/>
                </a:spcBef>
              </a:pPr>
              <a:t>‹#›</a:t>
            </a:fld>
            <a:endParaRPr lang="en-US" sz="1000" b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5961" name="Rectangle 9"/>
          <p:cNvSpPr>
            <a:spLocks noChangeArrowheads="1"/>
          </p:cNvSpPr>
          <p:nvPr/>
        </p:nvSpPr>
        <p:spPr bwMode="auto">
          <a:xfrm>
            <a:off x="7086600" y="6537325"/>
            <a:ext cx="19446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000" b="0" dirty="0">
                <a:solidFill>
                  <a:schemeClr val="bg1"/>
                </a:solidFill>
                <a:cs typeface="Arial" charset="0"/>
              </a:rPr>
              <a:t>© </a:t>
            </a:r>
            <a:r>
              <a:rPr lang="en-US" sz="1000" b="0" dirty="0" err="1" smtClean="0">
                <a:solidFill>
                  <a:schemeClr val="bg1"/>
                </a:solidFill>
                <a:cs typeface="Arial" charset="0"/>
              </a:rPr>
              <a:t>Rischan</a:t>
            </a:r>
            <a:r>
              <a:rPr lang="en-US" sz="1000" b="0" baseline="0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000" b="0" baseline="0" dirty="0" err="1" smtClean="0">
                <a:solidFill>
                  <a:schemeClr val="bg1"/>
                </a:solidFill>
                <a:cs typeface="Arial" charset="0"/>
              </a:rPr>
              <a:t>Mafrur</a:t>
            </a:r>
            <a:r>
              <a:rPr lang="en-US" sz="1000" b="0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000" b="0" dirty="0">
                <a:solidFill>
                  <a:schemeClr val="bg1"/>
                </a:solidFill>
                <a:cs typeface="Arial" charset="0"/>
              </a:rPr>
              <a:t>| </a:t>
            </a:r>
            <a:r>
              <a:rPr lang="en-US" sz="1000" b="0" dirty="0" smtClean="0">
                <a:solidFill>
                  <a:schemeClr val="bg1"/>
                </a:solidFill>
                <a:cs typeface="Arial" charset="0"/>
              </a:rPr>
              <a:t>CNU</a:t>
            </a:r>
            <a:endParaRPr lang="en-US" sz="1000" b="0" dirty="0">
              <a:solidFill>
                <a:schemeClr val="bg1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397FC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397FCF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397FCF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397FCF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397FCF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397FCF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397FCF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397FCF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397FCF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4650"/>
            <a:ext cx="9145588" cy="356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962400"/>
            <a:ext cx="4953000" cy="990600"/>
          </a:xfrm>
        </p:spPr>
        <p:txBody>
          <a:bodyPr/>
          <a:lstStyle/>
          <a:p>
            <a:pPr algn="l">
              <a:lnSpc>
                <a:spcPct val="110000"/>
              </a:lnSpc>
              <a:spcBef>
                <a:spcPct val="10000"/>
              </a:spcBef>
            </a:pPr>
            <a:r>
              <a:rPr lang="en-US" sz="1600" dirty="0" err="1" smtClean="0"/>
              <a:t>Rischan</a:t>
            </a:r>
            <a:r>
              <a:rPr lang="en-US" sz="1600" dirty="0" smtClean="0"/>
              <a:t> </a:t>
            </a:r>
            <a:r>
              <a:rPr lang="en-US" sz="1600" dirty="0" err="1" smtClean="0"/>
              <a:t>Mafrur</a:t>
            </a:r>
            <a:endParaRPr lang="en-US" sz="1600" dirty="0" smtClean="0"/>
          </a:p>
          <a:p>
            <a:pPr algn="l">
              <a:lnSpc>
                <a:spcPct val="110000"/>
              </a:lnSpc>
              <a:spcBef>
                <a:spcPct val="10000"/>
              </a:spcBef>
            </a:pPr>
            <a:r>
              <a:rPr lang="en-US" sz="1600" dirty="0" smtClean="0"/>
              <a:t>March, 26 2015</a:t>
            </a:r>
            <a:endParaRPr lang="en-US" sz="1600" dirty="0"/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228600" y="2743200"/>
            <a:ext cx="79549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400" dirty="0" smtClean="0"/>
              <a:t>Modeling and Discovering Human Behavior from Smartphone Sensing Life-Log Data</a:t>
            </a:r>
            <a:endParaRPr lang="en-US" sz="1400" dirty="0"/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blackWhite">
          <a:xfrm>
            <a:off x="0" y="0"/>
            <a:ext cx="9144000" cy="1690688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blackWhite">
          <a:xfrm>
            <a:off x="0" y="5160963"/>
            <a:ext cx="9144000" cy="1690687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228599" y="169863"/>
            <a:ext cx="795496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sz="2800" b="0" dirty="0" err="1" smtClean="0">
                <a:solidFill>
                  <a:schemeClr val="bg1"/>
                </a:solidFill>
                <a:cs typeface="Arial" charset="0"/>
              </a:rPr>
              <a:t>Chonnam</a:t>
            </a:r>
            <a:r>
              <a:rPr lang="en-US" sz="2800" b="0" dirty="0" smtClean="0">
                <a:solidFill>
                  <a:schemeClr val="bg1"/>
                </a:solidFill>
                <a:cs typeface="Arial" charset="0"/>
              </a:rPr>
              <a:t> National University</a:t>
            </a:r>
            <a:r>
              <a:rPr lang="en-US" sz="2800" b="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cs typeface="Arial" charset="0"/>
              </a:rPr>
              <a:t/>
            </a:r>
            <a:br>
              <a:rPr lang="en-US" sz="2400" dirty="0">
                <a:solidFill>
                  <a:schemeClr val="bg1"/>
                </a:solidFill>
                <a:cs typeface="Arial" charset="0"/>
              </a:rPr>
            </a:b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Advanced Network Lab</a:t>
            </a:r>
            <a:r>
              <a:rPr lang="en-US" b="0" dirty="0">
                <a:solidFill>
                  <a:schemeClr val="bg1"/>
                </a:solidFill>
              </a:rPr>
              <a:t/>
            </a:r>
            <a:br>
              <a:rPr lang="en-US" b="0" dirty="0">
                <a:solidFill>
                  <a:schemeClr val="bg1"/>
                </a:solidFill>
              </a:rPr>
            </a:br>
            <a:r>
              <a:rPr lang="en-US" b="0" dirty="0">
                <a:solidFill>
                  <a:schemeClr val="bg1"/>
                </a:solidFill>
              </a:rPr>
              <a:t/>
            </a:r>
            <a:br>
              <a:rPr lang="en-US" b="0" dirty="0">
                <a:solidFill>
                  <a:schemeClr val="bg1"/>
                </a:solidFill>
              </a:rPr>
            </a:br>
            <a:endParaRPr lang="en-US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 Summarization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4724400" cy="2514599"/>
          </a:xfrm>
        </p:spPr>
        <p:txBody>
          <a:bodyPr/>
          <a:lstStyle/>
          <a:p>
            <a:r>
              <a:rPr lang="en-US" dirty="0" smtClean="0"/>
              <a:t>Preprocessing I</a:t>
            </a:r>
          </a:p>
          <a:p>
            <a:pPr lvl="1"/>
            <a:r>
              <a:rPr lang="en-US" dirty="0" smtClean="0"/>
              <a:t>Data cleansing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emoving duplication and noisy data</a:t>
            </a:r>
          </a:p>
          <a:p>
            <a:pPr lvl="1"/>
            <a:r>
              <a:rPr lang="en-US" dirty="0" smtClean="0"/>
              <a:t>Select the most important data</a:t>
            </a:r>
          </a:p>
          <a:p>
            <a:r>
              <a:rPr lang="en-US" dirty="0"/>
              <a:t>Preprocessing </a:t>
            </a:r>
            <a:r>
              <a:rPr lang="en-US" dirty="0" smtClean="0"/>
              <a:t>II</a:t>
            </a:r>
            <a:endParaRPr lang="en-US" dirty="0"/>
          </a:p>
          <a:p>
            <a:pPr lvl="1"/>
            <a:r>
              <a:rPr lang="en-US" dirty="0" smtClean="0"/>
              <a:t>Features Extraction applied in here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 descr="preprocessing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6810375" cy="15335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181600" y="3581400"/>
            <a:ext cx="3810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rPr lang="en-US" b="0" kern="0" dirty="0">
                <a:solidFill>
                  <a:srgbClr val="000000"/>
                </a:solidFill>
              </a:rPr>
              <a:t>Preprocessing </a:t>
            </a:r>
            <a:r>
              <a:rPr lang="en-US" b="0" kern="0" dirty="0" smtClean="0">
                <a:solidFill>
                  <a:srgbClr val="000000"/>
                </a:solidFill>
              </a:rPr>
              <a:t>III</a:t>
            </a:r>
          </a:p>
          <a:p>
            <a:pPr lvl="1"/>
            <a:r>
              <a:rPr lang="en-US" sz="1800" b="0" kern="0" dirty="0" smtClean="0">
                <a:solidFill>
                  <a:srgbClr val="000000"/>
                </a:solidFill>
              </a:rPr>
              <a:t>Features Aggregation</a:t>
            </a:r>
          </a:p>
          <a:p>
            <a:pPr lvl="1"/>
            <a:r>
              <a:rPr lang="en-US" sz="1800" b="0" kern="0" dirty="0" smtClean="0">
                <a:solidFill>
                  <a:srgbClr val="000000"/>
                </a:solidFill>
              </a:rPr>
              <a:t>Adding new values based on features</a:t>
            </a:r>
          </a:p>
          <a:p>
            <a:pPr lvl="1"/>
            <a:r>
              <a:rPr lang="en-US" sz="1800" b="0" kern="0" dirty="0" smtClean="0">
                <a:solidFill>
                  <a:srgbClr val="000000"/>
                </a:solidFill>
              </a:rPr>
              <a:t>Fitting the dataset before modeling behavior applied</a:t>
            </a:r>
          </a:p>
          <a:p>
            <a:pPr lvl="1"/>
            <a:endParaRPr lang="en-US" sz="1800" b="0" kern="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1800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453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I</a:t>
            </a:r>
            <a:endParaRPr lang="en-US" dirty="0"/>
          </a:p>
        </p:txBody>
      </p:sp>
      <p:pic>
        <p:nvPicPr>
          <p:cNvPr id="4" name="Content Placeholder 3" descr="each_dir_output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02" y="1905000"/>
            <a:ext cx="4645429" cy="219441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105400" y="1752600"/>
            <a:ext cx="3835458" cy="422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spcBef>
                <a:spcPts val="600"/>
              </a:spcBef>
              <a:buFont typeface="+mj-lt"/>
              <a:buAutoNum type="arabicPeriod"/>
            </a:pPr>
            <a:r>
              <a:rPr lang="en-US" sz="1400" b="0" dirty="0" err="1" smtClean="0"/>
              <a:t>Funf</a:t>
            </a:r>
            <a:r>
              <a:rPr lang="en-US" sz="1400" b="0" dirty="0" smtClean="0"/>
              <a:t> lib has problem in historical data such as SMS and call log. </a:t>
            </a:r>
          </a:p>
          <a:p>
            <a:pPr algn="just">
              <a:spcBef>
                <a:spcPts val="600"/>
              </a:spcBef>
              <a:buFont typeface="+mj-lt"/>
              <a:buAutoNum type="arabicPeriod"/>
            </a:pPr>
            <a:r>
              <a:rPr lang="en-US" sz="1400" b="0" dirty="0"/>
              <a:t>We use 86400 second interval, means the application copy those data from android database system to our application database once every </a:t>
            </a:r>
            <a:r>
              <a:rPr lang="en-US" sz="1400" b="0" dirty="0" smtClean="0"/>
              <a:t>day.</a:t>
            </a:r>
          </a:p>
          <a:p>
            <a:pPr algn="just">
              <a:spcBef>
                <a:spcPts val="600"/>
              </a:spcBef>
              <a:buFont typeface="+mj-lt"/>
              <a:buAutoNum type="arabicPeriod"/>
            </a:pPr>
            <a:r>
              <a:rPr lang="en-US" sz="1400" b="0" kern="0" dirty="0" smtClean="0"/>
              <a:t>It makes duplication in our database.</a:t>
            </a:r>
          </a:p>
          <a:p>
            <a:pPr algn="just">
              <a:spcBef>
                <a:spcPts val="600"/>
              </a:spcBef>
              <a:buFont typeface="+mj-lt"/>
              <a:buAutoNum type="arabicPeriod"/>
            </a:pPr>
            <a:r>
              <a:rPr lang="en-US" sz="1400" b="0" kern="0" dirty="0" smtClean="0"/>
              <a:t>The function of this module are:</a:t>
            </a:r>
          </a:p>
          <a:p>
            <a:pPr lvl="1" algn="just">
              <a:spcBef>
                <a:spcPts val="600"/>
              </a:spcBef>
            </a:pPr>
            <a:r>
              <a:rPr lang="en-US" sz="1400" b="0" kern="0" dirty="0" smtClean="0"/>
              <a:t>Removing duplication</a:t>
            </a:r>
          </a:p>
          <a:p>
            <a:pPr lvl="1" algn="just">
              <a:spcBef>
                <a:spcPts val="600"/>
              </a:spcBef>
            </a:pPr>
            <a:r>
              <a:rPr lang="en-US" sz="1400" b="0" kern="0" dirty="0" smtClean="0"/>
              <a:t>Data cleansing</a:t>
            </a:r>
          </a:p>
          <a:p>
            <a:pPr lvl="1" algn="just">
              <a:spcBef>
                <a:spcPts val="600"/>
              </a:spcBef>
            </a:pPr>
            <a:r>
              <a:rPr lang="en-US" sz="1400" b="0" kern="0" dirty="0" smtClean="0"/>
              <a:t>Features separation</a:t>
            </a:r>
          </a:p>
        </p:txBody>
      </p:sp>
    </p:spTree>
    <p:extLst>
      <p:ext uri="{BB962C8B-B14F-4D97-AF65-F5344CB8AC3E}">
        <p14:creationId xmlns:p14="http://schemas.microsoft.com/office/powerpoint/2010/main" val="4080516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</a:t>
            </a:r>
            <a:r>
              <a:rPr lang="en-US" dirty="0" smtClean="0"/>
              <a:t>I output </a:t>
            </a:r>
            <a:r>
              <a:rPr lang="en-US" dirty="0"/>
              <a:t>data looks like</a:t>
            </a:r>
          </a:p>
        </p:txBody>
      </p:sp>
      <p:pic>
        <p:nvPicPr>
          <p:cNvPr id="5" name="Picture 4" descr="loc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0"/>
            <a:ext cx="5187710" cy="4284113"/>
          </a:xfrm>
          <a:prstGeom prst="rect">
            <a:avLst/>
          </a:prstGeom>
        </p:spPr>
      </p:pic>
      <p:pic>
        <p:nvPicPr>
          <p:cNvPr id="6" name="Picture 5" descr="applic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495" y="1981200"/>
            <a:ext cx="4699505" cy="366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87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 II (Features Extraction)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81" y="1600200"/>
            <a:ext cx="7305837" cy="4525963"/>
          </a:xfrm>
        </p:spPr>
      </p:pic>
    </p:spTree>
    <p:extLst>
      <p:ext uri="{BB962C8B-B14F-4D97-AF65-F5344CB8AC3E}">
        <p14:creationId xmlns:p14="http://schemas.microsoft.com/office/powerpoint/2010/main" val="1231183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dirty="0"/>
              <a:t>Preprocessing II output data looks like</a:t>
            </a:r>
          </a:p>
        </p:txBody>
      </p:sp>
      <p:pic>
        <p:nvPicPr>
          <p:cNvPr id="5" name="Picture 4" descr="outpu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95399"/>
            <a:ext cx="6172200" cy="464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52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Temporal Granularity (round time value)</a:t>
            </a:r>
          </a:p>
          <a:p>
            <a:pPr lvl="1"/>
            <a:r>
              <a:rPr lang="en-US" dirty="0" smtClean="0"/>
              <a:t>&lt; :30 -&gt; round down</a:t>
            </a:r>
          </a:p>
          <a:p>
            <a:pPr lvl="1"/>
            <a:r>
              <a:rPr lang="en-US" dirty="0" smtClean="0"/>
              <a:t>&gt; :30 -&gt; round up </a:t>
            </a:r>
          </a:p>
          <a:p>
            <a:r>
              <a:rPr lang="en-US" dirty="0"/>
              <a:t> </a:t>
            </a:r>
            <a:r>
              <a:rPr lang="en-US" dirty="0" smtClean="0"/>
              <a:t>Changing Location value to </a:t>
            </a:r>
            <a:r>
              <a:rPr lang="en-US" i="1" dirty="0" smtClean="0"/>
              <a:t>(“</a:t>
            </a:r>
            <a:r>
              <a:rPr lang="en-US" i="1" dirty="0" err="1" smtClean="0"/>
              <a:t>same”,”little”,”long</a:t>
            </a:r>
            <a:r>
              <a:rPr lang="en-US" i="1" dirty="0" smtClean="0"/>
              <a:t>”)</a:t>
            </a:r>
          </a:p>
          <a:p>
            <a:pPr lvl="1"/>
            <a:r>
              <a:rPr lang="en-US" dirty="0"/>
              <a:t>0.0001 degree = 11.1132 m (“little”: “between </a:t>
            </a:r>
            <a:r>
              <a:rPr lang="en-US" dirty="0" smtClean="0"/>
              <a:t>0.001 </a:t>
            </a:r>
            <a:r>
              <a:rPr lang="en-US" dirty="0"/>
              <a:t>~ </a:t>
            </a:r>
            <a:r>
              <a:rPr lang="en-US" dirty="0" smtClean="0"/>
              <a:t>0.005</a:t>
            </a:r>
            <a:r>
              <a:rPr lang="en-US" dirty="0"/>
              <a:t>”</a:t>
            </a:r>
            <a:r>
              <a:rPr lang="en-US" dirty="0" smtClean="0"/>
              <a:t>)</a:t>
            </a:r>
          </a:p>
          <a:p>
            <a:r>
              <a:rPr lang="en-US" dirty="0" smtClean="0"/>
              <a:t>Aggregate values of Wi-Fi and Bluetooth</a:t>
            </a:r>
          </a:p>
          <a:p>
            <a:r>
              <a:rPr lang="en-US" dirty="0"/>
              <a:t>Removing values such as text length and duration from SMS log and call log, duration from running application probe, MAC and signal strength from nearby Wi-Fi </a:t>
            </a:r>
            <a:r>
              <a:rPr lang="en-US" dirty="0" smtClean="0"/>
              <a:t>probe.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31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 smtClean="0"/>
              <a:t>Output of Preprocessing III</a:t>
            </a:r>
            <a:endParaRPr lang="en-US" dirty="0"/>
          </a:p>
        </p:txBody>
      </p:sp>
      <p:pic>
        <p:nvPicPr>
          <p:cNvPr id="4" name="Picture 3" descr="output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66801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58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Discovering Human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data that we have are set of activities.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Behavior means activities which is </a:t>
            </a:r>
            <a:r>
              <a:rPr lang="en-US" dirty="0"/>
              <a:t>carried out </a:t>
            </a:r>
            <a:r>
              <a:rPr lang="en-US" dirty="0" smtClean="0"/>
              <a:t>continuously.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Behavior means set of group activities which has (* similar time and similar activity). 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57200" y="3581400"/>
            <a:ext cx="838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Day1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Week1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295400" y="3581400"/>
            <a:ext cx="838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Day2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800" dirty="0"/>
              <a:t>Week1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133600" y="3581400"/>
            <a:ext cx="838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Day3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800" dirty="0"/>
              <a:t>Week1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71800" y="3581400"/>
            <a:ext cx="838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Day4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800" dirty="0"/>
              <a:t>Week1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10000" y="3581400"/>
            <a:ext cx="838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Day5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800" dirty="0"/>
              <a:t>Week1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648200" y="3581400"/>
            <a:ext cx="838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Day6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800" dirty="0"/>
              <a:t>Week1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324600" y="3581400"/>
            <a:ext cx="838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Day1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800" dirty="0" smtClean="0"/>
              <a:t>Week2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486400" y="3581400"/>
            <a:ext cx="838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Day7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800" dirty="0"/>
              <a:t>Week1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5486400" y="3581400"/>
            <a:ext cx="838200" cy="6096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 flipV="1">
            <a:off x="5486400" y="3581400"/>
            <a:ext cx="838200" cy="6096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>
            <a:off x="457200" y="3352800"/>
            <a:ext cx="1828800" cy="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>
            <a:off x="457200" y="3352800"/>
            <a:ext cx="0" cy="106680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>
            <a:off x="457200" y="4419600"/>
            <a:ext cx="1828800" cy="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 bwMode="auto">
          <a:xfrm>
            <a:off x="2286000" y="3352800"/>
            <a:ext cx="0" cy="106680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951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Similar Patterns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483003"/>
              </p:ext>
            </p:extLst>
          </p:nvPr>
        </p:nvGraphicFramePr>
        <p:xfrm>
          <a:off x="609600" y="1676400"/>
          <a:ext cx="3581400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512"/>
                <a:gridCol w="1222917"/>
                <a:gridCol w="1484971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Sensor 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Sensor 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same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wifi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1-AP, </a:t>
                      </a:r>
                      <a:r>
                        <a:rPr lang="en-US" dirty="0" err="1" smtClean="0"/>
                        <a:t>iptime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runapps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kakao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runapps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kakao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little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 bwMode="auto">
          <a:xfrm>
            <a:off x="381000" y="2247900"/>
            <a:ext cx="3886200" cy="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auto">
          <a:xfrm>
            <a:off x="381000" y="3086100"/>
            <a:ext cx="3886200" cy="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>
            <a:off x="685800" y="4648200"/>
            <a:ext cx="3657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>
            <a:off x="685800" y="3810000"/>
            <a:ext cx="3657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 flipH="1" flipV="1">
            <a:off x="685800" y="3810000"/>
            <a:ext cx="4762" cy="8382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 flipH="1" flipV="1">
            <a:off x="4343400" y="3810000"/>
            <a:ext cx="4762" cy="8382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 flipH="1" flipV="1">
            <a:off x="4267200" y="2247900"/>
            <a:ext cx="4762" cy="83820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 flipH="1" flipV="1">
            <a:off x="381000" y="2247900"/>
            <a:ext cx="4762" cy="83820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3864220"/>
              </p:ext>
            </p:extLst>
          </p:nvPr>
        </p:nvGraphicFramePr>
        <p:xfrm>
          <a:off x="4876800" y="1767839"/>
          <a:ext cx="3581400" cy="2880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512"/>
                <a:gridCol w="1222917"/>
                <a:gridCol w="1484971"/>
              </a:tblGrid>
              <a:tr h="6858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Sensor 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Sensor 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same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wifi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1-AP, </a:t>
                      </a:r>
                      <a:r>
                        <a:rPr lang="en-US" dirty="0" err="1" smtClean="0"/>
                        <a:t>iptime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battery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charging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wifi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D-link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runapps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kakao</a:t>
                      </a:r>
                      <a:endParaRPr lang="en-US" dirty="0"/>
                    </a:p>
                  </a:txBody>
                  <a:tcPr/>
                </a:tc>
              </a:tr>
              <a:tr h="315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little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 bwMode="auto">
          <a:xfrm>
            <a:off x="4876800" y="4777740"/>
            <a:ext cx="3657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4876800" y="3939540"/>
            <a:ext cx="3657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 flipH="1" flipV="1">
            <a:off x="4876800" y="3939540"/>
            <a:ext cx="4762" cy="8382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 flipH="1" flipV="1">
            <a:off x="8534400" y="3939540"/>
            <a:ext cx="4762" cy="8382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>
            <a:off x="4724400" y="3200400"/>
            <a:ext cx="3657600" cy="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 bwMode="auto">
          <a:xfrm>
            <a:off x="4724400" y="2362200"/>
            <a:ext cx="3657600" cy="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 bwMode="auto">
          <a:xfrm flipH="1" flipV="1">
            <a:off x="4724400" y="2362200"/>
            <a:ext cx="4762" cy="83820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 bwMode="auto">
          <a:xfrm flipH="1" flipV="1">
            <a:off x="8382000" y="2362200"/>
            <a:ext cx="4762" cy="838200"/>
          </a:xfrm>
          <a:prstGeom prst="line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457200" y="4846319"/>
            <a:ext cx="8229600" cy="1478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b="0" kern="0" dirty="0" smtClean="0">
                <a:solidFill>
                  <a:srgbClr val="008000"/>
                </a:solidFill>
                <a:latin typeface="Calibri" panose="020F0502020204030204" pitchFamily="34" charset="0"/>
              </a:rPr>
              <a:t>Group-1 = 13:00,location,same | 13:00,wifi,1-AP,iptime</a:t>
            </a:r>
          </a:p>
          <a:p>
            <a:pPr marL="0" indent="0">
              <a:buNone/>
            </a:pPr>
            <a:r>
              <a:rPr lang="en-US" b="0" kern="0" dirty="0" smtClean="0">
                <a:solidFill>
                  <a:srgbClr val="008000"/>
                </a:solidFill>
                <a:latin typeface="Calibri" panose="020F0502020204030204" pitchFamily="34" charset="0"/>
              </a:rPr>
              <a:t>Group-1 = </a:t>
            </a:r>
            <a:r>
              <a:rPr lang="en-US" b="0" kern="0" dirty="0">
                <a:solidFill>
                  <a:srgbClr val="008000"/>
                </a:solidFill>
                <a:latin typeface="Calibri" panose="020F0502020204030204" pitchFamily="34" charset="0"/>
              </a:rPr>
              <a:t>13:00,location,same | </a:t>
            </a:r>
            <a:r>
              <a:rPr lang="en-US" b="0" kern="0" dirty="0" smtClean="0">
                <a:solidFill>
                  <a:srgbClr val="008000"/>
                </a:solidFill>
                <a:latin typeface="Calibri" panose="020F0502020204030204" pitchFamily="34" charset="0"/>
              </a:rPr>
              <a:t>13:00,wifi,1-AP,iptime</a:t>
            </a:r>
          </a:p>
          <a:p>
            <a:pPr marL="0" indent="0">
              <a:buNone/>
            </a:pPr>
            <a:r>
              <a:rPr lang="en-US" b="0" kern="0" dirty="0" smtClean="0">
                <a:solidFill>
                  <a:srgbClr val="333399"/>
                </a:solidFill>
                <a:latin typeface="Calibri" panose="020F0502020204030204" pitchFamily="34" charset="0"/>
              </a:rPr>
              <a:t>Group-2 = 15:00,runapps,kakao | 15:00, location, little</a:t>
            </a:r>
          </a:p>
          <a:p>
            <a:pPr marL="0" indent="0">
              <a:buNone/>
            </a:pPr>
            <a:r>
              <a:rPr lang="en-US" b="0" kern="0" dirty="0">
                <a:solidFill>
                  <a:srgbClr val="333399"/>
                </a:solidFill>
                <a:latin typeface="Calibri" panose="020F0502020204030204" pitchFamily="34" charset="0"/>
              </a:rPr>
              <a:t>Group-2 = 15:00,runapps,kakao | 15:00, location, little</a:t>
            </a:r>
            <a:endParaRPr lang="en-US" b="0" kern="0" dirty="0" smtClean="0">
              <a:solidFill>
                <a:srgbClr val="33339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591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(Similarity Detection)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5334000"/>
            <a:ext cx="8915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spcBef>
                <a:spcPct val="20000"/>
              </a:spcBef>
            </a:pPr>
            <a:r>
              <a:rPr lang="en-US" dirty="0"/>
              <a:t>Behavior Profiling/</a:t>
            </a:r>
            <a:r>
              <a:rPr lang="en-US" dirty="0" smtClean="0"/>
              <a:t>Modeling</a:t>
            </a:r>
          </a:p>
          <a:p>
            <a:pPr lvl="0" algn="l">
              <a:spcBef>
                <a:spcPct val="20000"/>
              </a:spcBef>
            </a:pPr>
            <a:r>
              <a:rPr lang="en-US" b="0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We </a:t>
            </a:r>
            <a:r>
              <a:rPr lang="en-US" b="0" kern="0" dirty="0">
                <a:solidFill>
                  <a:srgbClr val="000000"/>
                </a:solidFill>
                <a:latin typeface="Arial"/>
                <a:ea typeface="ＭＳ Ｐゴシック"/>
              </a:rPr>
              <a:t>collect all of intersection data between </a:t>
            </a:r>
            <a:r>
              <a:rPr lang="en-US" b="0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Groups, </a:t>
            </a:r>
            <a:r>
              <a:rPr lang="en-US" b="0" kern="0" dirty="0">
                <a:solidFill>
                  <a:srgbClr val="000000"/>
                </a:solidFill>
                <a:latin typeface="Arial"/>
                <a:ea typeface="ＭＳ Ｐゴシック"/>
              </a:rPr>
              <a:t>and mark those data as the user </a:t>
            </a:r>
            <a:r>
              <a:rPr lang="en-US" b="0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behaviors.</a:t>
            </a:r>
            <a:endParaRPr lang="en-US" b="0" kern="0" dirty="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7799"/>
            <a:ext cx="6553200" cy="373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3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2895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b="1" dirty="0" smtClean="0"/>
              <a:t>Introduction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Background and Problem Statements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Methods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Data Preprocessing and Features Extraction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Our approach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Goal</a:t>
            </a:r>
            <a:endParaRPr lang="en-US" sz="1600" b="1" dirty="0"/>
          </a:p>
          <a:p>
            <a:pPr lvl="1">
              <a:spcBef>
                <a:spcPts val="600"/>
              </a:spcBef>
            </a:pPr>
            <a:r>
              <a:rPr lang="en-US" sz="1600" dirty="0" smtClean="0"/>
              <a:t>Modeling </a:t>
            </a:r>
            <a:r>
              <a:rPr lang="en-US" sz="1600" dirty="0"/>
              <a:t>and discovering user behavior based </a:t>
            </a:r>
            <a:r>
              <a:rPr lang="en-US" sz="1600"/>
              <a:t>on </a:t>
            </a:r>
            <a:r>
              <a:rPr lang="en-US" sz="1600" smtClean="0"/>
              <a:t>user’s smartphone </a:t>
            </a:r>
            <a:r>
              <a:rPr lang="en-US" sz="1600" dirty="0" smtClean="0"/>
              <a:t>life-log </a:t>
            </a:r>
            <a:endParaRPr lang="en-US" sz="1600" dirty="0"/>
          </a:p>
          <a:p>
            <a:pPr lvl="1">
              <a:spcBef>
                <a:spcPts val="600"/>
              </a:spcBef>
            </a:pPr>
            <a:r>
              <a:rPr lang="en-US" sz="1600" dirty="0"/>
              <a:t>Modeling human behavior for user identification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6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609600"/>
          </a:xfrm>
        </p:spPr>
        <p:txBody>
          <a:bodyPr/>
          <a:lstStyle/>
          <a:p>
            <a:r>
              <a:rPr lang="en-US" dirty="0" smtClean="0"/>
              <a:t>Grouping Result</a:t>
            </a:r>
            <a:endParaRPr lang="en-US" dirty="0"/>
          </a:p>
        </p:txBody>
      </p:sp>
      <p:pic>
        <p:nvPicPr>
          <p:cNvPr id="4" name="Picture 3" descr="Screen Shot 2015-03-08 at 11.19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991600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15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2400"/>
          </a:xfrm>
        </p:spPr>
        <p:txBody>
          <a:bodyPr/>
          <a:lstStyle/>
          <a:p>
            <a:r>
              <a:rPr lang="en-US" sz="1600" dirty="0" smtClean="0"/>
              <a:t>Total of dataset around 1 month 20 days</a:t>
            </a:r>
          </a:p>
          <a:p>
            <a:r>
              <a:rPr lang="en-US" sz="1600" dirty="0" smtClean="0"/>
              <a:t>We Divide all of dataset to two parts </a:t>
            </a:r>
          </a:p>
          <a:p>
            <a:pPr lvl="1"/>
            <a:r>
              <a:rPr lang="en-US" sz="1600" dirty="0" smtClean="0"/>
              <a:t>First month for creating model (first dataset)</a:t>
            </a:r>
          </a:p>
          <a:p>
            <a:pPr lvl="1"/>
            <a:r>
              <a:rPr lang="en-US" sz="1600" dirty="0" smtClean="0"/>
              <a:t>Remaining dataset for testing performance (second dataset)</a:t>
            </a:r>
          </a:p>
          <a:p>
            <a:r>
              <a:rPr lang="en-US" sz="1600" dirty="0" smtClean="0"/>
              <a:t>Modeling user behavior based on first data, </a:t>
            </a:r>
          </a:p>
          <a:p>
            <a:pPr lvl="1"/>
            <a:r>
              <a:rPr lang="en-US" sz="1600" dirty="0"/>
              <a:t>B</a:t>
            </a:r>
            <a:r>
              <a:rPr lang="en-US" sz="1600" dirty="0" smtClean="0"/>
              <a:t>1: Behavior model/profile.</a:t>
            </a:r>
          </a:p>
          <a:p>
            <a:r>
              <a:rPr lang="en-US" sz="1600" dirty="0" smtClean="0"/>
              <a:t>Extract and Process the second dataset.</a:t>
            </a:r>
          </a:p>
          <a:p>
            <a:r>
              <a:rPr lang="en-US" sz="1600" dirty="0" smtClean="0"/>
              <a:t>Apply similarity detection to second dataset with same setting. </a:t>
            </a:r>
          </a:p>
          <a:p>
            <a:pPr lvl="1"/>
            <a:r>
              <a:rPr lang="en-US" sz="1600" dirty="0" smtClean="0"/>
              <a:t>B2: Set of behavior group result from second dataset.</a:t>
            </a:r>
          </a:p>
          <a:p>
            <a:r>
              <a:rPr lang="en-US" sz="1600" dirty="0" smtClean="0"/>
              <a:t>Is the all of B2 identified by Behavior model/profile (B1)?.</a:t>
            </a:r>
          </a:p>
          <a:p>
            <a:r>
              <a:rPr lang="en-US" sz="1600" dirty="0" smtClean="0"/>
              <a:t>How many groups of activities (B2) which identified by behavior model(B1), The percentage of data identified.</a:t>
            </a:r>
          </a:p>
          <a:p>
            <a:r>
              <a:rPr lang="en-US" sz="1600" dirty="0" smtClean="0"/>
              <a:t>Implement this approach for Identification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2036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 (Only 10 students)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8229600" cy="2307042"/>
          </a:xfrm>
        </p:spPr>
      </p:pic>
    </p:spTree>
    <p:extLst>
      <p:ext uri="{BB962C8B-B14F-4D97-AF65-F5344CB8AC3E}">
        <p14:creationId xmlns:p14="http://schemas.microsoft.com/office/powerpoint/2010/main" val="1020809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Background and Problem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sz="1600" dirty="0">
                <a:latin typeface="+mj-lt"/>
              </a:rPr>
              <a:t>Common approach which is using 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one feature </a:t>
            </a:r>
            <a:r>
              <a:rPr lang="en-US" sz="1600" dirty="0">
                <a:latin typeface="+mj-lt"/>
              </a:rPr>
              <a:t>is good to know that </a:t>
            </a:r>
            <a:r>
              <a:rPr lang="en-US" sz="1600" dirty="0" smtClean="0">
                <a:latin typeface="+mj-lt"/>
              </a:rPr>
              <a:t>feature is reliable </a:t>
            </a:r>
            <a:r>
              <a:rPr lang="en-US" sz="1600" dirty="0">
                <a:latin typeface="+mj-lt"/>
              </a:rPr>
              <a:t>or not. The problem when we use only one feature is 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the lack of sensor </a:t>
            </a: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accuracy</a:t>
            </a:r>
            <a:r>
              <a:rPr lang="en-US" sz="1600" dirty="0" smtClean="0">
                <a:latin typeface="+mj-lt"/>
              </a:rPr>
              <a:t>, data loss, and we have to think about realistic data. </a:t>
            </a:r>
            <a:endParaRPr lang="en-US" sz="1600" dirty="0">
              <a:latin typeface="+mj-lt"/>
            </a:endParaRPr>
          </a:p>
          <a:p>
            <a:pPr lvl="0" algn="just"/>
            <a:r>
              <a:rPr lang="en-US" sz="1600" dirty="0" smtClean="0">
                <a:latin typeface="+mj-lt"/>
              </a:rPr>
              <a:t>User </a:t>
            </a:r>
            <a:r>
              <a:rPr lang="en-US" sz="1600" dirty="0">
                <a:latin typeface="+mj-lt"/>
              </a:rPr>
              <a:t>has 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different </a:t>
            </a:r>
            <a:r>
              <a:rPr lang="en-US" sz="1600" dirty="0" smtClean="0">
                <a:solidFill>
                  <a:srgbClr val="00B050"/>
                </a:solidFill>
                <a:latin typeface="+mj-lt"/>
              </a:rPr>
              <a:t>types 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and brand of smartphone </a:t>
            </a:r>
            <a:r>
              <a:rPr lang="en-US" sz="1600" dirty="0">
                <a:latin typeface="+mj-lt"/>
              </a:rPr>
              <a:t>and each smartphone has different </a:t>
            </a:r>
            <a:r>
              <a:rPr lang="en-US" sz="1600" dirty="0" smtClean="0">
                <a:latin typeface="+mj-lt"/>
              </a:rPr>
              <a:t>types </a:t>
            </a:r>
            <a:r>
              <a:rPr lang="en-US" sz="1600" dirty="0">
                <a:latin typeface="+mj-lt"/>
              </a:rPr>
              <a:t>of sensors and hardware specification and capabilities. </a:t>
            </a:r>
          </a:p>
          <a:p>
            <a:pPr lvl="0" algn="just"/>
            <a:r>
              <a:rPr lang="en-US" sz="1600" dirty="0">
                <a:latin typeface="+mj-lt"/>
              </a:rPr>
              <a:t>We 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could not expect the human actions </a:t>
            </a:r>
            <a:r>
              <a:rPr lang="en-US" sz="1600" dirty="0">
                <a:latin typeface="+mj-lt"/>
              </a:rPr>
              <a:t>and their activities, they will </a:t>
            </a:r>
            <a:r>
              <a:rPr lang="en-US" sz="1600" dirty="0" smtClean="0">
                <a:latin typeface="+mj-lt"/>
              </a:rPr>
              <a:t>do </a:t>
            </a:r>
            <a:r>
              <a:rPr lang="en-US" sz="1600" dirty="0">
                <a:latin typeface="+mj-lt"/>
              </a:rPr>
              <a:t>actions and activities as they want. </a:t>
            </a:r>
          </a:p>
          <a:p>
            <a:pPr lvl="0" algn="just"/>
            <a:r>
              <a:rPr lang="en-US" sz="1600" dirty="0">
                <a:latin typeface="+mj-lt"/>
              </a:rPr>
              <a:t>There is 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no ideal data collection </a:t>
            </a:r>
            <a:r>
              <a:rPr lang="en-US" sz="1600" dirty="0">
                <a:latin typeface="+mj-lt"/>
              </a:rPr>
              <a:t>that can record user personal data 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for every day 24 hour </a:t>
            </a:r>
            <a:r>
              <a:rPr lang="en-US" sz="1600" dirty="0">
                <a:latin typeface="+mj-lt"/>
              </a:rPr>
              <a:t>non-stop, it will drain the battery and spend smartphone resource. </a:t>
            </a:r>
          </a:p>
          <a:p>
            <a:pPr lvl="0" algn="just"/>
            <a:r>
              <a:rPr lang="en-US" sz="1600" dirty="0">
                <a:latin typeface="+mj-lt"/>
              </a:rPr>
              <a:t>There is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no ideal data collection </a:t>
            </a:r>
            <a:r>
              <a:rPr lang="en-US" sz="1600" dirty="0">
                <a:latin typeface="+mj-lt"/>
              </a:rPr>
              <a:t>that can record all of data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without any data loss</a:t>
            </a:r>
            <a:r>
              <a:rPr lang="en-US" sz="1600" dirty="0">
                <a:latin typeface="+mj-lt"/>
              </a:rPr>
              <a:t>.</a:t>
            </a:r>
          </a:p>
          <a:p>
            <a:pPr lvl="0" algn="just"/>
            <a:r>
              <a:rPr lang="en-US" sz="1600" dirty="0" smtClean="0">
                <a:latin typeface="+mj-lt"/>
              </a:rPr>
              <a:t>We decide </a:t>
            </a:r>
            <a:r>
              <a:rPr lang="en-US" sz="1600" dirty="0">
                <a:latin typeface="+mj-lt"/>
              </a:rPr>
              <a:t>to 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use many of sensors </a:t>
            </a:r>
            <a:r>
              <a:rPr lang="en-US" sz="1600" dirty="0">
                <a:latin typeface="+mj-lt"/>
              </a:rPr>
              <a:t>rather than focus only one sensor, we have to realize that the data from smartphone are 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heterogeneous data </a:t>
            </a:r>
            <a:r>
              <a:rPr lang="en-US" sz="1600" dirty="0">
                <a:latin typeface="+mj-lt"/>
              </a:rPr>
              <a:t>because the data came from multiple sensors and multiple source information</a:t>
            </a:r>
            <a:r>
              <a:rPr lang="en-US" sz="1600" dirty="0" smtClean="0">
                <a:latin typeface="+mj-lt"/>
              </a:rPr>
              <a:t>. </a:t>
            </a:r>
          </a:p>
          <a:p>
            <a:pPr lvl="0" algn="just"/>
            <a:r>
              <a:rPr lang="en-US" sz="1600" dirty="0" smtClean="0">
                <a:latin typeface="+mj-lt"/>
              </a:rPr>
              <a:t>Our proposed method </a:t>
            </a: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tried to deal with those situations</a:t>
            </a:r>
            <a:r>
              <a:rPr lang="en-US" sz="1600" dirty="0" smtClean="0">
                <a:latin typeface="+mj-lt"/>
              </a:rPr>
              <a:t>.</a:t>
            </a:r>
            <a:endParaRPr lang="en-US" sz="1600" dirty="0">
              <a:latin typeface="+mj-lt"/>
            </a:endParaRPr>
          </a:p>
          <a:p>
            <a:pPr marL="0" lvl="0" indent="0">
              <a:buNone/>
            </a:pP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270644303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 looks like</a:t>
            </a:r>
            <a:endParaRPr lang="en-US" dirty="0"/>
          </a:p>
        </p:txBody>
      </p:sp>
      <p:pic>
        <p:nvPicPr>
          <p:cNvPr id="4" name="Picture 3" descr="dataviewinsmartph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2538412" cy="4512733"/>
          </a:xfrm>
          <a:prstGeom prst="rect">
            <a:avLst/>
          </a:prstGeom>
        </p:spPr>
      </p:pic>
      <p:pic>
        <p:nvPicPr>
          <p:cNvPr id="6" name="Picture 5" descr="list_of_di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524000"/>
            <a:ext cx="5638800" cy="13873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802146"/>
            <a:ext cx="5029200" cy="360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89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Alice is </a:t>
            </a:r>
            <a:r>
              <a:rPr lang="en-US" dirty="0" smtClean="0"/>
              <a:t>research’s </a:t>
            </a:r>
            <a:r>
              <a:rPr lang="en-US" dirty="0"/>
              <a:t>student in one of university in Korea. </a:t>
            </a:r>
            <a:endParaRPr lang="en-US" dirty="0" smtClean="0"/>
          </a:p>
          <a:p>
            <a:r>
              <a:rPr lang="en-US" dirty="0" smtClean="0"/>
              <a:t>Almost every day</a:t>
            </a:r>
            <a:r>
              <a:rPr lang="en-US" dirty="0"/>
              <a:t>, he wakes up, takes a shower, breakfast, and goes to his campus at 8:40 AM. </a:t>
            </a:r>
            <a:endParaRPr lang="en-US" dirty="0" smtClean="0"/>
          </a:p>
          <a:p>
            <a:r>
              <a:rPr lang="en-US" dirty="0" smtClean="0"/>
              <a:t>He </a:t>
            </a:r>
            <a:r>
              <a:rPr lang="en-US" dirty="0"/>
              <a:t>is living in dormitory, he walks from dormitory to his lab (campus) takes 10 minutes. </a:t>
            </a:r>
            <a:endParaRPr lang="en-US" dirty="0" smtClean="0"/>
          </a:p>
          <a:p>
            <a:r>
              <a:rPr lang="en-US" dirty="0" smtClean="0"/>
              <a:t>Usually</a:t>
            </a:r>
            <a:r>
              <a:rPr lang="en-US" dirty="0"/>
              <a:t>, he arrives in his lab at 9 AM and then sits on his chair and starts working.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example is </a:t>
            </a:r>
            <a:r>
              <a:rPr lang="en-US" dirty="0"/>
              <a:t>one of the human daily routine in working day. Based on this story, we can used Alice’s smartphone sensor data to define and build Alice’s behavior model. </a:t>
            </a:r>
          </a:p>
        </p:txBody>
      </p:sp>
    </p:spTree>
    <p:extLst>
      <p:ext uri="{BB962C8B-B14F-4D97-AF65-F5344CB8AC3E}">
        <p14:creationId xmlns:p14="http://schemas.microsoft.com/office/powerpoint/2010/main" val="45446308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terms of human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human behavior in case of smartphone sensing?.</a:t>
            </a:r>
          </a:p>
          <a:p>
            <a:pPr lvl="1"/>
            <a:r>
              <a:rPr lang="en-US" dirty="0" smtClean="0"/>
              <a:t> Human daily activities which carried out continuously</a:t>
            </a:r>
          </a:p>
          <a:p>
            <a:r>
              <a:rPr lang="en-US" dirty="0" smtClean="0"/>
              <a:t>In terms of human daily activities, we have to consider about four things:</a:t>
            </a:r>
          </a:p>
          <a:p>
            <a:pPr lvl="1"/>
            <a:r>
              <a:rPr lang="en-US" dirty="0" smtClean="0"/>
              <a:t>What kind of activity (</a:t>
            </a:r>
            <a:r>
              <a:rPr lang="en-US" dirty="0" err="1" smtClean="0"/>
              <a:t>e.g</a:t>
            </a:r>
            <a:r>
              <a:rPr lang="en-US" dirty="0" smtClean="0"/>
              <a:t> meeting, study, exercise)</a:t>
            </a:r>
          </a:p>
          <a:p>
            <a:pPr lvl="1"/>
            <a:r>
              <a:rPr lang="en-US" dirty="0" smtClean="0"/>
              <a:t>When (</a:t>
            </a:r>
            <a:r>
              <a:rPr lang="en-US" dirty="0" err="1" smtClean="0"/>
              <a:t>e.g</a:t>
            </a:r>
            <a:r>
              <a:rPr lang="en-US" dirty="0" smtClean="0"/>
              <a:t> around 9 AM)</a:t>
            </a:r>
          </a:p>
          <a:p>
            <a:pPr lvl="1"/>
            <a:r>
              <a:rPr lang="en-US" dirty="0" smtClean="0"/>
              <a:t>Location (</a:t>
            </a:r>
            <a:r>
              <a:rPr lang="en-US" dirty="0" err="1" smtClean="0"/>
              <a:t>e.g</a:t>
            </a:r>
            <a:r>
              <a:rPr lang="en-US" dirty="0" smtClean="0"/>
              <a:t> Lab)</a:t>
            </a:r>
          </a:p>
          <a:p>
            <a:pPr lvl="1"/>
            <a:r>
              <a:rPr lang="en-US" dirty="0" smtClean="0"/>
              <a:t>Human Interaction (</a:t>
            </a:r>
            <a:r>
              <a:rPr lang="en-US" dirty="0" err="1" smtClean="0"/>
              <a:t>e.g</a:t>
            </a:r>
            <a:r>
              <a:rPr lang="en-US" dirty="0" smtClean="0"/>
              <a:t> all lab’s members)</a:t>
            </a:r>
          </a:p>
          <a:p>
            <a:r>
              <a:rPr lang="en-US" dirty="0" smtClean="0"/>
              <a:t>Possibilities : same activity in different time and location, different activity in same time and location, etc.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07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685800"/>
            <a:ext cx="3886200" cy="762000"/>
          </a:xfrm>
        </p:spPr>
        <p:txBody>
          <a:bodyPr/>
          <a:lstStyle/>
          <a:p>
            <a:r>
              <a:rPr lang="en-US" dirty="0" smtClean="0"/>
              <a:t>Dataset</a:t>
            </a:r>
            <a:br>
              <a:rPr lang="en-US" dirty="0" smtClean="0"/>
            </a:br>
            <a:r>
              <a:rPr lang="en-US" dirty="0" smtClean="0"/>
              <a:t>&amp; Features Description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81000"/>
            <a:ext cx="5129767" cy="5788173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600200"/>
            <a:ext cx="39624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1200" b="0" kern="0" smtClean="0"/>
              <a:t>Proposed Features </a:t>
            </a:r>
            <a:r>
              <a:rPr lang="en-US" sz="1200" b="0" i="1" kern="0" smtClean="0"/>
              <a:t>(every single data has timestamp)</a:t>
            </a:r>
          </a:p>
          <a:p>
            <a:r>
              <a:rPr lang="en-US" sz="1200" b="0" kern="0" smtClean="0"/>
              <a:t>What kind of Human Activity</a:t>
            </a:r>
          </a:p>
          <a:p>
            <a:pPr lvl="1"/>
            <a:r>
              <a:rPr lang="en-US" sz="1200" b="0" kern="0" smtClean="0"/>
              <a:t>Activity [none, low, high]</a:t>
            </a:r>
          </a:p>
          <a:p>
            <a:r>
              <a:rPr lang="en-US" sz="1200" b="0" kern="0" smtClean="0"/>
              <a:t>Human Location</a:t>
            </a:r>
          </a:p>
          <a:p>
            <a:pPr lvl="1"/>
            <a:r>
              <a:rPr lang="en-US" sz="1200" b="0" kern="0" smtClean="0"/>
              <a:t>GPS [longitude, latitude]</a:t>
            </a:r>
          </a:p>
          <a:p>
            <a:pPr lvl="1"/>
            <a:r>
              <a:rPr lang="en-US" sz="1200" b="0" kern="0" smtClean="0"/>
              <a:t>Bluetooth [list of nearby Bluetooth]</a:t>
            </a:r>
          </a:p>
          <a:p>
            <a:pPr lvl="1"/>
            <a:r>
              <a:rPr lang="en-US" sz="1200" b="0" kern="0" smtClean="0"/>
              <a:t>Wi-Fi [lists of nearby AP]</a:t>
            </a:r>
          </a:p>
          <a:p>
            <a:r>
              <a:rPr lang="en-US" sz="1200" b="0" kern="0" smtClean="0"/>
              <a:t>Human Interaction (Human-&gt;Human) </a:t>
            </a:r>
          </a:p>
          <a:p>
            <a:pPr lvl="1"/>
            <a:r>
              <a:rPr lang="en-US" sz="1200" b="0" kern="0" smtClean="0"/>
              <a:t>Call [incoming, outgoing, missed]</a:t>
            </a:r>
          </a:p>
          <a:p>
            <a:pPr lvl="1"/>
            <a:r>
              <a:rPr lang="en-US" sz="1200" b="0" kern="0" smtClean="0"/>
              <a:t>SMS [sent, received]</a:t>
            </a:r>
          </a:p>
          <a:p>
            <a:pPr lvl="1"/>
            <a:r>
              <a:rPr lang="en-US" sz="1200" b="0" kern="0" smtClean="0"/>
              <a:t>Run apps [social network apps]</a:t>
            </a:r>
          </a:p>
          <a:p>
            <a:r>
              <a:rPr lang="en-US" sz="1200" b="0" kern="0" smtClean="0"/>
              <a:t>Human Interaction (Human -&gt; Smartphone)</a:t>
            </a:r>
          </a:p>
          <a:p>
            <a:pPr lvl="1"/>
            <a:r>
              <a:rPr lang="en-US" sz="1200" b="0" kern="0" smtClean="0"/>
              <a:t>Battery [time charging]</a:t>
            </a:r>
          </a:p>
          <a:p>
            <a:pPr lvl="1"/>
            <a:r>
              <a:rPr lang="en-US" sz="1200" b="0" kern="0" smtClean="0"/>
              <a:t>Run apps [name of apps]</a:t>
            </a:r>
          </a:p>
          <a:p>
            <a:pPr lvl="1"/>
            <a:r>
              <a:rPr lang="en-US" sz="1200" b="0" kern="0" smtClean="0"/>
              <a:t>Screen [screen ON, screen OFF]</a:t>
            </a:r>
          </a:p>
          <a:p>
            <a:pPr lvl="2"/>
            <a:endParaRPr lang="en-US" sz="1200" b="0" kern="0" smtClean="0"/>
          </a:p>
          <a:p>
            <a:endParaRPr lang="en-US" sz="1200" b="0" kern="0" dirty="0"/>
          </a:p>
        </p:txBody>
      </p:sp>
    </p:spTree>
    <p:extLst>
      <p:ext uri="{BB962C8B-B14F-4D97-AF65-F5344CB8AC3E}">
        <p14:creationId xmlns:p14="http://schemas.microsoft.com/office/powerpoint/2010/main" val="408593883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762000"/>
          </a:xfrm>
        </p:spPr>
        <p:txBody>
          <a:bodyPr/>
          <a:lstStyle/>
          <a:p>
            <a:pPr algn="ctr"/>
            <a:r>
              <a:rPr lang="en-US" dirty="0" smtClean="0"/>
              <a:t>Technical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990600"/>
            <a:ext cx="7010400" cy="2818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18" y="3809031"/>
            <a:ext cx="6779029" cy="263130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762000"/>
          </a:xfrm>
        </p:spPr>
        <p:txBody>
          <a:bodyPr/>
          <a:lstStyle/>
          <a:p>
            <a:r>
              <a:rPr lang="en-US" dirty="0" smtClean="0"/>
              <a:t>Example data plot from two of students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705600" y="985381"/>
            <a:ext cx="2362199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b="0" dirty="0"/>
              <a:t>We store the data from all of students in archive file. </a:t>
            </a:r>
            <a:endParaRPr lang="en-US" sz="1200" b="0" dirty="0" smtClean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b="0" dirty="0" smtClean="0"/>
              <a:t>The </a:t>
            </a:r>
            <a:r>
              <a:rPr lang="en-US" sz="1200" b="0" dirty="0"/>
              <a:t>size of all of data after extracted is around 28.7 GB. Extracted data contain 47 directories in different name for each student’s data</a:t>
            </a:r>
            <a:r>
              <a:rPr lang="en-US" sz="1200" b="0" dirty="0" smtClean="0"/>
              <a:t>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b="0" kern="0" dirty="0" smtClean="0"/>
              <a:t>We used 37 students data.</a:t>
            </a:r>
          </a:p>
        </p:txBody>
      </p:sp>
    </p:spTree>
    <p:extLst>
      <p:ext uri="{BB962C8B-B14F-4D97-AF65-F5344CB8AC3E}">
        <p14:creationId xmlns:p14="http://schemas.microsoft.com/office/powerpoint/2010/main" val="70170248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VUHCI">
  <a:themeElements>
    <a:clrScheme name="VUHC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UHCI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VUHC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UHC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UHC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UHC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UHC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UHC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UHC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UHC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UHC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UHC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UHC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UHC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8952</TotalTime>
  <Words>1083</Words>
  <Application>Microsoft Office PowerPoint</Application>
  <PresentationFormat>On-screen Show (4:3)</PresentationFormat>
  <Paragraphs>177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ＭＳ Ｐゴシック</vt:lpstr>
      <vt:lpstr>Arial</vt:lpstr>
      <vt:lpstr>Calibri</vt:lpstr>
      <vt:lpstr>Wingdings</vt:lpstr>
      <vt:lpstr>VUHCI</vt:lpstr>
      <vt:lpstr>PowerPoint Presentation</vt:lpstr>
      <vt:lpstr>Outline</vt:lpstr>
      <vt:lpstr>Thesis Background and Problem Statements</vt:lpstr>
      <vt:lpstr>Raw Data looks like</vt:lpstr>
      <vt:lpstr>Human Behavior</vt:lpstr>
      <vt:lpstr>In terms of human behavior</vt:lpstr>
      <vt:lpstr>Dataset &amp; Features Description</vt:lpstr>
      <vt:lpstr>Technical Explanation</vt:lpstr>
      <vt:lpstr>Example data plot from two of students</vt:lpstr>
      <vt:lpstr>Pre-Processing Summarization</vt:lpstr>
      <vt:lpstr>Preprocessing I</vt:lpstr>
      <vt:lpstr>Preprocessing I output data looks like</vt:lpstr>
      <vt:lpstr>Pre-processing II (Features Extraction)</vt:lpstr>
      <vt:lpstr>Preprocessing II output data looks like</vt:lpstr>
      <vt:lpstr>Preprocessing III</vt:lpstr>
      <vt:lpstr>Output of Preprocessing III</vt:lpstr>
      <vt:lpstr>Discovering Human Behaviors</vt:lpstr>
      <vt:lpstr>Finding Similar Patterns</vt:lpstr>
      <vt:lpstr>Algorithm (Similarity Detection)</vt:lpstr>
      <vt:lpstr>Grouping Result</vt:lpstr>
      <vt:lpstr>Performance Evaluation</vt:lpstr>
      <vt:lpstr>Confusion matrix (Only 10 students)</vt:lpstr>
    </vt:vector>
  </TitlesOfParts>
  <Manager/>
  <Company>UMT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22-Modeling Users</dc:title>
  <dc:subject>Human-Computer Interaction</dc:subject>
  <dc:creator>Imran Hussain</dc:creator>
  <cp:lastModifiedBy>rischan</cp:lastModifiedBy>
  <cp:revision>331</cp:revision>
  <dcterms:created xsi:type="dcterms:W3CDTF">2004-03-17T04:00:39Z</dcterms:created>
  <dcterms:modified xsi:type="dcterms:W3CDTF">2015-03-30T04:22:40Z</dcterms:modified>
</cp:coreProperties>
</file>