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24"/>
  </p:notesMasterIdLst>
  <p:sldIdLst>
    <p:sldId id="326" r:id="rId2"/>
    <p:sldId id="447" r:id="rId3"/>
    <p:sldId id="467" r:id="rId4"/>
    <p:sldId id="459" r:id="rId5"/>
    <p:sldId id="462" r:id="rId6"/>
    <p:sldId id="448" r:id="rId7"/>
    <p:sldId id="450" r:id="rId8"/>
    <p:sldId id="464" r:id="rId9"/>
    <p:sldId id="452" r:id="rId10"/>
    <p:sldId id="465" r:id="rId11"/>
    <p:sldId id="454" r:id="rId12"/>
    <p:sldId id="455" r:id="rId13"/>
    <p:sldId id="466" r:id="rId14"/>
    <p:sldId id="456" r:id="rId15"/>
    <p:sldId id="457" r:id="rId16"/>
    <p:sldId id="458" r:id="rId17"/>
    <p:sldId id="441" r:id="rId18"/>
    <p:sldId id="446" r:id="rId19"/>
    <p:sldId id="444" r:id="rId20"/>
    <p:sldId id="442" r:id="rId21"/>
    <p:sldId id="443" r:id="rId22"/>
    <p:sldId id="468" r:id="rId23"/>
  </p:sldIdLst>
  <p:sldSz cx="9144000" cy="6858000" type="screen4x3"/>
  <p:notesSz cx="6858000" cy="9144000"/>
  <p:defaultTextStyle>
    <a:defPPr>
      <a:defRPr lang="en-US"/>
    </a:defPPr>
    <a:lvl1pPr algn="ctr" rtl="0" fontAlgn="base">
      <a:spcBef>
        <a:spcPct val="0"/>
      </a:spcBef>
      <a:spcAft>
        <a:spcPct val="0"/>
      </a:spcAft>
      <a:defRPr sz="2000" b="1" kern="1200">
        <a:solidFill>
          <a:schemeClr val="tx1"/>
        </a:solidFill>
        <a:latin typeface="Arial" charset="0"/>
        <a:ea typeface="ＭＳ Ｐゴシック" charset="0"/>
        <a:cs typeface="+mn-cs"/>
      </a:defRPr>
    </a:lvl1pPr>
    <a:lvl2pPr marL="457200" algn="ctr" rtl="0" fontAlgn="base">
      <a:spcBef>
        <a:spcPct val="0"/>
      </a:spcBef>
      <a:spcAft>
        <a:spcPct val="0"/>
      </a:spcAft>
      <a:defRPr sz="2000" b="1" kern="1200">
        <a:solidFill>
          <a:schemeClr val="tx1"/>
        </a:solidFill>
        <a:latin typeface="Arial" charset="0"/>
        <a:ea typeface="ＭＳ Ｐゴシック" charset="0"/>
        <a:cs typeface="+mn-cs"/>
      </a:defRPr>
    </a:lvl2pPr>
    <a:lvl3pPr marL="914400" algn="ctr" rtl="0" fontAlgn="base">
      <a:spcBef>
        <a:spcPct val="0"/>
      </a:spcBef>
      <a:spcAft>
        <a:spcPct val="0"/>
      </a:spcAft>
      <a:defRPr sz="2000" b="1" kern="1200">
        <a:solidFill>
          <a:schemeClr val="tx1"/>
        </a:solidFill>
        <a:latin typeface="Arial" charset="0"/>
        <a:ea typeface="ＭＳ Ｐゴシック" charset="0"/>
        <a:cs typeface="+mn-cs"/>
      </a:defRPr>
    </a:lvl3pPr>
    <a:lvl4pPr marL="1371600" algn="ctr" rtl="0" fontAlgn="base">
      <a:spcBef>
        <a:spcPct val="0"/>
      </a:spcBef>
      <a:spcAft>
        <a:spcPct val="0"/>
      </a:spcAft>
      <a:defRPr sz="2000" b="1" kern="1200">
        <a:solidFill>
          <a:schemeClr val="tx1"/>
        </a:solidFill>
        <a:latin typeface="Arial" charset="0"/>
        <a:ea typeface="ＭＳ Ｐゴシック" charset="0"/>
        <a:cs typeface="+mn-cs"/>
      </a:defRPr>
    </a:lvl4pPr>
    <a:lvl5pPr marL="1828800" algn="ctr" rtl="0" fontAlgn="base">
      <a:spcBef>
        <a:spcPct val="0"/>
      </a:spcBef>
      <a:spcAft>
        <a:spcPct val="0"/>
      </a:spcAft>
      <a:defRPr sz="2000" b="1" kern="1200">
        <a:solidFill>
          <a:schemeClr val="tx1"/>
        </a:solidFill>
        <a:latin typeface="Arial" charset="0"/>
        <a:ea typeface="ＭＳ Ｐゴシック" charset="0"/>
        <a:cs typeface="+mn-cs"/>
      </a:defRPr>
    </a:lvl5pPr>
    <a:lvl6pPr marL="2286000" algn="l" defTabSz="457200" rtl="0" eaLnBrk="1" latinLnBrk="0" hangingPunct="1">
      <a:defRPr sz="2000" b="1" kern="1200">
        <a:solidFill>
          <a:schemeClr val="tx1"/>
        </a:solidFill>
        <a:latin typeface="Arial" charset="0"/>
        <a:ea typeface="ＭＳ Ｐゴシック" charset="0"/>
        <a:cs typeface="+mn-cs"/>
      </a:defRPr>
    </a:lvl6pPr>
    <a:lvl7pPr marL="2743200" algn="l" defTabSz="457200" rtl="0" eaLnBrk="1" latinLnBrk="0" hangingPunct="1">
      <a:defRPr sz="2000" b="1" kern="1200">
        <a:solidFill>
          <a:schemeClr val="tx1"/>
        </a:solidFill>
        <a:latin typeface="Arial" charset="0"/>
        <a:ea typeface="ＭＳ Ｐゴシック" charset="0"/>
        <a:cs typeface="+mn-cs"/>
      </a:defRPr>
    </a:lvl7pPr>
    <a:lvl8pPr marL="3200400" algn="l" defTabSz="457200" rtl="0" eaLnBrk="1" latinLnBrk="0" hangingPunct="1">
      <a:defRPr sz="2000" b="1" kern="1200">
        <a:solidFill>
          <a:schemeClr val="tx1"/>
        </a:solidFill>
        <a:latin typeface="Arial" charset="0"/>
        <a:ea typeface="ＭＳ Ｐゴシック" charset="0"/>
        <a:cs typeface="+mn-cs"/>
      </a:defRPr>
    </a:lvl8pPr>
    <a:lvl9pPr marL="3657600" algn="l" defTabSz="457200" rtl="0" eaLnBrk="1" latinLnBrk="0" hangingPunct="1">
      <a:defRPr sz="2000" b="1" kern="1200">
        <a:solidFill>
          <a:schemeClr val="tx1"/>
        </a:solidFill>
        <a:latin typeface="Arial" charset="0"/>
        <a:ea typeface="ＭＳ Ｐゴシック" charset="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99"/>
    <a:srgbClr val="008000"/>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5" d="100"/>
          <a:sy n="115" d="100"/>
        </p:scale>
        <p:origin x="1338"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0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l">
              <a:defRPr sz="1200" b="0"/>
            </a:lvl1pPr>
          </a:lstStyle>
          <a:p>
            <a:endParaRPr lang="en-US"/>
          </a:p>
        </p:txBody>
      </p:sp>
      <p:sp>
        <p:nvSpPr>
          <p:cNvPr id="12902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defRPr sz="1200" b="0"/>
            </a:lvl1pPr>
          </a:lstStyle>
          <a:p>
            <a:endParaRPr lang="en-US"/>
          </a:p>
        </p:txBody>
      </p:sp>
      <p:sp>
        <p:nvSpPr>
          <p:cNvPr id="1290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12902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903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l">
              <a:defRPr sz="1200" b="0"/>
            </a:lvl1pPr>
          </a:lstStyle>
          <a:p>
            <a:endParaRPr lang="en-US"/>
          </a:p>
        </p:txBody>
      </p:sp>
      <p:sp>
        <p:nvSpPr>
          <p:cNvPr id="12903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r">
              <a:defRPr sz="1200" b="0"/>
            </a:lvl1pPr>
          </a:lstStyle>
          <a:p>
            <a:fld id="{98CA4144-1EFE-A940-9EFA-F52F6490A8A8}" type="slidenum">
              <a:rPr lang="en-US"/>
              <a:pPr/>
              <a:t>‹#›</a:t>
            </a:fld>
            <a:endParaRPr lang="en-US"/>
          </a:p>
        </p:txBody>
      </p:sp>
    </p:spTree>
    <p:extLst>
      <p:ext uri="{BB962C8B-B14F-4D97-AF65-F5344CB8AC3E}">
        <p14:creationId xmlns:p14="http://schemas.microsoft.com/office/powerpoint/2010/main" val="132176355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ＭＳ Ｐゴシック" charset="0"/>
        <a:cs typeface="+mn-cs"/>
      </a:defRPr>
    </a:lvl1pPr>
    <a:lvl2pPr marL="457200" algn="l" rtl="0" fontAlgn="base">
      <a:spcBef>
        <a:spcPct val="30000"/>
      </a:spcBef>
      <a:spcAft>
        <a:spcPct val="0"/>
      </a:spcAft>
      <a:defRPr sz="1200" kern="1200">
        <a:solidFill>
          <a:schemeClr val="tx1"/>
        </a:solidFill>
        <a:latin typeface="Arial" charset="0"/>
        <a:ea typeface="ＭＳ Ｐゴシック" charset="0"/>
        <a:cs typeface="+mn-cs"/>
      </a:defRPr>
    </a:lvl2pPr>
    <a:lvl3pPr marL="914400" algn="l" rtl="0" fontAlgn="base">
      <a:spcBef>
        <a:spcPct val="30000"/>
      </a:spcBef>
      <a:spcAft>
        <a:spcPct val="0"/>
      </a:spcAft>
      <a:defRPr sz="1200" kern="1200">
        <a:solidFill>
          <a:schemeClr val="tx1"/>
        </a:solidFill>
        <a:latin typeface="Arial" charset="0"/>
        <a:ea typeface="ＭＳ Ｐゴシック" charset="0"/>
        <a:cs typeface="+mn-cs"/>
      </a:defRPr>
    </a:lvl3pPr>
    <a:lvl4pPr marL="1371600" algn="l" rtl="0" fontAlgn="base">
      <a:spcBef>
        <a:spcPct val="30000"/>
      </a:spcBef>
      <a:spcAft>
        <a:spcPct val="0"/>
      </a:spcAft>
      <a:defRPr sz="1200" kern="1200">
        <a:solidFill>
          <a:schemeClr val="tx1"/>
        </a:solidFill>
        <a:latin typeface="Arial" charset="0"/>
        <a:ea typeface="ＭＳ Ｐゴシック" charset="0"/>
        <a:cs typeface="+mn-cs"/>
      </a:defRPr>
    </a:lvl4pPr>
    <a:lvl5pPr marL="1828800" algn="l" rtl="0" fontAlgn="base">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8FEE22-7EFE-D94F-B1B0-692EA81B479E}" type="slidenum">
              <a:rPr lang="en-US"/>
              <a:pPr/>
              <a:t>1</a:t>
            </a:fld>
            <a:endParaRPr lang="en-US"/>
          </a:p>
        </p:txBody>
      </p:sp>
      <p:sp>
        <p:nvSpPr>
          <p:cNvPr id="13005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30051" name="Rectangle 3"/>
          <p:cNvSpPr>
            <a:spLocks noGrp="1" noChangeArrowheads="1"/>
          </p:cNvSpPr>
          <p:nvPr>
            <p:ph type="body" idx="1"/>
          </p:nvPr>
        </p:nvSpPr>
        <p:spPr/>
        <p:txBody>
          <a:bodyPr/>
          <a:lstStyle/>
          <a:p>
            <a:r>
              <a:rPr lang="en-US"/>
              <a:t>1</a:t>
            </a:r>
          </a:p>
        </p:txBody>
      </p:sp>
    </p:spTree>
    <p:extLst>
      <p:ext uri="{BB962C8B-B14F-4D97-AF65-F5344CB8AC3E}">
        <p14:creationId xmlns:p14="http://schemas.microsoft.com/office/powerpoint/2010/main" val="2741200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48249835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9221424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85800"/>
            <a:ext cx="2057400" cy="5440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85800"/>
            <a:ext cx="6019800" cy="5440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0986299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5114764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51718907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3422755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6527810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4685477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341462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2124083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7051280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bwMode="auto">
          <a:xfrm>
            <a:off x="457200" y="685800"/>
            <a:ext cx="8229600" cy="76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25955"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5956" name="Picture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6475413"/>
            <a:ext cx="9145588" cy="382587"/>
          </a:xfrm>
          <a:prstGeom prst="rect">
            <a:avLst/>
          </a:prstGeom>
          <a:noFill/>
          <a:extLst>
            <a:ext uri="{909E8E84-426E-40dd-AFC4-6F175D3DCCD1}">
              <a14:hiddenFill xmlns:a14="http://schemas.microsoft.com/office/drawing/2010/main" xmlns="">
                <a:solidFill>
                  <a:srgbClr val="FFFFFF"/>
                </a:solidFill>
              </a14:hiddenFill>
            </a:ext>
          </a:extLst>
        </p:spPr>
      </p:pic>
      <p:sp>
        <p:nvSpPr>
          <p:cNvPr id="125957" name="Rectangle 5"/>
          <p:cNvSpPr>
            <a:spLocks noChangeArrowheads="1"/>
          </p:cNvSpPr>
          <p:nvPr/>
        </p:nvSpPr>
        <p:spPr bwMode="black">
          <a:xfrm>
            <a:off x="1527175" y="6513513"/>
            <a:ext cx="5635625" cy="244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eaLnBrk="0" hangingPunct="0"/>
            <a:r>
              <a:rPr lang="en-US" sz="1000" b="0" dirty="0" smtClean="0">
                <a:solidFill>
                  <a:schemeClr val="bg1"/>
                </a:solidFill>
                <a:cs typeface="Arial" charset="0"/>
              </a:rPr>
              <a:t>Advanced Network Lab @CNU</a:t>
            </a:r>
            <a:endParaRPr lang="en-US" sz="1000" b="0" dirty="0">
              <a:solidFill>
                <a:schemeClr val="bg1"/>
              </a:solidFill>
              <a:cs typeface="Arial" charset="0"/>
            </a:endParaRPr>
          </a:p>
        </p:txBody>
      </p:sp>
      <p:pic>
        <p:nvPicPr>
          <p:cNvPr id="125958" name="Picture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5588" cy="382588"/>
          </a:xfrm>
          <a:prstGeom prst="rect">
            <a:avLst/>
          </a:prstGeom>
          <a:noFill/>
          <a:extLst>
            <a:ext uri="{909E8E84-426E-40dd-AFC4-6F175D3DCCD1}">
              <a14:hiddenFill xmlns:a14="http://schemas.microsoft.com/office/drawing/2010/main" xmlns="">
                <a:solidFill>
                  <a:srgbClr val="FFFFFF"/>
                </a:solidFill>
              </a14:hiddenFill>
            </a:ext>
          </a:extLst>
        </p:spPr>
      </p:pic>
      <p:sp>
        <p:nvSpPr>
          <p:cNvPr id="125959" name="Line 7"/>
          <p:cNvSpPr>
            <a:spLocks noChangeShapeType="1"/>
          </p:cNvSpPr>
          <p:nvPr/>
        </p:nvSpPr>
        <p:spPr bwMode="black">
          <a:xfrm>
            <a:off x="1527175" y="6542088"/>
            <a:ext cx="1588" cy="239712"/>
          </a:xfrm>
          <a:prstGeom prst="line">
            <a:avLst/>
          </a:prstGeom>
          <a:noFill/>
          <a:ln w="95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5960" name="Rectangle 8"/>
          <p:cNvSpPr>
            <a:spLocks noChangeArrowheads="1"/>
          </p:cNvSpPr>
          <p:nvPr/>
        </p:nvSpPr>
        <p:spPr bwMode="black">
          <a:xfrm>
            <a:off x="230188" y="6502400"/>
            <a:ext cx="684212" cy="320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l">
              <a:spcBef>
                <a:spcPct val="50000"/>
              </a:spcBef>
            </a:pPr>
            <a:fld id="{1BD9773C-AB32-F94B-B9FF-AA8BA512689F}" type="slidenum">
              <a:rPr lang="en-US" sz="1000" b="0">
                <a:solidFill>
                  <a:schemeClr val="bg1"/>
                </a:solidFill>
                <a:cs typeface="Arial" charset="0"/>
              </a:rPr>
              <a:pPr algn="l">
                <a:spcBef>
                  <a:spcPct val="50000"/>
                </a:spcBef>
              </a:pPr>
              <a:t>‹#›</a:t>
            </a:fld>
            <a:endParaRPr lang="en-US" sz="1000" b="0">
              <a:solidFill>
                <a:schemeClr val="bg1"/>
              </a:solidFill>
              <a:cs typeface="Arial" charset="0"/>
            </a:endParaRPr>
          </a:p>
        </p:txBody>
      </p:sp>
      <p:sp>
        <p:nvSpPr>
          <p:cNvPr id="125961" name="Rectangle 9"/>
          <p:cNvSpPr>
            <a:spLocks noChangeArrowheads="1"/>
          </p:cNvSpPr>
          <p:nvPr/>
        </p:nvSpPr>
        <p:spPr bwMode="auto">
          <a:xfrm>
            <a:off x="7086600" y="6537325"/>
            <a:ext cx="1944688" cy="244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r" eaLnBrk="0" hangingPunct="0"/>
            <a:r>
              <a:rPr lang="en-US" sz="1000" b="0" dirty="0">
                <a:solidFill>
                  <a:schemeClr val="bg1"/>
                </a:solidFill>
                <a:cs typeface="Arial" charset="0"/>
              </a:rPr>
              <a:t>© </a:t>
            </a:r>
            <a:r>
              <a:rPr lang="en-US" sz="1000" b="0" dirty="0" err="1" smtClean="0">
                <a:solidFill>
                  <a:schemeClr val="bg1"/>
                </a:solidFill>
                <a:cs typeface="Arial" charset="0"/>
              </a:rPr>
              <a:t>Rischan</a:t>
            </a:r>
            <a:r>
              <a:rPr lang="en-US" sz="1000" b="0" baseline="0" dirty="0" smtClean="0">
                <a:solidFill>
                  <a:schemeClr val="bg1"/>
                </a:solidFill>
                <a:cs typeface="Arial" charset="0"/>
              </a:rPr>
              <a:t> </a:t>
            </a:r>
            <a:r>
              <a:rPr lang="en-US" sz="1000" b="0" baseline="0" dirty="0" err="1" smtClean="0">
                <a:solidFill>
                  <a:schemeClr val="bg1"/>
                </a:solidFill>
                <a:cs typeface="Arial" charset="0"/>
              </a:rPr>
              <a:t>Mafrur</a:t>
            </a:r>
            <a:r>
              <a:rPr lang="en-US" sz="1000" b="0" dirty="0" smtClean="0">
                <a:solidFill>
                  <a:schemeClr val="bg1"/>
                </a:solidFill>
                <a:cs typeface="Arial" charset="0"/>
              </a:rPr>
              <a:t> </a:t>
            </a:r>
            <a:r>
              <a:rPr lang="en-US" sz="1000" b="0" dirty="0">
                <a:solidFill>
                  <a:schemeClr val="bg1"/>
                </a:solidFill>
                <a:cs typeface="Arial" charset="0"/>
              </a:rPr>
              <a:t>| </a:t>
            </a:r>
            <a:r>
              <a:rPr lang="en-US" sz="1000" b="0" dirty="0" smtClean="0">
                <a:solidFill>
                  <a:schemeClr val="bg1"/>
                </a:solidFill>
                <a:cs typeface="Arial" charset="0"/>
              </a:rPr>
              <a:t>CNU</a:t>
            </a:r>
            <a:endParaRPr lang="en-US" sz="1000" b="0" dirty="0">
              <a:solidFill>
                <a:schemeClr val="bg1"/>
              </a:solidFill>
              <a:cs typeface="Arial" charset="0"/>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p:txStyles>
    <p:titleStyle>
      <a:lvl1pPr algn="l" rtl="0" fontAlgn="base">
        <a:spcBef>
          <a:spcPct val="0"/>
        </a:spcBef>
        <a:spcAft>
          <a:spcPct val="0"/>
        </a:spcAft>
        <a:defRPr sz="2800">
          <a:solidFill>
            <a:srgbClr val="397FCF"/>
          </a:solidFill>
          <a:latin typeface="+mj-lt"/>
          <a:ea typeface="+mj-ea"/>
          <a:cs typeface="+mj-cs"/>
        </a:defRPr>
      </a:lvl1pPr>
      <a:lvl2pPr algn="l" rtl="0" fontAlgn="base">
        <a:spcBef>
          <a:spcPct val="0"/>
        </a:spcBef>
        <a:spcAft>
          <a:spcPct val="0"/>
        </a:spcAft>
        <a:defRPr sz="2800">
          <a:solidFill>
            <a:srgbClr val="397FCF"/>
          </a:solidFill>
          <a:latin typeface="Arial" charset="0"/>
          <a:ea typeface="ＭＳ Ｐゴシック" charset="0"/>
        </a:defRPr>
      </a:lvl2pPr>
      <a:lvl3pPr algn="l" rtl="0" fontAlgn="base">
        <a:spcBef>
          <a:spcPct val="0"/>
        </a:spcBef>
        <a:spcAft>
          <a:spcPct val="0"/>
        </a:spcAft>
        <a:defRPr sz="2800">
          <a:solidFill>
            <a:srgbClr val="397FCF"/>
          </a:solidFill>
          <a:latin typeface="Arial" charset="0"/>
          <a:ea typeface="ＭＳ Ｐゴシック" charset="0"/>
        </a:defRPr>
      </a:lvl3pPr>
      <a:lvl4pPr algn="l" rtl="0" fontAlgn="base">
        <a:spcBef>
          <a:spcPct val="0"/>
        </a:spcBef>
        <a:spcAft>
          <a:spcPct val="0"/>
        </a:spcAft>
        <a:defRPr sz="2800">
          <a:solidFill>
            <a:srgbClr val="397FCF"/>
          </a:solidFill>
          <a:latin typeface="Arial" charset="0"/>
          <a:ea typeface="ＭＳ Ｐゴシック" charset="0"/>
        </a:defRPr>
      </a:lvl4pPr>
      <a:lvl5pPr algn="l" rtl="0" fontAlgn="base">
        <a:spcBef>
          <a:spcPct val="0"/>
        </a:spcBef>
        <a:spcAft>
          <a:spcPct val="0"/>
        </a:spcAft>
        <a:defRPr sz="2800">
          <a:solidFill>
            <a:srgbClr val="397FCF"/>
          </a:solidFill>
          <a:latin typeface="Arial" charset="0"/>
          <a:ea typeface="ＭＳ Ｐゴシック" charset="0"/>
        </a:defRPr>
      </a:lvl5pPr>
      <a:lvl6pPr marL="457200" algn="l" rtl="0" fontAlgn="base">
        <a:spcBef>
          <a:spcPct val="0"/>
        </a:spcBef>
        <a:spcAft>
          <a:spcPct val="0"/>
        </a:spcAft>
        <a:defRPr sz="2800">
          <a:solidFill>
            <a:srgbClr val="397FCF"/>
          </a:solidFill>
          <a:latin typeface="Arial" charset="0"/>
          <a:ea typeface="ＭＳ Ｐゴシック" charset="0"/>
        </a:defRPr>
      </a:lvl6pPr>
      <a:lvl7pPr marL="914400" algn="l" rtl="0" fontAlgn="base">
        <a:spcBef>
          <a:spcPct val="0"/>
        </a:spcBef>
        <a:spcAft>
          <a:spcPct val="0"/>
        </a:spcAft>
        <a:defRPr sz="2800">
          <a:solidFill>
            <a:srgbClr val="397FCF"/>
          </a:solidFill>
          <a:latin typeface="Arial" charset="0"/>
          <a:ea typeface="ＭＳ Ｐゴシック" charset="0"/>
        </a:defRPr>
      </a:lvl7pPr>
      <a:lvl8pPr marL="1371600" algn="l" rtl="0" fontAlgn="base">
        <a:spcBef>
          <a:spcPct val="0"/>
        </a:spcBef>
        <a:spcAft>
          <a:spcPct val="0"/>
        </a:spcAft>
        <a:defRPr sz="2800">
          <a:solidFill>
            <a:srgbClr val="397FCF"/>
          </a:solidFill>
          <a:latin typeface="Arial" charset="0"/>
          <a:ea typeface="ＭＳ Ｐゴシック" charset="0"/>
        </a:defRPr>
      </a:lvl8pPr>
      <a:lvl9pPr marL="1828800" algn="l" rtl="0" fontAlgn="base">
        <a:spcBef>
          <a:spcPct val="0"/>
        </a:spcBef>
        <a:spcAft>
          <a:spcPct val="0"/>
        </a:spcAft>
        <a:defRPr sz="2800">
          <a:solidFill>
            <a:srgbClr val="397FCF"/>
          </a:solidFill>
          <a:latin typeface="Arial" charset="0"/>
          <a:ea typeface="ＭＳ Ｐゴシック" charset="0"/>
        </a:defRPr>
      </a:lvl9pPr>
    </p:titleStyle>
    <p:bodyStyle>
      <a:lvl1pPr marL="342900" indent="-342900" algn="l" rtl="0" fontAlgn="base">
        <a:spcBef>
          <a:spcPct val="20000"/>
        </a:spcBef>
        <a:spcAft>
          <a:spcPct val="0"/>
        </a:spcAft>
        <a:buChar char="•"/>
        <a:defRPr sz="2000">
          <a:solidFill>
            <a:schemeClr val="tx1"/>
          </a:solidFill>
          <a:latin typeface="+mn-lt"/>
          <a:ea typeface="+mn-ea"/>
          <a:cs typeface="+mn-cs"/>
        </a:defRPr>
      </a:lvl1pPr>
      <a:lvl2pPr marL="742950" indent="-285750" algn="l" rtl="0" fontAlgn="base">
        <a:spcBef>
          <a:spcPct val="20000"/>
        </a:spcBef>
        <a:spcAft>
          <a:spcPct val="0"/>
        </a:spcAft>
        <a:buChar char="–"/>
        <a:defRPr>
          <a:solidFill>
            <a:schemeClr val="tx1"/>
          </a:solidFill>
          <a:latin typeface="+mn-lt"/>
          <a:ea typeface="+mn-ea"/>
        </a:defRPr>
      </a:lvl2pPr>
      <a:lvl3pPr marL="1143000" indent="-228600" algn="l" rtl="0" fontAlgn="base">
        <a:spcBef>
          <a:spcPct val="20000"/>
        </a:spcBef>
        <a:spcAft>
          <a:spcPct val="0"/>
        </a:spcAft>
        <a:buChar char="•"/>
        <a:defRPr sz="1600">
          <a:solidFill>
            <a:schemeClr val="tx1"/>
          </a:solidFill>
          <a:latin typeface="+mn-lt"/>
          <a:ea typeface="+mn-ea"/>
        </a:defRPr>
      </a:lvl3pPr>
      <a:lvl4pPr marL="1600200" indent="-228600" algn="l" rtl="0" fontAlgn="base">
        <a:spcBef>
          <a:spcPct val="20000"/>
        </a:spcBef>
        <a:spcAft>
          <a:spcPct val="0"/>
        </a:spcAft>
        <a:buChar char="–"/>
        <a:defRPr sz="1400">
          <a:solidFill>
            <a:schemeClr val="tx1"/>
          </a:solidFill>
          <a:latin typeface="+mn-lt"/>
          <a:ea typeface="+mn-ea"/>
        </a:defRPr>
      </a:lvl4pPr>
      <a:lvl5pPr marL="2057400" indent="-228600" algn="l" rtl="0" fontAlgn="base">
        <a:spcBef>
          <a:spcPct val="20000"/>
        </a:spcBef>
        <a:spcAft>
          <a:spcPct val="0"/>
        </a:spcAft>
        <a:buChar char="»"/>
        <a:defRPr sz="1400">
          <a:solidFill>
            <a:schemeClr val="tx1"/>
          </a:solidFill>
          <a:latin typeface="+mn-lt"/>
          <a:ea typeface="+mn-ea"/>
        </a:defRPr>
      </a:lvl5pPr>
      <a:lvl6pPr marL="2514600" indent="-228600" algn="l" rtl="0" fontAlgn="base">
        <a:spcBef>
          <a:spcPct val="20000"/>
        </a:spcBef>
        <a:spcAft>
          <a:spcPct val="0"/>
        </a:spcAft>
        <a:buChar char="»"/>
        <a:defRPr sz="1400">
          <a:solidFill>
            <a:schemeClr val="tx1"/>
          </a:solidFill>
          <a:latin typeface="+mn-lt"/>
          <a:ea typeface="+mn-ea"/>
        </a:defRPr>
      </a:lvl6pPr>
      <a:lvl7pPr marL="2971800" indent="-228600" algn="l" rtl="0" fontAlgn="base">
        <a:spcBef>
          <a:spcPct val="20000"/>
        </a:spcBef>
        <a:spcAft>
          <a:spcPct val="0"/>
        </a:spcAft>
        <a:buChar char="»"/>
        <a:defRPr sz="1400">
          <a:solidFill>
            <a:schemeClr val="tx1"/>
          </a:solidFill>
          <a:latin typeface="+mn-lt"/>
          <a:ea typeface="+mn-ea"/>
        </a:defRPr>
      </a:lvl7pPr>
      <a:lvl8pPr marL="3429000" indent="-228600" algn="l" rtl="0" fontAlgn="base">
        <a:spcBef>
          <a:spcPct val="20000"/>
        </a:spcBef>
        <a:spcAft>
          <a:spcPct val="0"/>
        </a:spcAft>
        <a:buChar char="»"/>
        <a:defRPr sz="1400">
          <a:solidFill>
            <a:schemeClr val="tx1"/>
          </a:solidFill>
          <a:latin typeface="+mn-lt"/>
          <a:ea typeface="+mn-ea"/>
        </a:defRPr>
      </a:lvl8pPr>
      <a:lvl9pPr marL="3886200" indent="-228600" algn="l" rtl="0" fontAlgn="base">
        <a:spcBef>
          <a:spcPct val="20000"/>
        </a:spcBef>
        <a:spcAft>
          <a:spcPct val="0"/>
        </a:spcAft>
        <a:buChar char="»"/>
        <a:defRPr sz="14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0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44650"/>
            <a:ext cx="9145588" cy="3567113"/>
          </a:xfrm>
          <a:prstGeom prst="rect">
            <a:avLst/>
          </a:prstGeom>
          <a:noFill/>
          <a:extLst>
            <a:ext uri="{909E8E84-426E-40dd-AFC4-6F175D3DCCD1}">
              <a14:hiddenFill xmlns:a14="http://schemas.microsoft.com/office/drawing/2010/main" xmlns="">
                <a:solidFill>
                  <a:srgbClr val="FFFFFF"/>
                </a:solidFill>
              </a14:hiddenFill>
            </a:ext>
          </a:extLst>
        </p:spPr>
      </p:pic>
      <p:sp>
        <p:nvSpPr>
          <p:cNvPr id="128003" name="Rectangle 3"/>
          <p:cNvSpPr>
            <a:spLocks noGrp="1" noChangeArrowheads="1"/>
          </p:cNvSpPr>
          <p:nvPr>
            <p:ph type="subTitle" idx="1"/>
          </p:nvPr>
        </p:nvSpPr>
        <p:spPr>
          <a:xfrm>
            <a:off x="228600" y="3962400"/>
            <a:ext cx="4953000" cy="990600"/>
          </a:xfrm>
        </p:spPr>
        <p:txBody>
          <a:bodyPr/>
          <a:lstStyle/>
          <a:p>
            <a:pPr algn="l">
              <a:lnSpc>
                <a:spcPct val="110000"/>
              </a:lnSpc>
              <a:spcBef>
                <a:spcPct val="10000"/>
              </a:spcBef>
            </a:pPr>
            <a:r>
              <a:rPr lang="en-US" sz="1600" dirty="0" err="1" smtClean="0"/>
              <a:t>Rischan</a:t>
            </a:r>
            <a:r>
              <a:rPr lang="en-US" sz="1600" dirty="0" smtClean="0"/>
              <a:t> </a:t>
            </a:r>
            <a:r>
              <a:rPr lang="en-US" sz="1600" dirty="0" err="1" smtClean="0"/>
              <a:t>Mafrur</a:t>
            </a:r>
            <a:endParaRPr lang="en-US" sz="1600" dirty="0" smtClean="0"/>
          </a:p>
          <a:p>
            <a:pPr algn="l">
              <a:lnSpc>
                <a:spcPct val="110000"/>
              </a:lnSpc>
              <a:spcBef>
                <a:spcPct val="10000"/>
              </a:spcBef>
            </a:pPr>
            <a:r>
              <a:rPr lang="en-US" sz="1600" dirty="0" smtClean="0"/>
              <a:t>March, </a:t>
            </a:r>
            <a:r>
              <a:rPr lang="en-US" sz="1600" dirty="0" smtClean="0"/>
              <a:t>26 2015</a:t>
            </a:r>
            <a:endParaRPr lang="en-US" sz="1600" dirty="0"/>
          </a:p>
        </p:txBody>
      </p:sp>
      <p:sp>
        <p:nvSpPr>
          <p:cNvPr id="128004" name="Rectangle 4"/>
          <p:cNvSpPr>
            <a:spLocks noChangeArrowheads="1"/>
          </p:cNvSpPr>
          <p:nvPr/>
        </p:nvSpPr>
        <p:spPr bwMode="auto">
          <a:xfrm>
            <a:off x="228600" y="2743200"/>
            <a:ext cx="7954963" cy="76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l"/>
            <a:r>
              <a:rPr lang="en-US" sz="2400" dirty="0" smtClean="0"/>
              <a:t>Modeling and Discovering Human Behavior from Smartphone Sensing Life-Log Data</a:t>
            </a:r>
            <a:endParaRPr lang="en-US" sz="1400" dirty="0"/>
          </a:p>
        </p:txBody>
      </p:sp>
      <p:sp>
        <p:nvSpPr>
          <p:cNvPr id="128005" name="Rectangle 5"/>
          <p:cNvSpPr>
            <a:spLocks noChangeArrowheads="1"/>
          </p:cNvSpPr>
          <p:nvPr/>
        </p:nvSpPr>
        <p:spPr bwMode="blackWhite">
          <a:xfrm>
            <a:off x="0" y="0"/>
            <a:ext cx="9144000" cy="1690688"/>
          </a:xfrm>
          <a:prstGeom prst="rect">
            <a:avLst/>
          </a:prstGeom>
          <a:solidFill>
            <a:srgbClr val="7889FB"/>
          </a:solidFill>
          <a:ln w="9525">
            <a:solidFill>
              <a:schemeClr val="accent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8006" name="Rectangle 6"/>
          <p:cNvSpPr>
            <a:spLocks noChangeArrowheads="1"/>
          </p:cNvSpPr>
          <p:nvPr/>
        </p:nvSpPr>
        <p:spPr bwMode="blackWhite">
          <a:xfrm>
            <a:off x="0" y="5160963"/>
            <a:ext cx="9144000" cy="1690687"/>
          </a:xfrm>
          <a:prstGeom prst="rect">
            <a:avLst/>
          </a:prstGeom>
          <a:solidFill>
            <a:srgbClr val="7889FB"/>
          </a:solidFill>
          <a:ln w="9525">
            <a:solidFill>
              <a:schemeClr val="accent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8007" name="Rectangle 7"/>
          <p:cNvSpPr>
            <a:spLocks noChangeArrowheads="1"/>
          </p:cNvSpPr>
          <p:nvPr/>
        </p:nvSpPr>
        <p:spPr bwMode="auto">
          <a:xfrm>
            <a:off x="228599" y="169863"/>
            <a:ext cx="7954963" cy="1676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pPr algn="l"/>
            <a:r>
              <a:rPr lang="en-US" sz="2800" b="0" dirty="0" err="1" smtClean="0">
                <a:solidFill>
                  <a:schemeClr val="bg1"/>
                </a:solidFill>
                <a:cs typeface="Arial" charset="0"/>
              </a:rPr>
              <a:t>Chonnam</a:t>
            </a:r>
            <a:r>
              <a:rPr lang="en-US" sz="2800" b="0" dirty="0" smtClean="0">
                <a:solidFill>
                  <a:schemeClr val="bg1"/>
                </a:solidFill>
                <a:cs typeface="Arial" charset="0"/>
              </a:rPr>
              <a:t> National University</a:t>
            </a:r>
            <a:r>
              <a:rPr lang="en-US" sz="2800" b="0" dirty="0" smtClean="0">
                <a:solidFill>
                  <a:schemeClr val="bg1"/>
                </a:solidFill>
              </a:rPr>
              <a:t> </a:t>
            </a:r>
            <a:r>
              <a:rPr lang="en-US" sz="2400" dirty="0">
                <a:solidFill>
                  <a:schemeClr val="bg1"/>
                </a:solidFill>
                <a:cs typeface="Arial" charset="0"/>
              </a:rPr>
              <a:t/>
            </a:r>
            <a:br>
              <a:rPr lang="en-US" sz="2400" dirty="0">
                <a:solidFill>
                  <a:schemeClr val="bg1"/>
                </a:solidFill>
                <a:cs typeface="Arial" charset="0"/>
              </a:rPr>
            </a:br>
            <a:r>
              <a:rPr lang="en-US" sz="2400" dirty="0" smtClean="0">
                <a:solidFill>
                  <a:schemeClr val="bg1"/>
                </a:solidFill>
                <a:cs typeface="Arial" charset="0"/>
              </a:rPr>
              <a:t>Advanced Network Lab</a:t>
            </a:r>
            <a:r>
              <a:rPr lang="en-US" b="0" dirty="0">
                <a:solidFill>
                  <a:schemeClr val="bg1"/>
                </a:solidFill>
              </a:rPr>
              <a:t/>
            </a:r>
            <a:br>
              <a:rPr lang="en-US" b="0" dirty="0">
                <a:solidFill>
                  <a:schemeClr val="bg1"/>
                </a:solidFill>
              </a:rPr>
            </a:br>
            <a:r>
              <a:rPr lang="en-US" b="0" dirty="0">
                <a:solidFill>
                  <a:schemeClr val="bg1"/>
                </a:solidFill>
              </a:rPr>
              <a:t/>
            </a:r>
            <a:br>
              <a:rPr lang="en-US" b="0" dirty="0">
                <a:solidFill>
                  <a:schemeClr val="bg1"/>
                </a:solidFill>
              </a:rPr>
            </a:br>
            <a:endParaRPr lang="en-US" b="0"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Pre-Processing Summarization</a:t>
            </a:r>
            <a:endParaRPr lang="en-US" dirty="0"/>
          </a:p>
        </p:txBody>
      </p:sp>
      <p:sp>
        <p:nvSpPr>
          <p:cNvPr id="5" name="Content Placeholder 2"/>
          <p:cNvSpPr>
            <a:spLocks noGrp="1"/>
          </p:cNvSpPr>
          <p:nvPr>
            <p:ph idx="1"/>
          </p:nvPr>
        </p:nvSpPr>
        <p:spPr>
          <a:xfrm>
            <a:off x="457200" y="3581400"/>
            <a:ext cx="4724400" cy="2514599"/>
          </a:xfrm>
        </p:spPr>
        <p:txBody>
          <a:bodyPr/>
          <a:lstStyle/>
          <a:p>
            <a:r>
              <a:rPr lang="en-US" dirty="0" smtClean="0"/>
              <a:t>Preprocessing I</a:t>
            </a:r>
          </a:p>
          <a:p>
            <a:pPr lvl="1"/>
            <a:r>
              <a:rPr lang="en-US" dirty="0" smtClean="0"/>
              <a:t>Data cleansing</a:t>
            </a:r>
          </a:p>
          <a:p>
            <a:pPr lvl="1"/>
            <a:r>
              <a:rPr lang="en-US" dirty="0"/>
              <a:t>R</a:t>
            </a:r>
            <a:r>
              <a:rPr lang="en-US" dirty="0" smtClean="0"/>
              <a:t>emoving duplication and noisy </a:t>
            </a:r>
            <a:r>
              <a:rPr lang="en-US" dirty="0" smtClean="0"/>
              <a:t>data</a:t>
            </a:r>
          </a:p>
          <a:p>
            <a:pPr lvl="1"/>
            <a:r>
              <a:rPr lang="en-US" dirty="0" smtClean="0"/>
              <a:t>Select the most important data</a:t>
            </a:r>
            <a:endParaRPr lang="en-US" dirty="0" smtClean="0"/>
          </a:p>
          <a:p>
            <a:r>
              <a:rPr lang="en-US" dirty="0"/>
              <a:t>Preprocessing </a:t>
            </a:r>
            <a:r>
              <a:rPr lang="en-US" dirty="0" smtClean="0"/>
              <a:t>II</a:t>
            </a:r>
            <a:endParaRPr lang="en-US" dirty="0"/>
          </a:p>
          <a:p>
            <a:pPr lvl="1"/>
            <a:r>
              <a:rPr lang="en-US" dirty="0" smtClean="0"/>
              <a:t>Features </a:t>
            </a:r>
            <a:r>
              <a:rPr lang="en-US" dirty="0" smtClean="0"/>
              <a:t>Extraction applied in here</a:t>
            </a:r>
            <a:endParaRPr lang="en-US" dirty="0" smtClean="0"/>
          </a:p>
          <a:p>
            <a:pPr lvl="1"/>
            <a:endParaRPr lang="en-US" dirty="0"/>
          </a:p>
          <a:p>
            <a:pPr marL="457200" lvl="1" indent="0">
              <a:buNone/>
            </a:pPr>
            <a:endParaRPr lang="en-US" dirty="0" smtClean="0"/>
          </a:p>
        </p:txBody>
      </p:sp>
      <p:pic>
        <p:nvPicPr>
          <p:cNvPr id="4" name="Picture 3" descr="preprocessing.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828800"/>
            <a:ext cx="6810375" cy="1533525"/>
          </a:xfrm>
          <a:prstGeom prst="rect">
            <a:avLst/>
          </a:prstGeom>
        </p:spPr>
      </p:pic>
      <p:sp>
        <p:nvSpPr>
          <p:cNvPr id="6" name="Content Placeholder 2"/>
          <p:cNvSpPr txBox="1">
            <a:spLocks/>
          </p:cNvSpPr>
          <p:nvPr/>
        </p:nvSpPr>
        <p:spPr bwMode="auto">
          <a:xfrm>
            <a:off x="5181600" y="3581400"/>
            <a:ext cx="3810000" cy="2362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a:solidFill>
                  <a:schemeClr val="tx1"/>
                </a:solidFill>
                <a:latin typeface="+mn-lt"/>
                <a:ea typeface="+mn-ea"/>
                <a:cs typeface="+mn-cs"/>
              </a:defRPr>
            </a:lvl1pPr>
            <a:lvl2pPr marL="742950" indent="-285750" algn="l" rtl="0" fontAlgn="base">
              <a:spcBef>
                <a:spcPct val="20000"/>
              </a:spcBef>
              <a:spcAft>
                <a:spcPct val="0"/>
              </a:spcAft>
              <a:buChar char="–"/>
              <a:defRPr>
                <a:solidFill>
                  <a:schemeClr val="tx1"/>
                </a:solidFill>
                <a:latin typeface="+mn-lt"/>
                <a:ea typeface="+mn-ea"/>
              </a:defRPr>
            </a:lvl2pPr>
            <a:lvl3pPr marL="1143000" indent="-228600" algn="l" rtl="0" fontAlgn="base">
              <a:spcBef>
                <a:spcPct val="20000"/>
              </a:spcBef>
              <a:spcAft>
                <a:spcPct val="0"/>
              </a:spcAft>
              <a:buChar char="•"/>
              <a:defRPr sz="1600">
                <a:solidFill>
                  <a:schemeClr val="tx1"/>
                </a:solidFill>
                <a:latin typeface="+mn-lt"/>
                <a:ea typeface="+mn-ea"/>
              </a:defRPr>
            </a:lvl3pPr>
            <a:lvl4pPr marL="1600200" indent="-228600" algn="l" rtl="0" fontAlgn="base">
              <a:spcBef>
                <a:spcPct val="20000"/>
              </a:spcBef>
              <a:spcAft>
                <a:spcPct val="0"/>
              </a:spcAft>
              <a:buChar char="–"/>
              <a:defRPr sz="1400">
                <a:solidFill>
                  <a:schemeClr val="tx1"/>
                </a:solidFill>
                <a:latin typeface="+mn-lt"/>
                <a:ea typeface="+mn-ea"/>
              </a:defRPr>
            </a:lvl4pPr>
            <a:lvl5pPr marL="2057400" indent="-228600" algn="l" rtl="0" fontAlgn="base">
              <a:spcBef>
                <a:spcPct val="20000"/>
              </a:spcBef>
              <a:spcAft>
                <a:spcPct val="0"/>
              </a:spcAft>
              <a:buChar char="»"/>
              <a:defRPr sz="1400">
                <a:solidFill>
                  <a:schemeClr val="tx1"/>
                </a:solidFill>
                <a:latin typeface="+mn-lt"/>
                <a:ea typeface="+mn-ea"/>
              </a:defRPr>
            </a:lvl5pPr>
            <a:lvl6pPr marL="2514600" indent="-228600" algn="l" rtl="0" fontAlgn="base">
              <a:spcBef>
                <a:spcPct val="20000"/>
              </a:spcBef>
              <a:spcAft>
                <a:spcPct val="0"/>
              </a:spcAft>
              <a:buChar char="»"/>
              <a:defRPr sz="1400">
                <a:solidFill>
                  <a:schemeClr val="tx1"/>
                </a:solidFill>
                <a:latin typeface="+mn-lt"/>
                <a:ea typeface="+mn-ea"/>
              </a:defRPr>
            </a:lvl6pPr>
            <a:lvl7pPr marL="2971800" indent="-228600" algn="l" rtl="0" fontAlgn="base">
              <a:spcBef>
                <a:spcPct val="20000"/>
              </a:spcBef>
              <a:spcAft>
                <a:spcPct val="0"/>
              </a:spcAft>
              <a:buChar char="»"/>
              <a:defRPr sz="1400">
                <a:solidFill>
                  <a:schemeClr val="tx1"/>
                </a:solidFill>
                <a:latin typeface="+mn-lt"/>
                <a:ea typeface="+mn-ea"/>
              </a:defRPr>
            </a:lvl7pPr>
            <a:lvl8pPr marL="3429000" indent="-228600" algn="l" rtl="0" fontAlgn="base">
              <a:spcBef>
                <a:spcPct val="20000"/>
              </a:spcBef>
              <a:spcAft>
                <a:spcPct val="0"/>
              </a:spcAft>
              <a:buChar char="»"/>
              <a:defRPr sz="1400">
                <a:solidFill>
                  <a:schemeClr val="tx1"/>
                </a:solidFill>
                <a:latin typeface="+mn-lt"/>
                <a:ea typeface="+mn-ea"/>
              </a:defRPr>
            </a:lvl8pPr>
            <a:lvl9pPr marL="3886200" indent="-228600" algn="l" rtl="0" fontAlgn="base">
              <a:spcBef>
                <a:spcPct val="20000"/>
              </a:spcBef>
              <a:spcAft>
                <a:spcPct val="0"/>
              </a:spcAft>
              <a:buChar char="»"/>
              <a:defRPr sz="1400">
                <a:solidFill>
                  <a:schemeClr val="tx1"/>
                </a:solidFill>
                <a:latin typeface="+mn-lt"/>
                <a:ea typeface="+mn-ea"/>
              </a:defRPr>
            </a:lvl9pPr>
          </a:lstStyle>
          <a:p>
            <a:pPr lvl="0"/>
            <a:r>
              <a:rPr lang="en-US" b="0" kern="0" dirty="0">
                <a:solidFill>
                  <a:srgbClr val="000000"/>
                </a:solidFill>
              </a:rPr>
              <a:t>Preprocessing </a:t>
            </a:r>
            <a:r>
              <a:rPr lang="en-US" b="0" kern="0" dirty="0" smtClean="0">
                <a:solidFill>
                  <a:srgbClr val="000000"/>
                </a:solidFill>
              </a:rPr>
              <a:t>III</a:t>
            </a:r>
          </a:p>
          <a:p>
            <a:pPr lvl="1"/>
            <a:r>
              <a:rPr lang="en-US" sz="1800" b="0" kern="0" dirty="0" smtClean="0">
                <a:solidFill>
                  <a:srgbClr val="000000"/>
                </a:solidFill>
              </a:rPr>
              <a:t>Features Aggregation</a:t>
            </a:r>
          </a:p>
          <a:p>
            <a:pPr lvl="1"/>
            <a:r>
              <a:rPr lang="en-US" sz="1800" b="0" kern="0" dirty="0" smtClean="0">
                <a:solidFill>
                  <a:srgbClr val="000000"/>
                </a:solidFill>
              </a:rPr>
              <a:t>Adding new values based on </a:t>
            </a:r>
            <a:r>
              <a:rPr lang="en-US" sz="1800" b="0" kern="0" dirty="0" smtClean="0">
                <a:solidFill>
                  <a:srgbClr val="000000"/>
                </a:solidFill>
              </a:rPr>
              <a:t>features</a:t>
            </a:r>
          </a:p>
          <a:p>
            <a:pPr lvl="1"/>
            <a:r>
              <a:rPr lang="en-US" sz="1800" b="0" kern="0" dirty="0" smtClean="0">
                <a:solidFill>
                  <a:srgbClr val="000000"/>
                </a:solidFill>
              </a:rPr>
              <a:t>Fitting the dataset before modeling behavior applied</a:t>
            </a:r>
            <a:endParaRPr lang="en-US" sz="1800" b="0" kern="0" dirty="0" smtClean="0">
              <a:solidFill>
                <a:srgbClr val="000000"/>
              </a:solidFill>
            </a:endParaRPr>
          </a:p>
          <a:p>
            <a:pPr lvl="1"/>
            <a:endParaRPr lang="en-US" sz="1800" b="0" kern="0" dirty="0">
              <a:solidFill>
                <a:srgbClr val="000000"/>
              </a:solidFill>
            </a:endParaRPr>
          </a:p>
          <a:p>
            <a:pPr marL="457200" lvl="1" indent="0">
              <a:buNone/>
            </a:pPr>
            <a:endParaRPr lang="en-US" sz="1800" b="0" kern="0" dirty="0">
              <a:solidFill>
                <a:srgbClr val="000000"/>
              </a:solidFill>
            </a:endParaRPr>
          </a:p>
        </p:txBody>
      </p:sp>
    </p:spTree>
    <p:extLst>
      <p:ext uri="{BB962C8B-B14F-4D97-AF65-F5344CB8AC3E}">
        <p14:creationId xmlns:p14="http://schemas.microsoft.com/office/powerpoint/2010/main" val="301745359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Preprocessing I</a:t>
            </a:r>
            <a:endParaRPr lang="en-US" dirty="0"/>
          </a:p>
        </p:txBody>
      </p:sp>
      <p:pic>
        <p:nvPicPr>
          <p:cNvPr id="4" name="Content Placeholder 3" descr="each_dir_output1.p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9971" y="1524000"/>
            <a:ext cx="4645429" cy="2194412"/>
          </a:xfrm>
        </p:spPr>
      </p:pic>
      <p:sp>
        <p:nvSpPr>
          <p:cNvPr id="5" name="Content Placeholder 2"/>
          <p:cNvSpPr txBox="1">
            <a:spLocks/>
          </p:cNvSpPr>
          <p:nvPr/>
        </p:nvSpPr>
        <p:spPr bwMode="auto">
          <a:xfrm>
            <a:off x="5105400" y="1447800"/>
            <a:ext cx="3835458" cy="4525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a:solidFill>
                  <a:schemeClr val="tx1"/>
                </a:solidFill>
                <a:latin typeface="+mn-lt"/>
                <a:ea typeface="+mn-ea"/>
                <a:cs typeface="+mn-cs"/>
              </a:defRPr>
            </a:lvl1pPr>
            <a:lvl2pPr marL="742950" indent="-285750" algn="l" rtl="0" fontAlgn="base">
              <a:spcBef>
                <a:spcPct val="20000"/>
              </a:spcBef>
              <a:spcAft>
                <a:spcPct val="0"/>
              </a:spcAft>
              <a:buChar char="–"/>
              <a:defRPr>
                <a:solidFill>
                  <a:schemeClr val="tx1"/>
                </a:solidFill>
                <a:latin typeface="+mn-lt"/>
                <a:ea typeface="+mn-ea"/>
              </a:defRPr>
            </a:lvl2pPr>
            <a:lvl3pPr marL="1143000" indent="-228600" algn="l" rtl="0" fontAlgn="base">
              <a:spcBef>
                <a:spcPct val="20000"/>
              </a:spcBef>
              <a:spcAft>
                <a:spcPct val="0"/>
              </a:spcAft>
              <a:buChar char="•"/>
              <a:defRPr sz="1600">
                <a:solidFill>
                  <a:schemeClr val="tx1"/>
                </a:solidFill>
                <a:latin typeface="+mn-lt"/>
                <a:ea typeface="+mn-ea"/>
              </a:defRPr>
            </a:lvl3pPr>
            <a:lvl4pPr marL="1600200" indent="-228600" algn="l" rtl="0" fontAlgn="base">
              <a:spcBef>
                <a:spcPct val="20000"/>
              </a:spcBef>
              <a:spcAft>
                <a:spcPct val="0"/>
              </a:spcAft>
              <a:buChar char="–"/>
              <a:defRPr sz="1400">
                <a:solidFill>
                  <a:schemeClr val="tx1"/>
                </a:solidFill>
                <a:latin typeface="+mn-lt"/>
                <a:ea typeface="+mn-ea"/>
              </a:defRPr>
            </a:lvl4pPr>
            <a:lvl5pPr marL="2057400" indent="-228600" algn="l" rtl="0" fontAlgn="base">
              <a:spcBef>
                <a:spcPct val="20000"/>
              </a:spcBef>
              <a:spcAft>
                <a:spcPct val="0"/>
              </a:spcAft>
              <a:buChar char="»"/>
              <a:defRPr sz="1400">
                <a:solidFill>
                  <a:schemeClr val="tx1"/>
                </a:solidFill>
                <a:latin typeface="+mn-lt"/>
                <a:ea typeface="+mn-ea"/>
              </a:defRPr>
            </a:lvl5pPr>
            <a:lvl6pPr marL="2514600" indent="-228600" algn="l" rtl="0" fontAlgn="base">
              <a:spcBef>
                <a:spcPct val="20000"/>
              </a:spcBef>
              <a:spcAft>
                <a:spcPct val="0"/>
              </a:spcAft>
              <a:buChar char="»"/>
              <a:defRPr sz="1400">
                <a:solidFill>
                  <a:schemeClr val="tx1"/>
                </a:solidFill>
                <a:latin typeface="+mn-lt"/>
                <a:ea typeface="+mn-ea"/>
              </a:defRPr>
            </a:lvl6pPr>
            <a:lvl7pPr marL="2971800" indent="-228600" algn="l" rtl="0" fontAlgn="base">
              <a:spcBef>
                <a:spcPct val="20000"/>
              </a:spcBef>
              <a:spcAft>
                <a:spcPct val="0"/>
              </a:spcAft>
              <a:buChar char="»"/>
              <a:defRPr sz="1400">
                <a:solidFill>
                  <a:schemeClr val="tx1"/>
                </a:solidFill>
                <a:latin typeface="+mn-lt"/>
                <a:ea typeface="+mn-ea"/>
              </a:defRPr>
            </a:lvl7pPr>
            <a:lvl8pPr marL="3429000" indent="-228600" algn="l" rtl="0" fontAlgn="base">
              <a:spcBef>
                <a:spcPct val="20000"/>
              </a:spcBef>
              <a:spcAft>
                <a:spcPct val="0"/>
              </a:spcAft>
              <a:buChar char="»"/>
              <a:defRPr sz="1400">
                <a:solidFill>
                  <a:schemeClr val="tx1"/>
                </a:solidFill>
                <a:latin typeface="+mn-lt"/>
                <a:ea typeface="+mn-ea"/>
              </a:defRPr>
            </a:lvl8pPr>
            <a:lvl9pPr marL="3886200" indent="-228600" algn="l" rtl="0" fontAlgn="base">
              <a:spcBef>
                <a:spcPct val="20000"/>
              </a:spcBef>
              <a:spcAft>
                <a:spcPct val="0"/>
              </a:spcAft>
              <a:buChar char="»"/>
              <a:defRPr sz="1400">
                <a:solidFill>
                  <a:schemeClr val="tx1"/>
                </a:solidFill>
                <a:latin typeface="+mn-lt"/>
                <a:ea typeface="+mn-ea"/>
              </a:defRPr>
            </a:lvl9pPr>
          </a:lstStyle>
          <a:p>
            <a:pPr algn="just">
              <a:spcBef>
                <a:spcPts val="600"/>
              </a:spcBef>
              <a:buFont typeface="+mj-lt"/>
              <a:buAutoNum type="arabicPeriod"/>
            </a:pPr>
            <a:r>
              <a:rPr lang="en-US" sz="1600" b="0" dirty="0" err="1" smtClean="0"/>
              <a:t>Funf</a:t>
            </a:r>
            <a:r>
              <a:rPr lang="en-US" sz="1600" b="0" dirty="0" smtClean="0"/>
              <a:t> lib has problem in historical data such as SMS and call log. </a:t>
            </a:r>
          </a:p>
          <a:p>
            <a:pPr algn="just">
              <a:spcBef>
                <a:spcPts val="600"/>
              </a:spcBef>
              <a:buFont typeface="+mj-lt"/>
              <a:buAutoNum type="arabicPeriod"/>
            </a:pPr>
            <a:r>
              <a:rPr lang="en-US" sz="1600" b="0" dirty="0"/>
              <a:t>We use 86400 second interval, means the application copy those data from android database system to our application database once every </a:t>
            </a:r>
            <a:r>
              <a:rPr lang="en-US" sz="1600" b="0" dirty="0" smtClean="0"/>
              <a:t>day.</a:t>
            </a:r>
          </a:p>
          <a:p>
            <a:pPr algn="just">
              <a:spcBef>
                <a:spcPts val="600"/>
              </a:spcBef>
              <a:buFont typeface="+mj-lt"/>
              <a:buAutoNum type="arabicPeriod"/>
            </a:pPr>
            <a:r>
              <a:rPr lang="en-US" sz="1600" b="0" kern="0" dirty="0" smtClean="0"/>
              <a:t>It makes duplication in our database.</a:t>
            </a:r>
          </a:p>
          <a:p>
            <a:pPr algn="just">
              <a:spcBef>
                <a:spcPts val="600"/>
              </a:spcBef>
              <a:buFont typeface="+mj-lt"/>
              <a:buAutoNum type="arabicPeriod"/>
            </a:pPr>
            <a:r>
              <a:rPr lang="en-US" sz="1600" b="0" kern="0" dirty="0" smtClean="0"/>
              <a:t>The function of this module are:</a:t>
            </a:r>
          </a:p>
          <a:p>
            <a:pPr lvl="1" algn="just">
              <a:spcBef>
                <a:spcPts val="600"/>
              </a:spcBef>
              <a:buFont typeface="+mj-lt"/>
              <a:buAutoNum type="arabicPeriod"/>
            </a:pPr>
            <a:r>
              <a:rPr lang="en-US" sz="1600" b="0" kern="0" dirty="0" smtClean="0"/>
              <a:t>Removing duplication</a:t>
            </a:r>
          </a:p>
          <a:p>
            <a:pPr lvl="1" algn="just">
              <a:spcBef>
                <a:spcPts val="600"/>
              </a:spcBef>
              <a:buFont typeface="+mj-lt"/>
              <a:buAutoNum type="arabicPeriod"/>
            </a:pPr>
            <a:r>
              <a:rPr lang="en-US" sz="1600" b="0" kern="0" dirty="0" smtClean="0"/>
              <a:t>Data cleansing</a:t>
            </a:r>
          </a:p>
          <a:p>
            <a:pPr lvl="1" algn="just">
              <a:spcBef>
                <a:spcPts val="600"/>
              </a:spcBef>
              <a:buFont typeface="+mj-lt"/>
              <a:buAutoNum type="arabicPeriod"/>
            </a:pPr>
            <a:r>
              <a:rPr lang="en-US" sz="1600" b="0" kern="0" dirty="0" smtClean="0"/>
              <a:t>Features separation</a:t>
            </a:r>
          </a:p>
        </p:txBody>
      </p:sp>
    </p:spTree>
    <p:extLst>
      <p:ext uri="{BB962C8B-B14F-4D97-AF65-F5344CB8AC3E}">
        <p14:creationId xmlns:p14="http://schemas.microsoft.com/office/powerpoint/2010/main" val="4080516304"/>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Preprocessing </a:t>
            </a:r>
            <a:r>
              <a:rPr lang="en-US" dirty="0" smtClean="0"/>
              <a:t>I output </a:t>
            </a:r>
            <a:r>
              <a:rPr lang="en-US" dirty="0"/>
              <a:t>data looks like</a:t>
            </a:r>
            <a:endParaRPr lang="en-US" dirty="0"/>
          </a:p>
        </p:txBody>
      </p:sp>
      <p:pic>
        <p:nvPicPr>
          <p:cNvPr id="5" name="Picture 4" descr="locati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600200"/>
            <a:ext cx="5187710" cy="4284113"/>
          </a:xfrm>
          <a:prstGeom prst="rect">
            <a:avLst/>
          </a:prstGeom>
        </p:spPr>
      </p:pic>
      <p:pic>
        <p:nvPicPr>
          <p:cNvPr id="6" name="Picture 5" descr="applicati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4495" y="1981200"/>
            <a:ext cx="4699505" cy="3660565"/>
          </a:xfrm>
          <a:prstGeom prst="rect">
            <a:avLst/>
          </a:prstGeom>
        </p:spPr>
      </p:pic>
    </p:spTree>
    <p:extLst>
      <p:ext uri="{BB962C8B-B14F-4D97-AF65-F5344CB8AC3E}">
        <p14:creationId xmlns:p14="http://schemas.microsoft.com/office/powerpoint/2010/main" val="3966787567"/>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Pre-processing II (Features Extraction)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9081" y="1600200"/>
            <a:ext cx="7305837" cy="4525963"/>
          </a:xfrm>
        </p:spPr>
      </p:pic>
    </p:spTree>
    <p:extLst>
      <p:ext uri="{BB962C8B-B14F-4D97-AF65-F5344CB8AC3E}">
        <p14:creationId xmlns:p14="http://schemas.microsoft.com/office/powerpoint/2010/main" val="12311836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lstStyle/>
          <a:p>
            <a:r>
              <a:rPr lang="en-US" dirty="0"/>
              <a:t>Preprocessing II output data looks like</a:t>
            </a:r>
            <a:endParaRPr lang="en-US" dirty="0"/>
          </a:p>
        </p:txBody>
      </p:sp>
      <p:pic>
        <p:nvPicPr>
          <p:cNvPr id="5" name="Picture 4" descr="output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295399"/>
            <a:ext cx="6172200" cy="4645961"/>
          </a:xfrm>
          <a:prstGeom prst="rect">
            <a:avLst/>
          </a:prstGeom>
        </p:spPr>
      </p:pic>
    </p:spTree>
    <p:extLst>
      <p:ext uri="{BB962C8B-B14F-4D97-AF65-F5344CB8AC3E}">
        <p14:creationId xmlns:p14="http://schemas.microsoft.com/office/powerpoint/2010/main" val="2640852224"/>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Preprocessing III</a:t>
            </a:r>
            <a:endParaRPr lang="en-US" dirty="0"/>
          </a:p>
        </p:txBody>
      </p:sp>
      <p:sp>
        <p:nvSpPr>
          <p:cNvPr id="3" name="Content Placeholder 2"/>
          <p:cNvSpPr>
            <a:spLocks noGrp="1"/>
          </p:cNvSpPr>
          <p:nvPr>
            <p:ph idx="1"/>
          </p:nvPr>
        </p:nvSpPr>
        <p:spPr/>
        <p:txBody>
          <a:bodyPr/>
          <a:lstStyle/>
          <a:p>
            <a:r>
              <a:rPr lang="en-US" dirty="0" smtClean="0"/>
              <a:t>Temporal Granularity (round time value)</a:t>
            </a:r>
          </a:p>
          <a:p>
            <a:pPr lvl="1"/>
            <a:r>
              <a:rPr lang="en-US" dirty="0" smtClean="0"/>
              <a:t>&lt; :30 -&gt; round down</a:t>
            </a:r>
          </a:p>
          <a:p>
            <a:pPr lvl="1"/>
            <a:r>
              <a:rPr lang="en-US" dirty="0" smtClean="0"/>
              <a:t>&gt; :30 -&gt; round up </a:t>
            </a:r>
          </a:p>
          <a:p>
            <a:r>
              <a:rPr lang="en-US" dirty="0"/>
              <a:t> </a:t>
            </a:r>
            <a:r>
              <a:rPr lang="en-US" dirty="0" smtClean="0"/>
              <a:t>Changing Location value to </a:t>
            </a:r>
            <a:r>
              <a:rPr lang="en-US" i="1" dirty="0" smtClean="0"/>
              <a:t>(“</a:t>
            </a:r>
            <a:r>
              <a:rPr lang="en-US" i="1" dirty="0" err="1" smtClean="0"/>
              <a:t>same”,”little”,”long</a:t>
            </a:r>
            <a:r>
              <a:rPr lang="en-US" i="1" dirty="0" smtClean="0"/>
              <a:t>”)</a:t>
            </a:r>
          </a:p>
          <a:p>
            <a:pPr lvl="1"/>
            <a:r>
              <a:rPr lang="en-US" dirty="0"/>
              <a:t>0.0001 degree = 11.1132 m (“little”: “between 0.0001 ~ 0.0005”</a:t>
            </a:r>
            <a:r>
              <a:rPr lang="en-US" dirty="0" smtClean="0"/>
              <a:t>)</a:t>
            </a:r>
          </a:p>
          <a:p>
            <a:r>
              <a:rPr lang="en-US" dirty="0" smtClean="0"/>
              <a:t> Battery : shows != discharging</a:t>
            </a:r>
          </a:p>
          <a:p>
            <a:r>
              <a:rPr lang="en-US" dirty="0"/>
              <a:t> </a:t>
            </a:r>
            <a:r>
              <a:rPr lang="en-US" dirty="0" smtClean="0"/>
              <a:t>Screen Status : </a:t>
            </a:r>
            <a:r>
              <a:rPr lang="en-US" dirty="0" smtClean="0"/>
              <a:t>screen </a:t>
            </a:r>
            <a:r>
              <a:rPr lang="en-US" dirty="0" smtClean="0"/>
              <a:t>OFF only</a:t>
            </a:r>
          </a:p>
          <a:p>
            <a:r>
              <a:rPr lang="en-US" dirty="0" smtClean="0"/>
              <a:t>Aggregate </a:t>
            </a:r>
            <a:r>
              <a:rPr lang="en-US" dirty="0" smtClean="0"/>
              <a:t>values of Wi-Fi and </a:t>
            </a:r>
            <a:r>
              <a:rPr lang="en-US" dirty="0" smtClean="0"/>
              <a:t>Bluetooth</a:t>
            </a:r>
          </a:p>
          <a:p>
            <a:r>
              <a:rPr lang="en-US" dirty="0"/>
              <a:t>Removing values such as text length and duration from SMS log and call log, duration from running application probe, MAC and signal strength from nearby Wi-Fi </a:t>
            </a:r>
            <a:r>
              <a:rPr lang="en-US" dirty="0" smtClean="0"/>
              <a:t>probe.</a:t>
            </a:r>
            <a:endParaRPr lang="en-US" dirty="0" smtClean="0"/>
          </a:p>
          <a:p>
            <a:pPr marL="457200" lvl="1" indent="0">
              <a:buNone/>
            </a:pPr>
            <a:endParaRPr lang="en-US" dirty="0"/>
          </a:p>
        </p:txBody>
      </p:sp>
    </p:spTree>
    <p:extLst>
      <p:ext uri="{BB962C8B-B14F-4D97-AF65-F5344CB8AC3E}">
        <p14:creationId xmlns:p14="http://schemas.microsoft.com/office/powerpoint/2010/main" val="3241631708"/>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62000"/>
          </a:xfrm>
        </p:spPr>
        <p:txBody>
          <a:bodyPr/>
          <a:lstStyle/>
          <a:p>
            <a:r>
              <a:rPr lang="en-US" dirty="0" smtClean="0"/>
              <a:t>Output of Preprocessing III</a:t>
            </a:r>
            <a:endParaRPr lang="en-US" dirty="0"/>
          </a:p>
        </p:txBody>
      </p:sp>
      <p:pic>
        <p:nvPicPr>
          <p:cNvPr id="4" name="Picture 3" descr="output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066801"/>
            <a:ext cx="4876800" cy="4876800"/>
          </a:xfrm>
          <a:prstGeom prst="rect">
            <a:avLst/>
          </a:prstGeom>
        </p:spPr>
      </p:pic>
    </p:spTree>
    <p:extLst>
      <p:ext uri="{BB962C8B-B14F-4D97-AF65-F5344CB8AC3E}">
        <p14:creationId xmlns:p14="http://schemas.microsoft.com/office/powerpoint/2010/main" val="99525827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Discovering Human Behaviors</a:t>
            </a:r>
            <a:endParaRPr lang="en-US" dirty="0"/>
          </a:p>
        </p:txBody>
      </p:sp>
      <p:sp>
        <p:nvSpPr>
          <p:cNvPr id="3" name="Content Placeholder 2"/>
          <p:cNvSpPr>
            <a:spLocks noGrp="1"/>
          </p:cNvSpPr>
          <p:nvPr>
            <p:ph idx="1"/>
          </p:nvPr>
        </p:nvSpPr>
        <p:spPr>
          <a:xfrm>
            <a:off x="457200" y="1600201"/>
            <a:ext cx="8229600" cy="1600200"/>
          </a:xfrm>
        </p:spPr>
        <p:txBody>
          <a:bodyPr/>
          <a:lstStyle/>
          <a:p>
            <a:pPr marL="457200" indent="-457200">
              <a:buFont typeface="+mj-lt"/>
              <a:buAutoNum type="arabicPeriod"/>
            </a:pPr>
            <a:r>
              <a:rPr lang="en-US" dirty="0" smtClean="0"/>
              <a:t>The data that we have are set of activities.</a:t>
            </a:r>
          </a:p>
          <a:p>
            <a:pPr marL="457200" indent="-457200">
              <a:buFont typeface="+mj-lt"/>
              <a:buAutoNum type="arabicPeriod"/>
            </a:pPr>
            <a:r>
              <a:rPr lang="en-US" dirty="0" smtClean="0"/>
              <a:t>Behavior means activities which is </a:t>
            </a:r>
            <a:r>
              <a:rPr lang="en-US" dirty="0"/>
              <a:t>carried out </a:t>
            </a:r>
            <a:r>
              <a:rPr lang="en-US" dirty="0" smtClean="0"/>
              <a:t>continuously.</a:t>
            </a:r>
          </a:p>
          <a:p>
            <a:pPr marL="457200" indent="-457200">
              <a:buFont typeface="+mj-lt"/>
              <a:buAutoNum type="arabicPeriod"/>
            </a:pPr>
            <a:r>
              <a:rPr lang="en-US" dirty="0" smtClean="0"/>
              <a:t>Behavior means set of group activities which has (* similar </a:t>
            </a:r>
            <a:r>
              <a:rPr lang="en-US" dirty="0" smtClean="0"/>
              <a:t>time and similar </a:t>
            </a:r>
            <a:r>
              <a:rPr lang="en-US" dirty="0" smtClean="0"/>
              <a:t>activity).  </a:t>
            </a:r>
          </a:p>
        </p:txBody>
      </p:sp>
      <p:sp>
        <p:nvSpPr>
          <p:cNvPr id="4" name="Rectangle 3"/>
          <p:cNvSpPr/>
          <p:nvPr/>
        </p:nvSpPr>
        <p:spPr bwMode="auto">
          <a:xfrm>
            <a:off x="457200" y="3581400"/>
            <a:ext cx="838200" cy="609600"/>
          </a:xfrm>
          <a:prstGeom prst="rect">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rPr>
              <a:t>Day1</a:t>
            </a:r>
          </a:p>
          <a:p>
            <a:pPr marL="0" marR="0" indent="0" algn="ctr" defTabSz="914400" rtl="0" eaLnBrk="1" fontAlgn="base" latinLnBrk="0" hangingPunct="1">
              <a:lnSpc>
                <a:spcPct val="100000"/>
              </a:lnSpc>
              <a:spcBef>
                <a:spcPct val="0"/>
              </a:spcBef>
              <a:spcAft>
                <a:spcPct val="0"/>
              </a:spcAft>
              <a:buClrTx/>
              <a:buSzTx/>
              <a:buFontTx/>
              <a:buNone/>
              <a:tabLst/>
            </a:pPr>
            <a:r>
              <a:rPr lang="en-US" sz="1800" dirty="0" smtClean="0"/>
              <a:t>Week1</a:t>
            </a:r>
          </a:p>
        </p:txBody>
      </p:sp>
      <p:sp>
        <p:nvSpPr>
          <p:cNvPr id="5" name="Rectangle 4"/>
          <p:cNvSpPr/>
          <p:nvPr/>
        </p:nvSpPr>
        <p:spPr bwMode="auto">
          <a:xfrm>
            <a:off x="1295400" y="3581400"/>
            <a:ext cx="838200" cy="609600"/>
          </a:xfrm>
          <a:prstGeom prst="rect">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r>
              <a:rPr lang="en-US" sz="1800" dirty="0"/>
              <a:t>Day2</a:t>
            </a:r>
            <a:endParaRPr kumimoji="0" lang="en-US" sz="1800" b="1" i="0" u="none" strike="noStrike" cap="none" normalizeH="0" baseline="0" dirty="0" smtClean="0">
              <a:ln>
                <a:noFill/>
              </a:ln>
              <a:solidFill>
                <a:schemeClr val="tx1"/>
              </a:solidFill>
              <a:effectLst/>
            </a:endParaRPr>
          </a:p>
          <a:p>
            <a:r>
              <a:rPr lang="en-US" sz="1800" dirty="0"/>
              <a:t>Week1</a:t>
            </a:r>
            <a:endParaRPr kumimoji="0" lang="en-US" sz="1800" b="1" i="0" u="none" strike="noStrike" cap="none" normalizeH="0" baseline="0" dirty="0">
              <a:ln>
                <a:noFill/>
              </a:ln>
              <a:solidFill>
                <a:schemeClr val="tx1"/>
              </a:solidFill>
              <a:effectLst/>
            </a:endParaRPr>
          </a:p>
        </p:txBody>
      </p:sp>
      <p:sp>
        <p:nvSpPr>
          <p:cNvPr id="6" name="Rectangle 5"/>
          <p:cNvSpPr/>
          <p:nvPr/>
        </p:nvSpPr>
        <p:spPr bwMode="auto">
          <a:xfrm>
            <a:off x="2133600" y="3581400"/>
            <a:ext cx="838200" cy="609600"/>
          </a:xfrm>
          <a:prstGeom prst="rect">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r>
              <a:rPr lang="en-US" sz="1800" dirty="0"/>
              <a:t>Day3</a:t>
            </a:r>
            <a:endParaRPr kumimoji="0" lang="en-US" sz="1800" b="1" i="0" u="none" strike="noStrike" cap="none" normalizeH="0" baseline="0" dirty="0" smtClean="0">
              <a:ln>
                <a:noFill/>
              </a:ln>
              <a:solidFill>
                <a:schemeClr val="tx1"/>
              </a:solidFill>
              <a:effectLst/>
            </a:endParaRPr>
          </a:p>
          <a:p>
            <a:r>
              <a:rPr lang="en-US" sz="1800" dirty="0"/>
              <a:t>Week1</a:t>
            </a:r>
            <a:endParaRPr kumimoji="0" lang="en-US" sz="1800" b="1" i="0" u="none" strike="noStrike" cap="none" normalizeH="0" baseline="0" dirty="0">
              <a:ln>
                <a:noFill/>
              </a:ln>
              <a:solidFill>
                <a:schemeClr val="tx1"/>
              </a:solidFill>
              <a:effectLst/>
            </a:endParaRPr>
          </a:p>
        </p:txBody>
      </p:sp>
      <p:sp>
        <p:nvSpPr>
          <p:cNvPr id="7" name="Rectangle 6"/>
          <p:cNvSpPr/>
          <p:nvPr/>
        </p:nvSpPr>
        <p:spPr bwMode="auto">
          <a:xfrm>
            <a:off x="2971800" y="3581400"/>
            <a:ext cx="838200" cy="609600"/>
          </a:xfrm>
          <a:prstGeom prst="rect">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r>
              <a:rPr lang="en-US" sz="1800" dirty="0"/>
              <a:t>Day4</a:t>
            </a:r>
            <a:endParaRPr kumimoji="0" lang="en-US" sz="1800" b="1" i="0" u="none" strike="noStrike" cap="none" normalizeH="0" baseline="0" dirty="0" smtClean="0">
              <a:ln>
                <a:noFill/>
              </a:ln>
              <a:solidFill>
                <a:schemeClr val="tx1"/>
              </a:solidFill>
              <a:effectLst/>
            </a:endParaRPr>
          </a:p>
          <a:p>
            <a:r>
              <a:rPr lang="en-US" sz="1800" dirty="0"/>
              <a:t>Week1</a:t>
            </a:r>
            <a:endParaRPr kumimoji="0" lang="en-US" sz="1800" b="1" i="0" u="none" strike="noStrike" cap="none" normalizeH="0" baseline="0" dirty="0">
              <a:ln>
                <a:noFill/>
              </a:ln>
              <a:solidFill>
                <a:schemeClr val="tx1"/>
              </a:solidFill>
              <a:effectLst/>
            </a:endParaRPr>
          </a:p>
        </p:txBody>
      </p:sp>
      <p:sp>
        <p:nvSpPr>
          <p:cNvPr id="8" name="Rectangle 7"/>
          <p:cNvSpPr/>
          <p:nvPr/>
        </p:nvSpPr>
        <p:spPr bwMode="auto">
          <a:xfrm>
            <a:off x="3810000" y="3581400"/>
            <a:ext cx="838200" cy="609600"/>
          </a:xfrm>
          <a:prstGeom prst="rect">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r>
              <a:rPr lang="en-US" sz="1800" dirty="0"/>
              <a:t>Day5</a:t>
            </a:r>
            <a:endParaRPr kumimoji="0" lang="en-US" sz="1800" b="1" i="0" u="none" strike="noStrike" cap="none" normalizeH="0" baseline="0" dirty="0" smtClean="0">
              <a:ln>
                <a:noFill/>
              </a:ln>
              <a:solidFill>
                <a:schemeClr val="tx1"/>
              </a:solidFill>
              <a:effectLst/>
            </a:endParaRPr>
          </a:p>
          <a:p>
            <a:r>
              <a:rPr lang="en-US" sz="1800" dirty="0"/>
              <a:t>Week1</a:t>
            </a:r>
            <a:endParaRPr kumimoji="0" lang="en-US" sz="1800" b="1" i="0" u="none" strike="noStrike" cap="none" normalizeH="0" baseline="0" dirty="0">
              <a:ln>
                <a:noFill/>
              </a:ln>
              <a:solidFill>
                <a:schemeClr val="tx1"/>
              </a:solidFill>
              <a:effectLst/>
            </a:endParaRPr>
          </a:p>
        </p:txBody>
      </p:sp>
      <p:sp>
        <p:nvSpPr>
          <p:cNvPr id="9" name="Rectangle 8"/>
          <p:cNvSpPr/>
          <p:nvPr/>
        </p:nvSpPr>
        <p:spPr bwMode="auto">
          <a:xfrm>
            <a:off x="4648200" y="3581400"/>
            <a:ext cx="838200" cy="609600"/>
          </a:xfrm>
          <a:prstGeom prst="rect">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r>
              <a:rPr lang="en-US" sz="1800" dirty="0"/>
              <a:t>Day6</a:t>
            </a:r>
            <a:endParaRPr kumimoji="0" lang="en-US" sz="1800" b="1" i="0" u="none" strike="noStrike" cap="none" normalizeH="0" baseline="0" dirty="0" smtClean="0">
              <a:ln>
                <a:noFill/>
              </a:ln>
              <a:solidFill>
                <a:schemeClr val="tx1"/>
              </a:solidFill>
              <a:effectLst/>
            </a:endParaRPr>
          </a:p>
          <a:p>
            <a:r>
              <a:rPr lang="en-US" sz="1800" dirty="0"/>
              <a:t>Week1</a:t>
            </a:r>
            <a:endParaRPr kumimoji="0" lang="en-US" sz="1800" b="1" i="0" u="none" strike="noStrike" cap="none" normalizeH="0" baseline="0" dirty="0">
              <a:ln>
                <a:noFill/>
              </a:ln>
              <a:solidFill>
                <a:schemeClr val="tx1"/>
              </a:solidFill>
              <a:effectLst/>
            </a:endParaRPr>
          </a:p>
        </p:txBody>
      </p:sp>
      <p:sp>
        <p:nvSpPr>
          <p:cNvPr id="10" name="Rectangle 9"/>
          <p:cNvSpPr/>
          <p:nvPr/>
        </p:nvSpPr>
        <p:spPr bwMode="auto">
          <a:xfrm>
            <a:off x="6324600" y="3581400"/>
            <a:ext cx="838200" cy="609600"/>
          </a:xfrm>
          <a:prstGeom prst="rect">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r>
              <a:rPr lang="en-US" sz="1800" dirty="0"/>
              <a:t>Day1</a:t>
            </a:r>
            <a:endParaRPr kumimoji="0" lang="en-US" sz="1800" b="1" i="0" u="none" strike="noStrike" cap="none" normalizeH="0" baseline="0" dirty="0" smtClean="0">
              <a:ln>
                <a:noFill/>
              </a:ln>
              <a:solidFill>
                <a:schemeClr val="tx1"/>
              </a:solidFill>
              <a:effectLst/>
            </a:endParaRPr>
          </a:p>
          <a:p>
            <a:r>
              <a:rPr lang="en-US" sz="1800" dirty="0" smtClean="0"/>
              <a:t>Week2</a:t>
            </a:r>
          </a:p>
        </p:txBody>
      </p:sp>
      <p:sp>
        <p:nvSpPr>
          <p:cNvPr id="11" name="Rectangle 10"/>
          <p:cNvSpPr/>
          <p:nvPr/>
        </p:nvSpPr>
        <p:spPr bwMode="auto">
          <a:xfrm>
            <a:off x="5486400" y="3581400"/>
            <a:ext cx="838200" cy="609600"/>
          </a:xfrm>
          <a:prstGeom prst="rect">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r>
              <a:rPr lang="en-US" sz="1800" dirty="0"/>
              <a:t>Day7</a:t>
            </a:r>
            <a:endParaRPr kumimoji="0" lang="en-US" sz="1800" b="1" i="0" u="none" strike="noStrike" cap="none" normalizeH="0" baseline="0" dirty="0" smtClean="0">
              <a:ln>
                <a:noFill/>
              </a:ln>
              <a:solidFill>
                <a:schemeClr val="tx1"/>
              </a:solidFill>
              <a:effectLst/>
            </a:endParaRPr>
          </a:p>
          <a:p>
            <a:r>
              <a:rPr lang="en-US" sz="1800" dirty="0"/>
              <a:t>Week1</a:t>
            </a:r>
            <a:endParaRPr kumimoji="0" lang="en-US" sz="1800" b="1" i="0" u="none" strike="noStrike" cap="none" normalizeH="0" baseline="0" dirty="0">
              <a:ln>
                <a:noFill/>
              </a:ln>
              <a:solidFill>
                <a:schemeClr val="tx1"/>
              </a:solidFill>
              <a:effectLst/>
            </a:endParaRPr>
          </a:p>
        </p:txBody>
      </p:sp>
      <p:cxnSp>
        <p:nvCxnSpPr>
          <p:cNvPr id="17" name="Straight Connector 16"/>
          <p:cNvCxnSpPr/>
          <p:nvPr/>
        </p:nvCxnSpPr>
        <p:spPr bwMode="auto">
          <a:xfrm>
            <a:off x="5486400" y="3581400"/>
            <a:ext cx="838200" cy="609600"/>
          </a:xfrm>
          <a:prstGeom prst="line">
            <a:avLst/>
          </a:prstGeom>
          <a:ln>
            <a:solidFill>
              <a:srgbClr val="FF0000"/>
            </a:solidFill>
            <a:headEnd type="none" w="med" len="med"/>
            <a:tailEnd type="none" w="med" len="med"/>
          </a:ln>
          <a:extLst/>
        </p:spPr>
        <p:style>
          <a:lnRef idx="3">
            <a:schemeClr val="accent4"/>
          </a:lnRef>
          <a:fillRef idx="0">
            <a:schemeClr val="accent4"/>
          </a:fillRef>
          <a:effectRef idx="2">
            <a:schemeClr val="accent4"/>
          </a:effectRef>
          <a:fontRef idx="minor">
            <a:schemeClr val="tx1"/>
          </a:fontRef>
        </p:style>
      </p:cxnSp>
      <p:cxnSp>
        <p:nvCxnSpPr>
          <p:cNvPr id="21" name="Straight Connector 20"/>
          <p:cNvCxnSpPr/>
          <p:nvPr/>
        </p:nvCxnSpPr>
        <p:spPr bwMode="auto">
          <a:xfrm flipV="1">
            <a:off x="5486400" y="3581400"/>
            <a:ext cx="838200" cy="609600"/>
          </a:xfrm>
          <a:prstGeom prst="line">
            <a:avLst/>
          </a:prstGeom>
          <a:ln>
            <a:solidFill>
              <a:srgbClr val="FF0000"/>
            </a:solidFill>
            <a:headEnd type="none" w="med" len="med"/>
            <a:tailEnd type="none" w="med" len="med"/>
          </a:ln>
          <a:extLst/>
        </p:spPr>
        <p:style>
          <a:lnRef idx="3">
            <a:schemeClr val="accent4"/>
          </a:lnRef>
          <a:fillRef idx="0">
            <a:schemeClr val="accent4"/>
          </a:fillRef>
          <a:effectRef idx="2">
            <a:schemeClr val="accent4"/>
          </a:effectRef>
          <a:fontRef idx="minor">
            <a:schemeClr val="tx1"/>
          </a:fontRef>
        </p:style>
      </p:cxnSp>
      <p:cxnSp>
        <p:nvCxnSpPr>
          <p:cNvPr id="24" name="Straight Connector 23"/>
          <p:cNvCxnSpPr/>
          <p:nvPr/>
        </p:nvCxnSpPr>
        <p:spPr bwMode="auto">
          <a:xfrm>
            <a:off x="457200" y="3352800"/>
            <a:ext cx="1828800" cy="0"/>
          </a:xfrm>
          <a:prstGeom prst="line">
            <a:avLst/>
          </a:prstGeom>
          <a:ln>
            <a:solidFill>
              <a:srgbClr val="008000"/>
            </a:solidFill>
            <a:headEnd type="none" w="med" len="med"/>
            <a:tailEnd type="none" w="med" len="med"/>
          </a:ln>
          <a:extLst/>
        </p:spPr>
        <p:style>
          <a:lnRef idx="3">
            <a:schemeClr val="accent4"/>
          </a:lnRef>
          <a:fillRef idx="0">
            <a:schemeClr val="accent4"/>
          </a:fillRef>
          <a:effectRef idx="2">
            <a:schemeClr val="accent4"/>
          </a:effectRef>
          <a:fontRef idx="minor">
            <a:schemeClr val="tx1"/>
          </a:fontRef>
        </p:style>
      </p:cxnSp>
      <p:cxnSp>
        <p:nvCxnSpPr>
          <p:cNvPr id="26" name="Straight Connector 25"/>
          <p:cNvCxnSpPr/>
          <p:nvPr/>
        </p:nvCxnSpPr>
        <p:spPr bwMode="auto">
          <a:xfrm>
            <a:off x="457200" y="3352800"/>
            <a:ext cx="0" cy="1066800"/>
          </a:xfrm>
          <a:prstGeom prst="line">
            <a:avLst/>
          </a:prstGeom>
          <a:ln>
            <a:solidFill>
              <a:srgbClr val="008000"/>
            </a:solidFill>
            <a:headEnd type="none" w="med" len="med"/>
            <a:tailEnd type="none" w="med" len="med"/>
          </a:ln>
          <a:extLst/>
        </p:spPr>
        <p:style>
          <a:lnRef idx="3">
            <a:schemeClr val="accent4"/>
          </a:lnRef>
          <a:fillRef idx="0">
            <a:schemeClr val="accent4"/>
          </a:fillRef>
          <a:effectRef idx="2">
            <a:schemeClr val="accent4"/>
          </a:effectRef>
          <a:fontRef idx="minor">
            <a:schemeClr val="tx1"/>
          </a:fontRef>
        </p:style>
      </p:cxnSp>
      <p:cxnSp>
        <p:nvCxnSpPr>
          <p:cNvPr id="32" name="Straight Connector 31"/>
          <p:cNvCxnSpPr/>
          <p:nvPr/>
        </p:nvCxnSpPr>
        <p:spPr bwMode="auto">
          <a:xfrm>
            <a:off x="457200" y="4419600"/>
            <a:ext cx="1828800" cy="0"/>
          </a:xfrm>
          <a:prstGeom prst="line">
            <a:avLst/>
          </a:prstGeom>
          <a:ln>
            <a:solidFill>
              <a:srgbClr val="008000"/>
            </a:solidFill>
            <a:headEnd type="none" w="med" len="med"/>
            <a:tailEnd type="none" w="med" len="med"/>
          </a:ln>
          <a:extLst/>
        </p:spPr>
        <p:style>
          <a:lnRef idx="3">
            <a:schemeClr val="accent4"/>
          </a:lnRef>
          <a:fillRef idx="0">
            <a:schemeClr val="accent4"/>
          </a:fillRef>
          <a:effectRef idx="2">
            <a:schemeClr val="accent4"/>
          </a:effectRef>
          <a:fontRef idx="minor">
            <a:schemeClr val="tx1"/>
          </a:fontRef>
        </p:style>
      </p:cxnSp>
      <p:cxnSp>
        <p:nvCxnSpPr>
          <p:cNvPr id="34" name="Straight Connector 33"/>
          <p:cNvCxnSpPr/>
          <p:nvPr/>
        </p:nvCxnSpPr>
        <p:spPr bwMode="auto">
          <a:xfrm>
            <a:off x="2286000" y="3352800"/>
            <a:ext cx="0" cy="1066800"/>
          </a:xfrm>
          <a:prstGeom prst="line">
            <a:avLst/>
          </a:prstGeom>
          <a:ln>
            <a:solidFill>
              <a:srgbClr val="008000"/>
            </a:solidFill>
            <a:headEnd type="none" w="med" len="med"/>
            <a:tailEnd type="none" w="med" len="med"/>
          </a:ln>
          <a:extLst/>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455951217"/>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Similar Patterns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038058"/>
              </p:ext>
            </p:extLst>
          </p:nvPr>
        </p:nvGraphicFramePr>
        <p:xfrm>
          <a:off x="609600" y="1676400"/>
          <a:ext cx="3581400" cy="2880360"/>
        </p:xfrm>
        <a:graphic>
          <a:graphicData uri="http://schemas.openxmlformats.org/drawingml/2006/table">
            <a:tbl>
              <a:tblPr firstRow="1" bandRow="1">
                <a:tableStyleId>{5C22544A-7EE6-4342-B048-85BDC9FD1C3A}</a:tableStyleId>
              </a:tblPr>
              <a:tblGrid>
                <a:gridCol w="873512"/>
                <a:gridCol w="1222917"/>
                <a:gridCol w="1484971"/>
              </a:tblGrid>
              <a:tr h="685800">
                <a:tc>
                  <a:txBody>
                    <a:bodyPr/>
                    <a:lstStyle/>
                    <a:p>
                      <a:pPr algn="ctr"/>
                      <a:r>
                        <a:rPr lang="en-US" dirty="0" smtClean="0"/>
                        <a:t>Time</a:t>
                      </a:r>
                      <a:endParaRPr lang="en-US" dirty="0"/>
                    </a:p>
                  </a:txBody>
                  <a:tcPr/>
                </a:tc>
                <a:tc>
                  <a:txBody>
                    <a:bodyPr/>
                    <a:lstStyle/>
                    <a:p>
                      <a:pPr algn="ctr"/>
                      <a:r>
                        <a:rPr lang="en-US" dirty="0" smtClean="0"/>
                        <a:t>Sensor Name</a:t>
                      </a:r>
                      <a:endParaRPr lang="en-US" dirty="0"/>
                    </a:p>
                  </a:txBody>
                  <a:tcPr/>
                </a:tc>
                <a:tc>
                  <a:txBody>
                    <a:bodyPr/>
                    <a:lstStyle/>
                    <a:p>
                      <a:pPr algn="ctr"/>
                      <a:r>
                        <a:rPr lang="en-US" dirty="0" smtClean="0"/>
                        <a:t>Sensor Value</a:t>
                      </a:r>
                      <a:endParaRPr lang="en-US" dirty="0"/>
                    </a:p>
                  </a:txBody>
                  <a:tcPr/>
                </a:tc>
              </a:tr>
              <a:tr h="315740">
                <a:tc>
                  <a:txBody>
                    <a:bodyPr/>
                    <a:lstStyle/>
                    <a:p>
                      <a:pPr algn="ctr"/>
                      <a:r>
                        <a:rPr lang="en-US" dirty="0" smtClean="0"/>
                        <a:t>13:00</a:t>
                      </a:r>
                      <a:endParaRPr lang="en-US" dirty="0"/>
                    </a:p>
                  </a:txBody>
                  <a:tcPr/>
                </a:tc>
                <a:tc>
                  <a:txBody>
                    <a:bodyPr/>
                    <a:lstStyle/>
                    <a:p>
                      <a:pPr algn="ctr"/>
                      <a:r>
                        <a:rPr lang="en-US" dirty="0" smtClean="0"/>
                        <a:t>location</a:t>
                      </a:r>
                      <a:endParaRPr lang="en-US" dirty="0"/>
                    </a:p>
                  </a:txBody>
                  <a:tcPr/>
                </a:tc>
                <a:tc>
                  <a:txBody>
                    <a:bodyPr/>
                    <a:lstStyle/>
                    <a:p>
                      <a:pPr algn="ctr"/>
                      <a:r>
                        <a:rPr lang="en-US" dirty="0" smtClean="0"/>
                        <a:t>same</a:t>
                      </a:r>
                      <a:endParaRPr lang="en-US" dirty="0"/>
                    </a:p>
                  </a:txBody>
                  <a:tcPr/>
                </a:tc>
              </a:tr>
              <a:tr h="315740">
                <a:tc>
                  <a:txBody>
                    <a:bodyPr/>
                    <a:lstStyle/>
                    <a:p>
                      <a:pPr algn="ctr"/>
                      <a:r>
                        <a:rPr lang="en-US" dirty="0" smtClean="0"/>
                        <a:t>13:00</a:t>
                      </a:r>
                      <a:endParaRPr lang="en-US" dirty="0"/>
                    </a:p>
                  </a:txBody>
                  <a:tcPr/>
                </a:tc>
                <a:tc>
                  <a:txBody>
                    <a:bodyPr/>
                    <a:lstStyle/>
                    <a:p>
                      <a:pPr algn="ctr"/>
                      <a:r>
                        <a:rPr lang="en-US" dirty="0" err="1" smtClean="0"/>
                        <a:t>wifi</a:t>
                      </a:r>
                      <a:endParaRPr lang="en-US" dirty="0"/>
                    </a:p>
                  </a:txBody>
                  <a:tcPr/>
                </a:tc>
                <a:tc>
                  <a:txBody>
                    <a:bodyPr/>
                    <a:lstStyle/>
                    <a:p>
                      <a:pPr algn="ctr"/>
                      <a:r>
                        <a:rPr lang="en-US" dirty="0" smtClean="0"/>
                        <a:t>1-AP, </a:t>
                      </a:r>
                      <a:r>
                        <a:rPr lang="en-US" dirty="0" err="1" smtClean="0"/>
                        <a:t>iptime</a:t>
                      </a:r>
                      <a:endParaRPr lang="en-US" dirty="0"/>
                    </a:p>
                  </a:txBody>
                  <a:tcPr/>
                </a:tc>
              </a:tr>
              <a:tr h="315740">
                <a:tc>
                  <a:txBody>
                    <a:bodyPr/>
                    <a:lstStyle/>
                    <a:p>
                      <a:pPr algn="ctr"/>
                      <a:r>
                        <a:rPr lang="en-US" dirty="0" smtClean="0"/>
                        <a:t>14:00</a:t>
                      </a:r>
                      <a:endParaRPr lang="en-US" dirty="0"/>
                    </a:p>
                  </a:txBody>
                  <a:tcPr/>
                </a:tc>
                <a:tc>
                  <a:txBody>
                    <a:bodyPr/>
                    <a:lstStyle/>
                    <a:p>
                      <a:pPr algn="ctr"/>
                      <a:r>
                        <a:rPr lang="en-US" dirty="0" err="1" smtClean="0"/>
                        <a:t>runapps</a:t>
                      </a:r>
                      <a:endParaRPr lang="en-US" dirty="0"/>
                    </a:p>
                  </a:txBody>
                  <a:tcPr/>
                </a:tc>
                <a:tc>
                  <a:txBody>
                    <a:bodyPr/>
                    <a:lstStyle/>
                    <a:p>
                      <a:pPr algn="ctr"/>
                      <a:r>
                        <a:rPr lang="en-US" dirty="0" err="1" smtClean="0"/>
                        <a:t>kakao</a:t>
                      </a:r>
                      <a:endParaRPr lang="en-US" dirty="0"/>
                    </a:p>
                  </a:txBody>
                  <a:tcPr/>
                </a:tc>
              </a:tr>
              <a:tr h="315740">
                <a:tc>
                  <a:txBody>
                    <a:bodyPr/>
                    <a:lstStyle/>
                    <a:p>
                      <a:pPr algn="ctr"/>
                      <a:r>
                        <a:rPr lang="en-US" dirty="0" smtClean="0"/>
                        <a:t>14:00</a:t>
                      </a:r>
                      <a:endParaRPr lang="en-US" dirty="0"/>
                    </a:p>
                  </a:txBody>
                  <a:tcPr/>
                </a:tc>
                <a:tc>
                  <a:txBody>
                    <a:bodyPr/>
                    <a:lstStyle/>
                    <a:p>
                      <a:pPr algn="ctr"/>
                      <a:r>
                        <a:rPr lang="en-US" dirty="0" smtClean="0"/>
                        <a:t>location</a:t>
                      </a:r>
                    </a:p>
                  </a:txBody>
                  <a:tcPr/>
                </a:tc>
                <a:tc>
                  <a:txBody>
                    <a:bodyPr/>
                    <a:lstStyle/>
                    <a:p>
                      <a:pPr algn="ctr"/>
                      <a:r>
                        <a:rPr lang="en-US" dirty="0" smtClean="0"/>
                        <a:t>long</a:t>
                      </a:r>
                      <a:endParaRPr lang="en-US" dirty="0"/>
                    </a:p>
                  </a:txBody>
                  <a:tcPr/>
                </a:tc>
              </a:tr>
              <a:tr h="315740">
                <a:tc>
                  <a:txBody>
                    <a:bodyPr/>
                    <a:lstStyle/>
                    <a:p>
                      <a:pPr algn="ctr"/>
                      <a:r>
                        <a:rPr lang="en-US" dirty="0" smtClean="0"/>
                        <a:t>15:00</a:t>
                      </a:r>
                      <a:endParaRPr 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err="1" smtClean="0"/>
                        <a:t>runapps</a:t>
                      </a:r>
                      <a:endParaRPr lang="en-US" dirty="0" smtClean="0"/>
                    </a:p>
                  </a:txBody>
                  <a:tcPr/>
                </a:tc>
                <a:tc>
                  <a:txBody>
                    <a:bodyPr/>
                    <a:lstStyle/>
                    <a:p>
                      <a:pPr algn="ctr"/>
                      <a:r>
                        <a:rPr lang="en-US" dirty="0" err="1" smtClean="0"/>
                        <a:t>kakao</a:t>
                      </a:r>
                      <a:endParaRPr lang="en-US" dirty="0"/>
                    </a:p>
                  </a:txBody>
                  <a:tcPr/>
                </a:tc>
              </a:tr>
              <a:tr h="315740">
                <a:tc>
                  <a:txBody>
                    <a:bodyPr/>
                    <a:lstStyle/>
                    <a:p>
                      <a:pPr algn="ctr"/>
                      <a:r>
                        <a:rPr lang="en-US" dirty="0" smtClean="0"/>
                        <a:t>15:00</a:t>
                      </a:r>
                      <a:endParaRPr lang="en-US" dirty="0"/>
                    </a:p>
                  </a:txBody>
                  <a:tcPr/>
                </a:tc>
                <a:tc>
                  <a:txBody>
                    <a:bodyPr/>
                    <a:lstStyle/>
                    <a:p>
                      <a:pPr algn="ctr"/>
                      <a:r>
                        <a:rPr lang="en-US" dirty="0" smtClean="0"/>
                        <a:t>location</a:t>
                      </a:r>
                      <a:endParaRPr lang="en-US" dirty="0"/>
                    </a:p>
                  </a:txBody>
                  <a:tcPr/>
                </a:tc>
                <a:tc>
                  <a:txBody>
                    <a:bodyPr/>
                    <a:lstStyle/>
                    <a:p>
                      <a:pPr algn="ctr"/>
                      <a:r>
                        <a:rPr lang="en-US" dirty="0" smtClean="0"/>
                        <a:t>little</a:t>
                      </a:r>
                      <a:endParaRPr lang="en-US" dirty="0"/>
                    </a:p>
                  </a:txBody>
                  <a:tcPr/>
                </a:tc>
              </a:tr>
            </a:tbl>
          </a:graphicData>
        </a:graphic>
      </p:graphicFrame>
      <p:cxnSp>
        <p:nvCxnSpPr>
          <p:cNvPr id="5" name="Straight Connector 4"/>
          <p:cNvCxnSpPr/>
          <p:nvPr/>
        </p:nvCxnSpPr>
        <p:spPr bwMode="auto">
          <a:xfrm>
            <a:off x="381000" y="2247900"/>
            <a:ext cx="3886200" cy="0"/>
          </a:xfrm>
          <a:prstGeom prst="line">
            <a:avLst/>
          </a:prstGeom>
          <a:ln>
            <a:solidFill>
              <a:srgbClr val="008000"/>
            </a:solidFill>
            <a:headEnd type="none" w="med" len="med"/>
            <a:tailEnd type="none" w="med" len="med"/>
          </a:ln>
          <a:extLst/>
        </p:spPr>
        <p:style>
          <a:lnRef idx="3">
            <a:schemeClr val="accent4"/>
          </a:lnRef>
          <a:fillRef idx="0">
            <a:schemeClr val="accent4"/>
          </a:fillRef>
          <a:effectRef idx="2">
            <a:schemeClr val="accent4"/>
          </a:effectRef>
          <a:fontRef idx="minor">
            <a:schemeClr val="tx1"/>
          </a:fontRef>
        </p:style>
      </p:cxnSp>
      <p:cxnSp>
        <p:nvCxnSpPr>
          <p:cNvPr id="8" name="Straight Connector 7"/>
          <p:cNvCxnSpPr/>
          <p:nvPr/>
        </p:nvCxnSpPr>
        <p:spPr bwMode="auto">
          <a:xfrm>
            <a:off x="381000" y="3086100"/>
            <a:ext cx="3886200" cy="0"/>
          </a:xfrm>
          <a:prstGeom prst="line">
            <a:avLst/>
          </a:prstGeom>
          <a:ln>
            <a:solidFill>
              <a:srgbClr val="008000"/>
            </a:solidFill>
            <a:headEnd type="none" w="med" len="med"/>
            <a:tailEnd type="none" w="med" len="med"/>
          </a:ln>
          <a:extLst/>
        </p:spPr>
        <p:style>
          <a:lnRef idx="3">
            <a:schemeClr val="accent4"/>
          </a:lnRef>
          <a:fillRef idx="0">
            <a:schemeClr val="accent4"/>
          </a:fillRef>
          <a:effectRef idx="2">
            <a:schemeClr val="accent4"/>
          </a:effectRef>
          <a:fontRef idx="minor">
            <a:schemeClr val="tx1"/>
          </a:fontRef>
        </p:style>
      </p:cxnSp>
      <p:cxnSp>
        <p:nvCxnSpPr>
          <p:cNvPr id="9" name="Straight Connector 8"/>
          <p:cNvCxnSpPr/>
          <p:nvPr/>
        </p:nvCxnSpPr>
        <p:spPr bwMode="auto">
          <a:xfrm>
            <a:off x="685800" y="4648200"/>
            <a:ext cx="3657600" cy="0"/>
          </a:xfrm>
          <a:prstGeom prst="line">
            <a:avLst/>
          </a:prstGeom>
          <a:ln>
            <a:headEnd type="none" w="med" len="med"/>
            <a:tailEnd type="none" w="med" len="med"/>
          </a:ln>
          <a:extLst/>
        </p:spPr>
        <p:style>
          <a:lnRef idx="3">
            <a:schemeClr val="accent6"/>
          </a:lnRef>
          <a:fillRef idx="0">
            <a:schemeClr val="accent6"/>
          </a:fillRef>
          <a:effectRef idx="2">
            <a:schemeClr val="accent6"/>
          </a:effectRef>
          <a:fontRef idx="minor">
            <a:schemeClr val="tx1"/>
          </a:fontRef>
        </p:style>
      </p:cxnSp>
      <p:cxnSp>
        <p:nvCxnSpPr>
          <p:cNvPr id="10" name="Straight Connector 9"/>
          <p:cNvCxnSpPr/>
          <p:nvPr/>
        </p:nvCxnSpPr>
        <p:spPr bwMode="auto">
          <a:xfrm>
            <a:off x="685800" y="3810000"/>
            <a:ext cx="3657600" cy="0"/>
          </a:xfrm>
          <a:prstGeom prst="line">
            <a:avLst/>
          </a:prstGeom>
          <a:ln>
            <a:headEnd type="none" w="med" len="med"/>
            <a:tailEnd type="none" w="med" len="med"/>
          </a:ln>
          <a:extLst/>
        </p:spPr>
        <p:style>
          <a:lnRef idx="3">
            <a:schemeClr val="accent6"/>
          </a:lnRef>
          <a:fillRef idx="0">
            <a:schemeClr val="accent6"/>
          </a:fillRef>
          <a:effectRef idx="2">
            <a:schemeClr val="accent6"/>
          </a:effectRef>
          <a:fontRef idx="minor">
            <a:schemeClr val="tx1"/>
          </a:fontRef>
        </p:style>
      </p:cxnSp>
      <p:cxnSp>
        <p:nvCxnSpPr>
          <p:cNvPr id="11" name="Straight Connector 10"/>
          <p:cNvCxnSpPr/>
          <p:nvPr/>
        </p:nvCxnSpPr>
        <p:spPr bwMode="auto">
          <a:xfrm flipH="1" flipV="1">
            <a:off x="685800" y="3810000"/>
            <a:ext cx="4762" cy="838200"/>
          </a:xfrm>
          <a:prstGeom prst="line">
            <a:avLst/>
          </a:prstGeom>
          <a:ln>
            <a:headEnd type="none" w="med" len="med"/>
            <a:tailEnd type="none" w="med" len="med"/>
          </a:ln>
          <a:extLst/>
        </p:spPr>
        <p:style>
          <a:lnRef idx="3">
            <a:schemeClr val="accent6"/>
          </a:lnRef>
          <a:fillRef idx="0">
            <a:schemeClr val="accent6"/>
          </a:fillRef>
          <a:effectRef idx="2">
            <a:schemeClr val="accent6"/>
          </a:effectRef>
          <a:fontRef idx="minor">
            <a:schemeClr val="tx1"/>
          </a:fontRef>
        </p:style>
      </p:cxnSp>
      <p:cxnSp>
        <p:nvCxnSpPr>
          <p:cNvPr id="14" name="Straight Connector 13"/>
          <p:cNvCxnSpPr/>
          <p:nvPr/>
        </p:nvCxnSpPr>
        <p:spPr bwMode="auto">
          <a:xfrm flipH="1" flipV="1">
            <a:off x="4343400" y="3810000"/>
            <a:ext cx="4762" cy="838200"/>
          </a:xfrm>
          <a:prstGeom prst="line">
            <a:avLst/>
          </a:prstGeom>
          <a:ln>
            <a:headEnd type="none" w="med" len="med"/>
            <a:tailEnd type="none" w="med" len="med"/>
          </a:ln>
          <a:extLst/>
        </p:spPr>
        <p:style>
          <a:lnRef idx="3">
            <a:schemeClr val="accent6"/>
          </a:lnRef>
          <a:fillRef idx="0">
            <a:schemeClr val="accent6"/>
          </a:fillRef>
          <a:effectRef idx="2">
            <a:schemeClr val="accent6"/>
          </a:effectRef>
          <a:fontRef idx="minor">
            <a:schemeClr val="tx1"/>
          </a:fontRef>
        </p:style>
      </p:cxnSp>
      <p:cxnSp>
        <p:nvCxnSpPr>
          <p:cNvPr id="15" name="Straight Connector 14"/>
          <p:cNvCxnSpPr/>
          <p:nvPr/>
        </p:nvCxnSpPr>
        <p:spPr bwMode="auto">
          <a:xfrm flipH="1" flipV="1">
            <a:off x="4267200" y="2247900"/>
            <a:ext cx="4762" cy="838200"/>
          </a:xfrm>
          <a:prstGeom prst="line">
            <a:avLst/>
          </a:prstGeom>
          <a:ln>
            <a:solidFill>
              <a:srgbClr val="008000"/>
            </a:solidFill>
            <a:headEnd type="none" w="med" len="med"/>
            <a:tailEnd type="none" w="med" len="med"/>
          </a:ln>
          <a:extLst/>
        </p:spPr>
        <p:style>
          <a:lnRef idx="3">
            <a:schemeClr val="accent4"/>
          </a:lnRef>
          <a:fillRef idx="0">
            <a:schemeClr val="accent4"/>
          </a:fillRef>
          <a:effectRef idx="2">
            <a:schemeClr val="accent4"/>
          </a:effectRef>
          <a:fontRef idx="minor">
            <a:schemeClr val="tx1"/>
          </a:fontRef>
        </p:style>
      </p:cxnSp>
      <p:cxnSp>
        <p:nvCxnSpPr>
          <p:cNvPr id="16" name="Straight Connector 15"/>
          <p:cNvCxnSpPr/>
          <p:nvPr/>
        </p:nvCxnSpPr>
        <p:spPr bwMode="auto">
          <a:xfrm flipH="1" flipV="1">
            <a:off x="381000" y="2247900"/>
            <a:ext cx="4762" cy="838200"/>
          </a:xfrm>
          <a:prstGeom prst="line">
            <a:avLst/>
          </a:prstGeom>
          <a:ln>
            <a:solidFill>
              <a:srgbClr val="008000"/>
            </a:solidFill>
            <a:headEnd type="none" w="med" len="med"/>
            <a:tailEnd type="none" w="med" len="med"/>
          </a:ln>
          <a:extLst/>
        </p:spPr>
        <p:style>
          <a:lnRef idx="3">
            <a:schemeClr val="accent4"/>
          </a:lnRef>
          <a:fillRef idx="0">
            <a:schemeClr val="accent4"/>
          </a:fillRef>
          <a:effectRef idx="2">
            <a:schemeClr val="accent4"/>
          </a:effectRef>
          <a:fontRef idx="minor">
            <a:schemeClr val="tx1"/>
          </a:fontRef>
        </p:style>
      </p:cxnSp>
      <p:graphicFrame>
        <p:nvGraphicFramePr>
          <p:cNvPr id="17" name="Content Placeholder 3"/>
          <p:cNvGraphicFramePr>
            <a:graphicFrameLocks/>
          </p:cNvGraphicFramePr>
          <p:nvPr>
            <p:extLst>
              <p:ext uri="{D42A27DB-BD31-4B8C-83A1-F6EECF244321}">
                <p14:modId xmlns:p14="http://schemas.microsoft.com/office/powerpoint/2010/main" val="272534515"/>
              </p:ext>
            </p:extLst>
          </p:nvPr>
        </p:nvGraphicFramePr>
        <p:xfrm>
          <a:off x="4876800" y="1767839"/>
          <a:ext cx="3581400" cy="2880361"/>
        </p:xfrm>
        <a:graphic>
          <a:graphicData uri="http://schemas.openxmlformats.org/drawingml/2006/table">
            <a:tbl>
              <a:tblPr firstRow="1" bandRow="1">
                <a:tableStyleId>{5C22544A-7EE6-4342-B048-85BDC9FD1C3A}</a:tableStyleId>
              </a:tblPr>
              <a:tblGrid>
                <a:gridCol w="873512"/>
                <a:gridCol w="1222917"/>
                <a:gridCol w="1484971"/>
              </a:tblGrid>
              <a:tr h="685801">
                <a:tc>
                  <a:txBody>
                    <a:bodyPr/>
                    <a:lstStyle/>
                    <a:p>
                      <a:pPr algn="ctr"/>
                      <a:r>
                        <a:rPr lang="en-US" dirty="0" smtClean="0"/>
                        <a:t>Time</a:t>
                      </a:r>
                      <a:endParaRPr lang="en-US" dirty="0"/>
                    </a:p>
                  </a:txBody>
                  <a:tcPr/>
                </a:tc>
                <a:tc>
                  <a:txBody>
                    <a:bodyPr/>
                    <a:lstStyle/>
                    <a:p>
                      <a:pPr algn="ctr"/>
                      <a:r>
                        <a:rPr lang="en-US" dirty="0" smtClean="0"/>
                        <a:t>Sensor Name</a:t>
                      </a:r>
                      <a:endParaRPr lang="en-US" dirty="0"/>
                    </a:p>
                  </a:txBody>
                  <a:tcPr/>
                </a:tc>
                <a:tc>
                  <a:txBody>
                    <a:bodyPr/>
                    <a:lstStyle/>
                    <a:p>
                      <a:pPr algn="ctr"/>
                      <a:r>
                        <a:rPr lang="en-US" dirty="0" smtClean="0"/>
                        <a:t>Sensor Value</a:t>
                      </a:r>
                      <a:endParaRPr lang="en-US" dirty="0"/>
                    </a:p>
                  </a:txBody>
                  <a:tcPr/>
                </a:tc>
              </a:tr>
              <a:tr h="315740">
                <a:tc>
                  <a:txBody>
                    <a:bodyPr/>
                    <a:lstStyle/>
                    <a:p>
                      <a:pPr algn="ctr"/>
                      <a:r>
                        <a:rPr lang="en-US" dirty="0" smtClean="0"/>
                        <a:t>13:00</a:t>
                      </a:r>
                      <a:endParaRPr lang="en-US" dirty="0"/>
                    </a:p>
                  </a:txBody>
                  <a:tcPr/>
                </a:tc>
                <a:tc>
                  <a:txBody>
                    <a:bodyPr/>
                    <a:lstStyle/>
                    <a:p>
                      <a:pPr algn="ctr"/>
                      <a:r>
                        <a:rPr lang="en-US" dirty="0" smtClean="0"/>
                        <a:t>location</a:t>
                      </a:r>
                      <a:endParaRPr lang="en-US" dirty="0"/>
                    </a:p>
                  </a:txBody>
                  <a:tcPr/>
                </a:tc>
                <a:tc>
                  <a:txBody>
                    <a:bodyPr/>
                    <a:lstStyle/>
                    <a:p>
                      <a:pPr algn="ctr"/>
                      <a:r>
                        <a:rPr lang="en-US" dirty="0" smtClean="0"/>
                        <a:t>same</a:t>
                      </a:r>
                      <a:endParaRPr lang="en-US" dirty="0"/>
                    </a:p>
                  </a:txBody>
                  <a:tcPr/>
                </a:tc>
              </a:tr>
              <a:tr h="315740">
                <a:tc>
                  <a:txBody>
                    <a:bodyPr/>
                    <a:lstStyle/>
                    <a:p>
                      <a:pPr algn="ctr"/>
                      <a:r>
                        <a:rPr lang="en-US" dirty="0" smtClean="0"/>
                        <a:t>13:00</a:t>
                      </a:r>
                      <a:endParaRPr lang="en-US" dirty="0"/>
                    </a:p>
                  </a:txBody>
                  <a:tcPr/>
                </a:tc>
                <a:tc>
                  <a:txBody>
                    <a:bodyPr/>
                    <a:lstStyle/>
                    <a:p>
                      <a:pPr algn="ctr"/>
                      <a:r>
                        <a:rPr lang="en-US" dirty="0" err="1" smtClean="0"/>
                        <a:t>wifi</a:t>
                      </a:r>
                      <a:endParaRPr lang="en-US" dirty="0"/>
                    </a:p>
                  </a:txBody>
                  <a:tcPr/>
                </a:tc>
                <a:tc>
                  <a:txBody>
                    <a:bodyPr/>
                    <a:lstStyle/>
                    <a:p>
                      <a:pPr algn="ctr"/>
                      <a:r>
                        <a:rPr lang="en-US" dirty="0" smtClean="0"/>
                        <a:t>1-AP, </a:t>
                      </a:r>
                      <a:r>
                        <a:rPr lang="en-US" dirty="0" err="1" smtClean="0"/>
                        <a:t>iptime</a:t>
                      </a:r>
                      <a:endParaRPr lang="en-US" dirty="0"/>
                    </a:p>
                  </a:txBody>
                  <a:tcPr/>
                </a:tc>
              </a:tr>
              <a:tr h="315740">
                <a:tc>
                  <a:txBody>
                    <a:bodyPr/>
                    <a:lstStyle/>
                    <a:p>
                      <a:pPr algn="ctr"/>
                      <a:r>
                        <a:rPr lang="en-US" dirty="0" smtClean="0"/>
                        <a:t>14:00</a:t>
                      </a:r>
                      <a:endParaRPr lang="en-US" dirty="0"/>
                    </a:p>
                  </a:txBody>
                  <a:tcPr/>
                </a:tc>
                <a:tc>
                  <a:txBody>
                    <a:bodyPr/>
                    <a:lstStyle/>
                    <a:p>
                      <a:pPr algn="ctr"/>
                      <a:r>
                        <a:rPr lang="en-US" dirty="0" smtClean="0"/>
                        <a:t>battery</a:t>
                      </a:r>
                      <a:endParaRPr lang="en-US" dirty="0"/>
                    </a:p>
                  </a:txBody>
                  <a:tcPr/>
                </a:tc>
                <a:tc>
                  <a:txBody>
                    <a:bodyPr/>
                    <a:lstStyle/>
                    <a:p>
                      <a:pPr algn="ctr"/>
                      <a:r>
                        <a:rPr lang="en-US" dirty="0" smtClean="0"/>
                        <a:t>charging</a:t>
                      </a:r>
                      <a:endParaRPr lang="en-US" dirty="0"/>
                    </a:p>
                  </a:txBody>
                  <a:tcPr/>
                </a:tc>
              </a:tr>
              <a:tr h="315740">
                <a:tc>
                  <a:txBody>
                    <a:bodyPr/>
                    <a:lstStyle/>
                    <a:p>
                      <a:pPr algn="ctr"/>
                      <a:r>
                        <a:rPr lang="en-US" dirty="0" smtClean="0"/>
                        <a:t>14:00</a:t>
                      </a:r>
                      <a:endParaRPr lang="en-US" dirty="0"/>
                    </a:p>
                  </a:txBody>
                  <a:tcPr/>
                </a:tc>
                <a:tc>
                  <a:txBody>
                    <a:bodyPr/>
                    <a:lstStyle/>
                    <a:p>
                      <a:pPr algn="ctr"/>
                      <a:r>
                        <a:rPr lang="en-US" dirty="0" err="1" smtClean="0"/>
                        <a:t>wifi</a:t>
                      </a:r>
                      <a:endParaRPr lang="en-US" dirty="0" smtClean="0"/>
                    </a:p>
                  </a:txBody>
                  <a:tcPr/>
                </a:tc>
                <a:tc>
                  <a:txBody>
                    <a:bodyPr/>
                    <a:lstStyle/>
                    <a:p>
                      <a:pPr algn="ctr"/>
                      <a:r>
                        <a:rPr lang="en-US" dirty="0" smtClean="0"/>
                        <a:t>D-link</a:t>
                      </a:r>
                      <a:endParaRPr lang="en-US" dirty="0"/>
                    </a:p>
                  </a:txBody>
                  <a:tcPr/>
                </a:tc>
              </a:tr>
              <a:tr h="315740">
                <a:tc>
                  <a:txBody>
                    <a:bodyPr/>
                    <a:lstStyle/>
                    <a:p>
                      <a:pPr algn="ctr"/>
                      <a:r>
                        <a:rPr lang="en-US" dirty="0" smtClean="0"/>
                        <a:t>15:00</a:t>
                      </a:r>
                      <a:endParaRPr 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err="1" smtClean="0"/>
                        <a:t>runapps</a:t>
                      </a:r>
                      <a:endParaRPr lang="en-US" dirty="0" smtClean="0"/>
                    </a:p>
                  </a:txBody>
                  <a:tcPr/>
                </a:tc>
                <a:tc>
                  <a:txBody>
                    <a:bodyPr/>
                    <a:lstStyle/>
                    <a:p>
                      <a:pPr algn="ctr"/>
                      <a:r>
                        <a:rPr lang="en-US" dirty="0" err="1" smtClean="0"/>
                        <a:t>kakao</a:t>
                      </a:r>
                      <a:endParaRPr lang="en-US" dirty="0"/>
                    </a:p>
                  </a:txBody>
                  <a:tcPr/>
                </a:tc>
              </a:tr>
              <a:tr h="315740">
                <a:tc>
                  <a:txBody>
                    <a:bodyPr/>
                    <a:lstStyle/>
                    <a:p>
                      <a:pPr algn="ctr"/>
                      <a:r>
                        <a:rPr lang="en-US" dirty="0" smtClean="0"/>
                        <a:t>15:00</a:t>
                      </a:r>
                      <a:endParaRPr lang="en-US" dirty="0"/>
                    </a:p>
                  </a:txBody>
                  <a:tcPr/>
                </a:tc>
                <a:tc>
                  <a:txBody>
                    <a:bodyPr/>
                    <a:lstStyle/>
                    <a:p>
                      <a:pPr algn="ctr"/>
                      <a:r>
                        <a:rPr lang="en-US" dirty="0" smtClean="0"/>
                        <a:t>location</a:t>
                      </a:r>
                      <a:endParaRPr lang="en-US" dirty="0"/>
                    </a:p>
                  </a:txBody>
                  <a:tcPr/>
                </a:tc>
                <a:tc>
                  <a:txBody>
                    <a:bodyPr/>
                    <a:lstStyle/>
                    <a:p>
                      <a:pPr algn="ctr"/>
                      <a:r>
                        <a:rPr lang="en-US" dirty="0" smtClean="0"/>
                        <a:t>little</a:t>
                      </a:r>
                      <a:endParaRPr lang="en-US" dirty="0"/>
                    </a:p>
                  </a:txBody>
                  <a:tcPr/>
                </a:tc>
              </a:tr>
            </a:tbl>
          </a:graphicData>
        </a:graphic>
      </p:graphicFrame>
      <p:cxnSp>
        <p:nvCxnSpPr>
          <p:cNvPr id="29" name="Straight Connector 28"/>
          <p:cNvCxnSpPr/>
          <p:nvPr/>
        </p:nvCxnSpPr>
        <p:spPr bwMode="auto">
          <a:xfrm>
            <a:off x="4876800" y="4777740"/>
            <a:ext cx="3657600" cy="0"/>
          </a:xfrm>
          <a:prstGeom prst="line">
            <a:avLst/>
          </a:prstGeom>
          <a:ln>
            <a:headEnd type="none" w="med" len="med"/>
            <a:tailEnd type="none" w="med" len="med"/>
          </a:ln>
          <a:extLst/>
        </p:spPr>
        <p:style>
          <a:lnRef idx="3">
            <a:schemeClr val="accent6"/>
          </a:lnRef>
          <a:fillRef idx="0">
            <a:schemeClr val="accent6"/>
          </a:fillRef>
          <a:effectRef idx="2">
            <a:schemeClr val="accent6"/>
          </a:effectRef>
          <a:fontRef idx="minor">
            <a:schemeClr val="tx1"/>
          </a:fontRef>
        </p:style>
      </p:cxnSp>
      <p:cxnSp>
        <p:nvCxnSpPr>
          <p:cNvPr id="30" name="Straight Connector 29"/>
          <p:cNvCxnSpPr/>
          <p:nvPr/>
        </p:nvCxnSpPr>
        <p:spPr bwMode="auto">
          <a:xfrm>
            <a:off x="4876800" y="3939540"/>
            <a:ext cx="3657600" cy="0"/>
          </a:xfrm>
          <a:prstGeom prst="line">
            <a:avLst/>
          </a:prstGeom>
          <a:ln>
            <a:headEnd type="none" w="med" len="med"/>
            <a:tailEnd type="none" w="med" len="med"/>
          </a:ln>
          <a:extLst/>
        </p:spPr>
        <p:style>
          <a:lnRef idx="3">
            <a:schemeClr val="accent6"/>
          </a:lnRef>
          <a:fillRef idx="0">
            <a:schemeClr val="accent6"/>
          </a:fillRef>
          <a:effectRef idx="2">
            <a:schemeClr val="accent6"/>
          </a:effectRef>
          <a:fontRef idx="minor">
            <a:schemeClr val="tx1"/>
          </a:fontRef>
        </p:style>
      </p:cxnSp>
      <p:cxnSp>
        <p:nvCxnSpPr>
          <p:cNvPr id="31" name="Straight Connector 30"/>
          <p:cNvCxnSpPr/>
          <p:nvPr/>
        </p:nvCxnSpPr>
        <p:spPr bwMode="auto">
          <a:xfrm flipH="1" flipV="1">
            <a:off x="4876800" y="3939540"/>
            <a:ext cx="4762" cy="838200"/>
          </a:xfrm>
          <a:prstGeom prst="line">
            <a:avLst/>
          </a:prstGeom>
          <a:ln>
            <a:headEnd type="none" w="med" len="med"/>
            <a:tailEnd type="none" w="med" len="med"/>
          </a:ln>
          <a:extLst/>
        </p:spPr>
        <p:style>
          <a:lnRef idx="3">
            <a:schemeClr val="accent6"/>
          </a:lnRef>
          <a:fillRef idx="0">
            <a:schemeClr val="accent6"/>
          </a:fillRef>
          <a:effectRef idx="2">
            <a:schemeClr val="accent6"/>
          </a:effectRef>
          <a:fontRef idx="minor">
            <a:schemeClr val="tx1"/>
          </a:fontRef>
        </p:style>
      </p:cxnSp>
      <p:cxnSp>
        <p:nvCxnSpPr>
          <p:cNvPr id="32" name="Straight Connector 31"/>
          <p:cNvCxnSpPr/>
          <p:nvPr/>
        </p:nvCxnSpPr>
        <p:spPr bwMode="auto">
          <a:xfrm flipH="1" flipV="1">
            <a:off x="8534400" y="3939540"/>
            <a:ext cx="4762" cy="838200"/>
          </a:xfrm>
          <a:prstGeom prst="line">
            <a:avLst/>
          </a:prstGeom>
          <a:ln>
            <a:headEnd type="none" w="med" len="med"/>
            <a:tailEnd type="none" w="med" len="med"/>
          </a:ln>
          <a:extLst/>
        </p:spPr>
        <p:style>
          <a:lnRef idx="3">
            <a:schemeClr val="accent6"/>
          </a:lnRef>
          <a:fillRef idx="0">
            <a:schemeClr val="accent6"/>
          </a:fillRef>
          <a:effectRef idx="2">
            <a:schemeClr val="accent6"/>
          </a:effectRef>
          <a:fontRef idx="minor">
            <a:schemeClr val="tx1"/>
          </a:fontRef>
        </p:style>
      </p:cxnSp>
      <p:cxnSp>
        <p:nvCxnSpPr>
          <p:cNvPr id="33" name="Straight Connector 32"/>
          <p:cNvCxnSpPr/>
          <p:nvPr/>
        </p:nvCxnSpPr>
        <p:spPr bwMode="auto">
          <a:xfrm>
            <a:off x="4724400" y="3200400"/>
            <a:ext cx="3657600" cy="0"/>
          </a:xfrm>
          <a:prstGeom prst="line">
            <a:avLst/>
          </a:prstGeom>
          <a:ln>
            <a:solidFill>
              <a:srgbClr val="008000"/>
            </a:solidFill>
            <a:headEnd type="none" w="med" len="med"/>
            <a:tailEnd type="none" w="med" len="med"/>
          </a:ln>
          <a:extLst/>
        </p:spPr>
        <p:style>
          <a:lnRef idx="3">
            <a:schemeClr val="accent4"/>
          </a:lnRef>
          <a:fillRef idx="0">
            <a:schemeClr val="accent4"/>
          </a:fillRef>
          <a:effectRef idx="2">
            <a:schemeClr val="accent4"/>
          </a:effectRef>
          <a:fontRef idx="minor">
            <a:schemeClr val="tx1"/>
          </a:fontRef>
        </p:style>
      </p:cxnSp>
      <p:cxnSp>
        <p:nvCxnSpPr>
          <p:cNvPr id="34" name="Straight Connector 33"/>
          <p:cNvCxnSpPr/>
          <p:nvPr/>
        </p:nvCxnSpPr>
        <p:spPr bwMode="auto">
          <a:xfrm>
            <a:off x="4724400" y="2362200"/>
            <a:ext cx="3657600" cy="0"/>
          </a:xfrm>
          <a:prstGeom prst="line">
            <a:avLst/>
          </a:prstGeom>
          <a:ln>
            <a:solidFill>
              <a:srgbClr val="008000"/>
            </a:solidFill>
            <a:headEnd type="none" w="med" len="med"/>
            <a:tailEnd type="none" w="med" len="med"/>
          </a:ln>
          <a:extLst/>
        </p:spPr>
        <p:style>
          <a:lnRef idx="3">
            <a:schemeClr val="accent4"/>
          </a:lnRef>
          <a:fillRef idx="0">
            <a:schemeClr val="accent4"/>
          </a:fillRef>
          <a:effectRef idx="2">
            <a:schemeClr val="accent4"/>
          </a:effectRef>
          <a:fontRef idx="minor">
            <a:schemeClr val="tx1"/>
          </a:fontRef>
        </p:style>
      </p:cxnSp>
      <p:cxnSp>
        <p:nvCxnSpPr>
          <p:cNvPr id="35" name="Straight Connector 34"/>
          <p:cNvCxnSpPr/>
          <p:nvPr/>
        </p:nvCxnSpPr>
        <p:spPr bwMode="auto">
          <a:xfrm flipH="1" flipV="1">
            <a:off x="4724400" y="2362200"/>
            <a:ext cx="4762" cy="838200"/>
          </a:xfrm>
          <a:prstGeom prst="line">
            <a:avLst/>
          </a:prstGeom>
          <a:ln>
            <a:solidFill>
              <a:srgbClr val="008000"/>
            </a:solidFill>
            <a:headEnd type="none" w="med" len="med"/>
            <a:tailEnd type="none" w="med" len="med"/>
          </a:ln>
          <a:extLst/>
        </p:spPr>
        <p:style>
          <a:lnRef idx="3">
            <a:schemeClr val="accent4"/>
          </a:lnRef>
          <a:fillRef idx="0">
            <a:schemeClr val="accent4"/>
          </a:fillRef>
          <a:effectRef idx="2">
            <a:schemeClr val="accent4"/>
          </a:effectRef>
          <a:fontRef idx="minor">
            <a:schemeClr val="tx1"/>
          </a:fontRef>
        </p:style>
      </p:cxnSp>
      <p:cxnSp>
        <p:nvCxnSpPr>
          <p:cNvPr id="36" name="Straight Connector 35"/>
          <p:cNvCxnSpPr/>
          <p:nvPr/>
        </p:nvCxnSpPr>
        <p:spPr bwMode="auto">
          <a:xfrm flipH="1" flipV="1">
            <a:off x="8382000" y="2362200"/>
            <a:ext cx="4762" cy="838200"/>
          </a:xfrm>
          <a:prstGeom prst="line">
            <a:avLst/>
          </a:prstGeom>
          <a:ln>
            <a:solidFill>
              <a:srgbClr val="008000"/>
            </a:solidFill>
            <a:headEnd type="none" w="med" len="med"/>
            <a:tailEnd type="none" w="med" len="med"/>
          </a:ln>
          <a:extLst/>
        </p:spPr>
        <p:style>
          <a:lnRef idx="3">
            <a:schemeClr val="accent4"/>
          </a:lnRef>
          <a:fillRef idx="0">
            <a:schemeClr val="accent4"/>
          </a:fillRef>
          <a:effectRef idx="2">
            <a:schemeClr val="accent4"/>
          </a:effectRef>
          <a:fontRef idx="minor">
            <a:schemeClr val="tx1"/>
          </a:fontRef>
        </p:style>
      </p:cxnSp>
      <p:sp>
        <p:nvSpPr>
          <p:cNvPr id="37" name="Content Placeholder 2"/>
          <p:cNvSpPr txBox="1">
            <a:spLocks/>
          </p:cNvSpPr>
          <p:nvPr/>
        </p:nvSpPr>
        <p:spPr bwMode="auto">
          <a:xfrm>
            <a:off x="457200" y="4846319"/>
            <a:ext cx="8229600" cy="14782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a:solidFill>
                  <a:schemeClr val="tx1"/>
                </a:solidFill>
                <a:latin typeface="+mn-lt"/>
                <a:ea typeface="+mn-ea"/>
                <a:cs typeface="+mn-cs"/>
              </a:defRPr>
            </a:lvl1pPr>
            <a:lvl2pPr marL="742950" indent="-285750" algn="l" rtl="0" fontAlgn="base">
              <a:spcBef>
                <a:spcPct val="20000"/>
              </a:spcBef>
              <a:spcAft>
                <a:spcPct val="0"/>
              </a:spcAft>
              <a:buChar char="–"/>
              <a:defRPr>
                <a:solidFill>
                  <a:schemeClr val="tx1"/>
                </a:solidFill>
                <a:latin typeface="+mn-lt"/>
                <a:ea typeface="+mn-ea"/>
              </a:defRPr>
            </a:lvl2pPr>
            <a:lvl3pPr marL="1143000" indent="-228600" algn="l" rtl="0" fontAlgn="base">
              <a:spcBef>
                <a:spcPct val="20000"/>
              </a:spcBef>
              <a:spcAft>
                <a:spcPct val="0"/>
              </a:spcAft>
              <a:buChar char="•"/>
              <a:defRPr sz="1600">
                <a:solidFill>
                  <a:schemeClr val="tx1"/>
                </a:solidFill>
                <a:latin typeface="+mn-lt"/>
                <a:ea typeface="+mn-ea"/>
              </a:defRPr>
            </a:lvl3pPr>
            <a:lvl4pPr marL="1600200" indent="-228600" algn="l" rtl="0" fontAlgn="base">
              <a:spcBef>
                <a:spcPct val="20000"/>
              </a:spcBef>
              <a:spcAft>
                <a:spcPct val="0"/>
              </a:spcAft>
              <a:buChar char="–"/>
              <a:defRPr sz="1400">
                <a:solidFill>
                  <a:schemeClr val="tx1"/>
                </a:solidFill>
                <a:latin typeface="+mn-lt"/>
                <a:ea typeface="+mn-ea"/>
              </a:defRPr>
            </a:lvl4pPr>
            <a:lvl5pPr marL="2057400" indent="-228600" algn="l" rtl="0" fontAlgn="base">
              <a:spcBef>
                <a:spcPct val="20000"/>
              </a:spcBef>
              <a:spcAft>
                <a:spcPct val="0"/>
              </a:spcAft>
              <a:buChar char="»"/>
              <a:defRPr sz="1400">
                <a:solidFill>
                  <a:schemeClr val="tx1"/>
                </a:solidFill>
                <a:latin typeface="+mn-lt"/>
                <a:ea typeface="+mn-ea"/>
              </a:defRPr>
            </a:lvl5pPr>
            <a:lvl6pPr marL="2514600" indent="-228600" algn="l" rtl="0" fontAlgn="base">
              <a:spcBef>
                <a:spcPct val="20000"/>
              </a:spcBef>
              <a:spcAft>
                <a:spcPct val="0"/>
              </a:spcAft>
              <a:buChar char="»"/>
              <a:defRPr sz="1400">
                <a:solidFill>
                  <a:schemeClr val="tx1"/>
                </a:solidFill>
                <a:latin typeface="+mn-lt"/>
                <a:ea typeface="+mn-ea"/>
              </a:defRPr>
            </a:lvl6pPr>
            <a:lvl7pPr marL="2971800" indent="-228600" algn="l" rtl="0" fontAlgn="base">
              <a:spcBef>
                <a:spcPct val="20000"/>
              </a:spcBef>
              <a:spcAft>
                <a:spcPct val="0"/>
              </a:spcAft>
              <a:buChar char="»"/>
              <a:defRPr sz="1400">
                <a:solidFill>
                  <a:schemeClr val="tx1"/>
                </a:solidFill>
                <a:latin typeface="+mn-lt"/>
                <a:ea typeface="+mn-ea"/>
              </a:defRPr>
            </a:lvl7pPr>
            <a:lvl8pPr marL="3429000" indent="-228600" algn="l" rtl="0" fontAlgn="base">
              <a:spcBef>
                <a:spcPct val="20000"/>
              </a:spcBef>
              <a:spcAft>
                <a:spcPct val="0"/>
              </a:spcAft>
              <a:buChar char="»"/>
              <a:defRPr sz="1400">
                <a:solidFill>
                  <a:schemeClr val="tx1"/>
                </a:solidFill>
                <a:latin typeface="+mn-lt"/>
                <a:ea typeface="+mn-ea"/>
              </a:defRPr>
            </a:lvl8pPr>
            <a:lvl9pPr marL="3886200" indent="-228600" algn="l" rtl="0" fontAlgn="base">
              <a:spcBef>
                <a:spcPct val="20000"/>
              </a:spcBef>
              <a:spcAft>
                <a:spcPct val="0"/>
              </a:spcAft>
              <a:buChar char="»"/>
              <a:defRPr sz="1400">
                <a:solidFill>
                  <a:schemeClr val="tx1"/>
                </a:solidFill>
                <a:latin typeface="+mn-lt"/>
                <a:ea typeface="+mn-ea"/>
              </a:defRPr>
            </a:lvl9pPr>
          </a:lstStyle>
          <a:p>
            <a:pPr marL="0" indent="0">
              <a:buNone/>
            </a:pPr>
            <a:r>
              <a:rPr lang="en-US" b="0" kern="0" dirty="0" smtClean="0">
                <a:solidFill>
                  <a:srgbClr val="008000"/>
                </a:solidFill>
                <a:latin typeface="Calibri" panose="020F0502020204030204" pitchFamily="34" charset="0"/>
              </a:rPr>
              <a:t>Group-1 = 13:00,location,same | 13:00,wifi,1-AP,iptime</a:t>
            </a:r>
          </a:p>
          <a:p>
            <a:pPr marL="0" indent="0">
              <a:buNone/>
            </a:pPr>
            <a:r>
              <a:rPr lang="en-US" b="0" kern="0" dirty="0" smtClean="0">
                <a:solidFill>
                  <a:srgbClr val="008000"/>
                </a:solidFill>
                <a:latin typeface="Calibri" panose="020F0502020204030204" pitchFamily="34" charset="0"/>
              </a:rPr>
              <a:t>Group-1 = </a:t>
            </a:r>
            <a:r>
              <a:rPr lang="en-US" b="0" kern="0" dirty="0">
                <a:solidFill>
                  <a:srgbClr val="008000"/>
                </a:solidFill>
                <a:latin typeface="Calibri" panose="020F0502020204030204" pitchFamily="34" charset="0"/>
              </a:rPr>
              <a:t>13:00,location,same | </a:t>
            </a:r>
            <a:r>
              <a:rPr lang="en-US" b="0" kern="0" dirty="0" smtClean="0">
                <a:solidFill>
                  <a:srgbClr val="008000"/>
                </a:solidFill>
                <a:latin typeface="Calibri" panose="020F0502020204030204" pitchFamily="34" charset="0"/>
              </a:rPr>
              <a:t>13:00,wifi,1-AP,iptime</a:t>
            </a:r>
          </a:p>
          <a:p>
            <a:pPr marL="0" indent="0">
              <a:buNone/>
            </a:pPr>
            <a:r>
              <a:rPr lang="en-US" b="0" kern="0" dirty="0" smtClean="0">
                <a:solidFill>
                  <a:srgbClr val="333399"/>
                </a:solidFill>
                <a:latin typeface="Calibri" panose="020F0502020204030204" pitchFamily="34" charset="0"/>
              </a:rPr>
              <a:t>Group-2 = 15:00,runapps,kakao | 15:00, location, little</a:t>
            </a:r>
          </a:p>
          <a:p>
            <a:pPr marL="0" indent="0">
              <a:buNone/>
            </a:pPr>
            <a:r>
              <a:rPr lang="en-US" b="0" kern="0" dirty="0">
                <a:solidFill>
                  <a:srgbClr val="333399"/>
                </a:solidFill>
                <a:latin typeface="Calibri" panose="020F0502020204030204" pitchFamily="34" charset="0"/>
              </a:rPr>
              <a:t>Group-2 = 15:00,runapps,kakao | 15:00, location, little</a:t>
            </a:r>
            <a:endParaRPr lang="en-US" b="0" kern="0" dirty="0" smtClean="0">
              <a:solidFill>
                <a:srgbClr val="333399"/>
              </a:solidFill>
              <a:latin typeface="Calibri" panose="020F0502020204030204" pitchFamily="34" charset="0"/>
            </a:endParaRPr>
          </a:p>
        </p:txBody>
      </p:sp>
    </p:spTree>
    <p:extLst>
      <p:ext uri="{BB962C8B-B14F-4D97-AF65-F5344CB8AC3E}">
        <p14:creationId xmlns:p14="http://schemas.microsoft.com/office/powerpoint/2010/main" val="2777591533"/>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(Similarity Detection)</a:t>
            </a:r>
            <a:endParaRPr lang="en-US" dirty="0"/>
          </a:p>
        </p:txBody>
      </p:sp>
      <p:sp>
        <p:nvSpPr>
          <p:cNvPr id="3" name="Content Placeholder 2"/>
          <p:cNvSpPr>
            <a:spLocks noGrp="1"/>
          </p:cNvSpPr>
          <p:nvPr>
            <p:ph idx="1"/>
          </p:nvPr>
        </p:nvSpPr>
        <p:spPr>
          <a:xfrm>
            <a:off x="457200" y="1371600"/>
            <a:ext cx="8229600" cy="4525963"/>
          </a:xfrm>
        </p:spPr>
        <p:txBody>
          <a:bodyPr/>
          <a:lstStyle/>
          <a:p>
            <a:pPr marL="0" indent="0">
              <a:buNone/>
            </a:pPr>
            <a:r>
              <a:rPr lang="en-US" sz="1600" b="1" dirty="0" smtClean="0">
                <a:latin typeface="Courier"/>
                <a:cs typeface="Courier"/>
              </a:rPr>
              <a:t>Data</a:t>
            </a:r>
            <a:r>
              <a:rPr lang="en-US" sz="1600" dirty="0" smtClean="0">
                <a:latin typeface="Courier"/>
                <a:cs typeface="Courier"/>
              </a:rPr>
              <a:t> : D, w</a:t>
            </a:r>
          </a:p>
          <a:p>
            <a:pPr marL="0" indent="0">
              <a:buNone/>
            </a:pPr>
            <a:r>
              <a:rPr lang="en-US" sz="1600" b="1" dirty="0" smtClean="0">
                <a:latin typeface="Courier"/>
                <a:cs typeface="Courier"/>
              </a:rPr>
              <a:t>Result</a:t>
            </a:r>
            <a:r>
              <a:rPr lang="en-US" sz="1600" dirty="0" smtClean="0">
                <a:latin typeface="Courier"/>
                <a:cs typeface="Courier"/>
              </a:rPr>
              <a:t> : All Detected Group in a Window</a:t>
            </a:r>
          </a:p>
          <a:p>
            <a:pPr marL="0" indent="0">
              <a:buNone/>
            </a:pPr>
            <a:r>
              <a:rPr lang="en-US" sz="1600" dirty="0" err="1" smtClean="0">
                <a:latin typeface="Courier"/>
                <a:cs typeface="Courier"/>
              </a:rPr>
              <a:t>grpAll</a:t>
            </a:r>
            <a:r>
              <a:rPr lang="en-US" sz="1600" dirty="0" smtClean="0">
                <a:latin typeface="Courier"/>
                <a:cs typeface="Courier"/>
              </a:rPr>
              <a:t>, </a:t>
            </a:r>
            <a:r>
              <a:rPr lang="en-US" sz="1600" dirty="0" err="1" smtClean="0">
                <a:latin typeface="Courier"/>
                <a:cs typeface="Courier"/>
              </a:rPr>
              <a:t>grpTemp</a:t>
            </a:r>
            <a:r>
              <a:rPr lang="en-US" sz="1600" dirty="0" smtClean="0">
                <a:latin typeface="Courier"/>
                <a:cs typeface="Courier"/>
              </a:rPr>
              <a:t>, </a:t>
            </a:r>
            <a:r>
              <a:rPr lang="en-US" sz="1600" dirty="0" err="1" smtClean="0">
                <a:latin typeface="Courier"/>
                <a:cs typeface="Courier"/>
              </a:rPr>
              <a:t>grpPrevious</a:t>
            </a:r>
            <a:r>
              <a:rPr lang="en-US" sz="1600" dirty="0" smtClean="0">
                <a:latin typeface="Courier"/>
                <a:cs typeface="Courier"/>
              </a:rPr>
              <a:t>&lt;- NULL</a:t>
            </a:r>
          </a:p>
          <a:p>
            <a:pPr marL="0" indent="0">
              <a:buNone/>
            </a:pPr>
            <a:r>
              <a:rPr lang="en-US" sz="1600" dirty="0" err="1" smtClean="0">
                <a:latin typeface="Courier"/>
                <a:cs typeface="Courier"/>
              </a:rPr>
              <a:t>dataValue</a:t>
            </a:r>
            <a:r>
              <a:rPr lang="en-US" sz="1600" dirty="0" smtClean="0">
                <a:latin typeface="Courier"/>
                <a:cs typeface="Courier"/>
              </a:rPr>
              <a:t>, </a:t>
            </a:r>
            <a:r>
              <a:rPr lang="en-US" sz="1600" dirty="0" err="1" smtClean="0">
                <a:latin typeface="Courier"/>
                <a:cs typeface="Courier"/>
              </a:rPr>
              <a:t>dataValueNext</a:t>
            </a:r>
            <a:r>
              <a:rPr lang="en-US" sz="1600" dirty="0" smtClean="0">
                <a:latin typeface="Courier"/>
                <a:cs typeface="Courier"/>
              </a:rPr>
              <a:t> &lt;- NULL</a:t>
            </a:r>
          </a:p>
          <a:p>
            <a:pPr marL="0" indent="0">
              <a:buNone/>
            </a:pPr>
            <a:r>
              <a:rPr lang="en-US" sz="1600" b="1" dirty="0">
                <a:latin typeface="Courier"/>
                <a:cs typeface="Courier"/>
              </a:rPr>
              <a:t>w</a:t>
            </a:r>
            <a:r>
              <a:rPr lang="en-US" sz="1600" b="1" dirty="0" smtClean="0">
                <a:latin typeface="Courier"/>
                <a:cs typeface="Courier"/>
              </a:rPr>
              <a:t>hile</a:t>
            </a:r>
            <a:r>
              <a:rPr lang="en-US" sz="1600" dirty="0" smtClean="0">
                <a:latin typeface="Courier"/>
                <a:cs typeface="Courier"/>
              </a:rPr>
              <a:t> (D in w) for all of D </a:t>
            </a:r>
            <a:r>
              <a:rPr lang="en-US" sz="1600" b="1" dirty="0" smtClean="0">
                <a:latin typeface="Courier"/>
                <a:cs typeface="Courier"/>
              </a:rPr>
              <a:t>do</a:t>
            </a:r>
          </a:p>
          <a:p>
            <a:pPr marL="400050" lvl="1" indent="0">
              <a:buNone/>
            </a:pPr>
            <a:r>
              <a:rPr lang="en-US" sz="1400" dirty="0" err="1" smtClean="0">
                <a:latin typeface="Courier"/>
                <a:cs typeface="Courier"/>
              </a:rPr>
              <a:t>dataValue</a:t>
            </a:r>
            <a:r>
              <a:rPr lang="en-US" sz="1400" dirty="0" smtClean="0">
                <a:latin typeface="Courier"/>
                <a:cs typeface="Courier"/>
              </a:rPr>
              <a:t> &lt;- </a:t>
            </a:r>
            <a:r>
              <a:rPr lang="en-US" sz="1400" dirty="0" err="1" smtClean="0">
                <a:latin typeface="Courier"/>
                <a:cs typeface="Courier"/>
              </a:rPr>
              <a:t>D.current.day</a:t>
            </a:r>
            <a:endParaRPr lang="en-US" sz="1400" dirty="0" smtClean="0">
              <a:latin typeface="Courier"/>
              <a:cs typeface="Courier"/>
            </a:endParaRPr>
          </a:p>
          <a:p>
            <a:pPr marL="400050" lvl="1" indent="0">
              <a:buNone/>
            </a:pPr>
            <a:r>
              <a:rPr lang="en-US" sz="1400" dirty="0" err="1" smtClean="0">
                <a:latin typeface="Courier"/>
                <a:cs typeface="Courier"/>
              </a:rPr>
              <a:t>dataValueNext</a:t>
            </a:r>
            <a:r>
              <a:rPr lang="en-US" sz="1400" dirty="0" smtClean="0">
                <a:latin typeface="Courier"/>
                <a:cs typeface="Courier"/>
              </a:rPr>
              <a:t> &lt;- </a:t>
            </a:r>
            <a:r>
              <a:rPr lang="en-US" sz="1400" dirty="0" err="1" smtClean="0">
                <a:latin typeface="Courier"/>
                <a:cs typeface="Courier"/>
              </a:rPr>
              <a:t>D.next.day</a:t>
            </a:r>
            <a:endParaRPr lang="en-US" sz="1400" dirty="0" smtClean="0">
              <a:latin typeface="Courier"/>
              <a:cs typeface="Courier"/>
            </a:endParaRPr>
          </a:p>
          <a:p>
            <a:pPr marL="400050" lvl="1" indent="0">
              <a:buNone/>
            </a:pPr>
            <a:r>
              <a:rPr lang="en-US" sz="1400" dirty="0" err="1" smtClean="0">
                <a:latin typeface="Courier"/>
                <a:cs typeface="Courier"/>
              </a:rPr>
              <a:t>grpTemp</a:t>
            </a:r>
            <a:r>
              <a:rPr lang="en-US" sz="1400" dirty="0" smtClean="0">
                <a:latin typeface="Courier"/>
                <a:cs typeface="Courier"/>
              </a:rPr>
              <a:t> &lt;- </a:t>
            </a:r>
            <a:r>
              <a:rPr lang="en-US" sz="1400" i="1" dirty="0" err="1" smtClean="0">
                <a:latin typeface="Courier"/>
                <a:cs typeface="Courier"/>
              </a:rPr>
              <a:t>findingSimilarPatterns</a:t>
            </a:r>
            <a:r>
              <a:rPr lang="en-US" sz="1400" dirty="0" smtClean="0">
                <a:latin typeface="Courier"/>
                <a:cs typeface="Courier"/>
              </a:rPr>
              <a:t>(</a:t>
            </a:r>
            <a:r>
              <a:rPr lang="en-US" sz="1400" dirty="0" err="1" smtClean="0">
                <a:latin typeface="Courier"/>
                <a:cs typeface="Courier"/>
              </a:rPr>
              <a:t>dataValue</a:t>
            </a:r>
            <a:r>
              <a:rPr lang="en-US" sz="1400" dirty="0" smtClean="0">
                <a:latin typeface="Courier"/>
                <a:cs typeface="Courier"/>
              </a:rPr>
              <a:t>, </a:t>
            </a:r>
            <a:r>
              <a:rPr lang="en-US" sz="1400" dirty="0" err="1" smtClean="0">
                <a:latin typeface="Courier"/>
                <a:cs typeface="Courier"/>
              </a:rPr>
              <a:t>dataValueNext</a:t>
            </a:r>
            <a:r>
              <a:rPr lang="en-US" sz="1400" dirty="0" smtClean="0">
                <a:latin typeface="Courier"/>
                <a:cs typeface="Courier"/>
              </a:rPr>
              <a:t>)</a:t>
            </a:r>
          </a:p>
          <a:p>
            <a:pPr marL="400050" lvl="1" indent="0">
              <a:buNone/>
            </a:pPr>
            <a:endParaRPr lang="en-US" sz="1400" dirty="0" smtClean="0">
              <a:latin typeface="Courier"/>
              <a:cs typeface="Courier"/>
            </a:endParaRPr>
          </a:p>
          <a:p>
            <a:pPr marL="400050" lvl="1" indent="0">
              <a:buNone/>
            </a:pPr>
            <a:r>
              <a:rPr lang="en-US" sz="1400" dirty="0">
                <a:latin typeface="Courier"/>
                <a:cs typeface="Courier"/>
              </a:rPr>
              <a:t>i</a:t>
            </a:r>
            <a:r>
              <a:rPr lang="en-US" sz="1400" dirty="0" smtClean="0">
                <a:latin typeface="Courier"/>
                <a:cs typeface="Courier"/>
              </a:rPr>
              <a:t>f </a:t>
            </a:r>
            <a:r>
              <a:rPr lang="en-US" sz="1400" i="1" dirty="0" smtClean="0">
                <a:latin typeface="Courier"/>
                <a:cs typeface="Courier"/>
              </a:rPr>
              <a:t>(</a:t>
            </a:r>
            <a:r>
              <a:rPr lang="en-US" sz="1400" dirty="0" err="1" smtClean="0">
                <a:latin typeface="Courier"/>
                <a:cs typeface="Courier"/>
              </a:rPr>
              <a:t>grpTemp</a:t>
            </a:r>
            <a:r>
              <a:rPr lang="en-US" sz="1400" i="1" dirty="0" smtClean="0">
                <a:latin typeface="Courier"/>
                <a:cs typeface="Courier"/>
              </a:rPr>
              <a:t> in </a:t>
            </a:r>
            <a:r>
              <a:rPr lang="en-US" sz="1400" dirty="0" err="1" smtClean="0">
                <a:latin typeface="Courier"/>
                <a:cs typeface="Courier"/>
              </a:rPr>
              <a:t>grpPrevious</a:t>
            </a:r>
            <a:r>
              <a:rPr lang="en-US" sz="1400" i="1" dirty="0" smtClean="0">
                <a:latin typeface="Courier"/>
                <a:cs typeface="Courier"/>
              </a:rPr>
              <a:t>)</a:t>
            </a:r>
            <a:r>
              <a:rPr lang="en-US" sz="1400" dirty="0" smtClean="0">
                <a:latin typeface="Courier"/>
                <a:cs typeface="Courier"/>
              </a:rPr>
              <a:t>then</a:t>
            </a:r>
          </a:p>
          <a:p>
            <a:pPr marL="400050" lvl="1" indent="0">
              <a:buNone/>
            </a:pPr>
            <a:r>
              <a:rPr lang="en-US" sz="1400" dirty="0" smtClean="0">
                <a:latin typeface="Courier"/>
                <a:cs typeface="Courier"/>
              </a:rPr>
              <a:t>	</a:t>
            </a:r>
            <a:r>
              <a:rPr lang="en-US" sz="1400" dirty="0" err="1" smtClean="0">
                <a:latin typeface="Courier"/>
                <a:cs typeface="Courier"/>
              </a:rPr>
              <a:t>grpNew</a:t>
            </a:r>
            <a:r>
              <a:rPr lang="en-US" sz="1400" dirty="0" smtClean="0">
                <a:latin typeface="Courier"/>
                <a:cs typeface="Courier"/>
              </a:rPr>
              <a:t> &lt;- </a:t>
            </a:r>
            <a:r>
              <a:rPr lang="en-US" sz="1400" i="1" dirty="0" smtClean="0">
                <a:latin typeface="Courier"/>
                <a:cs typeface="Courier"/>
              </a:rPr>
              <a:t>merge</a:t>
            </a:r>
            <a:r>
              <a:rPr lang="en-US" sz="1400" dirty="0" smtClean="0">
                <a:latin typeface="Courier"/>
                <a:cs typeface="Courier"/>
              </a:rPr>
              <a:t>(</a:t>
            </a:r>
            <a:r>
              <a:rPr lang="en-US" sz="1400" dirty="0" err="1">
                <a:latin typeface="Courier"/>
                <a:cs typeface="Courier"/>
              </a:rPr>
              <a:t>grpPrevious</a:t>
            </a:r>
            <a:r>
              <a:rPr lang="en-US" sz="1400" dirty="0" smtClean="0">
                <a:latin typeface="Courier"/>
                <a:cs typeface="Courier"/>
              </a:rPr>
              <a:t>, </a:t>
            </a:r>
            <a:r>
              <a:rPr lang="en-US" sz="1400" dirty="0" err="1">
                <a:latin typeface="Courier"/>
                <a:cs typeface="Courier"/>
              </a:rPr>
              <a:t>grpTemp</a:t>
            </a:r>
            <a:r>
              <a:rPr lang="en-US" sz="1400" dirty="0" smtClean="0">
                <a:latin typeface="Courier"/>
                <a:cs typeface="Courier"/>
              </a:rPr>
              <a:t>)</a:t>
            </a:r>
          </a:p>
          <a:p>
            <a:pPr marL="400050" lvl="1" indent="0">
              <a:buNone/>
            </a:pPr>
            <a:r>
              <a:rPr lang="en-US" sz="1400" dirty="0" smtClean="0">
                <a:latin typeface="Courier"/>
                <a:cs typeface="Courier"/>
              </a:rPr>
              <a:t>	</a:t>
            </a:r>
            <a:r>
              <a:rPr lang="en-US" sz="1400" dirty="0" err="1" smtClean="0">
                <a:latin typeface="Courier"/>
                <a:cs typeface="Courier"/>
              </a:rPr>
              <a:t>grpAll</a:t>
            </a:r>
            <a:r>
              <a:rPr lang="en-US" sz="1400" i="1" dirty="0" smtClean="0">
                <a:latin typeface="Courier"/>
                <a:cs typeface="Courier"/>
              </a:rPr>
              <a:t> &lt;- add</a:t>
            </a:r>
            <a:r>
              <a:rPr lang="en-US" sz="1400" dirty="0" smtClean="0">
                <a:latin typeface="Courier"/>
                <a:cs typeface="Courier"/>
              </a:rPr>
              <a:t>(</a:t>
            </a:r>
            <a:r>
              <a:rPr lang="en-US" sz="1400" dirty="0" err="1" smtClean="0">
                <a:latin typeface="Courier"/>
                <a:cs typeface="Courier"/>
              </a:rPr>
              <a:t>grpNew</a:t>
            </a:r>
            <a:r>
              <a:rPr lang="en-US" sz="1400" dirty="0" smtClean="0">
                <a:latin typeface="Courier"/>
                <a:cs typeface="Courier"/>
              </a:rPr>
              <a:t>)</a:t>
            </a:r>
          </a:p>
          <a:p>
            <a:pPr marL="400050" lvl="1" indent="0">
              <a:buNone/>
            </a:pPr>
            <a:r>
              <a:rPr lang="en-US" sz="1400" dirty="0">
                <a:latin typeface="Courier"/>
                <a:cs typeface="Courier"/>
              </a:rPr>
              <a:t>e</a:t>
            </a:r>
            <a:r>
              <a:rPr lang="en-US" sz="1400" dirty="0" smtClean="0">
                <a:latin typeface="Courier"/>
                <a:cs typeface="Courier"/>
              </a:rPr>
              <a:t>lse</a:t>
            </a:r>
          </a:p>
          <a:p>
            <a:pPr marL="400050" lvl="1" indent="0">
              <a:buNone/>
            </a:pPr>
            <a:r>
              <a:rPr lang="en-US" sz="1400" dirty="0" smtClean="0">
                <a:latin typeface="Courier"/>
                <a:cs typeface="Courier"/>
              </a:rPr>
              <a:t>	</a:t>
            </a:r>
            <a:r>
              <a:rPr lang="en-US" sz="1400" dirty="0" err="1" smtClean="0">
                <a:latin typeface="Courier"/>
                <a:cs typeface="Courier"/>
              </a:rPr>
              <a:t>grpAll</a:t>
            </a:r>
            <a:r>
              <a:rPr lang="en-US" sz="1400" i="1" dirty="0" smtClean="0">
                <a:latin typeface="Courier"/>
                <a:cs typeface="Courier"/>
              </a:rPr>
              <a:t> &lt;- add</a:t>
            </a:r>
            <a:r>
              <a:rPr lang="en-US" sz="1400" dirty="0" smtClean="0">
                <a:latin typeface="Courier"/>
                <a:cs typeface="Courier"/>
              </a:rPr>
              <a:t>(</a:t>
            </a:r>
            <a:r>
              <a:rPr lang="en-US" sz="1400" dirty="0" err="1" smtClean="0">
                <a:latin typeface="Courier"/>
                <a:cs typeface="Courier"/>
              </a:rPr>
              <a:t>grpTemp</a:t>
            </a:r>
            <a:r>
              <a:rPr lang="en-US" sz="1400" dirty="0" smtClean="0">
                <a:latin typeface="Courier"/>
                <a:cs typeface="Courier"/>
              </a:rPr>
              <a:t>) </a:t>
            </a:r>
          </a:p>
        </p:txBody>
      </p:sp>
      <p:sp>
        <p:nvSpPr>
          <p:cNvPr id="4" name="Rectangle 3"/>
          <p:cNvSpPr/>
          <p:nvPr/>
        </p:nvSpPr>
        <p:spPr>
          <a:xfrm>
            <a:off x="228600" y="5334000"/>
            <a:ext cx="8915400" cy="1077218"/>
          </a:xfrm>
          <a:prstGeom prst="rect">
            <a:avLst/>
          </a:prstGeom>
        </p:spPr>
        <p:txBody>
          <a:bodyPr wrap="square">
            <a:spAutoFit/>
          </a:bodyPr>
          <a:lstStyle/>
          <a:p>
            <a:pPr lvl="0" algn="l">
              <a:spcBef>
                <a:spcPct val="20000"/>
              </a:spcBef>
            </a:pPr>
            <a:r>
              <a:rPr lang="en-US" dirty="0"/>
              <a:t>Behavior Profiling/</a:t>
            </a:r>
            <a:r>
              <a:rPr lang="en-US" dirty="0" smtClean="0"/>
              <a:t>Modeling</a:t>
            </a:r>
          </a:p>
          <a:p>
            <a:pPr lvl="0" algn="l">
              <a:spcBef>
                <a:spcPct val="20000"/>
              </a:spcBef>
            </a:pPr>
            <a:r>
              <a:rPr lang="en-US" b="0" kern="0" dirty="0" smtClean="0">
                <a:solidFill>
                  <a:srgbClr val="000000"/>
                </a:solidFill>
                <a:latin typeface="Arial"/>
                <a:ea typeface="ＭＳ Ｐゴシック"/>
              </a:rPr>
              <a:t>We </a:t>
            </a:r>
            <a:r>
              <a:rPr lang="en-US" b="0" kern="0" dirty="0">
                <a:solidFill>
                  <a:srgbClr val="000000"/>
                </a:solidFill>
                <a:latin typeface="Arial"/>
                <a:ea typeface="ＭＳ Ｐゴシック"/>
              </a:rPr>
              <a:t>collect all of intersection data between </a:t>
            </a:r>
            <a:r>
              <a:rPr lang="en-US" b="0" kern="0" dirty="0" smtClean="0">
                <a:solidFill>
                  <a:srgbClr val="000000"/>
                </a:solidFill>
                <a:latin typeface="Arial"/>
                <a:ea typeface="ＭＳ Ｐゴシック"/>
              </a:rPr>
              <a:t>Groups, </a:t>
            </a:r>
            <a:r>
              <a:rPr lang="en-US" b="0" kern="0" dirty="0">
                <a:solidFill>
                  <a:srgbClr val="000000"/>
                </a:solidFill>
                <a:latin typeface="Arial"/>
                <a:ea typeface="ＭＳ Ｐゴシック"/>
              </a:rPr>
              <a:t>and mark those data as the user </a:t>
            </a:r>
            <a:r>
              <a:rPr lang="en-US" b="0" kern="0" dirty="0" smtClean="0">
                <a:solidFill>
                  <a:srgbClr val="000000"/>
                </a:solidFill>
                <a:latin typeface="Arial"/>
                <a:ea typeface="ＭＳ Ｐゴシック"/>
              </a:rPr>
              <a:t>behaviors.</a:t>
            </a:r>
            <a:endParaRPr lang="en-US" b="0" kern="0" dirty="0">
              <a:solidFill>
                <a:srgbClr val="000000"/>
              </a:solidFill>
              <a:latin typeface="Arial"/>
              <a:ea typeface="ＭＳ Ｐゴシック"/>
            </a:endParaRPr>
          </a:p>
        </p:txBody>
      </p:sp>
    </p:spTree>
    <p:extLst>
      <p:ext uri="{BB962C8B-B14F-4D97-AF65-F5344CB8AC3E}">
        <p14:creationId xmlns:p14="http://schemas.microsoft.com/office/powerpoint/2010/main" val="212423858"/>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pPr>
              <a:spcBef>
                <a:spcPts val="600"/>
              </a:spcBef>
            </a:pPr>
            <a:r>
              <a:rPr lang="en-US" b="1" dirty="0" smtClean="0"/>
              <a:t>Introduction</a:t>
            </a:r>
          </a:p>
          <a:p>
            <a:pPr lvl="1">
              <a:spcBef>
                <a:spcPts val="600"/>
              </a:spcBef>
            </a:pPr>
            <a:r>
              <a:rPr lang="en-US" dirty="0" smtClean="0"/>
              <a:t>Purposes</a:t>
            </a:r>
          </a:p>
          <a:p>
            <a:pPr lvl="2">
              <a:spcBef>
                <a:spcPts val="600"/>
              </a:spcBef>
            </a:pPr>
            <a:r>
              <a:rPr lang="en-US" dirty="0"/>
              <a:t>Modeling and discovering user behavior based on their smartphone </a:t>
            </a:r>
            <a:r>
              <a:rPr lang="en-US" dirty="0" smtClean="0"/>
              <a:t>life-log </a:t>
            </a:r>
          </a:p>
          <a:p>
            <a:pPr lvl="2">
              <a:spcBef>
                <a:spcPts val="600"/>
              </a:spcBef>
            </a:pPr>
            <a:r>
              <a:rPr lang="en-US" dirty="0" smtClean="0"/>
              <a:t>Modeling </a:t>
            </a:r>
            <a:r>
              <a:rPr lang="en-US" dirty="0" smtClean="0"/>
              <a:t>human behavior for user identification</a:t>
            </a:r>
          </a:p>
          <a:p>
            <a:pPr lvl="1">
              <a:spcBef>
                <a:spcPts val="600"/>
              </a:spcBef>
            </a:pPr>
            <a:r>
              <a:rPr lang="en-US" dirty="0" smtClean="0"/>
              <a:t>Background </a:t>
            </a:r>
            <a:r>
              <a:rPr lang="en-US" dirty="0" smtClean="0"/>
              <a:t>and Problem Statements</a:t>
            </a:r>
          </a:p>
          <a:p>
            <a:pPr>
              <a:spcBef>
                <a:spcPts val="600"/>
              </a:spcBef>
            </a:pPr>
            <a:r>
              <a:rPr lang="en-US" b="1" dirty="0" smtClean="0"/>
              <a:t>Methods</a:t>
            </a:r>
          </a:p>
          <a:p>
            <a:pPr lvl="1">
              <a:spcBef>
                <a:spcPts val="600"/>
              </a:spcBef>
            </a:pPr>
            <a:r>
              <a:rPr lang="en-US" dirty="0" smtClean="0"/>
              <a:t>Data Preprocessing and Feature Extraction</a:t>
            </a:r>
          </a:p>
          <a:p>
            <a:pPr lvl="1">
              <a:spcBef>
                <a:spcPts val="600"/>
              </a:spcBef>
            </a:pPr>
            <a:r>
              <a:rPr lang="en-US" dirty="0" smtClean="0"/>
              <a:t>Techniques</a:t>
            </a:r>
          </a:p>
          <a:p>
            <a:pPr>
              <a:spcBef>
                <a:spcPts val="600"/>
              </a:spcBef>
            </a:pPr>
            <a:r>
              <a:rPr lang="en-US" b="1" dirty="0" smtClean="0"/>
              <a:t>Goal</a:t>
            </a:r>
            <a:endParaRPr lang="en-US" b="1" dirty="0"/>
          </a:p>
          <a:p>
            <a:pPr lvl="1">
              <a:spcBef>
                <a:spcPts val="600"/>
              </a:spcBef>
            </a:pPr>
            <a:r>
              <a:rPr lang="en-US" dirty="0" smtClean="0"/>
              <a:t>Building Human Behavior model which can describe about theirs daily activities. It’s can be used for </a:t>
            </a:r>
            <a:r>
              <a:rPr lang="en-US" dirty="0" smtClean="0"/>
              <a:t>user Identification</a:t>
            </a:r>
            <a:endParaRPr lang="en-US" dirty="0"/>
          </a:p>
          <a:p>
            <a:pPr marL="0" indent="0">
              <a:buNone/>
            </a:pPr>
            <a:endParaRPr lang="en-US" dirty="0"/>
          </a:p>
        </p:txBody>
      </p:sp>
    </p:spTree>
    <p:extLst>
      <p:ext uri="{BB962C8B-B14F-4D97-AF65-F5344CB8AC3E}">
        <p14:creationId xmlns:p14="http://schemas.microsoft.com/office/powerpoint/2010/main" val="423926434"/>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229600" cy="609600"/>
          </a:xfrm>
        </p:spPr>
        <p:txBody>
          <a:bodyPr/>
          <a:lstStyle/>
          <a:p>
            <a:r>
              <a:rPr lang="en-US" dirty="0" smtClean="0"/>
              <a:t>Grouping Result</a:t>
            </a:r>
            <a:endParaRPr lang="en-US" dirty="0"/>
          </a:p>
        </p:txBody>
      </p:sp>
      <p:pic>
        <p:nvPicPr>
          <p:cNvPr id="4" name="Picture 3" descr="Screen Shot 2015-03-08 at 11.19.3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295400"/>
            <a:ext cx="8991600" cy="4800599"/>
          </a:xfrm>
          <a:prstGeom prst="rect">
            <a:avLst/>
          </a:prstGeom>
        </p:spPr>
      </p:pic>
    </p:spTree>
    <p:extLst>
      <p:ext uri="{BB962C8B-B14F-4D97-AF65-F5344CB8AC3E}">
        <p14:creationId xmlns:p14="http://schemas.microsoft.com/office/powerpoint/2010/main" val="942415064"/>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Evaluation</a:t>
            </a:r>
            <a:endParaRPr lang="en-US" dirty="0"/>
          </a:p>
        </p:txBody>
      </p:sp>
      <p:sp>
        <p:nvSpPr>
          <p:cNvPr id="3" name="Content Placeholder 2"/>
          <p:cNvSpPr>
            <a:spLocks noGrp="1"/>
          </p:cNvSpPr>
          <p:nvPr>
            <p:ph idx="1"/>
          </p:nvPr>
        </p:nvSpPr>
        <p:spPr/>
        <p:txBody>
          <a:bodyPr/>
          <a:lstStyle/>
          <a:p>
            <a:r>
              <a:rPr lang="en-US" dirty="0" smtClean="0"/>
              <a:t>Total of dataset around 1 month 20 days</a:t>
            </a:r>
          </a:p>
          <a:p>
            <a:r>
              <a:rPr lang="en-US" dirty="0" smtClean="0"/>
              <a:t>We </a:t>
            </a:r>
            <a:r>
              <a:rPr lang="en-US" dirty="0" smtClean="0"/>
              <a:t>Divide </a:t>
            </a:r>
            <a:r>
              <a:rPr lang="en-US" dirty="0" smtClean="0"/>
              <a:t>all of dataset to two parts </a:t>
            </a:r>
            <a:endParaRPr lang="en-US" dirty="0" smtClean="0"/>
          </a:p>
          <a:p>
            <a:pPr lvl="1"/>
            <a:r>
              <a:rPr lang="en-US" dirty="0" smtClean="0"/>
              <a:t>First month </a:t>
            </a:r>
            <a:r>
              <a:rPr lang="en-US" dirty="0" smtClean="0"/>
              <a:t>for creating model (first dataset)</a:t>
            </a:r>
          </a:p>
          <a:p>
            <a:pPr lvl="1"/>
            <a:r>
              <a:rPr lang="en-US" dirty="0" smtClean="0"/>
              <a:t>Remaining dataset </a:t>
            </a:r>
            <a:r>
              <a:rPr lang="en-US" dirty="0" smtClean="0"/>
              <a:t>for testing performance (second dataset)</a:t>
            </a:r>
          </a:p>
          <a:p>
            <a:r>
              <a:rPr lang="en-US" dirty="0" smtClean="0"/>
              <a:t>Modeling user behavior based on first data, </a:t>
            </a:r>
          </a:p>
          <a:p>
            <a:pPr lvl="1"/>
            <a:r>
              <a:rPr lang="en-US" dirty="0"/>
              <a:t>B</a:t>
            </a:r>
            <a:r>
              <a:rPr lang="en-US" dirty="0" smtClean="0"/>
              <a:t>1</a:t>
            </a:r>
            <a:r>
              <a:rPr lang="en-US" dirty="0" smtClean="0"/>
              <a:t>: Behavior model/profile.</a:t>
            </a:r>
          </a:p>
          <a:p>
            <a:r>
              <a:rPr lang="en-US" dirty="0" smtClean="0"/>
              <a:t>Extract and Process the second dataset.</a:t>
            </a:r>
          </a:p>
          <a:p>
            <a:r>
              <a:rPr lang="en-US" dirty="0" smtClean="0"/>
              <a:t>Apply similarity detection to second </a:t>
            </a:r>
            <a:r>
              <a:rPr lang="en-US" dirty="0" smtClean="0"/>
              <a:t>dataset with same setting. </a:t>
            </a:r>
            <a:endParaRPr lang="en-US" dirty="0" smtClean="0"/>
          </a:p>
          <a:p>
            <a:pPr lvl="1"/>
            <a:r>
              <a:rPr lang="en-US" dirty="0" smtClean="0"/>
              <a:t>B2: </a:t>
            </a:r>
            <a:r>
              <a:rPr lang="en-US" dirty="0" smtClean="0"/>
              <a:t>Set of behavior g</a:t>
            </a:r>
            <a:r>
              <a:rPr lang="en-US" dirty="0" smtClean="0"/>
              <a:t>roup </a:t>
            </a:r>
            <a:r>
              <a:rPr lang="en-US" dirty="0" smtClean="0"/>
              <a:t>result from second dataset.</a:t>
            </a:r>
          </a:p>
          <a:p>
            <a:r>
              <a:rPr lang="en-US" dirty="0" smtClean="0"/>
              <a:t>Is the all of B2 identified by Behavior model/profile (B1).</a:t>
            </a:r>
            <a:endParaRPr lang="en-US" dirty="0" smtClean="0"/>
          </a:p>
          <a:p>
            <a:r>
              <a:rPr lang="en-US" dirty="0" smtClean="0"/>
              <a:t>Calculate group detection, </a:t>
            </a:r>
            <a:r>
              <a:rPr lang="en-US" dirty="0" smtClean="0"/>
              <a:t>The percentage of data identified.</a:t>
            </a:r>
          </a:p>
          <a:p>
            <a:r>
              <a:rPr lang="en-US" dirty="0" smtClean="0"/>
              <a:t>Implement </a:t>
            </a:r>
            <a:r>
              <a:rPr lang="en-US" dirty="0" smtClean="0"/>
              <a:t>this approach for Identification</a:t>
            </a:r>
            <a:endParaRPr lang="en-US" dirty="0"/>
          </a:p>
          <a:p>
            <a:pPr marL="457200" lvl="1" indent="0">
              <a:buNone/>
            </a:pPr>
            <a:endParaRPr lang="en-US" dirty="0"/>
          </a:p>
        </p:txBody>
      </p:sp>
    </p:spTree>
    <p:extLst>
      <p:ext uri="{BB962C8B-B14F-4D97-AF65-F5344CB8AC3E}">
        <p14:creationId xmlns:p14="http://schemas.microsoft.com/office/powerpoint/2010/main" val="952036327"/>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Confusion matrix (Only 5 students)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2080985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Human Behavior</a:t>
            </a:r>
            <a:endParaRPr lang="en-US" dirty="0"/>
          </a:p>
        </p:txBody>
      </p:sp>
      <p:sp>
        <p:nvSpPr>
          <p:cNvPr id="3" name="Content Placeholder 2"/>
          <p:cNvSpPr>
            <a:spLocks noGrp="1"/>
          </p:cNvSpPr>
          <p:nvPr>
            <p:ph idx="1"/>
          </p:nvPr>
        </p:nvSpPr>
        <p:spPr/>
        <p:txBody>
          <a:bodyPr/>
          <a:lstStyle/>
          <a:p>
            <a:r>
              <a:rPr lang="en-US" dirty="0"/>
              <a:t>Alice is research student in one of university in Korea. </a:t>
            </a:r>
            <a:endParaRPr lang="en-US" dirty="0" smtClean="0"/>
          </a:p>
          <a:p>
            <a:r>
              <a:rPr lang="en-US" dirty="0" smtClean="0"/>
              <a:t>Every </a:t>
            </a:r>
            <a:r>
              <a:rPr lang="en-US" dirty="0"/>
              <a:t>working day, he wakes up, takes a shower, breakfast, and goes to his campus at 8:40 AM. </a:t>
            </a:r>
            <a:endParaRPr lang="en-US" dirty="0" smtClean="0"/>
          </a:p>
          <a:p>
            <a:r>
              <a:rPr lang="en-US" dirty="0" smtClean="0"/>
              <a:t>He </a:t>
            </a:r>
            <a:r>
              <a:rPr lang="en-US" dirty="0"/>
              <a:t>is living in dormitory, he walks from dormitory to his lab (campus) takes 10 minutes. </a:t>
            </a:r>
            <a:endParaRPr lang="en-US" dirty="0" smtClean="0"/>
          </a:p>
          <a:p>
            <a:r>
              <a:rPr lang="en-US" dirty="0" smtClean="0"/>
              <a:t>Usually</a:t>
            </a:r>
            <a:r>
              <a:rPr lang="en-US" dirty="0"/>
              <a:t>, he arrives in his lab at 9 AM and then sits on his chair and starts working. </a:t>
            </a:r>
            <a:endParaRPr lang="en-US" dirty="0" smtClean="0"/>
          </a:p>
          <a:p>
            <a:endParaRPr lang="en-US" dirty="0"/>
          </a:p>
          <a:p>
            <a:pPr marL="0" indent="0">
              <a:buNone/>
            </a:pPr>
            <a:r>
              <a:rPr lang="en-US" dirty="0" smtClean="0"/>
              <a:t>This example is </a:t>
            </a:r>
            <a:r>
              <a:rPr lang="en-US" dirty="0"/>
              <a:t>one of the human daily routine in working day. Based on this story, we can used Alice’s smartphone sensor data to define and build Alice’s behavior model. </a:t>
            </a:r>
            <a:endParaRPr lang="en-US" dirty="0"/>
          </a:p>
        </p:txBody>
      </p:sp>
    </p:spTree>
    <p:extLst>
      <p:ext uri="{BB962C8B-B14F-4D97-AF65-F5344CB8AC3E}">
        <p14:creationId xmlns:p14="http://schemas.microsoft.com/office/powerpoint/2010/main" val="107168157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Thesis Background and Problem Statement</a:t>
            </a:r>
            <a:endParaRPr lang="en-US" dirty="0"/>
          </a:p>
        </p:txBody>
      </p:sp>
      <p:sp>
        <p:nvSpPr>
          <p:cNvPr id="3" name="Content Placeholder 2"/>
          <p:cNvSpPr>
            <a:spLocks noGrp="1"/>
          </p:cNvSpPr>
          <p:nvPr>
            <p:ph idx="1"/>
          </p:nvPr>
        </p:nvSpPr>
        <p:spPr/>
        <p:txBody>
          <a:bodyPr/>
          <a:lstStyle/>
          <a:p>
            <a:pPr lvl="0" algn="just"/>
            <a:r>
              <a:rPr lang="en-US" sz="1700" dirty="0"/>
              <a:t>Common approach which is using one feature is good to know that </a:t>
            </a:r>
            <a:r>
              <a:rPr lang="en-US" sz="1700" dirty="0" smtClean="0"/>
              <a:t>feature is reliable </a:t>
            </a:r>
            <a:r>
              <a:rPr lang="en-US" sz="1700" dirty="0"/>
              <a:t>or not. The problem when we use only one feature is the lack of sensor </a:t>
            </a:r>
            <a:r>
              <a:rPr lang="en-US" sz="1700" dirty="0" smtClean="0"/>
              <a:t>accuracy, data loss, and we have to think about realistic data. </a:t>
            </a:r>
            <a:endParaRPr lang="en-US" sz="1700" dirty="0"/>
          </a:p>
          <a:p>
            <a:pPr lvl="0" algn="just"/>
            <a:r>
              <a:rPr lang="en-US" sz="1700" dirty="0"/>
              <a:t>In realistic environment, user has different </a:t>
            </a:r>
            <a:r>
              <a:rPr lang="en-US" sz="1700" dirty="0" smtClean="0"/>
              <a:t>types </a:t>
            </a:r>
            <a:r>
              <a:rPr lang="en-US" sz="1700" dirty="0"/>
              <a:t>and brand of smartphone and each smartphone has different </a:t>
            </a:r>
            <a:r>
              <a:rPr lang="en-US" sz="1700" dirty="0" smtClean="0"/>
              <a:t>types </a:t>
            </a:r>
            <a:r>
              <a:rPr lang="en-US" sz="1700" dirty="0"/>
              <a:t>of sensors and hardware specification and capabilities. </a:t>
            </a:r>
          </a:p>
          <a:p>
            <a:pPr lvl="0" algn="just"/>
            <a:r>
              <a:rPr lang="en-US" sz="1700" dirty="0"/>
              <a:t>We could not expect the human actions and their activities, they will </a:t>
            </a:r>
            <a:r>
              <a:rPr lang="en-US" sz="1700" dirty="0" smtClean="0"/>
              <a:t>do </a:t>
            </a:r>
            <a:r>
              <a:rPr lang="en-US" sz="1700" dirty="0"/>
              <a:t>actions and activities as they want. </a:t>
            </a:r>
          </a:p>
          <a:p>
            <a:pPr lvl="0" algn="just"/>
            <a:r>
              <a:rPr lang="en-US" sz="1700" dirty="0"/>
              <a:t>There is no ideal data collection that can record user personal data for every day 24 hour non-stop, it will drain the battery and spend smartphone resource. </a:t>
            </a:r>
          </a:p>
          <a:p>
            <a:pPr lvl="0" algn="just"/>
            <a:r>
              <a:rPr lang="en-US" sz="1700" dirty="0"/>
              <a:t>There is no ideal data collection that can record all of data without any data loss.</a:t>
            </a:r>
          </a:p>
          <a:p>
            <a:pPr lvl="0" algn="just"/>
            <a:r>
              <a:rPr lang="en-US" sz="1700" dirty="0" smtClean="0"/>
              <a:t>We decide </a:t>
            </a:r>
            <a:r>
              <a:rPr lang="en-US" sz="1700" dirty="0"/>
              <a:t>to use many of sensors rather than focus only one sensor, we have to realize that the data from smartphone are heterogeneous data because the data came from multiple sensors and multiple source information</a:t>
            </a:r>
            <a:r>
              <a:rPr lang="en-US" sz="1700" dirty="0" smtClean="0"/>
              <a:t>. </a:t>
            </a:r>
            <a:endParaRPr lang="en-US" sz="1700" dirty="0" smtClean="0"/>
          </a:p>
          <a:p>
            <a:pPr lvl="0" algn="just"/>
            <a:r>
              <a:rPr lang="en-US" sz="1700" dirty="0" smtClean="0"/>
              <a:t>Our proposed method tried to deal with those situation.</a:t>
            </a:r>
            <a:endParaRPr lang="en-US" sz="1700" dirty="0"/>
          </a:p>
          <a:p>
            <a:pPr marL="0" lvl="0" indent="0">
              <a:buNone/>
            </a:pPr>
            <a:endParaRPr lang="en-US" sz="1700" dirty="0" smtClean="0"/>
          </a:p>
        </p:txBody>
      </p:sp>
    </p:spTree>
    <p:extLst>
      <p:ext uri="{BB962C8B-B14F-4D97-AF65-F5344CB8AC3E}">
        <p14:creationId xmlns:p14="http://schemas.microsoft.com/office/powerpoint/2010/main" val="270644303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Raw Data looks like</a:t>
            </a:r>
            <a:endParaRPr lang="en-US" dirty="0"/>
          </a:p>
        </p:txBody>
      </p:sp>
      <p:pic>
        <p:nvPicPr>
          <p:cNvPr id="4" name="Picture 3" descr="dataviewinsmartphon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828800"/>
            <a:ext cx="2538412" cy="4512733"/>
          </a:xfrm>
          <a:prstGeom prst="rect">
            <a:avLst/>
          </a:prstGeom>
        </p:spPr>
      </p:pic>
      <p:pic>
        <p:nvPicPr>
          <p:cNvPr id="6" name="Picture 5" descr="list_of_di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6600" y="1524000"/>
            <a:ext cx="5638800" cy="1387389"/>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81400" y="2802146"/>
            <a:ext cx="5029200" cy="3607206"/>
          </a:xfrm>
          <a:prstGeom prst="rect">
            <a:avLst/>
          </a:prstGeom>
        </p:spPr>
      </p:pic>
    </p:spTree>
    <p:extLst>
      <p:ext uri="{BB962C8B-B14F-4D97-AF65-F5344CB8AC3E}">
        <p14:creationId xmlns:p14="http://schemas.microsoft.com/office/powerpoint/2010/main" val="589789640"/>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terms of human behavior</a:t>
            </a:r>
            <a:endParaRPr lang="en-US" dirty="0"/>
          </a:p>
        </p:txBody>
      </p:sp>
      <p:sp>
        <p:nvSpPr>
          <p:cNvPr id="3" name="Content Placeholder 2"/>
          <p:cNvSpPr>
            <a:spLocks noGrp="1"/>
          </p:cNvSpPr>
          <p:nvPr>
            <p:ph idx="1"/>
          </p:nvPr>
        </p:nvSpPr>
        <p:spPr/>
        <p:txBody>
          <a:bodyPr/>
          <a:lstStyle/>
          <a:p>
            <a:r>
              <a:rPr lang="en-US" dirty="0" smtClean="0"/>
              <a:t>What is the human behavior in case of smartphone sensing?.</a:t>
            </a:r>
          </a:p>
          <a:p>
            <a:pPr lvl="1"/>
            <a:r>
              <a:rPr lang="en-US" dirty="0" smtClean="0"/>
              <a:t> Human daily activities which carried out continuously</a:t>
            </a:r>
          </a:p>
          <a:p>
            <a:r>
              <a:rPr lang="en-US" dirty="0" smtClean="0"/>
              <a:t>In terms of human daily activities, we have to consider about four things:</a:t>
            </a:r>
          </a:p>
          <a:p>
            <a:pPr lvl="1"/>
            <a:r>
              <a:rPr lang="en-US" dirty="0" smtClean="0"/>
              <a:t>What kind of activity (</a:t>
            </a:r>
            <a:r>
              <a:rPr lang="en-US" dirty="0" err="1" smtClean="0"/>
              <a:t>e.g</a:t>
            </a:r>
            <a:r>
              <a:rPr lang="en-US" dirty="0" smtClean="0"/>
              <a:t> meeting, study, exercise)</a:t>
            </a:r>
          </a:p>
          <a:p>
            <a:pPr lvl="1"/>
            <a:r>
              <a:rPr lang="en-US" dirty="0" smtClean="0"/>
              <a:t>When	(</a:t>
            </a:r>
            <a:r>
              <a:rPr lang="en-US" dirty="0" err="1" smtClean="0"/>
              <a:t>e.g</a:t>
            </a:r>
            <a:r>
              <a:rPr lang="en-US" dirty="0" smtClean="0"/>
              <a:t> around 9 AM)</a:t>
            </a:r>
          </a:p>
          <a:p>
            <a:pPr lvl="1"/>
            <a:r>
              <a:rPr lang="en-US" dirty="0" smtClean="0"/>
              <a:t>Location (</a:t>
            </a:r>
            <a:r>
              <a:rPr lang="en-US" dirty="0" err="1" smtClean="0"/>
              <a:t>e.g</a:t>
            </a:r>
            <a:r>
              <a:rPr lang="en-US" dirty="0" smtClean="0"/>
              <a:t> Lab)</a:t>
            </a:r>
          </a:p>
          <a:p>
            <a:pPr lvl="1"/>
            <a:r>
              <a:rPr lang="en-US" dirty="0" smtClean="0"/>
              <a:t>Human Interaction (</a:t>
            </a:r>
            <a:r>
              <a:rPr lang="en-US" dirty="0" err="1" smtClean="0"/>
              <a:t>e.g</a:t>
            </a:r>
            <a:r>
              <a:rPr lang="en-US" dirty="0" smtClean="0"/>
              <a:t> </a:t>
            </a:r>
            <a:r>
              <a:rPr lang="en-US" dirty="0" smtClean="0"/>
              <a:t>all lab’s members)</a:t>
            </a:r>
          </a:p>
          <a:p>
            <a:r>
              <a:rPr lang="en-US" dirty="0" smtClean="0"/>
              <a:t>Possibilities : same activity in different time and location, different activity in same time and location, etc. </a:t>
            </a:r>
          </a:p>
          <a:p>
            <a:pPr lvl="1"/>
            <a:endParaRPr lang="en-US" dirty="0" smtClean="0"/>
          </a:p>
          <a:p>
            <a:endParaRPr lang="en-US" dirty="0"/>
          </a:p>
        </p:txBody>
      </p:sp>
    </p:spTree>
    <p:extLst>
      <p:ext uri="{BB962C8B-B14F-4D97-AF65-F5344CB8AC3E}">
        <p14:creationId xmlns:p14="http://schemas.microsoft.com/office/powerpoint/2010/main" val="310330729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a:xfrm>
            <a:off x="457200" y="1600200"/>
            <a:ext cx="8229600" cy="4800600"/>
          </a:xfrm>
        </p:spPr>
        <p:txBody>
          <a:bodyPr/>
          <a:lstStyle/>
          <a:p>
            <a:pPr marL="0" indent="0">
              <a:buNone/>
            </a:pPr>
            <a:r>
              <a:rPr lang="en-US" dirty="0" smtClean="0"/>
              <a:t>Proposed Features </a:t>
            </a:r>
            <a:r>
              <a:rPr lang="en-US" sz="2200" i="1" dirty="0" smtClean="0"/>
              <a:t>(every single data has timestamp)</a:t>
            </a:r>
          </a:p>
          <a:p>
            <a:pPr lvl="1"/>
            <a:r>
              <a:rPr lang="en-US" dirty="0" smtClean="0"/>
              <a:t>What kind of Human Activity</a:t>
            </a:r>
          </a:p>
          <a:p>
            <a:pPr lvl="2"/>
            <a:r>
              <a:rPr lang="en-US" dirty="0" smtClean="0"/>
              <a:t>Activity [none, low, high]</a:t>
            </a:r>
          </a:p>
          <a:p>
            <a:pPr lvl="1"/>
            <a:r>
              <a:rPr lang="en-US" dirty="0" smtClean="0"/>
              <a:t>Human Location</a:t>
            </a:r>
          </a:p>
          <a:p>
            <a:pPr lvl="2"/>
            <a:r>
              <a:rPr lang="en-US" dirty="0" smtClean="0"/>
              <a:t>GPS [longitude, latitude]</a:t>
            </a:r>
          </a:p>
          <a:p>
            <a:pPr lvl="2"/>
            <a:r>
              <a:rPr lang="en-US" dirty="0" smtClean="0"/>
              <a:t>Bluetooth [list of nearby Bluetooth]</a:t>
            </a:r>
          </a:p>
          <a:p>
            <a:pPr lvl="2"/>
            <a:r>
              <a:rPr lang="en-US" dirty="0" smtClean="0"/>
              <a:t>Wi-Fi [lists of nearby AP]</a:t>
            </a:r>
          </a:p>
          <a:p>
            <a:pPr lvl="1"/>
            <a:r>
              <a:rPr lang="en-US" dirty="0" smtClean="0"/>
              <a:t>Human Interaction (Human-&gt;Human) </a:t>
            </a:r>
            <a:endParaRPr lang="en-US" dirty="0" smtClean="0"/>
          </a:p>
          <a:p>
            <a:pPr lvl="2"/>
            <a:r>
              <a:rPr lang="en-US" dirty="0" smtClean="0"/>
              <a:t>Call [incoming, outgoing, missed]</a:t>
            </a:r>
          </a:p>
          <a:p>
            <a:pPr lvl="2"/>
            <a:r>
              <a:rPr lang="en-US" dirty="0" smtClean="0"/>
              <a:t>SMS [sent, received]</a:t>
            </a:r>
          </a:p>
          <a:p>
            <a:pPr lvl="2"/>
            <a:r>
              <a:rPr lang="en-US" dirty="0" smtClean="0"/>
              <a:t>Run apps [social network apps]</a:t>
            </a:r>
          </a:p>
          <a:p>
            <a:pPr lvl="1"/>
            <a:r>
              <a:rPr lang="en-US" dirty="0" smtClean="0"/>
              <a:t>Human Interaction (Human </a:t>
            </a:r>
            <a:r>
              <a:rPr lang="en-US" dirty="0" smtClean="0"/>
              <a:t>-&gt; </a:t>
            </a:r>
            <a:r>
              <a:rPr lang="en-US" dirty="0" smtClean="0"/>
              <a:t>Smartphone)</a:t>
            </a:r>
            <a:endParaRPr lang="en-US" dirty="0" smtClean="0"/>
          </a:p>
          <a:p>
            <a:pPr lvl="2"/>
            <a:r>
              <a:rPr lang="en-US" dirty="0" smtClean="0"/>
              <a:t>Battery [time charging]</a:t>
            </a:r>
          </a:p>
          <a:p>
            <a:pPr lvl="2"/>
            <a:r>
              <a:rPr lang="en-US" dirty="0" smtClean="0"/>
              <a:t>Run apps [name of apps]</a:t>
            </a:r>
          </a:p>
          <a:p>
            <a:pPr lvl="2"/>
            <a:r>
              <a:rPr lang="en-US" dirty="0" smtClean="0"/>
              <a:t>Screen [screen ON, screen OFF]</a:t>
            </a:r>
          </a:p>
          <a:p>
            <a:pPr lvl="2"/>
            <a:endParaRPr lang="en-US" dirty="0" smtClean="0"/>
          </a:p>
          <a:p>
            <a:endParaRPr lang="en-US" dirty="0"/>
          </a:p>
        </p:txBody>
      </p:sp>
    </p:spTree>
    <p:extLst>
      <p:ext uri="{BB962C8B-B14F-4D97-AF65-F5344CB8AC3E}">
        <p14:creationId xmlns:p14="http://schemas.microsoft.com/office/powerpoint/2010/main" val="2851987838"/>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 Description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62400" y="381000"/>
            <a:ext cx="5129767" cy="5788173"/>
          </a:xfrm>
        </p:spPr>
      </p:pic>
      <p:sp>
        <p:nvSpPr>
          <p:cNvPr id="5" name="Content Placeholder 2"/>
          <p:cNvSpPr txBox="1">
            <a:spLocks/>
          </p:cNvSpPr>
          <p:nvPr/>
        </p:nvSpPr>
        <p:spPr bwMode="auto">
          <a:xfrm>
            <a:off x="457200" y="1600200"/>
            <a:ext cx="3505200" cy="4525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a:solidFill>
                  <a:schemeClr val="tx1"/>
                </a:solidFill>
                <a:latin typeface="+mn-lt"/>
                <a:ea typeface="+mn-ea"/>
                <a:cs typeface="+mn-cs"/>
              </a:defRPr>
            </a:lvl1pPr>
            <a:lvl2pPr marL="742950" indent="-285750" algn="l" rtl="0" fontAlgn="base">
              <a:spcBef>
                <a:spcPct val="20000"/>
              </a:spcBef>
              <a:spcAft>
                <a:spcPct val="0"/>
              </a:spcAft>
              <a:buChar char="–"/>
              <a:defRPr>
                <a:solidFill>
                  <a:schemeClr val="tx1"/>
                </a:solidFill>
                <a:latin typeface="+mn-lt"/>
                <a:ea typeface="+mn-ea"/>
              </a:defRPr>
            </a:lvl2pPr>
            <a:lvl3pPr marL="1143000" indent="-228600" algn="l" rtl="0" fontAlgn="base">
              <a:spcBef>
                <a:spcPct val="20000"/>
              </a:spcBef>
              <a:spcAft>
                <a:spcPct val="0"/>
              </a:spcAft>
              <a:buChar char="•"/>
              <a:defRPr sz="1600">
                <a:solidFill>
                  <a:schemeClr val="tx1"/>
                </a:solidFill>
                <a:latin typeface="+mn-lt"/>
                <a:ea typeface="+mn-ea"/>
              </a:defRPr>
            </a:lvl3pPr>
            <a:lvl4pPr marL="1600200" indent="-228600" algn="l" rtl="0" fontAlgn="base">
              <a:spcBef>
                <a:spcPct val="20000"/>
              </a:spcBef>
              <a:spcAft>
                <a:spcPct val="0"/>
              </a:spcAft>
              <a:buChar char="–"/>
              <a:defRPr sz="1400">
                <a:solidFill>
                  <a:schemeClr val="tx1"/>
                </a:solidFill>
                <a:latin typeface="+mn-lt"/>
                <a:ea typeface="+mn-ea"/>
              </a:defRPr>
            </a:lvl4pPr>
            <a:lvl5pPr marL="2057400" indent="-228600" algn="l" rtl="0" fontAlgn="base">
              <a:spcBef>
                <a:spcPct val="20000"/>
              </a:spcBef>
              <a:spcAft>
                <a:spcPct val="0"/>
              </a:spcAft>
              <a:buChar char="»"/>
              <a:defRPr sz="1400">
                <a:solidFill>
                  <a:schemeClr val="tx1"/>
                </a:solidFill>
                <a:latin typeface="+mn-lt"/>
                <a:ea typeface="+mn-ea"/>
              </a:defRPr>
            </a:lvl5pPr>
            <a:lvl6pPr marL="2514600" indent="-228600" algn="l" rtl="0" fontAlgn="base">
              <a:spcBef>
                <a:spcPct val="20000"/>
              </a:spcBef>
              <a:spcAft>
                <a:spcPct val="0"/>
              </a:spcAft>
              <a:buChar char="»"/>
              <a:defRPr sz="1400">
                <a:solidFill>
                  <a:schemeClr val="tx1"/>
                </a:solidFill>
                <a:latin typeface="+mn-lt"/>
                <a:ea typeface="+mn-ea"/>
              </a:defRPr>
            </a:lvl6pPr>
            <a:lvl7pPr marL="2971800" indent="-228600" algn="l" rtl="0" fontAlgn="base">
              <a:spcBef>
                <a:spcPct val="20000"/>
              </a:spcBef>
              <a:spcAft>
                <a:spcPct val="0"/>
              </a:spcAft>
              <a:buChar char="»"/>
              <a:defRPr sz="1400">
                <a:solidFill>
                  <a:schemeClr val="tx1"/>
                </a:solidFill>
                <a:latin typeface="+mn-lt"/>
                <a:ea typeface="+mn-ea"/>
              </a:defRPr>
            </a:lvl7pPr>
            <a:lvl8pPr marL="3429000" indent="-228600" algn="l" rtl="0" fontAlgn="base">
              <a:spcBef>
                <a:spcPct val="20000"/>
              </a:spcBef>
              <a:spcAft>
                <a:spcPct val="0"/>
              </a:spcAft>
              <a:buChar char="»"/>
              <a:defRPr sz="1400">
                <a:solidFill>
                  <a:schemeClr val="tx1"/>
                </a:solidFill>
                <a:latin typeface="+mn-lt"/>
                <a:ea typeface="+mn-ea"/>
              </a:defRPr>
            </a:lvl8pPr>
            <a:lvl9pPr marL="3886200" indent="-228600" algn="l" rtl="0" fontAlgn="base">
              <a:spcBef>
                <a:spcPct val="20000"/>
              </a:spcBef>
              <a:spcAft>
                <a:spcPct val="0"/>
              </a:spcAft>
              <a:buChar char="»"/>
              <a:defRPr sz="1400">
                <a:solidFill>
                  <a:schemeClr val="tx1"/>
                </a:solidFill>
                <a:latin typeface="+mn-lt"/>
                <a:ea typeface="+mn-ea"/>
              </a:defRPr>
            </a:lvl9pPr>
          </a:lstStyle>
          <a:p>
            <a:pPr>
              <a:spcBef>
                <a:spcPts val="600"/>
              </a:spcBef>
              <a:buFont typeface="+mj-lt"/>
              <a:buAutoNum type="arabicPeriod"/>
            </a:pPr>
            <a:r>
              <a:rPr lang="en-US" sz="1800" b="0" dirty="0"/>
              <a:t>We store the data from all of students in archive file. </a:t>
            </a:r>
            <a:endParaRPr lang="en-US" sz="1800" b="0" dirty="0" smtClean="0"/>
          </a:p>
          <a:p>
            <a:pPr>
              <a:spcBef>
                <a:spcPts val="600"/>
              </a:spcBef>
              <a:buFont typeface="+mj-lt"/>
              <a:buAutoNum type="arabicPeriod"/>
            </a:pPr>
            <a:r>
              <a:rPr lang="en-US" sz="1800" b="0" dirty="0" smtClean="0"/>
              <a:t>The </a:t>
            </a:r>
            <a:r>
              <a:rPr lang="en-US" sz="1800" b="0" dirty="0"/>
              <a:t>size of all of data after extracted is around 28.7 GB. Extracted data contain 47 directories in different name for each student’s data</a:t>
            </a:r>
            <a:r>
              <a:rPr lang="en-US" sz="1800" b="0" dirty="0" smtClean="0"/>
              <a:t>.</a:t>
            </a:r>
          </a:p>
          <a:p>
            <a:pPr>
              <a:spcBef>
                <a:spcPts val="600"/>
              </a:spcBef>
              <a:buFont typeface="+mj-lt"/>
              <a:buAutoNum type="arabicPeriod"/>
            </a:pPr>
            <a:r>
              <a:rPr lang="en-US" sz="1800" b="0" kern="0" dirty="0" smtClean="0"/>
              <a:t>We used 37 students data.</a:t>
            </a:r>
          </a:p>
        </p:txBody>
      </p:sp>
    </p:spTree>
    <p:extLst>
      <p:ext uri="{BB962C8B-B14F-4D97-AF65-F5344CB8AC3E}">
        <p14:creationId xmlns:p14="http://schemas.microsoft.com/office/powerpoint/2010/main" val="408593883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52800"/>
            <a:ext cx="8229600" cy="762000"/>
          </a:xfrm>
        </p:spPr>
        <p:txBody>
          <a:bodyPr/>
          <a:lstStyle/>
          <a:p>
            <a:pPr algn="ctr"/>
            <a:r>
              <a:rPr lang="en-US" dirty="0" smtClean="0"/>
              <a:t>Technical Explanation</a:t>
            </a:r>
            <a:endParaRPr lang="en-US" dirty="0"/>
          </a:p>
        </p:txBody>
      </p:sp>
    </p:spTree>
    <p:extLst>
      <p:ext uri="{BB962C8B-B14F-4D97-AF65-F5344CB8AC3E}">
        <p14:creationId xmlns:p14="http://schemas.microsoft.com/office/powerpoint/2010/main" val="385392177"/>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VUHCI">
  <a:themeElements>
    <a:clrScheme name="VUHCI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VUHCI">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a:ln>
              <a:noFill/>
            </a:ln>
            <a:solidFill>
              <a:schemeClr val="tx1"/>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a:ln>
              <a:noFill/>
            </a:ln>
            <a:solidFill>
              <a:schemeClr val="tx1"/>
            </a:solidFill>
            <a:effectLst/>
            <a:latin typeface="Arial" charset="0"/>
            <a:ea typeface="ＭＳ Ｐゴシック" charset="0"/>
          </a:defRPr>
        </a:defPPr>
      </a:lstStyle>
    </a:lnDef>
  </a:objectDefaults>
  <a:extraClrSchemeLst>
    <a:extraClrScheme>
      <a:clrScheme name="VUHCI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VUHCI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VUHCI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VUHCI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VUHCI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VUHCI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VUHCI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VUHCI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VUHCI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VUHCI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VUHCI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VUHCI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3301</TotalTime>
  <Words>1118</Words>
  <Application>Microsoft Office PowerPoint</Application>
  <PresentationFormat>On-screen Show (4:3)</PresentationFormat>
  <Paragraphs>195</Paragraphs>
  <Slides>22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Courier</vt:lpstr>
      <vt:lpstr>ＭＳ Ｐゴシック</vt:lpstr>
      <vt:lpstr>Arial</vt:lpstr>
      <vt:lpstr>Calibri</vt:lpstr>
      <vt:lpstr>VUHCI</vt:lpstr>
      <vt:lpstr>PowerPoint Presentation</vt:lpstr>
      <vt:lpstr>Outline</vt:lpstr>
      <vt:lpstr>Human Behavior</vt:lpstr>
      <vt:lpstr>Thesis Background and Problem Statement</vt:lpstr>
      <vt:lpstr>Raw Data looks like</vt:lpstr>
      <vt:lpstr>In terms of human behavior</vt:lpstr>
      <vt:lpstr>Features</vt:lpstr>
      <vt:lpstr>Dataset Description</vt:lpstr>
      <vt:lpstr>Technical Explanation</vt:lpstr>
      <vt:lpstr>Pre-Processing Summarization</vt:lpstr>
      <vt:lpstr>Preprocessing I</vt:lpstr>
      <vt:lpstr>Preprocessing I output data looks like</vt:lpstr>
      <vt:lpstr>Pre-processing II (Features Extraction)</vt:lpstr>
      <vt:lpstr>Preprocessing II output data looks like</vt:lpstr>
      <vt:lpstr>Preprocessing III</vt:lpstr>
      <vt:lpstr>Output of Preprocessing III</vt:lpstr>
      <vt:lpstr>Discovering Human Behaviors</vt:lpstr>
      <vt:lpstr>Finding Similar Patterns</vt:lpstr>
      <vt:lpstr>Algorithm (Similarity Detection)</vt:lpstr>
      <vt:lpstr>Grouping Result</vt:lpstr>
      <vt:lpstr>Performance Evaluation</vt:lpstr>
      <vt:lpstr>Confusion matrix (Only 5 students)</vt:lpstr>
    </vt:vector>
  </TitlesOfParts>
  <Manager/>
  <Company>UMT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22-Modeling Users</dc:title>
  <dc:subject>Human-Computer Interaction</dc:subject>
  <dc:creator>Imran Hussain</dc:creator>
  <cp:lastModifiedBy>rischan</cp:lastModifiedBy>
  <cp:revision>309</cp:revision>
  <dcterms:created xsi:type="dcterms:W3CDTF">2004-03-17T04:00:39Z</dcterms:created>
  <dcterms:modified xsi:type="dcterms:W3CDTF">2015-03-26T04:01:04Z</dcterms:modified>
</cp:coreProperties>
</file>