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0480000" cy="45720000"/>
  <p:notesSz cx="6797675" cy="9926638"/>
  <p:custDataLst>
    <p:tags r:id="rId5"/>
  </p:custDataLst>
  <p:defaultTextStyle>
    <a:defPPr>
      <a:defRPr lang="ko-KR"/>
    </a:defPPr>
    <a:lvl1pPr algn="l" rtl="0" fontAlgn="base" latinLnBrk="1">
      <a:spcBef>
        <a:spcPct val="0"/>
      </a:spcBef>
      <a:spcAft>
        <a:spcPct val="0"/>
      </a:spcAft>
      <a:defRPr kumimoji="1" sz="10800"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sz="10800"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sz="10800"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sz="10800"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sz="10800" kern="1200">
        <a:solidFill>
          <a:schemeClr val="tx1"/>
        </a:solidFill>
        <a:latin typeface="굴림" pitchFamily="50" charset="-127"/>
        <a:ea typeface="굴림" pitchFamily="50" charset="-127"/>
        <a:cs typeface="+mn-cs"/>
      </a:defRPr>
    </a:lvl5pPr>
    <a:lvl6pPr marL="2286000" algn="l" defTabSz="914400" rtl="0" eaLnBrk="1" latinLnBrk="1" hangingPunct="1">
      <a:defRPr kumimoji="1" sz="10800" kern="1200">
        <a:solidFill>
          <a:schemeClr val="tx1"/>
        </a:solidFill>
        <a:latin typeface="굴림" pitchFamily="50" charset="-127"/>
        <a:ea typeface="굴림" pitchFamily="50" charset="-127"/>
        <a:cs typeface="+mn-cs"/>
      </a:defRPr>
    </a:lvl6pPr>
    <a:lvl7pPr marL="2743200" algn="l" defTabSz="914400" rtl="0" eaLnBrk="1" latinLnBrk="1" hangingPunct="1">
      <a:defRPr kumimoji="1" sz="10800" kern="1200">
        <a:solidFill>
          <a:schemeClr val="tx1"/>
        </a:solidFill>
        <a:latin typeface="굴림" pitchFamily="50" charset="-127"/>
        <a:ea typeface="굴림" pitchFamily="50" charset="-127"/>
        <a:cs typeface="+mn-cs"/>
      </a:defRPr>
    </a:lvl7pPr>
    <a:lvl8pPr marL="3200400" algn="l" defTabSz="914400" rtl="0" eaLnBrk="1" latinLnBrk="1" hangingPunct="1">
      <a:defRPr kumimoji="1" sz="10800" kern="1200">
        <a:solidFill>
          <a:schemeClr val="tx1"/>
        </a:solidFill>
        <a:latin typeface="굴림" pitchFamily="50" charset="-127"/>
        <a:ea typeface="굴림" pitchFamily="50" charset="-127"/>
        <a:cs typeface="+mn-cs"/>
      </a:defRPr>
    </a:lvl8pPr>
    <a:lvl9pPr marL="3657600" algn="l" defTabSz="914400" rtl="0" eaLnBrk="1" latinLnBrk="1" hangingPunct="1">
      <a:defRPr kumimoji="1" sz="10800"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14400">
          <p15:clr>
            <a:srgbClr val="A4A3A4"/>
          </p15:clr>
        </p15:guide>
        <p15:guide id="2" pos="9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EFFCD"/>
    <a:srgbClr val="CC3399"/>
    <a:srgbClr val="CEEBFE"/>
    <a:srgbClr val="CDE5FF"/>
    <a:srgbClr val="6699FF"/>
    <a:srgbClr val="003399"/>
    <a:srgbClr val="3366CC"/>
    <a:srgbClr val="EBFFE9"/>
    <a:srgbClr val="FF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9415" autoAdjust="0"/>
  </p:normalViewPr>
  <p:slideViewPr>
    <p:cSldViewPr>
      <p:cViewPr>
        <p:scale>
          <a:sx n="125" d="100"/>
          <a:sy n="125" d="100"/>
        </p:scale>
        <p:origin x="-6762" y="-29292"/>
      </p:cViewPr>
      <p:guideLst>
        <p:guide orient="horz" pos="14400"/>
        <p:guide pos="960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dirty="0">
                <a:latin typeface="굴림" charset="-127"/>
                <a:ea typeface="굴림" charset="-127"/>
              </a:defRPr>
            </a:lvl1pPr>
          </a:lstStyle>
          <a:p>
            <a:pPr>
              <a:defRPr/>
            </a:pPr>
            <a:endParaRPr lang="en-US" altLang="ko-KR"/>
          </a:p>
        </p:txBody>
      </p:sp>
      <p:sp>
        <p:nvSpPr>
          <p:cNvPr id="4099" name="Rectangle 1027"/>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굴림" charset="-127"/>
                <a:ea typeface="굴림" charset="-127"/>
              </a:defRPr>
            </a:lvl1pPr>
          </a:lstStyle>
          <a:p>
            <a:pPr>
              <a:defRPr/>
            </a:pPr>
            <a:endParaRPr lang="en-US" altLang="ko-KR"/>
          </a:p>
        </p:txBody>
      </p:sp>
      <p:sp>
        <p:nvSpPr>
          <p:cNvPr id="4100" name="Rectangle 1028"/>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dirty="0">
                <a:latin typeface="굴림" charset="-127"/>
                <a:ea typeface="굴림" charset="-127"/>
              </a:defRPr>
            </a:lvl1pPr>
          </a:lstStyle>
          <a:p>
            <a:pPr>
              <a:defRPr/>
            </a:pPr>
            <a:endParaRPr lang="en-US" altLang="ko-KR"/>
          </a:p>
        </p:txBody>
      </p:sp>
      <p:sp>
        <p:nvSpPr>
          <p:cNvPr id="4101" name="Rectangle 1029"/>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굴림" charset="-127"/>
                <a:ea typeface="굴림" charset="-127"/>
              </a:defRPr>
            </a:lvl1pPr>
          </a:lstStyle>
          <a:p>
            <a:pPr>
              <a:defRPr/>
            </a:pPr>
            <a:fld id="{ED8E65D1-28AD-417F-9811-8DA637C581DA}" type="slidenum">
              <a:rPr lang="en-US" altLang="ko-KR"/>
              <a:pPr>
                <a:defRPr/>
              </a:pPr>
              <a:t>‹#›</a:t>
            </a:fld>
            <a:endParaRPr lang="en-US" altLang="ko-KR" dirty="0"/>
          </a:p>
        </p:txBody>
      </p:sp>
    </p:spTree>
    <p:extLst>
      <p:ext uri="{BB962C8B-B14F-4D97-AF65-F5344CB8AC3E}">
        <p14:creationId xmlns:p14="http://schemas.microsoft.com/office/powerpoint/2010/main" val="2499175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DE2BE75C-0F53-4AFB-882F-DB43B0B6C27D}" type="datetimeFigureOut">
              <a:rPr lang="ko-KR" altLang="en-US" smtClean="0"/>
              <a:t>2015-06-10</a:t>
            </a:fld>
            <a:endParaRPr lang="ko-KR" altLang="en-US"/>
          </a:p>
        </p:txBody>
      </p:sp>
      <p:sp>
        <p:nvSpPr>
          <p:cNvPr id="4" name="슬라이드 이미지 개체 틀 3"/>
          <p:cNvSpPr>
            <a:spLocks noGrp="1" noRot="1" noChangeAspect="1"/>
          </p:cNvSpPr>
          <p:nvPr>
            <p:ph type="sldImg" idx="2"/>
          </p:nvPr>
        </p:nvSpPr>
        <p:spPr>
          <a:xfrm>
            <a:off x="2157413" y="744538"/>
            <a:ext cx="248285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8C686441-74A0-44ED-97BC-CB98140ECB75}" type="slidenum">
              <a:rPr lang="ko-KR" altLang="en-US" smtClean="0"/>
              <a:t>‹#›</a:t>
            </a:fld>
            <a:endParaRPr lang="ko-KR" altLang="en-US"/>
          </a:p>
        </p:txBody>
      </p:sp>
    </p:spTree>
    <p:extLst>
      <p:ext uri="{BB962C8B-B14F-4D97-AF65-F5344CB8AC3E}">
        <p14:creationId xmlns:p14="http://schemas.microsoft.com/office/powerpoint/2010/main" val="175315214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8C686441-74A0-44ED-97BC-CB98140ECB75}" type="slidenum">
              <a:rPr lang="ko-KR" altLang="en-US" smtClean="0"/>
              <a:t>1</a:t>
            </a:fld>
            <a:endParaRPr lang="ko-KR" altLang="en-US"/>
          </a:p>
        </p:txBody>
      </p:sp>
    </p:spTree>
    <p:extLst>
      <p:ext uri="{BB962C8B-B14F-4D97-AF65-F5344CB8AC3E}">
        <p14:creationId xmlns:p14="http://schemas.microsoft.com/office/powerpoint/2010/main" val="35312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86000" y="14203363"/>
            <a:ext cx="25908000" cy="9799637"/>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4572000" y="25908000"/>
            <a:ext cx="21336000" cy="116840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smtClean="0"/>
              <a:t>마스터 부제목 스타일 편집</a:t>
            </a:r>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30388"/>
            <a:ext cx="27432000" cy="7620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24000" y="10668000"/>
            <a:ext cx="27432000" cy="3017361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2098000" y="1830388"/>
            <a:ext cx="6858000" cy="390112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24000" y="1830388"/>
            <a:ext cx="20421600" cy="390112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30388"/>
            <a:ext cx="27432000" cy="7620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1524000" y="10668000"/>
            <a:ext cx="27432000" cy="3017361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408238" y="29379863"/>
            <a:ext cx="25908000" cy="9080500"/>
          </a:xfrm>
          <a:prstGeom prst="rect">
            <a:avLst/>
          </a:prstGeo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2408238" y="19378613"/>
            <a:ext cx="25908000" cy="100012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30388"/>
            <a:ext cx="27432000" cy="7620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524000" y="10668000"/>
            <a:ext cx="13639800" cy="3017361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15316200" y="10668000"/>
            <a:ext cx="13639800" cy="3017361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30388"/>
            <a:ext cx="27432000" cy="7620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24000" y="10234613"/>
            <a:ext cx="13466763" cy="42640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1524000" y="14498638"/>
            <a:ext cx="13466763" cy="263429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15482888" y="10234613"/>
            <a:ext cx="13473112" cy="42640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15482888" y="14498638"/>
            <a:ext cx="13473112" cy="263429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30388"/>
            <a:ext cx="27432000" cy="7620000"/>
          </a:xfrm>
          <a:prstGeom prst="rect">
            <a:avLst/>
          </a:prstGeom>
        </p:spPr>
        <p:txBody>
          <a:bodyPr/>
          <a:lstStyle/>
          <a:p>
            <a:r>
              <a:rPr lang="ko-KR" altLang="en-US" smtClean="0"/>
              <a:t>마스터 제목 스타일 편집</a:t>
            </a:r>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20863"/>
            <a:ext cx="10028238" cy="7747000"/>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11917363" y="1820863"/>
            <a:ext cx="17038637" cy="3902075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524000" y="9567863"/>
            <a:ext cx="10028238" cy="312737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973763" y="32004000"/>
            <a:ext cx="18288000" cy="3778250"/>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973763" y="4084638"/>
            <a:ext cx="18288000" cy="27432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dirty="0"/>
          </a:p>
        </p:txBody>
      </p:sp>
      <p:sp>
        <p:nvSpPr>
          <p:cNvPr id="4" name="텍스트 개체 틀 3"/>
          <p:cNvSpPr>
            <a:spLocks noGrp="1"/>
          </p:cNvSpPr>
          <p:nvPr>
            <p:ph type="body" sz="half" idx="2"/>
          </p:nvPr>
        </p:nvSpPr>
        <p:spPr>
          <a:xfrm>
            <a:off x="5973763" y="35782250"/>
            <a:ext cx="18288000" cy="53657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38" descr="right_side"/>
          <p:cNvPicPr>
            <a:picLocks noChangeAspect="1" noChangeArrowheads="1"/>
          </p:cNvPicPr>
          <p:nvPr/>
        </p:nvPicPr>
        <p:blipFill>
          <a:blip r:embed="rId13" cstate="print"/>
          <a:srcRect/>
          <a:stretch>
            <a:fillRect/>
          </a:stretch>
        </p:blipFill>
        <p:spPr bwMode="auto">
          <a:xfrm>
            <a:off x="29927550" y="0"/>
            <a:ext cx="552450" cy="45720000"/>
          </a:xfrm>
          <a:prstGeom prst="rect">
            <a:avLst/>
          </a:prstGeom>
          <a:noFill/>
          <a:ln w="9525">
            <a:noFill/>
            <a:miter lim="800000"/>
            <a:headEnd/>
            <a:tailEnd/>
          </a:ln>
        </p:spPr>
      </p:pic>
      <p:sp>
        <p:nvSpPr>
          <p:cNvPr id="1037" name="Rectangle 13"/>
          <p:cNvSpPr>
            <a:spLocks noChangeArrowheads="1"/>
          </p:cNvSpPr>
          <p:nvPr/>
        </p:nvSpPr>
        <p:spPr bwMode="auto">
          <a:xfrm>
            <a:off x="15070138" y="43670538"/>
            <a:ext cx="15409862" cy="2049462"/>
          </a:xfrm>
          <a:prstGeom prst="rect">
            <a:avLst/>
          </a:prstGeom>
          <a:solidFill>
            <a:srgbClr val="000000"/>
          </a:solidFill>
          <a:ln w="9525">
            <a:noFill/>
            <a:miter lim="800000"/>
            <a:headEnd/>
            <a:tailEnd/>
          </a:ln>
          <a:effectLst/>
        </p:spPr>
        <p:txBody>
          <a:bodyPr wrap="none" lIns="435428" tIns="217714" rIns="435428" bIns="217714" anchor="ctr"/>
          <a:lstStyle/>
          <a:p>
            <a:pPr algn="ctr" defTabSz="4354513">
              <a:defRPr/>
            </a:pPr>
            <a:r>
              <a:rPr lang="en-US" altLang="ko-KR" sz="4800" b="1" dirty="0">
                <a:solidFill>
                  <a:schemeClr val="bg1"/>
                </a:solidFill>
                <a:latin typeface="Arial" charset="0"/>
                <a:ea typeface="굴림" charset="-127"/>
              </a:rPr>
              <a:t>          </a:t>
            </a:r>
            <a:endParaRPr lang="en-US" altLang="ko-KR" sz="3200" b="1" dirty="0">
              <a:solidFill>
                <a:schemeClr val="bg1"/>
              </a:solidFill>
              <a:latin typeface="Arial" charset="0"/>
              <a:ea typeface="굴림" charset="-127"/>
            </a:endParaRPr>
          </a:p>
        </p:txBody>
      </p:sp>
      <p:sp>
        <p:nvSpPr>
          <p:cNvPr id="1058" name="Rectangle 34"/>
          <p:cNvSpPr>
            <a:spLocks noChangeArrowheads="1"/>
          </p:cNvSpPr>
          <p:nvPr/>
        </p:nvSpPr>
        <p:spPr bwMode="auto">
          <a:xfrm>
            <a:off x="14773275" y="43362563"/>
            <a:ext cx="1152525" cy="1081087"/>
          </a:xfrm>
          <a:prstGeom prst="rect">
            <a:avLst/>
          </a:prstGeom>
          <a:solidFill>
            <a:schemeClr val="bg1"/>
          </a:solidFill>
          <a:ln w="9525">
            <a:noFill/>
            <a:miter lim="800000"/>
            <a:headEnd/>
            <a:tailEnd/>
          </a:ln>
          <a:effectLst/>
        </p:spPr>
        <p:txBody>
          <a:bodyPr wrap="none" anchor="ctr"/>
          <a:lstStyle/>
          <a:p>
            <a:pPr algn="ctr">
              <a:defRPr/>
            </a:pPr>
            <a:endParaRPr lang="ko-KR" altLang="en-US" dirty="0">
              <a:latin typeface="굴림" charset="-127"/>
              <a:ea typeface="굴림" charset="-127"/>
            </a:endParaRPr>
          </a:p>
        </p:txBody>
      </p:sp>
      <p:sp>
        <p:nvSpPr>
          <p:cNvPr id="1039" name="Oval 15"/>
          <p:cNvSpPr>
            <a:spLocks noChangeArrowheads="1"/>
          </p:cNvSpPr>
          <p:nvPr/>
        </p:nvSpPr>
        <p:spPr bwMode="auto">
          <a:xfrm>
            <a:off x="15068550" y="43667363"/>
            <a:ext cx="1511300" cy="1511300"/>
          </a:xfrm>
          <a:prstGeom prst="ellipse">
            <a:avLst/>
          </a:prstGeom>
          <a:solidFill>
            <a:srgbClr val="000000"/>
          </a:solidFill>
          <a:ln w="9525">
            <a:solidFill>
              <a:schemeClr val="tx1"/>
            </a:solidFill>
            <a:round/>
            <a:headEnd/>
            <a:tailEnd/>
          </a:ln>
          <a:effectLst/>
        </p:spPr>
        <p:txBody>
          <a:bodyPr wrap="none" anchor="ctr"/>
          <a:lstStyle/>
          <a:p>
            <a:pPr algn="ctr">
              <a:defRPr/>
            </a:pPr>
            <a:endParaRPr lang="ko-KR" altLang="en-US" dirty="0">
              <a:latin typeface="굴림" charset="-127"/>
              <a:ea typeface="굴림" charset="-127"/>
            </a:endParaRPr>
          </a:p>
        </p:txBody>
      </p:sp>
      <p:pic>
        <p:nvPicPr>
          <p:cNvPr id="2054" name="Picture 36" descr="poster left"/>
          <p:cNvPicPr>
            <a:picLocks noChangeAspect="1" noChangeArrowheads="1"/>
          </p:cNvPicPr>
          <p:nvPr/>
        </p:nvPicPr>
        <p:blipFill>
          <a:blip r:embed="rId14" cstate="print"/>
          <a:srcRect/>
          <a:stretch>
            <a:fillRect/>
          </a:stretch>
        </p:blipFill>
        <p:spPr bwMode="auto">
          <a:xfrm>
            <a:off x="0" y="0"/>
            <a:ext cx="9715500" cy="45720000"/>
          </a:xfrm>
          <a:prstGeom prst="rect">
            <a:avLst/>
          </a:prstGeom>
          <a:noFill/>
          <a:ln w="9525">
            <a:noFill/>
            <a:miter lim="800000"/>
            <a:headEnd/>
            <a:tailEnd/>
          </a:ln>
        </p:spPr>
      </p:pic>
      <p:pic>
        <p:nvPicPr>
          <p:cNvPr id="2055" name="Picture 39" descr="bottom"/>
          <p:cNvPicPr>
            <a:picLocks noChangeAspect="1" noChangeArrowheads="1"/>
          </p:cNvPicPr>
          <p:nvPr/>
        </p:nvPicPr>
        <p:blipFill>
          <a:blip r:embed="rId15" cstate="print"/>
          <a:srcRect/>
          <a:stretch>
            <a:fillRect/>
          </a:stretch>
        </p:blipFill>
        <p:spPr bwMode="auto">
          <a:xfrm>
            <a:off x="18013363" y="43919775"/>
            <a:ext cx="11377612" cy="1728788"/>
          </a:xfrm>
          <a:prstGeom prst="rect">
            <a:avLst/>
          </a:prstGeom>
          <a:noFill/>
          <a:ln w="9525">
            <a:noFill/>
            <a:miter lim="800000"/>
            <a:headEnd/>
            <a:tailEnd/>
          </a:ln>
        </p:spPr>
      </p:pic>
      <p:pic>
        <p:nvPicPr>
          <p:cNvPr id="2056" name="Picture 21" descr="symbol_2"/>
          <p:cNvPicPr>
            <a:picLocks noChangeAspect="1" noChangeArrowheads="1"/>
          </p:cNvPicPr>
          <p:nvPr/>
        </p:nvPicPr>
        <p:blipFill>
          <a:blip r:embed="rId16" cstate="print"/>
          <a:srcRect/>
          <a:stretch>
            <a:fillRect/>
          </a:stretch>
        </p:blipFill>
        <p:spPr bwMode="auto">
          <a:xfrm>
            <a:off x="16824325" y="44030900"/>
            <a:ext cx="1981200" cy="1447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4354513" rtl="0" eaLnBrk="0" fontAlgn="base" latinLnBrk="1" hangingPunct="0">
        <a:spcBef>
          <a:spcPct val="0"/>
        </a:spcBef>
        <a:spcAft>
          <a:spcPct val="0"/>
        </a:spcAft>
        <a:defRPr kumimoji="1" sz="21000">
          <a:solidFill>
            <a:schemeClr val="tx2"/>
          </a:solidFill>
          <a:latin typeface="+mj-lt"/>
          <a:ea typeface="+mj-ea"/>
          <a:cs typeface="+mj-cs"/>
        </a:defRPr>
      </a:lvl1pPr>
      <a:lvl2pPr algn="ctr" defTabSz="4354513" rtl="0" eaLnBrk="0" fontAlgn="base" latinLnBrk="1" hangingPunct="0">
        <a:spcBef>
          <a:spcPct val="0"/>
        </a:spcBef>
        <a:spcAft>
          <a:spcPct val="0"/>
        </a:spcAft>
        <a:defRPr kumimoji="1" sz="21000">
          <a:solidFill>
            <a:schemeClr val="tx2"/>
          </a:solidFill>
          <a:latin typeface="굴림" charset="-127"/>
          <a:ea typeface="굴림" charset="-127"/>
        </a:defRPr>
      </a:lvl2pPr>
      <a:lvl3pPr algn="ctr" defTabSz="4354513" rtl="0" eaLnBrk="0" fontAlgn="base" latinLnBrk="1" hangingPunct="0">
        <a:spcBef>
          <a:spcPct val="0"/>
        </a:spcBef>
        <a:spcAft>
          <a:spcPct val="0"/>
        </a:spcAft>
        <a:defRPr kumimoji="1" sz="21000">
          <a:solidFill>
            <a:schemeClr val="tx2"/>
          </a:solidFill>
          <a:latin typeface="굴림" charset="-127"/>
          <a:ea typeface="굴림" charset="-127"/>
        </a:defRPr>
      </a:lvl3pPr>
      <a:lvl4pPr algn="ctr" defTabSz="4354513" rtl="0" eaLnBrk="0" fontAlgn="base" latinLnBrk="1" hangingPunct="0">
        <a:spcBef>
          <a:spcPct val="0"/>
        </a:spcBef>
        <a:spcAft>
          <a:spcPct val="0"/>
        </a:spcAft>
        <a:defRPr kumimoji="1" sz="21000">
          <a:solidFill>
            <a:schemeClr val="tx2"/>
          </a:solidFill>
          <a:latin typeface="굴림" charset="-127"/>
          <a:ea typeface="굴림" charset="-127"/>
        </a:defRPr>
      </a:lvl4pPr>
      <a:lvl5pPr algn="ctr" defTabSz="4354513" rtl="0" eaLnBrk="0" fontAlgn="base" latinLnBrk="1" hangingPunct="0">
        <a:spcBef>
          <a:spcPct val="0"/>
        </a:spcBef>
        <a:spcAft>
          <a:spcPct val="0"/>
        </a:spcAft>
        <a:defRPr kumimoji="1" sz="21000">
          <a:solidFill>
            <a:schemeClr val="tx2"/>
          </a:solidFill>
          <a:latin typeface="굴림" charset="-127"/>
          <a:ea typeface="굴림" charset="-127"/>
        </a:defRPr>
      </a:lvl5pPr>
      <a:lvl6pPr marL="457200" algn="ctr" defTabSz="4354513" rtl="0" fontAlgn="base" latinLnBrk="1">
        <a:spcBef>
          <a:spcPct val="0"/>
        </a:spcBef>
        <a:spcAft>
          <a:spcPct val="0"/>
        </a:spcAft>
        <a:defRPr kumimoji="1" sz="21000">
          <a:solidFill>
            <a:schemeClr val="tx2"/>
          </a:solidFill>
          <a:latin typeface="굴림" charset="-127"/>
          <a:ea typeface="굴림" charset="-127"/>
        </a:defRPr>
      </a:lvl6pPr>
      <a:lvl7pPr marL="914400" algn="ctr" defTabSz="4354513" rtl="0" fontAlgn="base" latinLnBrk="1">
        <a:spcBef>
          <a:spcPct val="0"/>
        </a:spcBef>
        <a:spcAft>
          <a:spcPct val="0"/>
        </a:spcAft>
        <a:defRPr kumimoji="1" sz="21000">
          <a:solidFill>
            <a:schemeClr val="tx2"/>
          </a:solidFill>
          <a:latin typeface="굴림" charset="-127"/>
          <a:ea typeface="굴림" charset="-127"/>
        </a:defRPr>
      </a:lvl7pPr>
      <a:lvl8pPr marL="1371600" algn="ctr" defTabSz="4354513" rtl="0" fontAlgn="base" latinLnBrk="1">
        <a:spcBef>
          <a:spcPct val="0"/>
        </a:spcBef>
        <a:spcAft>
          <a:spcPct val="0"/>
        </a:spcAft>
        <a:defRPr kumimoji="1" sz="21000">
          <a:solidFill>
            <a:schemeClr val="tx2"/>
          </a:solidFill>
          <a:latin typeface="굴림" charset="-127"/>
          <a:ea typeface="굴림" charset="-127"/>
        </a:defRPr>
      </a:lvl8pPr>
      <a:lvl9pPr marL="1828800" algn="ctr" defTabSz="4354513" rtl="0" fontAlgn="base" latinLnBrk="1">
        <a:spcBef>
          <a:spcPct val="0"/>
        </a:spcBef>
        <a:spcAft>
          <a:spcPct val="0"/>
        </a:spcAft>
        <a:defRPr kumimoji="1" sz="21000">
          <a:solidFill>
            <a:schemeClr val="tx2"/>
          </a:solidFill>
          <a:latin typeface="굴림" charset="-127"/>
          <a:ea typeface="굴림" charset="-127"/>
        </a:defRPr>
      </a:lvl9pPr>
    </p:titleStyle>
    <p:bodyStyle>
      <a:lvl1pPr marL="1633538" indent="-1633538" algn="l" defTabSz="4354513" rtl="0" eaLnBrk="0" fontAlgn="base" latinLnBrk="1" hangingPunct="0">
        <a:spcBef>
          <a:spcPct val="20000"/>
        </a:spcBef>
        <a:spcAft>
          <a:spcPct val="0"/>
        </a:spcAft>
        <a:buChar char="•"/>
        <a:defRPr kumimoji="1" sz="15200">
          <a:solidFill>
            <a:schemeClr val="tx1"/>
          </a:solidFill>
          <a:latin typeface="+mn-lt"/>
          <a:ea typeface="+mn-ea"/>
          <a:cs typeface="+mn-cs"/>
        </a:defRPr>
      </a:lvl1pPr>
      <a:lvl2pPr marL="3538538" indent="-1362075" algn="l" defTabSz="4354513" rtl="0" eaLnBrk="0" fontAlgn="base" latinLnBrk="1" hangingPunct="0">
        <a:spcBef>
          <a:spcPct val="20000"/>
        </a:spcBef>
        <a:spcAft>
          <a:spcPct val="0"/>
        </a:spcAft>
        <a:buChar char="–"/>
        <a:defRPr kumimoji="1" sz="13300">
          <a:solidFill>
            <a:schemeClr val="tx1"/>
          </a:solidFill>
          <a:latin typeface="+mn-lt"/>
          <a:ea typeface="+mn-ea"/>
        </a:defRPr>
      </a:lvl2pPr>
      <a:lvl3pPr marL="5443538" indent="-1089025" algn="l" defTabSz="4354513" rtl="0" eaLnBrk="0" fontAlgn="base" latinLnBrk="1" hangingPunct="0">
        <a:spcBef>
          <a:spcPct val="20000"/>
        </a:spcBef>
        <a:spcAft>
          <a:spcPct val="0"/>
        </a:spcAft>
        <a:buChar char="•"/>
        <a:defRPr kumimoji="1" sz="11400">
          <a:solidFill>
            <a:schemeClr val="tx1"/>
          </a:solidFill>
          <a:latin typeface="+mn-lt"/>
          <a:ea typeface="+mn-ea"/>
        </a:defRPr>
      </a:lvl3pPr>
      <a:lvl4pPr marL="7620000" indent="-1089025" algn="l" defTabSz="4354513" rtl="0" eaLnBrk="0" fontAlgn="base" latinLnBrk="1" hangingPunct="0">
        <a:spcBef>
          <a:spcPct val="20000"/>
        </a:spcBef>
        <a:spcAft>
          <a:spcPct val="0"/>
        </a:spcAft>
        <a:buChar char="–"/>
        <a:defRPr kumimoji="1" sz="9500">
          <a:solidFill>
            <a:schemeClr val="tx1"/>
          </a:solidFill>
          <a:latin typeface="+mn-lt"/>
          <a:ea typeface="+mn-ea"/>
        </a:defRPr>
      </a:lvl4pPr>
      <a:lvl5pPr marL="9796463" indent="-1087438" algn="l" defTabSz="4354513" rtl="0" eaLnBrk="0" fontAlgn="base" latinLnBrk="1" hangingPunct="0">
        <a:spcBef>
          <a:spcPct val="20000"/>
        </a:spcBef>
        <a:spcAft>
          <a:spcPct val="0"/>
        </a:spcAft>
        <a:buChar char="»"/>
        <a:defRPr kumimoji="1" sz="9500">
          <a:solidFill>
            <a:schemeClr val="tx1"/>
          </a:solidFill>
          <a:latin typeface="+mn-lt"/>
          <a:ea typeface="+mn-ea"/>
        </a:defRPr>
      </a:lvl5pPr>
      <a:lvl6pPr marL="10253663" indent="-1087438" algn="l" defTabSz="4354513" rtl="0" fontAlgn="base" latinLnBrk="1">
        <a:spcBef>
          <a:spcPct val="20000"/>
        </a:spcBef>
        <a:spcAft>
          <a:spcPct val="0"/>
        </a:spcAft>
        <a:buChar char="»"/>
        <a:defRPr kumimoji="1" sz="9500">
          <a:solidFill>
            <a:schemeClr val="tx1"/>
          </a:solidFill>
          <a:latin typeface="+mn-lt"/>
          <a:ea typeface="+mn-ea"/>
        </a:defRPr>
      </a:lvl6pPr>
      <a:lvl7pPr marL="10710863" indent="-1087438" algn="l" defTabSz="4354513" rtl="0" fontAlgn="base" latinLnBrk="1">
        <a:spcBef>
          <a:spcPct val="20000"/>
        </a:spcBef>
        <a:spcAft>
          <a:spcPct val="0"/>
        </a:spcAft>
        <a:buChar char="»"/>
        <a:defRPr kumimoji="1" sz="9500">
          <a:solidFill>
            <a:schemeClr val="tx1"/>
          </a:solidFill>
          <a:latin typeface="+mn-lt"/>
          <a:ea typeface="+mn-ea"/>
        </a:defRPr>
      </a:lvl7pPr>
      <a:lvl8pPr marL="11168063" indent="-1087438" algn="l" defTabSz="4354513" rtl="0" fontAlgn="base" latinLnBrk="1">
        <a:spcBef>
          <a:spcPct val="20000"/>
        </a:spcBef>
        <a:spcAft>
          <a:spcPct val="0"/>
        </a:spcAft>
        <a:buChar char="»"/>
        <a:defRPr kumimoji="1" sz="9500">
          <a:solidFill>
            <a:schemeClr val="tx1"/>
          </a:solidFill>
          <a:latin typeface="+mn-lt"/>
          <a:ea typeface="+mn-ea"/>
        </a:defRPr>
      </a:lvl8pPr>
      <a:lvl9pPr marL="11625263" indent="-1087438" algn="l" defTabSz="4354513" rtl="0" fontAlgn="base" latinLnBrk="1">
        <a:spcBef>
          <a:spcPct val="20000"/>
        </a:spcBef>
        <a:spcAft>
          <a:spcPct val="0"/>
        </a:spcAft>
        <a:buChar char="»"/>
        <a:defRPr kumimoji="1" sz="9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1918520" y="9090396"/>
            <a:ext cx="7272807" cy="1938992"/>
          </a:xfrm>
          <a:prstGeom prst="rect">
            <a:avLst/>
          </a:prstGeom>
          <a:solidFill>
            <a:schemeClr val="bg1">
              <a:lumMod val="85000"/>
            </a:schemeClr>
          </a:solidFill>
          <a:ln>
            <a:noFill/>
          </a:ln>
        </p:spPr>
        <p:txBody>
          <a:bodyPr wrap="square">
            <a:spAutoFit/>
          </a:bodyPr>
          <a:lstStyle/>
          <a:p>
            <a:pPr>
              <a:defRPr/>
            </a:pPr>
            <a:r>
              <a:rPr lang="en-US" altLang="ko-KR" sz="4000" dirty="0"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Advanced Network Lab,</a:t>
            </a:r>
          </a:p>
          <a:p>
            <a:pPr>
              <a:defRPr/>
            </a:pPr>
            <a:r>
              <a:rPr lang="en-US" altLang="ko-KR" sz="4000" dirty="0" err="1"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Chonnam</a:t>
            </a:r>
            <a:r>
              <a:rPr lang="en-US" altLang="ko-KR" sz="4000" dirty="0"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 National University</a:t>
            </a:r>
          </a:p>
          <a:p>
            <a:pPr>
              <a:defRPr/>
            </a:pPr>
            <a:r>
              <a:rPr lang="en-US" altLang="ko-KR" sz="4000" dirty="0" err="1"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Gwangju</a:t>
            </a:r>
            <a:r>
              <a:rPr lang="en-US" altLang="ko-KR" sz="4000" dirty="0"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 </a:t>
            </a:r>
            <a:r>
              <a:rPr lang="en-US" altLang="ko-KR" sz="4000" dirty="0"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South Korea</a:t>
            </a:r>
          </a:p>
        </p:txBody>
      </p:sp>
      <p:sp>
        <p:nvSpPr>
          <p:cNvPr id="223" name="Rectangle 60"/>
          <p:cNvSpPr>
            <a:spLocks noChangeArrowheads="1"/>
          </p:cNvSpPr>
          <p:nvPr/>
        </p:nvSpPr>
        <p:spPr bwMode="auto">
          <a:xfrm>
            <a:off x="9984606" y="8227430"/>
            <a:ext cx="19535531" cy="8937198"/>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228" name="Rectangle 60"/>
          <p:cNvSpPr>
            <a:spLocks noChangeArrowheads="1"/>
          </p:cNvSpPr>
          <p:nvPr/>
        </p:nvSpPr>
        <p:spPr bwMode="auto">
          <a:xfrm>
            <a:off x="9984605" y="17294457"/>
            <a:ext cx="10215037" cy="13972242"/>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229" name="Rectangle 59"/>
          <p:cNvSpPr>
            <a:spLocks noChangeAspect="1" noChangeArrowheads="1"/>
          </p:cNvSpPr>
          <p:nvPr/>
        </p:nvSpPr>
        <p:spPr bwMode="auto">
          <a:xfrm>
            <a:off x="9984605" y="5940421"/>
            <a:ext cx="19504795" cy="2157179"/>
          </a:xfrm>
          <a:prstGeom prst="rect">
            <a:avLst/>
          </a:prstGeom>
          <a:noFill/>
          <a:ln w="28575" algn="ctr">
            <a:solidFill>
              <a:srgbClr val="0070C0"/>
            </a:solidFill>
            <a:round/>
            <a:headEnd/>
            <a:tailEnd/>
          </a:ln>
        </p:spPr>
        <p:txBody>
          <a:bodyPr wrap="none" anchor="ctr"/>
          <a:lstStyle/>
          <a:p>
            <a:pPr algn="ctr" defTabSz="4114800"/>
            <a:endParaRPr lang="en-US" altLang="ko-KR" dirty="0"/>
          </a:p>
        </p:txBody>
      </p:sp>
      <p:pic>
        <p:nvPicPr>
          <p:cNvPr id="230" name="Picture 1078" descr="Untitled-1"/>
          <p:cNvPicPr>
            <a:picLocks noChangeAspect="1" noChangeArrowheads="1"/>
          </p:cNvPicPr>
          <p:nvPr/>
        </p:nvPicPr>
        <p:blipFill>
          <a:blip r:embed="rId3" cstate="print"/>
          <a:srcRect t="8222"/>
          <a:stretch>
            <a:fillRect/>
          </a:stretch>
        </p:blipFill>
        <p:spPr bwMode="auto">
          <a:xfrm>
            <a:off x="9910763" y="0"/>
            <a:ext cx="19802475" cy="5210655"/>
          </a:xfrm>
          <a:prstGeom prst="rect">
            <a:avLst/>
          </a:prstGeom>
          <a:noFill/>
          <a:ln w="9525">
            <a:noFill/>
            <a:miter lim="800000"/>
            <a:headEnd/>
            <a:tailEnd/>
          </a:ln>
        </p:spPr>
      </p:pic>
      <p:sp>
        <p:nvSpPr>
          <p:cNvPr id="231" name="Text Box 48"/>
          <p:cNvSpPr txBox="1">
            <a:spLocks noChangeArrowheads="1"/>
          </p:cNvSpPr>
          <p:nvPr/>
        </p:nvSpPr>
        <p:spPr bwMode="auto">
          <a:xfrm>
            <a:off x="18456" y="11393818"/>
            <a:ext cx="4560888" cy="1363010"/>
          </a:xfrm>
          <a:prstGeom prst="rect">
            <a:avLst/>
          </a:prstGeom>
          <a:noFill/>
          <a:ln w="9525">
            <a:noFill/>
            <a:miter lim="800000"/>
            <a:headEnd/>
            <a:tailEnd/>
          </a:ln>
        </p:spPr>
        <p:txBody>
          <a:bodyPr lIns="435428" tIns="217714" rIns="435428" bIns="217714">
            <a:spAutoFit/>
          </a:bodyPr>
          <a:lstStyle/>
          <a:p>
            <a:pPr defTabSz="4354513">
              <a:spcBef>
                <a:spcPct val="50000"/>
              </a:spcBef>
            </a:pPr>
            <a:r>
              <a:rPr lang="en-US" altLang="ko-KR" sz="6000" b="1" dirty="0">
                <a:latin typeface="Times New Roman" pitchFamily="18" charset="0"/>
                <a:ea typeface="바탕" pitchFamily="18" charset="-127"/>
                <a:cs typeface="Times New Roman" pitchFamily="18" charset="0"/>
              </a:rPr>
              <a:t>I</a:t>
            </a:r>
            <a:r>
              <a:rPr lang="en-US" altLang="ko-KR" sz="4800" b="1" dirty="0">
                <a:solidFill>
                  <a:srgbClr val="2C5494"/>
                </a:solidFill>
                <a:latin typeface="Times New Roman" pitchFamily="18" charset="0"/>
                <a:ea typeface="바탕" pitchFamily="18" charset="-127"/>
                <a:cs typeface="Times New Roman" pitchFamily="18" charset="0"/>
              </a:rPr>
              <a:t>ntroduction</a:t>
            </a:r>
          </a:p>
        </p:txBody>
      </p:sp>
      <p:sp>
        <p:nvSpPr>
          <p:cNvPr id="232" name="Text Box 22"/>
          <p:cNvSpPr txBox="1">
            <a:spLocks noChangeArrowheads="1"/>
          </p:cNvSpPr>
          <p:nvPr/>
        </p:nvSpPr>
        <p:spPr bwMode="auto">
          <a:xfrm>
            <a:off x="10703496" y="-40847"/>
            <a:ext cx="18289588" cy="4871663"/>
          </a:xfrm>
          <a:prstGeom prst="rect">
            <a:avLst/>
          </a:prstGeom>
          <a:noFill/>
          <a:ln w="9525">
            <a:noFill/>
            <a:miter lim="800000"/>
            <a:headEnd/>
            <a:tailEnd/>
          </a:ln>
        </p:spPr>
        <p:txBody>
          <a:bodyPr lIns="435428" tIns="217714" rIns="435428" bIns="217714">
            <a:spAutoFit/>
          </a:bodyPr>
          <a:lstStyle/>
          <a:p>
            <a:pPr algn="ctr"/>
            <a:r>
              <a:rPr lang="en-US" altLang="ko-KR" sz="7200" b="1" dirty="0">
                <a:solidFill>
                  <a:schemeClr val="accent3"/>
                </a:solidFill>
                <a:latin typeface="Times New Roman" pitchFamily="18" charset="0"/>
                <a:cs typeface="Times New Roman" pitchFamily="18" charset="0"/>
              </a:rPr>
              <a:t>Modeling and Discovering Human Behavior from Smartphone Sensing Life-Log Data </a:t>
            </a:r>
            <a:r>
              <a:rPr lang="en-US" altLang="ko-KR" sz="2800" dirty="0" smtClean="0">
                <a:solidFill>
                  <a:schemeClr val="bg1"/>
                </a:solidFill>
                <a:latin typeface="Times New Roman" pitchFamily="18" charset="0"/>
                <a:cs typeface="Times New Roman" pitchFamily="18" charset="0"/>
              </a:rPr>
              <a:t> </a:t>
            </a:r>
          </a:p>
          <a:p>
            <a:pPr algn="ctr"/>
            <a:r>
              <a:rPr lang="en-US" altLang="ko-KR" sz="3200" b="1" dirty="0" smtClean="0">
                <a:solidFill>
                  <a:schemeClr val="bg1"/>
                </a:solidFill>
                <a:latin typeface="Times New Roman" pitchFamily="18" charset="0"/>
                <a:cs typeface="Times New Roman" pitchFamily="18" charset="0"/>
              </a:rPr>
              <a:t/>
            </a:r>
            <a:br>
              <a:rPr lang="en-US" altLang="ko-KR" sz="3200" b="1" dirty="0" smtClean="0">
                <a:solidFill>
                  <a:schemeClr val="bg1"/>
                </a:solidFill>
                <a:latin typeface="Times New Roman" pitchFamily="18" charset="0"/>
                <a:cs typeface="Times New Roman" pitchFamily="18" charset="0"/>
              </a:rPr>
            </a:br>
            <a:r>
              <a:rPr lang="en-US" altLang="ko-KR" sz="3200" b="1" dirty="0" smtClean="0">
                <a:solidFill>
                  <a:schemeClr val="bg1"/>
                </a:solidFill>
                <a:latin typeface="Times New Roman" pitchFamily="18" charset="0"/>
                <a:cs typeface="Times New Roman" pitchFamily="18" charset="0"/>
              </a:rPr>
              <a:t>Rischan </a:t>
            </a:r>
            <a:r>
              <a:rPr lang="en-US" altLang="ko-KR" sz="3200" b="1" dirty="0" err="1" smtClean="0">
                <a:solidFill>
                  <a:schemeClr val="bg1"/>
                </a:solidFill>
                <a:latin typeface="Times New Roman" pitchFamily="18" charset="0"/>
                <a:cs typeface="Times New Roman" pitchFamily="18" charset="0"/>
              </a:rPr>
              <a:t>Mafrur</a:t>
            </a:r>
            <a:r>
              <a:rPr lang="en-US" altLang="ko-KR" sz="3200" b="1" dirty="0" smtClean="0">
                <a:solidFill>
                  <a:schemeClr val="bg1"/>
                </a:solidFill>
                <a:latin typeface="Times New Roman" pitchFamily="18" charset="0"/>
                <a:cs typeface="Times New Roman" pitchFamily="18" charset="0"/>
              </a:rPr>
              <a:t> and </a:t>
            </a:r>
            <a:r>
              <a:rPr lang="en-US" altLang="ko-KR" sz="3200" b="1" dirty="0" err="1" smtClean="0">
                <a:solidFill>
                  <a:schemeClr val="bg1"/>
                </a:solidFill>
                <a:latin typeface="Times New Roman" pitchFamily="18" charset="0"/>
                <a:cs typeface="Times New Roman" pitchFamily="18" charset="0"/>
              </a:rPr>
              <a:t>Deokjai</a:t>
            </a:r>
            <a:r>
              <a:rPr lang="en-US" altLang="ko-KR" sz="3200" b="1" dirty="0" smtClean="0">
                <a:solidFill>
                  <a:schemeClr val="bg1"/>
                </a:solidFill>
                <a:latin typeface="Times New Roman" pitchFamily="18" charset="0"/>
                <a:cs typeface="Times New Roman" pitchFamily="18" charset="0"/>
              </a:rPr>
              <a:t> Choi*</a:t>
            </a:r>
          </a:p>
          <a:p>
            <a:pPr algn="ctr"/>
            <a:endParaRPr lang="ko-KR" altLang="ko-KR" sz="2400" b="1" dirty="0" smtClean="0">
              <a:solidFill>
                <a:schemeClr val="bg1"/>
              </a:solidFill>
              <a:latin typeface="Times New Roman" pitchFamily="18" charset="0"/>
              <a:cs typeface="Times New Roman" pitchFamily="18" charset="0"/>
            </a:endParaRPr>
          </a:p>
          <a:p>
            <a:pPr algn="ctr"/>
            <a:r>
              <a:rPr lang="en-US" altLang="ko-KR" sz="2800" b="1" i="1" dirty="0" smtClean="0">
                <a:solidFill>
                  <a:schemeClr val="bg1"/>
                </a:solidFill>
                <a:latin typeface="Californian FB" panose="0207040306080B030204" pitchFamily="18" charset="0"/>
                <a:cs typeface="Aharoni" panose="02010803020104030203" pitchFamily="2" charset="-79"/>
              </a:rPr>
              <a:t>School </a:t>
            </a:r>
            <a:r>
              <a:rPr lang="en-US" altLang="ko-KR" sz="2800" b="1" i="1" dirty="0">
                <a:solidFill>
                  <a:schemeClr val="bg1"/>
                </a:solidFill>
                <a:latin typeface="Californian FB" panose="0207040306080B030204" pitchFamily="18" charset="0"/>
                <a:cs typeface="Aharoni" panose="02010803020104030203" pitchFamily="2" charset="-79"/>
              </a:rPr>
              <a:t>of Electronic and Computer Engineering, </a:t>
            </a:r>
            <a:r>
              <a:rPr lang="en-US" altLang="ko-KR" sz="2800" b="1" i="1" dirty="0" err="1">
                <a:solidFill>
                  <a:schemeClr val="bg1"/>
                </a:solidFill>
                <a:latin typeface="Californian FB" panose="0207040306080B030204" pitchFamily="18" charset="0"/>
                <a:cs typeface="Aharoni" panose="02010803020104030203" pitchFamily="2" charset="-79"/>
              </a:rPr>
              <a:t>Chonnam</a:t>
            </a:r>
            <a:r>
              <a:rPr lang="en-US" altLang="ko-KR" sz="2800" b="1" i="1" dirty="0">
                <a:solidFill>
                  <a:schemeClr val="bg1"/>
                </a:solidFill>
                <a:latin typeface="Californian FB" panose="0207040306080B030204" pitchFamily="18" charset="0"/>
                <a:cs typeface="Aharoni" panose="02010803020104030203" pitchFamily="2" charset="-79"/>
              </a:rPr>
              <a:t> National </a:t>
            </a:r>
            <a:r>
              <a:rPr lang="en-US" altLang="ko-KR" sz="2800" b="1" i="1" dirty="0" smtClean="0">
                <a:solidFill>
                  <a:schemeClr val="bg1"/>
                </a:solidFill>
                <a:latin typeface="Californian FB" panose="0207040306080B030204" pitchFamily="18" charset="0"/>
                <a:cs typeface="Aharoni" panose="02010803020104030203" pitchFamily="2" charset="-79"/>
              </a:rPr>
              <a:t>University, </a:t>
            </a:r>
            <a:r>
              <a:rPr lang="en-US" altLang="ko-KR" sz="2800" b="1" i="1" dirty="0" err="1" smtClean="0">
                <a:solidFill>
                  <a:schemeClr val="bg1"/>
                </a:solidFill>
                <a:latin typeface="Californian FB" panose="0207040306080B030204" pitchFamily="18" charset="0"/>
                <a:cs typeface="Aharoni" panose="02010803020104030203" pitchFamily="2" charset="-79"/>
              </a:rPr>
              <a:t>Buk-gu</a:t>
            </a:r>
            <a:r>
              <a:rPr lang="en-US" altLang="ko-KR" sz="2800" b="1" i="1" dirty="0">
                <a:solidFill>
                  <a:schemeClr val="bg1"/>
                </a:solidFill>
                <a:latin typeface="Californian FB" panose="0207040306080B030204" pitchFamily="18" charset="0"/>
                <a:cs typeface="Aharoni" panose="02010803020104030203" pitchFamily="2" charset="-79"/>
              </a:rPr>
              <a:t>, </a:t>
            </a:r>
            <a:r>
              <a:rPr lang="en-US" altLang="ko-KR" sz="2800" b="1" i="1" dirty="0" smtClean="0">
                <a:solidFill>
                  <a:schemeClr val="bg1"/>
                </a:solidFill>
                <a:latin typeface="Californian FB" panose="0207040306080B030204" pitchFamily="18" charset="0"/>
                <a:cs typeface="Aharoni" panose="02010803020104030203" pitchFamily="2" charset="-79"/>
              </a:rPr>
              <a:t>Gwangju, </a:t>
            </a:r>
            <a:r>
              <a:rPr lang="en-US" altLang="ko-KR" sz="2800" b="1" i="1" dirty="0">
                <a:solidFill>
                  <a:schemeClr val="bg1"/>
                </a:solidFill>
                <a:latin typeface="Californian FB" panose="0207040306080B030204" pitchFamily="18" charset="0"/>
                <a:cs typeface="Aharoni" panose="02010803020104030203" pitchFamily="2" charset="-79"/>
              </a:rPr>
              <a:t>500-757, </a:t>
            </a:r>
            <a:r>
              <a:rPr lang="en-US" altLang="ko-KR" sz="2800" b="1" i="1" dirty="0" smtClean="0">
                <a:solidFill>
                  <a:schemeClr val="bg1"/>
                </a:solidFill>
                <a:latin typeface="Californian FB" panose="0207040306080B030204" pitchFamily="18" charset="0"/>
                <a:cs typeface="Aharoni" panose="02010803020104030203" pitchFamily="2" charset="-79"/>
              </a:rPr>
              <a:t>Korea</a:t>
            </a:r>
            <a:endParaRPr lang="ko-KR" altLang="ko-KR" sz="2800" b="1" i="1" dirty="0">
              <a:solidFill>
                <a:schemeClr val="bg1"/>
              </a:solidFill>
              <a:latin typeface="Californian FB" panose="0207040306080B030204" pitchFamily="18" charset="0"/>
              <a:cs typeface="Aharoni" panose="02010803020104030203" pitchFamily="2" charset="-79"/>
            </a:endParaRPr>
          </a:p>
          <a:p>
            <a:pPr algn="ctr"/>
            <a:endParaRPr lang="ko-KR" altLang="ko-KR" sz="2800" dirty="0">
              <a:solidFill>
                <a:schemeClr val="bg1"/>
              </a:solidFill>
              <a:latin typeface="Times New Roman" pitchFamily="18" charset="0"/>
              <a:cs typeface="Times New Roman" pitchFamily="18" charset="0"/>
            </a:endParaRPr>
          </a:p>
        </p:txBody>
      </p:sp>
      <p:sp>
        <p:nvSpPr>
          <p:cNvPr id="233" name="Text Box 163"/>
          <p:cNvSpPr txBox="1">
            <a:spLocks noChangeArrowheads="1"/>
          </p:cNvSpPr>
          <p:nvPr/>
        </p:nvSpPr>
        <p:spPr bwMode="auto">
          <a:xfrm>
            <a:off x="9597551" y="4592238"/>
            <a:ext cx="6120507" cy="1547676"/>
          </a:xfrm>
          <a:prstGeom prst="rect">
            <a:avLst/>
          </a:prstGeom>
          <a:noFill/>
          <a:ln w="9525">
            <a:noFill/>
            <a:miter lim="800000"/>
            <a:headEnd/>
            <a:tailEnd/>
          </a:ln>
        </p:spPr>
        <p:txBody>
          <a:bodyPr wrap="square" lIns="435428" tIns="217714" rIns="435428" bIns="217714">
            <a:spAutoFit/>
          </a:bodyPr>
          <a:lstStyle/>
          <a:p>
            <a:pPr defTabSz="4354513">
              <a:spcBef>
                <a:spcPct val="50000"/>
              </a:spcBef>
            </a:pPr>
            <a:r>
              <a:rPr lang="en-US" altLang="ko-KR" sz="7200" b="1" dirty="0" smtClean="0">
                <a:latin typeface="Times New Roman" pitchFamily="18" charset="0"/>
                <a:ea typeface="바탕" pitchFamily="18" charset="-127"/>
                <a:cs typeface="Times New Roman" pitchFamily="18" charset="0"/>
              </a:rPr>
              <a:t>D</a:t>
            </a:r>
            <a:r>
              <a:rPr lang="en-US" altLang="ko-KR" sz="6000" b="1" dirty="0" smtClean="0">
                <a:solidFill>
                  <a:srgbClr val="2C5494"/>
                </a:solidFill>
                <a:latin typeface="Times New Roman" pitchFamily="18" charset="0"/>
                <a:ea typeface="바탕" pitchFamily="18" charset="-127"/>
                <a:cs typeface="Times New Roman" pitchFamily="18" charset="0"/>
              </a:rPr>
              <a:t>iscussion</a:t>
            </a:r>
            <a:endParaRPr lang="en-US" altLang="ko-KR" sz="4800" b="1" dirty="0">
              <a:solidFill>
                <a:srgbClr val="2C5494"/>
              </a:solidFill>
              <a:latin typeface="Times New Roman" pitchFamily="18" charset="0"/>
              <a:ea typeface="바탕" pitchFamily="18" charset="-127"/>
              <a:cs typeface="Times New Roman" pitchFamily="18" charset="0"/>
            </a:endParaRPr>
          </a:p>
        </p:txBody>
      </p:sp>
      <p:sp>
        <p:nvSpPr>
          <p:cNvPr id="234" name="Text Box 86"/>
          <p:cNvSpPr txBox="1">
            <a:spLocks noChangeArrowheads="1"/>
          </p:cNvSpPr>
          <p:nvPr/>
        </p:nvSpPr>
        <p:spPr bwMode="auto">
          <a:xfrm>
            <a:off x="-4760" y="30780880"/>
            <a:ext cx="9664588" cy="9242090"/>
          </a:xfrm>
          <a:prstGeom prst="rect">
            <a:avLst/>
          </a:prstGeom>
          <a:noFill/>
          <a:ln w="9525">
            <a:noFill/>
            <a:miter lim="800000"/>
            <a:headEnd/>
            <a:tailEnd/>
          </a:ln>
        </p:spPr>
        <p:txBody>
          <a:bodyPr wrap="square" lIns="435428" tIns="217714" rIns="435428" bIns="217714">
            <a:spAutoFit/>
          </a:bodyPr>
          <a:lstStyle/>
          <a:p>
            <a:pPr algn="just"/>
            <a:r>
              <a:rPr lang="en-US" altLang="ko-KR" sz="2600" dirty="0">
                <a:latin typeface="Times New Roman" pitchFamily="18" charset="0"/>
                <a:cs typeface="Times New Roman" pitchFamily="18" charset="0"/>
              </a:rPr>
              <a:t>In this paper, we proposed approach that can used for user identification by building human behavior model. We use and combine of many sensors instead only focus on one sensors because we realize that sometimes user does not has data from one or more sensors. Based on our result, we can see that our approach is good enough for user identification. </a:t>
            </a:r>
            <a:endParaRPr lang="en-US" altLang="ko-KR" sz="2600" dirty="0" smtClean="0">
              <a:latin typeface="Times New Roman" pitchFamily="18" charset="0"/>
              <a:cs typeface="Times New Roman" pitchFamily="18" charset="0"/>
            </a:endParaRPr>
          </a:p>
          <a:p>
            <a:pPr algn="just"/>
            <a:endParaRPr lang="en-US" altLang="ko-KR" sz="2600" dirty="0">
              <a:latin typeface="Times New Roman" pitchFamily="18" charset="0"/>
              <a:cs typeface="Times New Roman" pitchFamily="18" charset="0"/>
            </a:endParaRPr>
          </a:p>
          <a:p>
            <a:pPr algn="just"/>
            <a:r>
              <a:rPr lang="en-US" altLang="ko-KR" sz="2600" dirty="0" smtClean="0">
                <a:latin typeface="Times New Roman" pitchFamily="18" charset="0"/>
                <a:cs typeface="Times New Roman" pitchFamily="18" charset="0"/>
              </a:rPr>
              <a:t>We </a:t>
            </a:r>
            <a:r>
              <a:rPr lang="en-US" altLang="ko-KR" sz="2600" dirty="0">
                <a:latin typeface="Times New Roman" pitchFamily="18" charset="0"/>
                <a:cs typeface="Times New Roman" pitchFamily="18" charset="0"/>
              </a:rPr>
              <a:t>have tried also to remove one or more features and then observe the accuracy values. The result shows that even one or more features have been removed but our system still can be used for identification. It means our system can handle the problem if one or more data sensors from users smartphone not available. Some of result from our system can achieve up to more than 80 % accuracy but any four of them have less than 30 % accuracy. In this paper, we have explained also why four students have bad accuracy. The reasons are students who have bad accuracy, their dataset are too small and they have different behavior for almost each day which our approach does not capable to handle it. Despite some of accuracy values are under 30 % but those values still can be used for identification because those values are the highest one compared to others. It means that our approach still good enough for identification system</a:t>
            </a:r>
            <a:r>
              <a:rPr lang="en-US" altLang="ko-KR" sz="2600" dirty="0" smtClean="0">
                <a:latin typeface="Times New Roman" pitchFamily="18" charset="0"/>
                <a:cs typeface="Times New Roman" pitchFamily="18" charset="0"/>
              </a:rPr>
              <a:t>.</a:t>
            </a:r>
            <a:endParaRPr lang="en-US" altLang="ko-KR" sz="2600" dirty="0">
              <a:latin typeface="Times New Roman" pitchFamily="18" charset="0"/>
              <a:cs typeface="Times New Roman" pitchFamily="18" charset="0"/>
            </a:endParaRPr>
          </a:p>
        </p:txBody>
      </p:sp>
      <p:sp>
        <p:nvSpPr>
          <p:cNvPr id="235" name="Text Box 905"/>
          <p:cNvSpPr txBox="1">
            <a:spLocks noChangeArrowheads="1"/>
          </p:cNvSpPr>
          <p:nvPr/>
        </p:nvSpPr>
        <p:spPr bwMode="auto">
          <a:xfrm>
            <a:off x="-35796" y="29839602"/>
            <a:ext cx="8100444" cy="1363011"/>
          </a:xfrm>
          <a:prstGeom prst="rect">
            <a:avLst/>
          </a:prstGeom>
          <a:noFill/>
          <a:ln w="9525">
            <a:noFill/>
            <a:miter lim="800000"/>
            <a:headEnd/>
            <a:tailEnd/>
          </a:ln>
        </p:spPr>
        <p:txBody>
          <a:bodyPr wrap="square" lIns="435428" tIns="217714" rIns="435428" bIns="217714">
            <a:spAutoFit/>
          </a:bodyPr>
          <a:lstStyle/>
          <a:p>
            <a:pPr defTabSz="4354513">
              <a:spcBef>
                <a:spcPct val="50000"/>
              </a:spcBef>
            </a:pPr>
            <a:r>
              <a:rPr lang="en-US" altLang="ko-KR" sz="6000" b="1" dirty="0" smtClean="0">
                <a:latin typeface="Times New Roman" pitchFamily="18" charset="0"/>
                <a:ea typeface="바탕" pitchFamily="18" charset="-127"/>
                <a:cs typeface="Times New Roman" pitchFamily="18" charset="0"/>
              </a:rPr>
              <a:t>C</a:t>
            </a:r>
            <a:r>
              <a:rPr lang="en-US" altLang="ko-KR" sz="4800" b="1" dirty="0" smtClean="0">
                <a:solidFill>
                  <a:srgbClr val="2C5494"/>
                </a:solidFill>
                <a:latin typeface="Times New Roman" pitchFamily="18" charset="0"/>
                <a:ea typeface="바탕" pitchFamily="18" charset="-127"/>
                <a:cs typeface="Times New Roman" pitchFamily="18" charset="0"/>
              </a:rPr>
              <a:t>onclusion</a:t>
            </a:r>
            <a:endParaRPr lang="en-US" altLang="ko-KR" sz="4800" b="1" dirty="0">
              <a:solidFill>
                <a:srgbClr val="2C5494"/>
              </a:solidFill>
              <a:latin typeface="Times New Roman" pitchFamily="18" charset="0"/>
              <a:ea typeface="바탕" pitchFamily="18" charset="-127"/>
              <a:cs typeface="Times New Roman" pitchFamily="18" charset="0"/>
            </a:endParaRPr>
          </a:p>
        </p:txBody>
      </p:sp>
      <p:sp>
        <p:nvSpPr>
          <p:cNvPr id="236" name="Text Box 906"/>
          <p:cNvSpPr txBox="1">
            <a:spLocks noChangeArrowheads="1"/>
          </p:cNvSpPr>
          <p:nvPr/>
        </p:nvSpPr>
        <p:spPr bwMode="auto">
          <a:xfrm>
            <a:off x="-73006" y="39516085"/>
            <a:ext cx="4632326" cy="1363663"/>
          </a:xfrm>
          <a:prstGeom prst="rect">
            <a:avLst/>
          </a:prstGeom>
          <a:noFill/>
          <a:ln w="9525">
            <a:noFill/>
            <a:miter lim="800000"/>
            <a:headEnd/>
            <a:tailEnd/>
          </a:ln>
        </p:spPr>
        <p:txBody>
          <a:bodyPr lIns="435428" tIns="217714" rIns="435428" bIns="217714">
            <a:spAutoFit/>
          </a:bodyPr>
          <a:lstStyle/>
          <a:p>
            <a:pPr defTabSz="4354513">
              <a:spcBef>
                <a:spcPct val="50000"/>
              </a:spcBef>
            </a:pPr>
            <a:r>
              <a:rPr lang="en-US" altLang="ko-KR" sz="6000" b="1" dirty="0">
                <a:latin typeface="Times New Roman" pitchFamily="18" charset="0"/>
                <a:ea typeface="바탕" pitchFamily="18" charset="-127"/>
                <a:cs typeface="Times New Roman" pitchFamily="18" charset="0"/>
              </a:rPr>
              <a:t>R</a:t>
            </a:r>
            <a:r>
              <a:rPr lang="en-US" altLang="ko-KR" sz="4800" b="1" dirty="0">
                <a:solidFill>
                  <a:srgbClr val="2C5494"/>
                </a:solidFill>
                <a:latin typeface="Times New Roman" pitchFamily="18" charset="0"/>
                <a:ea typeface="바탕" pitchFamily="18" charset="-127"/>
                <a:cs typeface="Times New Roman" pitchFamily="18" charset="0"/>
              </a:rPr>
              <a:t>eferences</a:t>
            </a:r>
          </a:p>
        </p:txBody>
      </p:sp>
      <p:sp>
        <p:nvSpPr>
          <p:cNvPr id="237" name="Text Box 1079"/>
          <p:cNvSpPr txBox="1">
            <a:spLocks noChangeArrowheads="1"/>
          </p:cNvSpPr>
          <p:nvPr/>
        </p:nvSpPr>
        <p:spPr bwMode="auto">
          <a:xfrm>
            <a:off x="-100585" y="40349762"/>
            <a:ext cx="9695384" cy="5367623"/>
          </a:xfrm>
          <a:prstGeom prst="rect">
            <a:avLst/>
          </a:prstGeom>
          <a:noFill/>
          <a:ln w="9525">
            <a:noFill/>
            <a:miter lim="800000"/>
            <a:headEnd/>
            <a:tailEnd/>
          </a:ln>
        </p:spPr>
        <p:txBody>
          <a:bodyPr wrap="square" lIns="438912" tIns="219456" rIns="438912" bIns="219456">
            <a:spAutoFit/>
          </a:bodyPr>
          <a:lstStyle/>
          <a:p>
            <a:pPr marL="457200" indent="-457200" algn="just">
              <a:buFont typeface="+mj-lt"/>
              <a:buAutoNum type="arabicPeriod"/>
            </a:pPr>
            <a:r>
              <a:rPr lang="en-US" altLang="ko-KR" sz="2000" dirty="0" smtClean="0">
                <a:latin typeface="Times New Roman" pitchFamily="18" charset="0"/>
                <a:cs typeface="Times New Roman" pitchFamily="18" charset="0"/>
              </a:rPr>
              <a:t>T</a:t>
            </a:r>
            <a:r>
              <a:rPr lang="en-US" altLang="ko-KR" sz="2000" dirty="0">
                <a:latin typeface="Times New Roman" pitchFamily="18" charset="0"/>
                <a:cs typeface="Times New Roman" pitchFamily="18" charset="0"/>
              </a:rPr>
              <a:t>. </a:t>
            </a:r>
            <a:r>
              <a:rPr lang="en-US" altLang="ko-KR" sz="2000" dirty="0" err="1">
                <a:latin typeface="Times New Roman" pitchFamily="18" charset="0"/>
                <a:cs typeface="Times New Roman" pitchFamily="18" charset="0"/>
              </a:rPr>
              <a:t>Faetti</a:t>
            </a:r>
            <a:r>
              <a:rPr lang="en-US" altLang="ko-KR" sz="2000" dirty="0">
                <a:latin typeface="Times New Roman" pitchFamily="18" charset="0"/>
                <a:cs typeface="Times New Roman" pitchFamily="18" charset="0"/>
              </a:rPr>
              <a:t> and R. </a:t>
            </a:r>
            <a:r>
              <a:rPr lang="en-US" altLang="ko-KR" sz="2000" dirty="0" err="1">
                <a:latin typeface="Times New Roman" pitchFamily="18" charset="0"/>
                <a:cs typeface="Times New Roman" pitchFamily="18" charset="0"/>
              </a:rPr>
              <a:t>Paradiso</a:t>
            </a:r>
            <a:r>
              <a:rPr lang="en-US" altLang="ko-KR" sz="2000" dirty="0">
                <a:latin typeface="Times New Roman" pitchFamily="18" charset="0"/>
                <a:cs typeface="Times New Roman" pitchFamily="18" charset="0"/>
              </a:rPr>
              <a:t>, "</a:t>
            </a:r>
            <a:r>
              <a:rPr lang="en-US" altLang="ko-KR" sz="2000" i="1" dirty="0">
                <a:latin typeface="Times New Roman" pitchFamily="18" charset="0"/>
                <a:cs typeface="Times New Roman" pitchFamily="18" charset="0"/>
              </a:rPr>
              <a:t>A Novel Wearable System for Elderly Monitoring</a:t>
            </a:r>
            <a:r>
              <a:rPr lang="en-US" altLang="ko-KR" sz="2000" dirty="0">
                <a:latin typeface="Times New Roman" pitchFamily="18" charset="0"/>
                <a:cs typeface="Times New Roman" pitchFamily="18" charset="0"/>
              </a:rPr>
              <a:t>," Advances in Science and Technology, vol. 85, pp. 17-22, 2013. </a:t>
            </a:r>
          </a:p>
          <a:p>
            <a:pPr marL="457200" indent="-457200" algn="just">
              <a:buFont typeface="+mj-lt"/>
              <a:buAutoNum type="arabicPeriod"/>
            </a:pPr>
            <a:r>
              <a:rPr lang="en-US" altLang="ko-KR" sz="2000" dirty="0" smtClean="0">
                <a:latin typeface="Times New Roman" pitchFamily="18" charset="0"/>
                <a:cs typeface="Times New Roman" pitchFamily="18" charset="0"/>
              </a:rPr>
              <a:t>P</a:t>
            </a:r>
            <a:r>
              <a:rPr lang="en-US" altLang="ko-KR" sz="2000" dirty="0">
                <a:latin typeface="Times New Roman" pitchFamily="18" charset="0"/>
                <a:cs typeface="Times New Roman" pitchFamily="18" charset="0"/>
              </a:rPr>
              <a:t>. </a:t>
            </a:r>
            <a:r>
              <a:rPr lang="en-US" altLang="ko-KR" sz="2000" dirty="0" err="1">
                <a:latin typeface="Times New Roman" pitchFamily="18" charset="0"/>
                <a:cs typeface="Times New Roman" pitchFamily="18" charset="0"/>
              </a:rPr>
              <a:t>Pierleoni</a:t>
            </a:r>
            <a:r>
              <a:rPr lang="en-US" altLang="ko-KR" sz="2000" dirty="0">
                <a:latin typeface="Times New Roman" pitchFamily="18" charset="0"/>
                <a:cs typeface="Times New Roman" pitchFamily="18" charset="0"/>
              </a:rPr>
              <a:t>, L. </a:t>
            </a:r>
            <a:r>
              <a:rPr lang="en-US" altLang="ko-KR" sz="2000" dirty="0" err="1">
                <a:latin typeface="Times New Roman" pitchFamily="18" charset="0"/>
                <a:cs typeface="Times New Roman" pitchFamily="18" charset="0"/>
              </a:rPr>
              <a:t>Pernini</a:t>
            </a:r>
            <a:r>
              <a:rPr lang="en-US" altLang="ko-KR" sz="2000" dirty="0">
                <a:latin typeface="Times New Roman" pitchFamily="18" charset="0"/>
                <a:cs typeface="Times New Roman" pitchFamily="18" charset="0"/>
              </a:rPr>
              <a:t>, A. Belli and L. Palma, "</a:t>
            </a:r>
            <a:r>
              <a:rPr lang="en-US" altLang="ko-KR" sz="2000" i="1" dirty="0">
                <a:latin typeface="Times New Roman" pitchFamily="18" charset="0"/>
                <a:cs typeface="Times New Roman" pitchFamily="18" charset="0"/>
              </a:rPr>
              <a:t>An Android-Based Heart Monitoring System for the Elderly and for Patients with Heart Disease</a:t>
            </a:r>
            <a:r>
              <a:rPr lang="en-US" altLang="ko-KR" sz="2000" dirty="0">
                <a:latin typeface="Times New Roman" pitchFamily="18" charset="0"/>
                <a:cs typeface="Times New Roman" pitchFamily="18" charset="0"/>
              </a:rPr>
              <a:t>," International Journal of Telemedicine and Applications, vol. 2014, p. 11, 2014. </a:t>
            </a:r>
          </a:p>
          <a:p>
            <a:pPr marL="457200" indent="-457200" algn="just">
              <a:buFont typeface="+mj-lt"/>
              <a:buAutoNum type="arabicPeriod"/>
            </a:pPr>
            <a:r>
              <a:rPr lang="en-US" altLang="ko-KR" sz="2000" dirty="0" smtClean="0">
                <a:latin typeface="Times New Roman" pitchFamily="18" charset="0"/>
                <a:cs typeface="Times New Roman" pitchFamily="18" charset="0"/>
              </a:rPr>
              <a:t>L</a:t>
            </a:r>
            <a:r>
              <a:rPr lang="en-US" altLang="ko-KR" sz="2000" dirty="0">
                <a:latin typeface="Times New Roman" pitchFamily="18" charset="0"/>
                <a:cs typeface="Times New Roman" pitchFamily="18" charset="0"/>
              </a:rPr>
              <a:t>. Tong, Q. Song, Y. </a:t>
            </a:r>
            <a:r>
              <a:rPr lang="en-US" altLang="ko-KR" sz="2000" dirty="0" err="1">
                <a:latin typeface="Times New Roman" pitchFamily="18" charset="0"/>
                <a:cs typeface="Times New Roman" pitchFamily="18" charset="0"/>
              </a:rPr>
              <a:t>Ge</a:t>
            </a:r>
            <a:r>
              <a:rPr lang="en-US" altLang="ko-KR" sz="2000" dirty="0">
                <a:latin typeface="Times New Roman" pitchFamily="18" charset="0"/>
                <a:cs typeface="Times New Roman" pitchFamily="18" charset="0"/>
              </a:rPr>
              <a:t> and M. Liu, "</a:t>
            </a:r>
            <a:r>
              <a:rPr lang="en-US" altLang="ko-KR" sz="2000" i="1" dirty="0">
                <a:latin typeface="Times New Roman" pitchFamily="18" charset="0"/>
                <a:cs typeface="Times New Roman" pitchFamily="18" charset="0"/>
              </a:rPr>
              <a:t>HMM-Based Human Fall Detection and Prediction Method Using Tri-Axial Accelerometer</a:t>
            </a:r>
            <a:r>
              <a:rPr lang="en-US" altLang="ko-KR" sz="2000" dirty="0">
                <a:latin typeface="Times New Roman" pitchFamily="18" charset="0"/>
                <a:cs typeface="Times New Roman" pitchFamily="18" charset="0"/>
              </a:rPr>
              <a:t>," </a:t>
            </a:r>
            <a:r>
              <a:rPr lang="en-US" altLang="ko-KR" sz="2000" dirty="0" err="1">
                <a:latin typeface="Times New Roman" pitchFamily="18" charset="0"/>
                <a:cs typeface="Times New Roman" pitchFamily="18" charset="0"/>
              </a:rPr>
              <a:t>IEEE,Sensors</a:t>
            </a:r>
            <a:r>
              <a:rPr lang="en-US" altLang="ko-KR" sz="2000" dirty="0">
                <a:latin typeface="Times New Roman" pitchFamily="18" charset="0"/>
                <a:cs typeface="Times New Roman" pitchFamily="18" charset="0"/>
              </a:rPr>
              <a:t> Journal, vol. 13, no. 5. </a:t>
            </a:r>
          </a:p>
          <a:p>
            <a:pPr marL="457200" indent="-457200" algn="just">
              <a:buFont typeface="+mj-lt"/>
              <a:buAutoNum type="arabicPeriod"/>
            </a:pPr>
            <a:r>
              <a:rPr lang="en-US" altLang="ko-KR" sz="2000" dirty="0" smtClean="0">
                <a:latin typeface="Times New Roman" pitchFamily="18" charset="0"/>
                <a:cs typeface="Times New Roman" pitchFamily="18" charset="0"/>
              </a:rPr>
              <a:t>O</a:t>
            </a:r>
            <a:r>
              <a:rPr lang="en-US" altLang="ko-KR" sz="2000" dirty="0">
                <a:latin typeface="Times New Roman" pitchFamily="18" charset="0"/>
                <a:cs typeface="Times New Roman" pitchFamily="18" charset="0"/>
              </a:rPr>
              <a:t>. Aziza, E. J. </a:t>
            </a:r>
            <a:r>
              <a:rPr lang="en-US" altLang="ko-KR" sz="2000" dirty="0" err="1">
                <a:latin typeface="Times New Roman" pitchFamily="18" charset="0"/>
                <a:cs typeface="Times New Roman" pitchFamily="18" charset="0"/>
              </a:rPr>
              <a:t>Parkc</a:t>
            </a:r>
            <a:r>
              <a:rPr lang="en-US" altLang="ko-KR" sz="2000" dirty="0">
                <a:latin typeface="Times New Roman" pitchFamily="18" charset="0"/>
                <a:cs typeface="Times New Roman" pitchFamily="18" charset="0"/>
              </a:rPr>
              <a:t>, G. </a:t>
            </a:r>
            <a:r>
              <a:rPr lang="en-US" altLang="ko-KR" sz="2000" dirty="0" err="1">
                <a:latin typeface="Times New Roman" pitchFamily="18" charset="0"/>
                <a:cs typeface="Times New Roman" pitchFamily="18" charset="0"/>
              </a:rPr>
              <a:t>Morid</a:t>
            </a:r>
            <a:r>
              <a:rPr lang="en-US" altLang="ko-KR" sz="2000" dirty="0">
                <a:latin typeface="Times New Roman" pitchFamily="18" charset="0"/>
                <a:cs typeface="Times New Roman" pitchFamily="18" charset="0"/>
              </a:rPr>
              <a:t> and S. N. </a:t>
            </a:r>
            <a:r>
              <a:rPr lang="en-US" altLang="ko-KR" sz="2000" dirty="0" err="1">
                <a:latin typeface="Times New Roman" pitchFamily="18" charset="0"/>
                <a:cs typeface="Times New Roman" pitchFamily="18" charset="0"/>
              </a:rPr>
              <a:t>Robinovitch</a:t>
            </a:r>
            <a:r>
              <a:rPr lang="en-US" altLang="ko-KR" sz="2000" dirty="0">
                <a:latin typeface="Times New Roman" pitchFamily="18" charset="0"/>
                <a:cs typeface="Times New Roman" pitchFamily="18" charset="0"/>
              </a:rPr>
              <a:t>, "</a:t>
            </a:r>
            <a:r>
              <a:rPr lang="en-US" altLang="ko-KR" sz="2000" i="1" dirty="0">
                <a:latin typeface="Times New Roman" pitchFamily="18" charset="0"/>
                <a:cs typeface="Times New Roman" pitchFamily="18" charset="0"/>
              </a:rPr>
              <a:t>Distinguishing the causes of falls in humans using an array of wearable tri-axial accelerometers</a:t>
            </a:r>
            <a:r>
              <a:rPr lang="en-US" altLang="ko-KR" sz="2000" dirty="0">
                <a:latin typeface="Times New Roman" pitchFamily="18" charset="0"/>
                <a:cs typeface="Times New Roman" pitchFamily="18" charset="0"/>
              </a:rPr>
              <a:t>," Gait and Posture, pp. 506-512, 2014. </a:t>
            </a:r>
          </a:p>
          <a:p>
            <a:pPr marL="457200" indent="-457200" algn="just">
              <a:buFont typeface="+mj-lt"/>
              <a:buAutoNum type="arabicPeriod"/>
            </a:pPr>
            <a:r>
              <a:rPr lang="en-US" altLang="ko-KR" sz="2000" dirty="0" smtClean="0">
                <a:latin typeface="Times New Roman" pitchFamily="18" charset="0"/>
                <a:cs typeface="Times New Roman" pitchFamily="18" charset="0"/>
              </a:rPr>
              <a:t>P</a:t>
            </a:r>
            <a:r>
              <a:rPr lang="en-US" altLang="ko-KR" sz="2000" dirty="0">
                <a:latin typeface="Times New Roman" pitchFamily="18" charset="0"/>
                <a:cs typeface="Times New Roman" pitchFamily="18" charset="0"/>
              </a:rPr>
              <a:t>. Zhou, Y. </a:t>
            </a:r>
            <a:r>
              <a:rPr lang="en-US" altLang="ko-KR" sz="2000" dirty="0" err="1">
                <a:latin typeface="Times New Roman" pitchFamily="18" charset="0"/>
                <a:cs typeface="Times New Roman" pitchFamily="18" charset="0"/>
              </a:rPr>
              <a:t>Zheng</a:t>
            </a:r>
            <a:r>
              <a:rPr lang="en-US" altLang="ko-KR" sz="2000" dirty="0">
                <a:latin typeface="Times New Roman" pitchFamily="18" charset="0"/>
                <a:cs typeface="Times New Roman" pitchFamily="18" charset="0"/>
              </a:rPr>
              <a:t> and M. Li, "</a:t>
            </a:r>
            <a:r>
              <a:rPr lang="en-US" altLang="ko-KR" sz="2000" i="1" dirty="0">
                <a:latin typeface="Times New Roman" pitchFamily="18" charset="0"/>
                <a:cs typeface="Times New Roman" pitchFamily="18" charset="0"/>
              </a:rPr>
              <a:t>How long to wait?: predicting bus arrival time with mobile phone based participatory sensing</a:t>
            </a:r>
            <a:r>
              <a:rPr lang="en-US" altLang="ko-KR" sz="2000" dirty="0">
                <a:latin typeface="Times New Roman" pitchFamily="18" charset="0"/>
                <a:cs typeface="Times New Roman" pitchFamily="18" charset="0"/>
              </a:rPr>
              <a:t>," in </a:t>
            </a:r>
            <a:r>
              <a:rPr lang="en-US" altLang="ko-KR" sz="2000" dirty="0" err="1">
                <a:latin typeface="Times New Roman" pitchFamily="18" charset="0"/>
                <a:cs typeface="Times New Roman" pitchFamily="18" charset="0"/>
              </a:rPr>
              <a:t>MobiSys</a:t>
            </a:r>
            <a:r>
              <a:rPr lang="en-US" altLang="ko-KR" sz="2000" dirty="0">
                <a:latin typeface="Times New Roman" pitchFamily="18" charset="0"/>
                <a:cs typeface="Times New Roman" pitchFamily="18" charset="0"/>
              </a:rPr>
              <a:t> '12 Proceedings of the 10th international conference on Mobile systems, applications, and services. </a:t>
            </a:r>
          </a:p>
          <a:p>
            <a:pPr marL="457200" indent="-457200" algn="just">
              <a:buFont typeface="+mj-lt"/>
              <a:buAutoNum type="arabicPeriod"/>
            </a:pPr>
            <a:r>
              <a:rPr lang="en-US" altLang="ko-KR" sz="2000" dirty="0" smtClean="0">
                <a:latin typeface="Times New Roman" pitchFamily="18" charset="0"/>
                <a:cs typeface="Times New Roman" pitchFamily="18" charset="0"/>
              </a:rPr>
              <a:t>A</a:t>
            </a:r>
            <a:r>
              <a:rPr lang="en-US" altLang="ko-KR" sz="2000" dirty="0">
                <a:latin typeface="Times New Roman" pitchFamily="18" charset="0"/>
                <a:cs typeface="Times New Roman" pitchFamily="18" charset="0"/>
              </a:rPr>
              <a:t>. </a:t>
            </a:r>
            <a:r>
              <a:rPr lang="en-US" altLang="ko-KR" sz="2000" dirty="0" err="1">
                <a:latin typeface="Times New Roman" pitchFamily="18" charset="0"/>
                <a:cs typeface="Times New Roman" pitchFamily="18" charset="0"/>
              </a:rPr>
              <a:t>Bogomolov</a:t>
            </a:r>
            <a:r>
              <a:rPr lang="en-US" altLang="ko-KR" sz="2000" dirty="0">
                <a:latin typeface="Times New Roman" pitchFamily="18" charset="0"/>
                <a:cs typeface="Times New Roman" pitchFamily="18" charset="0"/>
              </a:rPr>
              <a:t>, B. </a:t>
            </a:r>
            <a:r>
              <a:rPr lang="en-US" altLang="ko-KR" sz="2000" dirty="0" err="1">
                <a:latin typeface="Times New Roman" pitchFamily="18" charset="0"/>
                <a:cs typeface="Times New Roman" pitchFamily="18" charset="0"/>
              </a:rPr>
              <a:t>Lepri</a:t>
            </a:r>
            <a:r>
              <a:rPr lang="en-US" altLang="ko-KR" sz="2000" dirty="0">
                <a:latin typeface="Times New Roman" pitchFamily="18" charset="0"/>
                <a:cs typeface="Times New Roman" pitchFamily="18" charset="0"/>
              </a:rPr>
              <a:t> and F. </a:t>
            </a:r>
            <a:r>
              <a:rPr lang="en-US" altLang="ko-KR" sz="2000" dirty="0" err="1">
                <a:latin typeface="Times New Roman" pitchFamily="18" charset="0"/>
                <a:cs typeface="Times New Roman" pitchFamily="18" charset="0"/>
              </a:rPr>
              <a:t>Pianesi</a:t>
            </a:r>
            <a:r>
              <a:rPr lang="en-US" altLang="ko-KR" sz="2000" dirty="0">
                <a:latin typeface="Times New Roman" pitchFamily="18" charset="0"/>
                <a:cs typeface="Times New Roman" pitchFamily="18" charset="0"/>
              </a:rPr>
              <a:t>, "</a:t>
            </a:r>
            <a:r>
              <a:rPr lang="en-US" altLang="ko-KR" sz="2000" i="1" dirty="0">
                <a:latin typeface="Times New Roman" pitchFamily="18" charset="0"/>
                <a:cs typeface="Times New Roman" pitchFamily="18" charset="0"/>
              </a:rPr>
              <a:t>Happiness Recognition from Mobile Phone Data</a:t>
            </a:r>
            <a:r>
              <a:rPr lang="en-US" altLang="ko-KR" sz="2000" dirty="0">
                <a:latin typeface="Times New Roman" pitchFamily="18" charset="0"/>
                <a:cs typeface="Times New Roman" pitchFamily="18" charset="0"/>
              </a:rPr>
              <a:t>," in </a:t>
            </a:r>
            <a:r>
              <a:rPr lang="en-US" altLang="ko-KR" sz="2000" dirty="0" err="1">
                <a:latin typeface="Times New Roman" pitchFamily="18" charset="0"/>
                <a:cs typeface="Times New Roman" pitchFamily="18" charset="0"/>
              </a:rPr>
              <a:t>BioMedCom</a:t>
            </a:r>
            <a:r>
              <a:rPr lang="en-US" altLang="ko-KR" sz="2000" dirty="0">
                <a:latin typeface="Times New Roman" pitchFamily="18" charset="0"/>
                <a:cs typeface="Times New Roman" pitchFamily="18" charset="0"/>
              </a:rPr>
              <a:t> 2013, 2013. </a:t>
            </a:r>
          </a:p>
        </p:txBody>
      </p:sp>
      <p:sp>
        <p:nvSpPr>
          <p:cNvPr id="238" name="Text Box 431"/>
          <p:cNvSpPr txBox="1">
            <a:spLocks noChangeArrowheads="1"/>
          </p:cNvSpPr>
          <p:nvPr/>
        </p:nvSpPr>
        <p:spPr bwMode="auto">
          <a:xfrm>
            <a:off x="9749536" y="17099797"/>
            <a:ext cx="7483486" cy="1178344"/>
          </a:xfrm>
          <a:prstGeom prst="rect">
            <a:avLst/>
          </a:prstGeom>
          <a:noFill/>
          <a:ln w="9525">
            <a:noFill/>
            <a:miter lim="800000"/>
            <a:headEnd/>
            <a:tailEnd/>
          </a:ln>
        </p:spPr>
        <p:txBody>
          <a:bodyPr wrap="square" lIns="435428" tIns="217714" rIns="435428" bIns="217714">
            <a:spAutoFit/>
          </a:bodyPr>
          <a:lstStyle/>
          <a:p>
            <a:pPr defTabSz="4354513">
              <a:spcBef>
                <a:spcPct val="50000"/>
              </a:spcBef>
              <a:buClr>
                <a:srgbClr val="777777"/>
              </a:buClr>
              <a:buSzPct val="70000"/>
              <a:buFont typeface="Wingdings" pitchFamily="2" charset="2"/>
              <a:buChar char="v"/>
            </a:pPr>
            <a:r>
              <a:rPr lang="en-US" altLang="ko-KR" sz="3200" b="1" dirty="0" smtClean="0">
                <a:latin typeface="Times New Roman" pitchFamily="18" charset="0"/>
                <a:cs typeface="Times New Roman" pitchFamily="18" charset="0"/>
              </a:rPr>
              <a:t> </a:t>
            </a:r>
            <a:r>
              <a:rPr lang="en-US" altLang="ko-KR" sz="4800" b="1" dirty="0" smtClean="0">
                <a:solidFill>
                  <a:srgbClr val="12436C"/>
                </a:solidFill>
                <a:latin typeface="Times New Roman" pitchFamily="18" charset="0"/>
                <a:cs typeface="Times New Roman" pitchFamily="18" charset="0"/>
              </a:rPr>
              <a:t>D</a:t>
            </a:r>
            <a:r>
              <a:rPr lang="en-US" altLang="ko-KR" sz="3200" b="1" dirty="0" smtClean="0">
                <a:latin typeface="Times New Roman" pitchFamily="18" charset="0"/>
                <a:cs typeface="Times New Roman" pitchFamily="18" charset="0"/>
              </a:rPr>
              <a:t>ata</a:t>
            </a:r>
            <a:r>
              <a:rPr lang="en-US" altLang="ko-KR" sz="3200" b="1" dirty="0" smtClean="0">
                <a:latin typeface="Times New Roman" pitchFamily="18" charset="0"/>
                <a:cs typeface="Times New Roman" pitchFamily="18" charset="0"/>
              </a:rPr>
              <a:t> </a:t>
            </a:r>
            <a:r>
              <a:rPr lang="en-US" altLang="ko-KR" sz="4800" b="1" dirty="0" smtClean="0">
                <a:solidFill>
                  <a:srgbClr val="12436C"/>
                </a:solidFill>
                <a:latin typeface="Times New Roman" pitchFamily="18" charset="0"/>
                <a:cs typeface="Times New Roman" pitchFamily="18" charset="0"/>
              </a:rPr>
              <a:t>C</a:t>
            </a:r>
            <a:r>
              <a:rPr lang="en-US" altLang="ko-KR" sz="3200" b="1" dirty="0" smtClean="0">
                <a:latin typeface="Times New Roman" pitchFamily="18" charset="0"/>
                <a:cs typeface="Times New Roman" pitchFamily="18" charset="0"/>
              </a:rPr>
              <a:t>ollection</a:t>
            </a:r>
            <a:r>
              <a:rPr lang="en-US" altLang="ko-KR" sz="3200" b="1" dirty="0" smtClean="0">
                <a:latin typeface="Times New Roman" pitchFamily="18" charset="0"/>
                <a:cs typeface="Times New Roman" pitchFamily="18" charset="0"/>
              </a:rPr>
              <a:t> and </a:t>
            </a:r>
            <a:r>
              <a:rPr lang="en-US" altLang="ko-KR" sz="4800" b="1" dirty="0" smtClean="0">
                <a:solidFill>
                  <a:srgbClr val="12436C"/>
                </a:solidFill>
                <a:latin typeface="Times New Roman" pitchFamily="18" charset="0"/>
                <a:cs typeface="Times New Roman" pitchFamily="18" charset="0"/>
              </a:rPr>
              <a:t>P</a:t>
            </a:r>
            <a:r>
              <a:rPr lang="en-US" altLang="ko-KR" sz="3200" b="1" dirty="0" smtClean="0">
                <a:latin typeface="Times New Roman" pitchFamily="18" charset="0"/>
                <a:cs typeface="Times New Roman" pitchFamily="18" charset="0"/>
              </a:rPr>
              <a:t>rocessing</a:t>
            </a:r>
            <a:endParaRPr lang="en-US" altLang="ko-KR" sz="3200" b="1" dirty="0">
              <a:latin typeface="Times New Roman" pitchFamily="18" charset="0"/>
              <a:cs typeface="Times New Roman" pitchFamily="18" charset="0"/>
            </a:endParaRPr>
          </a:p>
        </p:txBody>
      </p:sp>
      <p:sp>
        <p:nvSpPr>
          <p:cNvPr id="242" name="직사각형 212"/>
          <p:cNvSpPr>
            <a:spLocks noChangeArrowheads="1"/>
          </p:cNvSpPr>
          <p:nvPr/>
        </p:nvSpPr>
        <p:spPr bwMode="auto">
          <a:xfrm>
            <a:off x="10094592" y="6040110"/>
            <a:ext cx="19284819" cy="1692771"/>
          </a:xfrm>
          <a:prstGeom prst="rect">
            <a:avLst/>
          </a:prstGeom>
          <a:solidFill>
            <a:schemeClr val="accent5">
              <a:lumMod val="60000"/>
              <a:lumOff val="40000"/>
            </a:schemeClr>
          </a:solidFill>
          <a:ln>
            <a:headEnd/>
            <a:tailEnd/>
          </a:ln>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en-US" altLang="ko-KR" sz="2600" dirty="0" smtClean="0">
                <a:solidFill>
                  <a:schemeClr val="tx1"/>
                </a:solidFill>
                <a:latin typeface="Times New Roman" pitchFamily="18" charset="0"/>
                <a:cs typeface="Times New Roman" pitchFamily="18" charset="0"/>
              </a:rPr>
              <a:t>The data that we have is time series data, we have data for 1 month 20 days</a:t>
            </a:r>
            <a:r>
              <a:rPr lang="en-US" altLang="ko-KR" sz="2600" dirty="0" smtClean="0">
                <a:solidFill>
                  <a:schemeClr val="tx1"/>
                </a:solidFill>
                <a:latin typeface="Times New Roman" pitchFamily="18" charset="0"/>
                <a:cs typeface="Times New Roman" pitchFamily="18" charset="0"/>
              </a:rPr>
              <a:t>. </a:t>
            </a:r>
            <a:r>
              <a:rPr lang="en-US" altLang="ko-KR" sz="2600" dirty="0" smtClean="0">
                <a:solidFill>
                  <a:schemeClr val="tx1"/>
                </a:solidFill>
                <a:latin typeface="Times New Roman" pitchFamily="18" charset="0"/>
                <a:cs typeface="Times New Roman" pitchFamily="18" charset="0"/>
              </a:rPr>
              <a:t>First, we process those data, we explain in Data Processing section, then we applied our method to build human behavior model. In this research, we tried to looking the similarity pattern between human activities data by comparing between days. Fig. 1a shows that we use static window size (w=2), means we compare between two days, and find the similarity data. The way to find the similarity pattern can be seen on Fig. 1b and the details of our Algorithm can be seen on Algorithm 1.  </a:t>
            </a:r>
            <a:r>
              <a:rPr lang="en-US" altLang="ko-KR" sz="2600" dirty="0" smtClean="0">
                <a:solidFill>
                  <a:schemeClr val="tx1"/>
                </a:solidFill>
                <a:latin typeface="Times New Roman" pitchFamily="18" charset="0"/>
                <a:cs typeface="Times New Roman" pitchFamily="18" charset="0"/>
              </a:rPr>
              <a:t> </a:t>
            </a:r>
            <a:endParaRPr lang="ko-KR" altLang="ko-KR" sz="2600" dirty="0">
              <a:solidFill>
                <a:schemeClr val="tx1"/>
              </a:solidFill>
              <a:latin typeface="Times New Roman" pitchFamily="18" charset="0"/>
              <a:cs typeface="Times New Roman" pitchFamily="18" charset="0"/>
            </a:endParaRPr>
          </a:p>
        </p:txBody>
      </p:sp>
      <p:sp>
        <p:nvSpPr>
          <p:cNvPr id="244" name="직사각형 212"/>
          <p:cNvSpPr>
            <a:spLocks noChangeArrowheads="1"/>
          </p:cNvSpPr>
          <p:nvPr/>
        </p:nvSpPr>
        <p:spPr bwMode="auto">
          <a:xfrm>
            <a:off x="20321266" y="27529770"/>
            <a:ext cx="9007505" cy="2554545"/>
          </a:xfrm>
          <a:prstGeom prst="rect">
            <a:avLst/>
          </a:prstGeom>
          <a:noFill/>
          <a:ln w="9525">
            <a:noFill/>
            <a:miter lim="800000"/>
            <a:headEnd/>
            <a:tailEnd/>
          </a:ln>
        </p:spPr>
        <p:txBody>
          <a:bodyPr wrap="square">
            <a:spAutoFit/>
          </a:bodyPr>
          <a:lstStyle/>
          <a:p>
            <a:pPr algn="just"/>
            <a:r>
              <a:rPr lang="en-US" altLang="ko-KR" sz="2000" b="1" dirty="0" smtClean="0">
                <a:latin typeface="Times New Roman" pitchFamily="18" charset="0"/>
                <a:cs typeface="Times New Roman" pitchFamily="18" charset="0"/>
              </a:rPr>
              <a:t>Table 1 is </a:t>
            </a:r>
            <a:r>
              <a:rPr lang="en-US" altLang="ko-KR" sz="2000" b="1" dirty="0">
                <a:latin typeface="Times New Roman" pitchFamily="18" charset="0"/>
                <a:cs typeface="Times New Roman" pitchFamily="18" charset="0"/>
              </a:rPr>
              <a:t>not confusion matrix table, it just looks like confusion matrix table. The value means the percentage of B2 (behavior data from test dataset) which is successfully identified by B1 (behavior model). We can see that our proposed features and our approach can be used for identification. Based on the result and our observation, our approach can achieved good enough accuracy even some of users has bad accuracy (under 30%). </a:t>
            </a:r>
            <a:endParaRPr lang="en-US" altLang="ko-KR" sz="2000" b="1" dirty="0" smtClean="0">
              <a:latin typeface="Times New Roman" pitchFamily="18" charset="0"/>
              <a:cs typeface="Times New Roman" pitchFamily="18" charset="0"/>
            </a:endParaRPr>
          </a:p>
          <a:p>
            <a:pPr algn="just"/>
            <a:r>
              <a:rPr lang="en-US" altLang="ko-KR" sz="2000" b="1" dirty="0" smtClean="0">
                <a:latin typeface="Times New Roman" pitchFamily="18" charset="0"/>
                <a:cs typeface="Times New Roman" pitchFamily="18" charset="0"/>
              </a:rPr>
              <a:t>Full </a:t>
            </a:r>
            <a:r>
              <a:rPr lang="en-US" altLang="ko-KR" sz="2000" b="1" dirty="0">
                <a:latin typeface="Times New Roman" pitchFamily="18" charset="0"/>
                <a:cs typeface="Times New Roman" pitchFamily="18" charset="0"/>
              </a:rPr>
              <a:t>Table can be seen on Appendix, page : 42. </a:t>
            </a:r>
          </a:p>
          <a:p>
            <a:pPr algn="just"/>
            <a:endParaRPr lang="en-US" altLang="ko-KR" sz="2000" b="1" dirty="0" smtClean="0">
              <a:latin typeface="Times New Roman" pitchFamily="18" charset="0"/>
              <a:cs typeface="Times New Roman" pitchFamily="18" charset="0"/>
            </a:endParaRPr>
          </a:p>
        </p:txBody>
      </p:sp>
      <p:sp>
        <p:nvSpPr>
          <p:cNvPr id="247" name="Rectangle 60"/>
          <p:cNvSpPr>
            <a:spLocks noChangeArrowheads="1"/>
          </p:cNvSpPr>
          <p:nvPr/>
        </p:nvSpPr>
        <p:spPr bwMode="auto">
          <a:xfrm>
            <a:off x="20347600" y="17294458"/>
            <a:ext cx="9277476" cy="12499742"/>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248" name="Text Box 431"/>
          <p:cNvSpPr txBox="1">
            <a:spLocks noChangeArrowheads="1"/>
          </p:cNvSpPr>
          <p:nvPr/>
        </p:nvSpPr>
        <p:spPr bwMode="auto">
          <a:xfrm>
            <a:off x="20201451" y="17163883"/>
            <a:ext cx="5695734" cy="1178344"/>
          </a:xfrm>
          <a:prstGeom prst="rect">
            <a:avLst/>
          </a:prstGeom>
          <a:noFill/>
          <a:ln w="9525">
            <a:noFill/>
            <a:miter lim="800000"/>
            <a:headEnd/>
            <a:tailEnd/>
          </a:ln>
        </p:spPr>
        <p:txBody>
          <a:bodyPr wrap="square" lIns="435428" tIns="217714" rIns="435428" bIns="217714">
            <a:spAutoFit/>
          </a:bodyPr>
          <a:lstStyle/>
          <a:p>
            <a:pPr defTabSz="4354513">
              <a:spcBef>
                <a:spcPct val="50000"/>
              </a:spcBef>
              <a:buClr>
                <a:srgbClr val="777777"/>
              </a:buClr>
              <a:buSzPct val="70000"/>
              <a:buFont typeface="Wingdings" pitchFamily="2" charset="2"/>
              <a:buChar char="v"/>
            </a:pPr>
            <a:r>
              <a:rPr lang="en-US" altLang="ko-KR" sz="3200" b="1" dirty="0">
                <a:latin typeface="Times New Roman" pitchFamily="18" charset="0"/>
                <a:cs typeface="Times New Roman" pitchFamily="18" charset="0"/>
              </a:rPr>
              <a:t> </a:t>
            </a:r>
            <a:r>
              <a:rPr lang="en-US" altLang="ko-KR" sz="4800" b="1" dirty="0" smtClean="0">
                <a:solidFill>
                  <a:srgbClr val="12436C"/>
                </a:solidFill>
                <a:latin typeface="Times New Roman" pitchFamily="18" charset="0"/>
                <a:cs typeface="Times New Roman" pitchFamily="18" charset="0"/>
              </a:rPr>
              <a:t>E</a:t>
            </a:r>
            <a:r>
              <a:rPr lang="en-US" altLang="ko-KR" sz="3200" b="1" dirty="0" smtClean="0">
                <a:latin typeface="Times New Roman" pitchFamily="18" charset="0"/>
                <a:cs typeface="Times New Roman" pitchFamily="18" charset="0"/>
              </a:rPr>
              <a:t>xperiment and</a:t>
            </a:r>
            <a:r>
              <a:rPr lang="en-US" altLang="ko-KR" sz="3200" b="1" dirty="0" smtClean="0">
                <a:latin typeface="Times New Roman" pitchFamily="18" charset="0"/>
                <a:cs typeface="Times New Roman" pitchFamily="18" charset="0"/>
              </a:rPr>
              <a:t> </a:t>
            </a:r>
            <a:r>
              <a:rPr lang="en-US" altLang="ko-KR" sz="4800" b="1" dirty="0" smtClean="0">
                <a:solidFill>
                  <a:srgbClr val="12436C"/>
                </a:solidFill>
                <a:latin typeface="Times New Roman" pitchFamily="18" charset="0"/>
                <a:cs typeface="Times New Roman" pitchFamily="18" charset="0"/>
              </a:rPr>
              <a:t>R</a:t>
            </a:r>
            <a:r>
              <a:rPr lang="en-US" altLang="ko-KR" sz="3200" b="1" dirty="0" smtClean="0">
                <a:latin typeface="Times New Roman" pitchFamily="18" charset="0"/>
                <a:cs typeface="Times New Roman" pitchFamily="18" charset="0"/>
              </a:rPr>
              <a:t>esult</a:t>
            </a:r>
            <a:endParaRPr lang="en-US" altLang="ko-KR" sz="3200" b="1" dirty="0">
              <a:latin typeface="Times New Roman" pitchFamily="18" charset="0"/>
              <a:cs typeface="Times New Roman" pitchFamily="18" charset="0"/>
            </a:endParaRPr>
          </a:p>
        </p:txBody>
      </p:sp>
      <p:sp>
        <p:nvSpPr>
          <p:cNvPr id="249" name="Rectangle 60"/>
          <p:cNvSpPr>
            <a:spLocks noChangeArrowheads="1"/>
          </p:cNvSpPr>
          <p:nvPr/>
        </p:nvSpPr>
        <p:spPr bwMode="auto">
          <a:xfrm>
            <a:off x="20352937" y="30446651"/>
            <a:ext cx="9277476" cy="10633428"/>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253" name="Rectangle 60"/>
          <p:cNvSpPr>
            <a:spLocks noChangeArrowheads="1"/>
          </p:cNvSpPr>
          <p:nvPr/>
        </p:nvSpPr>
        <p:spPr bwMode="auto">
          <a:xfrm>
            <a:off x="9910763" y="41347403"/>
            <a:ext cx="19578637" cy="2130694"/>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254" name="직사각형 212"/>
          <p:cNvSpPr>
            <a:spLocks noChangeArrowheads="1"/>
          </p:cNvSpPr>
          <p:nvPr/>
        </p:nvSpPr>
        <p:spPr bwMode="auto">
          <a:xfrm>
            <a:off x="10059318" y="41364190"/>
            <a:ext cx="19335640" cy="2092881"/>
          </a:xfrm>
          <a:prstGeom prst="rect">
            <a:avLst/>
          </a:prstGeom>
          <a:noFill/>
          <a:ln w="9525">
            <a:noFill/>
            <a:miter lim="800000"/>
            <a:headEnd/>
            <a:tailEnd/>
          </a:ln>
        </p:spPr>
        <p:txBody>
          <a:bodyPr wrap="square">
            <a:spAutoFit/>
          </a:bodyPr>
          <a:lstStyle/>
          <a:p>
            <a:pPr algn="just"/>
            <a:r>
              <a:rPr lang="en-US" altLang="ko-KR" sz="2600" b="1" dirty="0">
                <a:latin typeface="Times New Roman" pitchFamily="18" charset="0"/>
                <a:cs typeface="Times New Roman" pitchFamily="18" charset="0"/>
              </a:rPr>
              <a:t>Performance Evaluation by Removing some Sensors </a:t>
            </a:r>
            <a:r>
              <a:rPr lang="en-US" altLang="ko-KR" sz="2600" b="1" dirty="0" smtClean="0">
                <a:latin typeface="Times New Roman" pitchFamily="18" charset="0"/>
                <a:cs typeface="Times New Roman" pitchFamily="18" charset="0"/>
              </a:rPr>
              <a:t>Data</a:t>
            </a:r>
            <a:r>
              <a:rPr lang="en-US" altLang="ko-KR" sz="2600" b="1" dirty="0">
                <a:latin typeface="Times New Roman" pitchFamily="18" charset="0"/>
                <a:cs typeface="Times New Roman" pitchFamily="18" charset="0"/>
              </a:rPr>
              <a:t>. </a:t>
            </a:r>
            <a:r>
              <a:rPr lang="en-US" altLang="ko-KR" sz="2600" dirty="0">
                <a:latin typeface="Times New Roman" pitchFamily="18" charset="0"/>
                <a:cs typeface="Times New Roman" pitchFamily="18" charset="0"/>
              </a:rPr>
              <a:t>When we doing research in this </a:t>
            </a:r>
            <a:r>
              <a:rPr lang="en-US" altLang="ko-KR" sz="2600" dirty="0" smtClean="0">
                <a:latin typeface="Times New Roman" pitchFamily="18" charset="0"/>
                <a:cs typeface="Times New Roman" pitchFamily="18" charset="0"/>
              </a:rPr>
              <a:t>field, </a:t>
            </a:r>
            <a:r>
              <a:rPr lang="en-US" altLang="ko-KR" sz="2600" dirty="0">
                <a:latin typeface="Times New Roman" pitchFamily="18" charset="0"/>
                <a:cs typeface="Times New Roman" pitchFamily="18" charset="0"/>
              </a:rPr>
              <a:t>w</a:t>
            </a:r>
            <a:r>
              <a:rPr lang="en-US" altLang="ko-KR" sz="2600" dirty="0" smtClean="0">
                <a:latin typeface="Times New Roman" pitchFamily="18" charset="0"/>
                <a:cs typeface="Times New Roman" pitchFamily="18" charset="0"/>
              </a:rPr>
              <a:t>e </a:t>
            </a:r>
            <a:r>
              <a:rPr lang="en-US" altLang="ko-KR" sz="2600" dirty="0">
                <a:latin typeface="Times New Roman" pitchFamily="18" charset="0"/>
                <a:cs typeface="Times New Roman" pitchFamily="18" charset="0"/>
              </a:rPr>
              <a:t>have to realize that some sensors probably does not supported by users smartphone or probably user does not have any data in one of sensor such as user does not have SMS and call log. We have to consider about that, if we focus only one sensor, it will be </a:t>
            </a:r>
            <a:r>
              <a:rPr lang="en-US" altLang="ko-KR" sz="2600" dirty="0" smtClean="0">
                <a:latin typeface="Times New Roman" pitchFamily="18" charset="0"/>
                <a:cs typeface="Times New Roman" pitchFamily="18" charset="0"/>
              </a:rPr>
              <a:t>problem. We </a:t>
            </a:r>
            <a:r>
              <a:rPr lang="en-US" altLang="ko-KR" sz="2600" dirty="0">
                <a:latin typeface="Times New Roman" pitchFamily="18" charset="0"/>
                <a:cs typeface="Times New Roman" pitchFamily="18" charset="0"/>
              </a:rPr>
              <a:t>want our approach can dealing well with </a:t>
            </a:r>
            <a:r>
              <a:rPr lang="en-US" altLang="ko-KR" sz="2600" dirty="0" smtClean="0">
                <a:latin typeface="Times New Roman" pitchFamily="18" charset="0"/>
                <a:cs typeface="Times New Roman" pitchFamily="18" charset="0"/>
              </a:rPr>
              <a:t>realistic data, so we tried to remove one and more sensors data and then observe the accuracy</a:t>
            </a:r>
            <a:r>
              <a:rPr lang="en-US" altLang="ko-KR" sz="2600" dirty="0">
                <a:latin typeface="Times New Roman" pitchFamily="18" charset="0"/>
                <a:cs typeface="Times New Roman" pitchFamily="18" charset="0"/>
              </a:rPr>
              <a:t>. </a:t>
            </a:r>
            <a:r>
              <a:rPr lang="en-US" altLang="ko-KR" sz="2600" dirty="0" smtClean="0">
                <a:latin typeface="Times New Roman" pitchFamily="18" charset="0"/>
                <a:cs typeface="Times New Roman" pitchFamily="18" charset="0"/>
              </a:rPr>
              <a:t>Based on the result, we </a:t>
            </a:r>
            <a:r>
              <a:rPr lang="en-US" altLang="ko-KR" sz="2600" dirty="0">
                <a:latin typeface="Times New Roman" pitchFamily="18" charset="0"/>
                <a:cs typeface="Times New Roman" pitchFamily="18" charset="0"/>
              </a:rPr>
              <a:t>can conclude that by removing one or two features our approach still good enough for user identification. </a:t>
            </a:r>
            <a:endParaRPr lang="ko-KR" altLang="ko-KR" sz="2600" dirty="0">
              <a:latin typeface="Times New Roman" pitchFamily="18" charset="0"/>
              <a:cs typeface="Times New Roman" pitchFamily="18" charset="0"/>
            </a:endParaRPr>
          </a:p>
        </p:txBody>
      </p:sp>
      <p:sp>
        <p:nvSpPr>
          <p:cNvPr id="255" name="Text Box 80"/>
          <p:cNvSpPr txBox="1">
            <a:spLocks noChangeArrowheads="1"/>
          </p:cNvSpPr>
          <p:nvPr/>
        </p:nvSpPr>
        <p:spPr bwMode="auto">
          <a:xfrm>
            <a:off x="-35796" y="12483604"/>
            <a:ext cx="9857804" cy="18044500"/>
          </a:xfrm>
          <a:prstGeom prst="rect">
            <a:avLst/>
          </a:prstGeom>
          <a:noFill/>
          <a:ln w="9525">
            <a:noFill/>
            <a:miter lim="800000"/>
            <a:headEnd/>
            <a:tailEnd/>
          </a:ln>
        </p:spPr>
        <p:txBody>
          <a:bodyPr wrap="square" lIns="435428" tIns="217714" rIns="435428" bIns="217714">
            <a:spAutoFit/>
          </a:bodyPr>
          <a:lstStyle/>
          <a:p>
            <a:pPr algn="just" defTabSz="4354513"/>
            <a:r>
              <a:rPr lang="en-US" altLang="ko-KR" sz="2600" dirty="0" smtClean="0">
                <a:latin typeface="Times New Roman" pitchFamily="18" charset="0"/>
                <a:cs typeface="Times New Roman" pitchFamily="18" charset="0"/>
              </a:rPr>
              <a:t>  Today, personal data is becoming a new economic asset. Personal data which generated from our smartphone can be used for many purposes such as identification, recommendation system, and etc</a:t>
            </a:r>
            <a:r>
              <a:rPr lang="en-US" altLang="ko-KR" sz="2600" dirty="0">
                <a:latin typeface="Times New Roman" pitchFamily="18" charset="0"/>
                <a:cs typeface="Times New Roman" pitchFamily="18" charset="0"/>
              </a:rPr>
              <a:t>. </a:t>
            </a:r>
            <a:r>
              <a:rPr lang="en-US" altLang="ko-KR" sz="2600" dirty="0" smtClean="0">
                <a:latin typeface="Times New Roman" pitchFamily="18" charset="0"/>
                <a:cs typeface="Times New Roman" pitchFamily="18" charset="0"/>
              </a:rPr>
              <a:t>On other side, smartphones </a:t>
            </a:r>
            <a:r>
              <a:rPr lang="en-US" altLang="ko-KR" sz="2600" dirty="0">
                <a:latin typeface="Times New Roman" pitchFamily="18" charset="0"/>
                <a:cs typeface="Times New Roman" pitchFamily="18" charset="0"/>
              </a:rPr>
              <a:t>capability have increased significantly. Smartphone has equipped with high processor, bigger memory, bigger storage and etc. With this equipment, smartphones have capability to running complex applications. Many sensors also have embedded to the smartphone. With those sensors and log capability of smartphone, we can develop many useful systems or applications in different domains such as healthcare (elderly monitoring system [1, 2]) human fall detection [3, 4], transportation (monitoring road and traffic condition [5]), </a:t>
            </a:r>
            <a:r>
              <a:rPr lang="en-US" altLang="ko-KR" sz="2600" dirty="0" smtClean="0">
                <a:latin typeface="Times New Roman" pitchFamily="18" charset="0"/>
                <a:cs typeface="Times New Roman" pitchFamily="18" charset="0"/>
              </a:rPr>
              <a:t>human happiness [6] and </a:t>
            </a:r>
            <a:r>
              <a:rPr lang="en-US" altLang="ko-KR" sz="2600" dirty="0">
                <a:latin typeface="Times New Roman" pitchFamily="18" charset="0"/>
                <a:cs typeface="Times New Roman" pitchFamily="18" charset="0"/>
              </a:rPr>
              <a:t>etc. To develop such </a:t>
            </a:r>
            <a:r>
              <a:rPr lang="en-US" altLang="ko-KR" sz="2600" dirty="0" smtClean="0">
                <a:latin typeface="Times New Roman" pitchFamily="18" charset="0"/>
                <a:cs typeface="Times New Roman" pitchFamily="18" charset="0"/>
              </a:rPr>
              <a:t>systems, </a:t>
            </a:r>
            <a:r>
              <a:rPr lang="en-US" altLang="ko-KR" sz="2600" dirty="0">
                <a:latin typeface="Times New Roman" pitchFamily="18" charset="0"/>
                <a:cs typeface="Times New Roman" pitchFamily="18" charset="0"/>
              </a:rPr>
              <a:t>we have to collect user personal data and then analyze </a:t>
            </a:r>
            <a:r>
              <a:rPr lang="en-US" altLang="ko-KR" sz="2600" dirty="0" smtClean="0">
                <a:latin typeface="Times New Roman" pitchFamily="18" charset="0"/>
                <a:cs typeface="Times New Roman" pitchFamily="18" charset="0"/>
              </a:rPr>
              <a:t>it. </a:t>
            </a:r>
          </a:p>
          <a:p>
            <a:pPr algn="just" defTabSz="4354513"/>
            <a:r>
              <a:rPr lang="en-US" altLang="ko-KR" sz="2600" dirty="0">
                <a:latin typeface="Times New Roman" pitchFamily="18" charset="0"/>
                <a:cs typeface="Times New Roman" pitchFamily="18" charset="0"/>
              </a:rPr>
              <a:t> </a:t>
            </a:r>
            <a:r>
              <a:rPr lang="en-US" altLang="ko-KR" sz="2600" dirty="0" smtClean="0">
                <a:latin typeface="Times New Roman" pitchFamily="18" charset="0"/>
                <a:cs typeface="Times New Roman" pitchFamily="18" charset="0"/>
              </a:rPr>
              <a:t>  </a:t>
            </a:r>
          </a:p>
          <a:p>
            <a:pPr algn="just" defTabSz="4354513"/>
            <a:r>
              <a:rPr lang="en-US" altLang="ko-KR" sz="2600" dirty="0" smtClean="0">
                <a:latin typeface="Times New Roman" pitchFamily="18" charset="0"/>
                <a:cs typeface="Times New Roman" pitchFamily="18" charset="0"/>
              </a:rPr>
              <a:t>In this research, our research purposes are to discover human behavior based on their smartphone life log data. Then we want to build behavior model which can be used for human identification. In this research, we have collected user personal data from 37 students during less than 2 months which consist of 19 kind of data sensors. When we are working in this field, we have to consider about realistic dataset. The definition of realistic dataset are: , </a:t>
            </a:r>
            <a:endParaRPr lang="en-US" altLang="ko-KR" sz="2600" dirty="0">
              <a:latin typeface="Times New Roman" pitchFamily="18" charset="0"/>
              <a:cs typeface="Times New Roman" pitchFamily="18" charset="0"/>
            </a:endParaRPr>
          </a:p>
          <a:p>
            <a:pPr marL="514350" indent="-514350" algn="just" defTabSz="4354513">
              <a:buFont typeface="+mj-lt"/>
              <a:buAutoNum type="arabicPeriod"/>
            </a:pPr>
            <a:r>
              <a:rPr lang="en-US" altLang="ko-KR" sz="2600" dirty="0" smtClean="0">
                <a:latin typeface="Times New Roman" pitchFamily="18" charset="0"/>
                <a:cs typeface="Times New Roman" pitchFamily="18" charset="0"/>
              </a:rPr>
              <a:t>In </a:t>
            </a:r>
            <a:r>
              <a:rPr lang="en-US" altLang="ko-KR" sz="2600" dirty="0">
                <a:latin typeface="Times New Roman" pitchFamily="18" charset="0"/>
                <a:cs typeface="Times New Roman" pitchFamily="18" charset="0"/>
              </a:rPr>
              <a:t>realistic environment, user has different types and brand of smartphone and each smartphone has different types of sensors and hardware specification and capabilities. </a:t>
            </a:r>
            <a:endParaRPr lang="en-US" altLang="ko-KR" sz="2600" dirty="0" smtClean="0">
              <a:latin typeface="Times New Roman" pitchFamily="18" charset="0"/>
              <a:cs typeface="Times New Roman" pitchFamily="18" charset="0"/>
            </a:endParaRPr>
          </a:p>
          <a:p>
            <a:pPr marL="514350" indent="-514350" algn="just" defTabSz="4354513">
              <a:buFont typeface="+mj-lt"/>
              <a:buAutoNum type="arabicPeriod"/>
            </a:pPr>
            <a:r>
              <a:rPr lang="en-US" altLang="ko-KR" sz="2600" dirty="0" smtClean="0">
                <a:latin typeface="Times New Roman" pitchFamily="18" charset="0"/>
                <a:cs typeface="Times New Roman" pitchFamily="18" charset="0"/>
              </a:rPr>
              <a:t>We </a:t>
            </a:r>
            <a:r>
              <a:rPr lang="en-US" altLang="ko-KR" sz="2600" dirty="0">
                <a:latin typeface="Times New Roman" pitchFamily="18" charset="0"/>
                <a:cs typeface="Times New Roman" pitchFamily="18" charset="0"/>
              </a:rPr>
              <a:t>could not expect the human actions and their activities, they will do actions and activities as they want. </a:t>
            </a:r>
            <a:endParaRPr lang="en-US" altLang="ko-KR" sz="2600" dirty="0" smtClean="0">
              <a:latin typeface="Times New Roman" pitchFamily="18" charset="0"/>
              <a:cs typeface="Times New Roman" pitchFamily="18" charset="0"/>
            </a:endParaRPr>
          </a:p>
          <a:p>
            <a:pPr marL="514350" indent="-514350" algn="just" defTabSz="4354513">
              <a:buFont typeface="+mj-lt"/>
              <a:buAutoNum type="arabicPeriod"/>
            </a:pPr>
            <a:r>
              <a:rPr lang="en-US" altLang="ko-KR" sz="2600" dirty="0" smtClean="0">
                <a:latin typeface="Times New Roman" pitchFamily="18" charset="0"/>
                <a:cs typeface="Times New Roman" pitchFamily="18" charset="0"/>
              </a:rPr>
              <a:t>There </a:t>
            </a:r>
            <a:r>
              <a:rPr lang="en-US" altLang="ko-KR" sz="2600" dirty="0">
                <a:latin typeface="Times New Roman" pitchFamily="18" charset="0"/>
                <a:cs typeface="Times New Roman" pitchFamily="18" charset="0"/>
              </a:rPr>
              <a:t>is no ideal data collection platform that can record user personal data for every day 24 hour non-stop, it will drain the battery and spend smartphone resources. </a:t>
            </a:r>
            <a:endParaRPr lang="en-US" altLang="ko-KR" sz="2600" dirty="0" smtClean="0">
              <a:latin typeface="Times New Roman" pitchFamily="18" charset="0"/>
              <a:cs typeface="Times New Roman" pitchFamily="18" charset="0"/>
            </a:endParaRPr>
          </a:p>
          <a:p>
            <a:pPr marL="514350" indent="-514350" algn="just" defTabSz="4354513">
              <a:buFont typeface="+mj-lt"/>
              <a:buAutoNum type="arabicPeriod"/>
            </a:pPr>
            <a:r>
              <a:rPr lang="en-US" altLang="ko-KR" sz="2600" dirty="0" smtClean="0">
                <a:latin typeface="Times New Roman" pitchFamily="18" charset="0"/>
                <a:cs typeface="Times New Roman" pitchFamily="18" charset="0"/>
              </a:rPr>
              <a:t>There </a:t>
            </a:r>
            <a:r>
              <a:rPr lang="en-US" altLang="ko-KR" sz="2600" dirty="0">
                <a:latin typeface="Times New Roman" pitchFamily="18" charset="0"/>
                <a:cs typeface="Times New Roman" pitchFamily="18" charset="0"/>
              </a:rPr>
              <a:t>is no ideal data collection that can record all of data without any data loss.</a:t>
            </a:r>
          </a:p>
          <a:p>
            <a:pPr algn="just" defTabSz="4354513"/>
            <a:endParaRPr lang="en-US" altLang="ko-KR" sz="2600" dirty="0">
              <a:latin typeface="Times New Roman" pitchFamily="18" charset="0"/>
              <a:cs typeface="Times New Roman" pitchFamily="18" charset="0"/>
            </a:endParaRPr>
          </a:p>
          <a:p>
            <a:pPr algn="just" defTabSz="4354513"/>
            <a:r>
              <a:rPr lang="en-US" altLang="ko-KR" sz="2600" dirty="0" smtClean="0">
                <a:latin typeface="Times New Roman" pitchFamily="18" charset="0"/>
                <a:cs typeface="Times New Roman" pitchFamily="18" charset="0"/>
              </a:rPr>
              <a:t>We have developed a new approach to build human behavior model which can deal with those situations</a:t>
            </a:r>
            <a:r>
              <a:rPr lang="en-US" altLang="ko-KR" sz="2600" dirty="0">
                <a:latin typeface="Times New Roman" pitchFamily="18" charset="0"/>
                <a:cs typeface="Times New Roman" pitchFamily="18" charset="0"/>
              </a:rPr>
              <a:t>. Our contribution in this work are: </a:t>
            </a:r>
            <a:endParaRPr lang="en-US" altLang="ko-KR" sz="2600" dirty="0" smtClean="0">
              <a:latin typeface="Times New Roman" pitchFamily="18" charset="0"/>
              <a:cs typeface="Times New Roman" pitchFamily="18" charset="0"/>
            </a:endParaRPr>
          </a:p>
          <a:p>
            <a:pPr marL="514350" indent="-514350" algn="just" defTabSz="4354513">
              <a:buAutoNum type="arabicParenBoth"/>
            </a:pPr>
            <a:r>
              <a:rPr lang="en-US" altLang="ko-KR" sz="2600" dirty="0" smtClean="0">
                <a:latin typeface="Times New Roman" pitchFamily="18" charset="0"/>
                <a:cs typeface="Times New Roman" pitchFamily="18" charset="0"/>
              </a:rPr>
              <a:t>We </a:t>
            </a:r>
            <a:r>
              <a:rPr lang="en-US" altLang="ko-KR" sz="2600" dirty="0">
                <a:latin typeface="Times New Roman" pitchFamily="18" charset="0"/>
                <a:cs typeface="Times New Roman" pitchFamily="18" charset="0"/>
              </a:rPr>
              <a:t>have developed an application data collector which can collect user personal data and its following opportunistic method. This application does not bothering users, there is nothing to do after user install this application. </a:t>
            </a:r>
          </a:p>
          <a:p>
            <a:pPr marL="514350" indent="-514350" algn="just" defTabSz="4354513">
              <a:buAutoNum type="arabicParenBoth"/>
            </a:pPr>
            <a:r>
              <a:rPr lang="en-US" altLang="ko-KR" sz="2600" dirty="0" smtClean="0">
                <a:latin typeface="Times New Roman" pitchFamily="18" charset="0"/>
                <a:cs typeface="Times New Roman" pitchFamily="18" charset="0"/>
              </a:rPr>
              <a:t>We </a:t>
            </a:r>
            <a:r>
              <a:rPr lang="en-US" altLang="ko-KR" sz="2600" dirty="0">
                <a:latin typeface="Times New Roman" pitchFamily="18" charset="0"/>
                <a:cs typeface="Times New Roman" pitchFamily="18" charset="0"/>
              </a:rPr>
              <a:t>have developed system that can identify human behavior based on their smartphone personal </a:t>
            </a:r>
            <a:r>
              <a:rPr lang="en-US" altLang="ko-KR" sz="2600" dirty="0" smtClean="0">
                <a:latin typeface="Times New Roman" pitchFamily="18" charset="0"/>
                <a:cs typeface="Times New Roman" pitchFamily="18" charset="0"/>
              </a:rPr>
              <a:t>data.</a:t>
            </a:r>
          </a:p>
          <a:p>
            <a:pPr marL="514350" indent="-514350" algn="just" defTabSz="4354513">
              <a:buAutoNum type="arabicParenBoth"/>
            </a:pPr>
            <a:r>
              <a:rPr lang="en-US" altLang="ko-KR" sz="2600" dirty="0" smtClean="0">
                <a:latin typeface="Times New Roman" pitchFamily="18" charset="0"/>
                <a:cs typeface="Times New Roman" pitchFamily="18" charset="0"/>
              </a:rPr>
              <a:t>Instead </a:t>
            </a:r>
            <a:r>
              <a:rPr lang="en-US" altLang="ko-KR" sz="2600" dirty="0">
                <a:latin typeface="Times New Roman" pitchFamily="18" charset="0"/>
                <a:cs typeface="Times New Roman" pitchFamily="18" charset="0"/>
              </a:rPr>
              <a:t>of identifying human behavior we also have developed system which can create human behavior model.</a:t>
            </a:r>
            <a:endParaRPr lang="en-US" altLang="ko-KR" sz="2600" dirty="0" smtClean="0">
              <a:latin typeface="Times New Roman" pitchFamily="18" charset="0"/>
              <a:cs typeface="Times New Roman" pitchFamily="18" charset="0"/>
            </a:endParaRPr>
          </a:p>
        </p:txBody>
      </p:sp>
      <p:sp>
        <p:nvSpPr>
          <p:cNvPr id="263" name="직사각형 51"/>
          <p:cNvSpPr>
            <a:spLocks noChangeArrowheads="1"/>
          </p:cNvSpPr>
          <p:nvPr/>
        </p:nvSpPr>
        <p:spPr bwMode="auto">
          <a:xfrm>
            <a:off x="20315287" y="22113803"/>
            <a:ext cx="6988460" cy="615553"/>
          </a:xfrm>
          <a:prstGeom prst="rect">
            <a:avLst/>
          </a:prstGeom>
          <a:solidFill>
            <a:srgbClr val="EBFFE9"/>
          </a:solidFill>
          <a:ln w="9525">
            <a:solidFill>
              <a:schemeClr val="accent3">
                <a:lumMod val="95000"/>
              </a:schemeClr>
            </a:solidFill>
            <a:miter lim="800000"/>
            <a:headEnd/>
            <a:tailEnd/>
          </a:ln>
          <a:effectLst>
            <a:innerShdw blurRad="63500" dist="50800" dir="2700000">
              <a:prstClr val="black"/>
            </a:innerShdw>
          </a:effectLst>
        </p:spPr>
        <p:txBody>
          <a:bodyPr wrap="square" lIns="182880" tIns="91440" bIns="91440">
            <a:spAutoFit/>
          </a:bodyPr>
          <a:lstStyle/>
          <a:p>
            <a:pPr algn="just">
              <a:buClr>
                <a:schemeClr val="tx1"/>
              </a:buClr>
              <a:buFont typeface="Wingdings" pitchFamily="2" charset="2"/>
              <a:buChar char="q"/>
              <a:defRPr/>
            </a:pPr>
            <a:r>
              <a:rPr lang="en-US" altLang="ko-KR" sz="2800" dirty="0" smtClean="0">
                <a:latin typeface="Times New Roman" pitchFamily="18" charset="0"/>
                <a:cs typeface="Times New Roman" pitchFamily="18" charset="0"/>
              </a:rPr>
              <a:t> Result of User Identification</a:t>
            </a:r>
            <a:endParaRPr lang="en-US" altLang="ko-KR" sz="2800" dirty="0">
              <a:latin typeface="Times New Roman" pitchFamily="18" charset="0"/>
              <a:cs typeface="Times New Roman" pitchFamily="18" charset="0"/>
            </a:endParaRPr>
          </a:p>
        </p:txBody>
      </p:sp>
      <p:sp>
        <p:nvSpPr>
          <p:cNvPr id="265" name="직사각형 51"/>
          <p:cNvSpPr>
            <a:spLocks noChangeArrowheads="1"/>
          </p:cNvSpPr>
          <p:nvPr/>
        </p:nvSpPr>
        <p:spPr bwMode="auto">
          <a:xfrm>
            <a:off x="20466163" y="30525421"/>
            <a:ext cx="8983961" cy="615553"/>
          </a:xfrm>
          <a:prstGeom prst="rect">
            <a:avLst/>
          </a:prstGeom>
          <a:solidFill>
            <a:srgbClr val="EBFFE9"/>
          </a:solidFill>
          <a:ln w="9525">
            <a:solidFill>
              <a:schemeClr val="accent3">
                <a:lumMod val="95000"/>
              </a:schemeClr>
            </a:solidFill>
            <a:miter lim="800000"/>
            <a:headEnd/>
            <a:tailEnd/>
          </a:ln>
          <a:effectLst>
            <a:innerShdw blurRad="63500" dist="50800" dir="2700000">
              <a:prstClr val="black"/>
            </a:innerShdw>
          </a:effectLst>
        </p:spPr>
        <p:txBody>
          <a:bodyPr wrap="square" lIns="182880" tIns="91440" bIns="91440">
            <a:spAutoFit/>
          </a:bodyPr>
          <a:lstStyle/>
          <a:p>
            <a:pPr algn="just">
              <a:buClr>
                <a:schemeClr val="tx1"/>
              </a:buClr>
              <a:buFont typeface="Wingdings" pitchFamily="2" charset="2"/>
              <a:buChar char="q"/>
              <a:defRPr/>
            </a:pPr>
            <a:r>
              <a:rPr lang="en-US" altLang="ko-KR" sz="2800" dirty="0" smtClean="0">
                <a:latin typeface="Times New Roman" pitchFamily="18" charset="0"/>
                <a:cs typeface="Times New Roman" pitchFamily="18" charset="0"/>
              </a:rPr>
              <a:t> Performance Evaluation by Removing some Sensors Data</a:t>
            </a:r>
            <a:endParaRPr lang="en-US" altLang="ko-KR" sz="2800" dirty="0">
              <a:latin typeface="Times New Roman" pitchFamily="18" charset="0"/>
              <a:cs typeface="Times New Roman" pitchFamily="18" charset="0"/>
            </a:endParaRPr>
          </a:p>
        </p:txBody>
      </p:sp>
      <p:sp>
        <p:nvSpPr>
          <p:cNvPr id="266" name="Text Box 74"/>
          <p:cNvSpPr txBox="1">
            <a:spLocks noChangeArrowheads="1"/>
          </p:cNvSpPr>
          <p:nvPr/>
        </p:nvSpPr>
        <p:spPr bwMode="auto">
          <a:xfrm>
            <a:off x="19971702" y="29453663"/>
            <a:ext cx="9047550" cy="1670786"/>
          </a:xfrm>
          <a:prstGeom prst="rect">
            <a:avLst/>
          </a:prstGeom>
          <a:noFill/>
          <a:ln w="9525">
            <a:noFill/>
            <a:miter lim="800000"/>
            <a:headEnd/>
            <a:tailEnd/>
          </a:ln>
        </p:spPr>
        <p:txBody>
          <a:bodyPr wrap="square" lIns="435428" tIns="217714" rIns="435428" bIns="217714">
            <a:spAutoFit/>
          </a:bodyPr>
          <a:lstStyle/>
          <a:p>
            <a:pPr defTabSz="4354513">
              <a:spcBef>
                <a:spcPct val="50000"/>
              </a:spcBef>
              <a:buClr>
                <a:srgbClr val="777777"/>
              </a:buClr>
              <a:buSzPct val="70000"/>
              <a:buFont typeface="Wingdings" pitchFamily="2" charset="2"/>
              <a:buChar char="v"/>
            </a:pPr>
            <a:r>
              <a:rPr lang="en-US" altLang="ko-KR" sz="4800" b="1" dirty="0">
                <a:latin typeface="Times New Roman" pitchFamily="18" charset="0"/>
                <a:ea typeface="MS PGothic" pitchFamily="34" charset="-128"/>
                <a:cs typeface="Times New Roman" pitchFamily="18" charset="0"/>
              </a:rPr>
              <a:t> </a:t>
            </a:r>
            <a:r>
              <a:rPr lang="en-US" altLang="ko-KR" sz="4800" b="1" dirty="0" smtClean="0">
                <a:solidFill>
                  <a:srgbClr val="12436C"/>
                </a:solidFill>
                <a:latin typeface="Times New Roman" pitchFamily="18" charset="0"/>
                <a:ea typeface="MS PGothic" pitchFamily="34" charset="-128"/>
                <a:cs typeface="Times New Roman" pitchFamily="18" charset="0"/>
              </a:rPr>
              <a:t>M</a:t>
            </a:r>
            <a:r>
              <a:rPr lang="en-US" altLang="ko-KR" sz="3200" b="1" dirty="0" smtClean="0">
                <a:latin typeface="Times New Roman" pitchFamily="18" charset="0"/>
                <a:ea typeface="MS PGothic" pitchFamily="34" charset="-128"/>
                <a:cs typeface="Times New Roman" pitchFamily="18" charset="0"/>
              </a:rPr>
              <a:t>odel </a:t>
            </a:r>
            <a:r>
              <a:rPr lang="en-US" altLang="ko-KR" sz="4800" b="1" dirty="0" smtClean="0">
                <a:solidFill>
                  <a:srgbClr val="12436C"/>
                </a:solidFill>
                <a:latin typeface="Times New Roman" pitchFamily="18" charset="0"/>
                <a:ea typeface="MS PGothic" pitchFamily="34" charset="-128"/>
                <a:cs typeface="Times New Roman" pitchFamily="18" charset="0"/>
              </a:rPr>
              <a:t>P</a:t>
            </a:r>
            <a:r>
              <a:rPr lang="en-US" altLang="ko-KR" sz="3200" b="1" dirty="0" smtClean="0">
                <a:latin typeface="Times New Roman" pitchFamily="18" charset="0"/>
                <a:ea typeface="MS PGothic" pitchFamily="34" charset="-128"/>
                <a:cs typeface="Times New Roman" pitchFamily="18" charset="0"/>
              </a:rPr>
              <a:t>erformance </a:t>
            </a:r>
            <a:r>
              <a:rPr lang="en-US" altLang="ko-KR" sz="4800" b="1" dirty="0" smtClean="0">
                <a:solidFill>
                  <a:srgbClr val="12436C"/>
                </a:solidFill>
                <a:latin typeface="Times New Roman" pitchFamily="18" charset="0"/>
                <a:ea typeface="MS PGothic" pitchFamily="34" charset="-128"/>
                <a:cs typeface="Times New Roman" pitchFamily="18" charset="0"/>
              </a:rPr>
              <a:t>T</a:t>
            </a:r>
            <a:r>
              <a:rPr lang="en-US" altLang="ko-KR" sz="3200" b="1" dirty="0" smtClean="0">
                <a:latin typeface="Times New Roman" pitchFamily="18" charset="0"/>
                <a:ea typeface="MS PGothic" pitchFamily="34" charset="-128"/>
                <a:cs typeface="Times New Roman" pitchFamily="18" charset="0"/>
              </a:rPr>
              <a:t>esting</a:t>
            </a:r>
            <a:endParaRPr lang="en-US" altLang="ko-KR" sz="3200" b="1" baseline="-25000" dirty="0">
              <a:latin typeface="Times New Roman" pitchFamily="18" charset="0"/>
              <a:ea typeface="MS PGothic" pitchFamily="34" charset="-128"/>
              <a:cs typeface="Times New Roman" pitchFamily="18" charset="0"/>
            </a:endParaRPr>
          </a:p>
          <a:p>
            <a:pPr defTabSz="4354513">
              <a:spcBef>
                <a:spcPct val="50000"/>
              </a:spcBef>
              <a:buClr>
                <a:srgbClr val="777777"/>
              </a:buClr>
              <a:buSzPct val="70000"/>
              <a:buFont typeface="Wingdings" pitchFamily="2" charset="2"/>
              <a:buChar char="v"/>
            </a:pPr>
            <a:endParaRPr lang="en-US" altLang="ko-KR" sz="3200" b="1" baseline="-25000" dirty="0">
              <a:latin typeface="Times New Roman" pitchFamily="18" charset="0"/>
              <a:ea typeface="MS PGothic" pitchFamily="34" charset="-128"/>
              <a:cs typeface="Times New Roman" pitchFamily="18" charset="0"/>
            </a:endParaRPr>
          </a:p>
        </p:txBody>
      </p:sp>
      <p:sp>
        <p:nvSpPr>
          <p:cNvPr id="12" name="Rectangle 11"/>
          <p:cNvSpPr/>
          <p:nvPr/>
        </p:nvSpPr>
        <p:spPr>
          <a:xfrm>
            <a:off x="10170436" y="22785403"/>
            <a:ext cx="9801266" cy="8556188"/>
          </a:xfrm>
          <a:prstGeom prst="rect">
            <a:avLst/>
          </a:prstGeom>
        </p:spPr>
        <p:txBody>
          <a:bodyPr wrap="square">
            <a:spAutoFit/>
          </a:bodyPr>
          <a:lstStyle/>
          <a:p>
            <a:pPr algn="just"/>
            <a:r>
              <a:rPr lang="en-US" sz="2500" dirty="0" smtClean="0">
                <a:latin typeface="Times New Roman" panose="02020603050405020304" pitchFamily="18" charset="0"/>
                <a:cs typeface="Times New Roman" panose="02020603050405020304" pitchFamily="18" charset="0"/>
              </a:rPr>
              <a:t>Our dataset is quite big enough, when </a:t>
            </a:r>
            <a:r>
              <a:rPr lang="en-US" sz="2500" dirty="0">
                <a:latin typeface="Times New Roman" panose="02020603050405020304" pitchFamily="18" charset="0"/>
                <a:cs typeface="Times New Roman" panose="02020603050405020304" pitchFamily="18" charset="0"/>
              </a:rPr>
              <a:t>we load all of those data in the same time it will spend computer resource especially RAM because to process data, R environment system load all of data that will be process in RAM. To handle that problem, we have to define what kind of data that we want to use and store those data to another file (temporary file), in this case, we use csv files. We have three kind of preprocessing modules and each module will store new data to csv file. </a:t>
            </a:r>
            <a:endParaRPr lang="en-US" sz="2500" dirty="0" smtClean="0">
              <a:latin typeface="Times New Roman" panose="02020603050405020304" pitchFamily="18" charset="0"/>
              <a:cs typeface="Times New Roman" panose="02020603050405020304" pitchFamily="18" charset="0"/>
            </a:endParaRPr>
          </a:p>
          <a:p>
            <a:pPr algn="just"/>
            <a:endParaRPr lang="en-US" sz="2500" dirty="0" smtClean="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smtClean="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smtClean="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Figure 2 </a:t>
            </a:r>
            <a:r>
              <a:rPr lang="en-US" sz="2500" dirty="0">
                <a:latin typeface="Times New Roman" panose="02020603050405020304" pitchFamily="18" charset="0"/>
                <a:cs typeface="Times New Roman" panose="02020603050405020304" pitchFamily="18" charset="0"/>
              </a:rPr>
              <a:t>shows preprocessing process and dataset transformation from preprocessing I until behavior modeling module. Preprocessing I will load all of raw data, removing duplication data, cleansing data, and select the most important data that have been defined. Preprocessing I will store the result data to the CSV I database. Preprocessing II will load the CSV I data not the raw data, in this process features extraction applied. The result of Preprocessing II stored in CSV II. Preprocessing III load the CSV II data and transform the data to the fit format before creating behavior model applied. This ways will reduce time processing and computer resource’s usage</a:t>
            </a:r>
            <a:r>
              <a:rPr lang="en-US" sz="2500" dirty="0" smtClean="0">
                <a:latin typeface="Times New Roman" panose="02020603050405020304" pitchFamily="18" charset="0"/>
                <a:cs typeface="Times New Roman" panose="02020603050405020304" pitchFamily="18" charset="0"/>
              </a:rPr>
              <a:t>.</a:t>
            </a:r>
          </a:p>
        </p:txBody>
      </p:sp>
      <p:sp>
        <p:nvSpPr>
          <p:cNvPr id="68" name="직사각형 51"/>
          <p:cNvSpPr>
            <a:spLocks noChangeArrowheads="1"/>
          </p:cNvSpPr>
          <p:nvPr/>
        </p:nvSpPr>
        <p:spPr bwMode="auto">
          <a:xfrm>
            <a:off x="10170436" y="18208697"/>
            <a:ext cx="6461622" cy="615553"/>
          </a:xfrm>
          <a:prstGeom prst="rect">
            <a:avLst/>
          </a:prstGeom>
          <a:solidFill>
            <a:srgbClr val="EBFFE9"/>
          </a:solidFill>
          <a:ln w="9525">
            <a:solidFill>
              <a:schemeClr val="accent3">
                <a:lumMod val="95000"/>
              </a:schemeClr>
            </a:solidFill>
            <a:miter lim="800000"/>
            <a:headEnd/>
            <a:tailEnd/>
          </a:ln>
          <a:effectLst>
            <a:innerShdw blurRad="63500" dist="50800" dir="2700000">
              <a:prstClr val="black"/>
            </a:innerShdw>
          </a:effectLst>
        </p:spPr>
        <p:txBody>
          <a:bodyPr wrap="square" lIns="182880" tIns="91440" bIns="91440">
            <a:spAutoFit/>
          </a:bodyPr>
          <a:lstStyle/>
          <a:p>
            <a:pPr algn="just">
              <a:buClr>
                <a:schemeClr val="tx1"/>
              </a:buClr>
              <a:buFont typeface="Wingdings" pitchFamily="2" charset="2"/>
              <a:buChar char="q"/>
              <a:defRPr/>
            </a:pPr>
            <a:r>
              <a:rPr lang="en-US" altLang="ko-KR" sz="2800" dirty="0">
                <a:latin typeface="Times New Roman" pitchFamily="18" charset="0"/>
                <a:cs typeface="Times New Roman" pitchFamily="18" charset="0"/>
              </a:rPr>
              <a:t> </a:t>
            </a:r>
            <a:r>
              <a:rPr lang="en-US" altLang="ko-KR" sz="2800" b="1" dirty="0">
                <a:latin typeface="Times New Roman" pitchFamily="18" charset="0"/>
                <a:cs typeface="Times New Roman" pitchFamily="18" charset="0"/>
              </a:rPr>
              <a:t>Personal Data Collector Application</a:t>
            </a:r>
            <a:endParaRPr lang="en-US" altLang="ko-KR" sz="2800" dirty="0">
              <a:latin typeface="Times New Roman" pitchFamily="18" charset="0"/>
              <a:cs typeface="Times New Roman" pitchFamily="18" charset="0"/>
            </a:endParaRPr>
          </a:p>
        </p:txBody>
      </p:sp>
      <p:sp>
        <p:nvSpPr>
          <p:cNvPr id="14" name="Rectangle 13"/>
          <p:cNvSpPr/>
          <p:nvPr/>
        </p:nvSpPr>
        <p:spPr>
          <a:xfrm>
            <a:off x="10158232" y="18887655"/>
            <a:ext cx="9908394" cy="2785378"/>
          </a:xfrm>
          <a:prstGeom prst="rect">
            <a:avLst/>
          </a:prstGeom>
        </p:spPr>
        <p:txBody>
          <a:bodyPr wrap="square" numCol="1">
            <a:spAutoFit/>
          </a:bodyPr>
          <a:lstStyle/>
          <a:p>
            <a:pPr algn="just"/>
            <a:r>
              <a:rPr lang="en-US" sz="2500" dirty="0">
                <a:latin typeface="Times New Roman" panose="02020603050405020304" pitchFamily="18" charset="0"/>
                <a:cs typeface="Times New Roman" panose="02020603050405020304" pitchFamily="18" charset="0"/>
              </a:rPr>
              <a:t>In this research we did not develop our application </a:t>
            </a:r>
            <a:r>
              <a:rPr lang="en-US" sz="2500" dirty="0" smtClean="0">
                <a:latin typeface="Times New Roman" panose="02020603050405020304" pitchFamily="18" charset="0"/>
                <a:cs typeface="Times New Roman" panose="02020603050405020304" pitchFamily="18" charset="0"/>
              </a:rPr>
              <a:t>from </a:t>
            </a:r>
            <a:r>
              <a:rPr lang="en-US" sz="2500" dirty="0" smtClean="0">
                <a:latin typeface="Times New Roman" panose="02020603050405020304" pitchFamily="18" charset="0"/>
                <a:cs typeface="Times New Roman" panose="02020603050405020304" pitchFamily="18" charset="0"/>
              </a:rPr>
              <a:t>scratch, we </a:t>
            </a:r>
            <a:r>
              <a:rPr lang="en-US" sz="2500" dirty="0" smtClean="0">
                <a:latin typeface="Times New Roman" panose="02020603050405020304" pitchFamily="18" charset="0"/>
                <a:cs typeface="Times New Roman" panose="02020603050405020304" pitchFamily="18" charset="0"/>
              </a:rPr>
              <a:t>use </a:t>
            </a:r>
            <a:r>
              <a:rPr lang="en-US" sz="2500" b="1" i="1" dirty="0" err="1" smtClean="0">
                <a:latin typeface="Times New Roman" panose="02020603050405020304" pitchFamily="18" charset="0"/>
                <a:cs typeface="Times New Roman" panose="02020603050405020304" pitchFamily="18" charset="0"/>
              </a:rPr>
              <a:t>Funf</a:t>
            </a:r>
            <a:r>
              <a:rPr lang="en-US" sz="2500" i="1" dirty="0" smtClean="0">
                <a:latin typeface="Times New Roman" panose="02020603050405020304" pitchFamily="18" charset="0"/>
                <a:cs typeface="Times New Roman" panose="02020603050405020304" pitchFamily="18" charset="0"/>
              </a:rPr>
              <a:t> library</a:t>
            </a:r>
            <a:r>
              <a:rPr lang="en-US" sz="2500" dirty="0" smtClean="0">
                <a:latin typeface="Times New Roman" panose="02020603050405020304" pitchFamily="18" charset="0"/>
                <a:cs typeface="Times New Roman" panose="02020603050405020304" pitchFamily="18" charset="0"/>
              </a:rPr>
              <a:t>. This application is following opportunistic sensing, means it does not need user intervention. User only install this application and everything is done, this application will automatically collected all of their sensor data. This application collected 19 types of sensor data, but in this research, we only use nine sensors data are activity, GPS, Nearby Bluetooth, Nearby Wi-Fi, call, SMS, Battery, Current Run Apps, Phone Screen. </a:t>
            </a:r>
            <a:endParaRPr lang="en-US" sz="2500" dirty="0">
              <a:latin typeface="Times New Roman" panose="02020603050405020304" pitchFamily="18" charset="0"/>
              <a:cs typeface="Times New Roman" panose="02020603050405020304" pitchFamily="18" charset="0"/>
            </a:endParaRPr>
          </a:p>
        </p:txBody>
      </p:sp>
      <p:sp>
        <p:nvSpPr>
          <p:cNvPr id="16" name="Rectangle 15"/>
          <p:cNvSpPr/>
          <p:nvPr/>
        </p:nvSpPr>
        <p:spPr bwMode="auto">
          <a:xfrm>
            <a:off x="19561610" y="44837918"/>
            <a:ext cx="8495814" cy="46551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114800" rtl="0" eaLnBrk="1" fontAlgn="base" latinLnBrk="1" hangingPunct="1">
              <a:lnSpc>
                <a:spcPct val="100000"/>
              </a:lnSpc>
              <a:spcBef>
                <a:spcPct val="0"/>
              </a:spcBef>
              <a:spcAft>
                <a:spcPct val="0"/>
              </a:spcAft>
              <a:buClrTx/>
              <a:buSzTx/>
              <a:buFontTx/>
              <a:buNone/>
              <a:tabLst/>
            </a:pPr>
            <a:endParaRPr kumimoji="1" lang="en-US" sz="10800" b="0" i="0" u="none" strike="noStrike" cap="none" normalizeH="0" baseline="0" smtClean="0">
              <a:ln>
                <a:noFill/>
              </a:ln>
              <a:solidFill>
                <a:schemeClr val="tx1"/>
              </a:solidFill>
              <a:effectLst/>
              <a:latin typeface="굴림" charset="-127"/>
              <a:ea typeface="굴림" charset="-127"/>
            </a:endParaRPr>
          </a:p>
        </p:txBody>
      </p:sp>
      <p:sp>
        <p:nvSpPr>
          <p:cNvPr id="15" name="TextBox 14"/>
          <p:cNvSpPr txBox="1"/>
          <p:nvPr/>
        </p:nvSpPr>
        <p:spPr>
          <a:xfrm>
            <a:off x="19200440" y="44728044"/>
            <a:ext cx="6912768" cy="584775"/>
          </a:xfrm>
          <a:prstGeom prst="rect">
            <a:avLst/>
          </a:prstGeom>
          <a:noFill/>
        </p:spPr>
        <p:txBody>
          <a:bodyPr wrap="square" rtlCol="0">
            <a:spAutoFit/>
          </a:bodyPr>
          <a:lstStyle/>
          <a:p>
            <a:r>
              <a:rPr lang="en-US" sz="3200" b="1" dirty="0" smtClean="0">
                <a:solidFill>
                  <a:schemeClr val="bg1"/>
                </a:solidFill>
                <a:latin typeface="Arial Black" panose="020B0A04020102020204" pitchFamily="34" charset="0"/>
                <a:cs typeface="Times New Roman" panose="02020603050405020304" pitchFamily="18" charset="0"/>
              </a:rPr>
              <a:t>Advanced Network Lab</a:t>
            </a:r>
            <a:endParaRPr lang="en-US" sz="3200" b="1" dirty="0">
              <a:solidFill>
                <a:schemeClr val="bg1"/>
              </a:solidFill>
              <a:latin typeface="Arial Black" panose="020B0A04020102020204" pitchFamily="34"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4993" y="10557875"/>
            <a:ext cx="10055998" cy="589703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9318" y="8297746"/>
            <a:ext cx="10077450" cy="221932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86266" y="22778524"/>
            <a:ext cx="8786830" cy="4784204"/>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65958" y="31222785"/>
            <a:ext cx="9040759" cy="5037414"/>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450708" y="35596605"/>
            <a:ext cx="8913794" cy="5322187"/>
          </a:xfrm>
          <a:prstGeom prst="rect">
            <a:avLst/>
          </a:prstGeom>
        </p:spPr>
      </p:pic>
      <p:sp>
        <p:nvSpPr>
          <p:cNvPr id="52" name="직사각형 51"/>
          <p:cNvSpPr>
            <a:spLocks noChangeArrowheads="1"/>
          </p:cNvSpPr>
          <p:nvPr/>
        </p:nvSpPr>
        <p:spPr bwMode="auto">
          <a:xfrm>
            <a:off x="10208179" y="22028345"/>
            <a:ext cx="3193068" cy="615553"/>
          </a:xfrm>
          <a:prstGeom prst="rect">
            <a:avLst/>
          </a:prstGeom>
          <a:solidFill>
            <a:srgbClr val="EBFFE9"/>
          </a:solidFill>
          <a:ln w="9525">
            <a:solidFill>
              <a:schemeClr val="accent3">
                <a:lumMod val="95000"/>
              </a:schemeClr>
            </a:solidFill>
            <a:miter lim="800000"/>
            <a:headEnd/>
            <a:tailEnd/>
          </a:ln>
          <a:effectLst>
            <a:innerShdw blurRad="63500" dist="50800" dir="2700000">
              <a:prstClr val="black"/>
            </a:innerShdw>
          </a:effectLst>
        </p:spPr>
        <p:txBody>
          <a:bodyPr wrap="square" lIns="182880" tIns="91440" bIns="91440">
            <a:spAutoFit/>
          </a:bodyPr>
          <a:lstStyle/>
          <a:p>
            <a:pPr algn="just">
              <a:buClr>
                <a:schemeClr val="tx1"/>
              </a:buClr>
              <a:buFont typeface="Wingdings" pitchFamily="2" charset="2"/>
              <a:buChar char="q"/>
              <a:defRPr/>
            </a:pPr>
            <a:r>
              <a:rPr lang="en-US" altLang="ko-KR" sz="2800" dirty="0">
                <a:latin typeface="Times New Roman" pitchFamily="18" charset="0"/>
                <a:cs typeface="Times New Roman" pitchFamily="18" charset="0"/>
              </a:rPr>
              <a:t> </a:t>
            </a:r>
            <a:r>
              <a:rPr lang="en-US" altLang="ko-KR" sz="2800" b="1" dirty="0" smtClean="0">
                <a:latin typeface="Times New Roman" pitchFamily="18" charset="0"/>
                <a:cs typeface="Times New Roman" pitchFamily="18" charset="0"/>
              </a:rPr>
              <a:t>Data Processing</a:t>
            </a:r>
            <a:endParaRPr lang="en-US" altLang="ko-KR" sz="2800" dirty="0">
              <a:latin typeface="Times New Roman" pitchFamily="18" charset="0"/>
              <a:cs typeface="Times New Roman" pitchFamily="18" charset="0"/>
            </a:endParaRPr>
          </a:p>
        </p:txBody>
      </p:sp>
      <p:sp>
        <p:nvSpPr>
          <p:cNvPr id="53" name="Rectangle 60"/>
          <p:cNvSpPr>
            <a:spLocks noChangeArrowheads="1"/>
          </p:cNvSpPr>
          <p:nvPr/>
        </p:nvSpPr>
        <p:spPr bwMode="auto">
          <a:xfrm>
            <a:off x="10012548" y="31428952"/>
            <a:ext cx="10038828" cy="9656977"/>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54" name="Text Box 431"/>
          <p:cNvSpPr txBox="1">
            <a:spLocks noChangeArrowheads="1"/>
          </p:cNvSpPr>
          <p:nvPr/>
        </p:nvSpPr>
        <p:spPr bwMode="auto">
          <a:xfrm>
            <a:off x="9594799" y="31202613"/>
            <a:ext cx="7483486" cy="1178344"/>
          </a:xfrm>
          <a:prstGeom prst="rect">
            <a:avLst/>
          </a:prstGeom>
          <a:noFill/>
          <a:ln w="9525">
            <a:noFill/>
            <a:miter lim="800000"/>
            <a:headEnd/>
            <a:tailEnd/>
          </a:ln>
        </p:spPr>
        <p:txBody>
          <a:bodyPr wrap="square" lIns="435428" tIns="217714" rIns="435428" bIns="217714">
            <a:spAutoFit/>
          </a:bodyPr>
          <a:lstStyle/>
          <a:p>
            <a:pPr defTabSz="4354513">
              <a:spcBef>
                <a:spcPct val="50000"/>
              </a:spcBef>
              <a:buClr>
                <a:srgbClr val="777777"/>
              </a:buClr>
              <a:buSzPct val="70000"/>
              <a:buFont typeface="Wingdings" pitchFamily="2" charset="2"/>
              <a:buChar char="v"/>
            </a:pPr>
            <a:r>
              <a:rPr lang="en-US" altLang="ko-KR" sz="3200" b="1" dirty="0" smtClean="0">
                <a:latin typeface="Times New Roman" pitchFamily="18" charset="0"/>
                <a:cs typeface="Times New Roman" pitchFamily="18" charset="0"/>
              </a:rPr>
              <a:t> </a:t>
            </a:r>
            <a:r>
              <a:rPr lang="en-US" altLang="ko-KR" sz="4800" b="1" dirty="0" smtClean="0">
                <a:solidFill>
                  <a:srgbClr val="12436C"/>
                </a:solidFill>
                <a:latin typeface="Times New Roman" pitchFamily="18" charset="0"/>
                <a:cs typeface="Times New Roman" pitchFamily="18" charset="0"/>
              </a:rPr>
              <a:t>H</a:t>
            </a:r>
            <a:r>
              <a:rPr lang="en-US" altLang="ko-KR" sz="3200" b="1" dirty="0" smtClean="0">
                <a:latin typeface="Times New Roman" pitchFamily="18" charset="0"/>
                <a:cs typeface="Times New Roman" pitchFamily="18" charset="0"/>
              </a:rPr>
              <a:t>uman</a:t>
            </a:r>
            <a:r>
              <a:rPr lang="en-US" altLang="ko-KR" sz="3200" b="1" dirty="0" smtClean="0">
                <a:latin typeface="Times New Roman" pitchFamily="18" charset="0"/>
                <a:cs typeface="Times New Roman" pitchFamily="18" charset="0"/>
              </a:rPr>
              <a:t> </a:t>
            </a:r>
            <a:r>
              <a:rPr lang="en-US" altLang="ko-KR" sz="4800" b="1" dirty="0" smtClean="0">
                <a:solidFill>
                  <a:srgbClr val="12436C"/>
                </a:solidFill>
                <a:latin typeface="Times New Roman" pitchFamily="18" charset="0"/>
                <a:cs typeface="Times New Roman" pitchFamily="18" charset="0"/>
              </a:rPr>
              <a:t>B</a:t>
            </a:r>
            <a:r>
              <a:rPr lang="en-US" altLang="ko-KR" sz="3200" b="1" dirty="0" smtClean="0">
                <a:latin typeface="Times New Roman" pitchFamily="18" charset="0"/>
                <a:cs typeface="Times New Roman" pitchFamily="18" charset="0"/>
              </a:rPr>
              <a:t>ehavior </a:t>
            </a:r>
            <a:r>
              <a:rPr lang="en-US" altLang="ko-KR" sz="4800" b="1" dirty="0" smtClean="0">
                <a:solidFill>
                  <a:srgbClr val="12436C"/>
                </a:solidFill>
                <a:latin typeface="Times New Roman" pitchFamily="18" charset="0"/>
                <a:cs typeface="Times New Roman" pitchFamily="18" charset="0"/>
              </a:rPr>
              <a:t>I</a:t>
            </a:r>
            <a:r>
              <a:rPr lang="en-US" altLang="ko-KR" sz="3200" b="1" dirty="0" smtClean="0">
                <a:latin typeface="Times New Roman" pitchFamily="18" charset="0"/>
                <a:cs typeface="Times New Roman" pitchFamily="18" charset="0"/>
              </a:rPr>
              <a:t>dentification </a:t>
            </a:r>
            <a:endParaRPr lang="en-US" altLang="ko-KR" sz="3200" b="1" dirty="0">
              <a:latin typeface="Times New Roman" pitchFamily="18" charset="0"/>
              <a:cs typeface="Times New Roman" pitchFamily="18" charset="0"/>
            </a:endParaRPr>
          </a:p>
        </p:txBody>
      </p:sp>
      <p:sp>
        <p:nvSpPr>
          <p:cNvPr id="23" name="TextBox 22"/>
          <p:cNvSpPr txBox="1"/>
          <p:nvPr/>
        </p:nvSpPr>
        <p:spPr>
          <a:xfrm>
            <a:off x="20347155" y="9934784"/>
            <a:ext cx="8971981" cy="6247864"/>
          </a:xfrm>
          <a:prstGeom prst="rect">
            <a:avLst/>
          </a:prstGeom>
          <a:noFill/>
          <a:ln>
            <a:solidFill>
              <a:schemeClr val="accent2">
                <a:lumMod val="75000"/>
              </a:schemeClr>
            </a:solidFill>
          </a:ln>
        </p:spPr>
        <p:txBody>
          <a:bodyPr wrap="square" rtlCol="0">
            <a:spAutoFit/>
          </a:bodyPr>
          <a:lstStyle/>
          <a:p>
            <a:pPr marL="0" indent="0">
              <a:buNone/>
            </a:pPr>
            <a:r>
              <a:rPr lang="en-US" sz="2500" b="1" dirty="0">
                <a:latin typeface="Courier New" panose="02070309020205020404" pitchFamily="49" charset="0"/>
                <a:cs typeface="Courier New" panose="02070309020205020404" pitchFamily="49" charset="0"/>
              </a:rPr>
              <a:t>Data</a:t>
            </a:r>
            <a:r>
              <a:rPr lang="en-US" sz="2500" dirty="0">
                <a:latin typeface="Courier New" panose="02070309020205020404" pitchFamily="49" charset="0"/>
                <a:cs typeface="Courier New" panose="02070309020205020404" pitchFamily="49" charset="0"/>
              </a:rPr>
              <a:t> : D, w</a:t>
            </a:r>
          </a:p>
          <a:p>
            <a:pPr marL="0" indent="0">
              <a:buNone/>
            </a:pPr>
            <a:r>
              <a:rPr lang="en-US" sz="2500" b="1" dirty="0">
                <a:latin typeface="Courier New" panose="02070309020205020404" pitchFamily="49" charset="0"/>
                <a:cs typeface="Courier New" panose="02070309020205020404" pitchFamily="49" charset="0"/>
              </a:rPr>
              <a:t>Result</a:t>
            </a:r>
            <a:r>
              <a:rPr lang="en-US" sz="2500" dirty="0">
                <a:latin typeface="Courier New" panose="02070309020205020404" pitchFamily="49" charset="0"/>
                <a:cs typeface="Courier New" panose="02070309020205020404" pitchFamily="49" charset="0"/>
              </a:rPr>
              <a:t> : All Detected Group in a Window</a:t>
            </a:r>
          </a:p>
          <a:p>
            <a:pPr marL="0" indent="0">
              <a:buNone/>
            </a:pPr>
            <a:r>
              <a:rPr lang="en-US" sz="2500" i="1" dirty="0" err="1">
                <a:latin typeface="Courier New" panose="02070309020205020404" pitchFamily="49" charset="0"/>
                <a:cs typeface="Courier New" panose="02070309020205020404" pitchFamily="49" charset="0"/>
              </a:rPr>
              <a:t>grpAll</a:t>
            </a:r>
            <a:r>
              <a:rPr lang="en-US" sz="2500" i="1" dirty="0">
                <a:latin typeface="Courier New" panose="02070309020205020404" pitchFamily="49" charset="0"/>
                <a:cs typeface="Courier New" panose="02070309020205020404" pitchFamily="49" charset="0"/>
              </a:rPr>
              <a:t>, </a:t>
            </a:r>
            <a:r>
              <a:rPr lang="en-US" sz="2500" i="1" dirty="0" err="1">
                <a:latin typeface="Courier New" panose="02070309020205020404" pitchFamily="49" charset="0"/>
                <a:cs typeface="Courier New" panose="02070309020205020404" pitchFamily="49" charset="0"/>
              </a:rPr>
              <a:t>grpTemp</a:t>
            </a:r>
            <a:r>
              <a:rPr lang="en-US" sz="2500" i="1" dirty="0">
                <a:latin typeface="Courier New" panose="02070309020205020404" pitchFamily="49" charset="0"/>
                <a:cs typeface="Courier New" panose="02070309020205020404" pitchFamily="49" charset="0"/>
              </a:rPr>
              <a:t>, </a:t>
            </a:r>
            <a:r>
              <a:rPr lang="en-US" sz="2500" i="1" dirty="0" err="1" smtClean="0">
                <a:latin typeface="Courier New" panose="02070309020205020404" pitchFamily="49" charset="0"/>
                <a:cs typeface="Courier New" panose="02070309020205020404" pitchFamily="49" charset="0"/>
              </a:rPr>
              <a:t>grpPrevious</a:t>
            </a:r>
            <a:r>
              <a:rPr lang="en-US" sz="2500" i="1" dirty="0" smtClean="0">
                <a:latin typeface="Courier New" panose="02070309020205020404" pitchFamily="49" charset="0"/>
                <a:cs typeface="Courier New" panose="02070309020205020404" pitchFamily="49" charset="0"/>
              </a:rPr>
              <a:t> </a:t>
            </a:r>
            <a:r>
              <a:rPr lang="en-US" sz="2500" dirty="0" smtClean="0">
                <a:latin typeface="Courier New" panose="02070309020205020404" pitchFamily="49" charset="0"/>
                <a:cs typeface="Courier New" panose="02070309020205020404" pitchFamily="49" charset="0"/>
              </a:rPr>
              <a:t>&lt;- </a:t>
            </a:r>
            <a:r>
              <a:rPr lang="en-US" sz="2500" dirty="0">
                <a:latin typeface="Courier New" panose="02070309020205020404" pitchFamily="49" charset="0"/>
                <a:cs typeface="Courier New" panose="02070309020205020404" pitchFamily="49" charset="0"/>
              </a:rPr>
              <a:t>NULL</a:t>
            </a:r>
          </a:p>
          <a:p>
            <a:pPr marL="0" indent="0">
              <a:buNone/>
            </a:pPr>
            <a:r>
              <a:rPr lang="en-US" sz="2500" i="1" dirty="0" err="1">
                <a:latin typeface="Courier New" panose="02070309020205020404" pitchFamily="49" charset="0"/>
                <a:cs typeface="Courier New" panose="02070309020205020404" pitchFamily="49" charset="0"/>
              </a:rPr>
              <a:t>dataValue</a:t>
            </a:r>
            <a:r>
              <a:rPr lang="en-US" sz="2500" i="1" dirty="0">
                <a:latin typeface="Courier New" panose="02070309020205020404" pitchFamily="49" charset="0"/>
                <a:cs typeface="Courier New" panose="02070309020205020404" pitchFamily="49" charset="0"/>
              </a:rPr>
              <a:t>, </a:t>
            </a:r>
            <a:r>
              <a:rPr lang="en-US" sz="2500" i="1" dirty="0" err="1">
                <a:latin typeface="Courier New" panose="02070309020205020404" pitchFamily="49" charset="0"/>
                <a:cs typeface="Courier New" panose="02070309020205020404" pitchFamily="49" charset="0"/>
              </a:rPr>
              <a:t>dataValueNext</a:t>
            </a:r>
            <a:r>
              <a:rPr lang="en-US" sz="2500" i="1" dirty="0">
                <a:latin typeface="Courier New" panose="02070309020205020404" pitchFamily="49" charset="0"/>
                <a:cs typeface="Courier New" panose="02070309020205020404" pitchFamily="49" charset="0"/>
              </a:rPr>
              <a:t> </a:t>
            </a:r>
            <a:r>
              <a:rPr lang="en-US" sz="2500" dirty="0">
                <a:latin typeface="Courier New" panose="02070309020205020404" pitchFamily="49" charset="0"/>
                <a:cs typeface="Courier New" panose="02070309020205020404" pitchFamily="49" charset="0"/>
              </a:rPr>
              <a:t>&lt;- </a:t>
            </a:r>
            <a:r>
              <a:rPr lang="en-US" sz="2500" dirty="0" smtClean="0">
                <a:latin typeface="Courier New" panose="02070309020205020404" pitchFamily="49" charset="0"/>
                <a:cs typeface="Courier New" panose="02070309020205020404" pitchFamily="49" charset="0"/>
              </a:rPr>
              <a:t>NULL</a:t>
            </a:r>
          </a:p>
          <a:p>
            <a:pPr marL="0" indent="0">
              <a:buNone/>
            </a:pPr>
            <a:endParaRPr lang="en-US" sz="2500" dirty="0">
              <a:latin typeface="Courier New" panose="02070309020205020404" pitchFamily="49" charset="0"/>
              <a:cs typeface="Courier New" panose="02070309020205020404" pitchFamily="49" charset="0"/>
            </a:endParaRPr>
          </a:p>
          <a:p>
            <a:pPr marL="0" indent="0">
              <a:buNone/>
            </a:pPr>
            <a:r>
              <a:rPr lang="en-US" sz="2500" b="1" dirty="0">
                <a:latin typeface="Courier New" panose="02070309020205020404" pitchFamily="49" charset="0"/>
                <a:cs typeface="Courier New" panose="02070309020205020404" pitchFamily="49" charset="0"/>
              </a:rPr>
              <a:t>while</a:t>
            </a:r>
            <a:r>
              <a:rPr lang="en-US" sz="2500" dirty="0">
                <a:latin typeface="Courier New" panose="02070309020205020404" pitchFamily="49" charset="0"/>
                <a:cs typeface="Courier New" panose="02070309020205020404" pitchFamily="49" charset="0"/>
              </a:rPr>
              <a:t> (D in w) for all of D </a:t>
            </a:r>
            <a:r>
              <a:rPr lang="en-US" sz="2500" b="1" dirty="0">
                <a:latin typeface="Courier New" panose="02070309020205020404" pitchFamily="49" charset="0"/>
                <a:cs typeface="Courier New" panose="02070309020205020404" pitchFamily="49" charset="0"/>
              </a:rPr>
              <a:t>do</a:t>
            </a:r>
          </a:p>
          <a:p>
            <a:pPr marL="400050" lvl="1" indent="0">
              <a:buNone/>
            </a:pPr>
            <a:r>
              <a:rPr lang="en-US" sz="2500" dirty="0" err="1">
                <a:latin typeface="Courier New" panose="02070309020205020404" pitchFamily="49" charset="0"/>
                <a:cs typeface="Courier New" panose="02070309020205020404" pitchFamily="49" charset="0"/>
              </a:rPr>
              <a:t>dataValue</a:t>
            </a:r>
            <a:r>
              <a:rPr lang="en-US" sz="2500" dirty="0">
                <a:latin typeface="Courier New" panose="02070309020205020404" pitchFamily="49" charset="0"/>
                <a:cs typeface="Courier New" panose="02070309020205020404" pitchFamily="49" charset="0"/>
              </a:rPr>
              <a:t> &lt;- </a:t>
            </a:r>
            <a:r>
              <a:rPr lang="en-US" sz="2500" dirty="0" err="1">
                <a:latin typeface="Courier New" panose="02070309020205020404" pitchFamily="49" charset="0"/>
                <a:cs typeface="Courier New" panose="02070309020205020404" pitchFamily="49" charset="0"/>
              </a:rPr>
              <a:t>D.current.day</a:t>
            </a:r>
            <a:endParaRPr lang="en-US" sz="2500" dirty="0">
              <a:latin typeface="Courier New" panose="02070309020205020404" pitchFamily="49" charset="0"/>
              <a:cs typeface="Courier New" panose="02070309020205020404" pitchFamily="49" charset="0"/>
            </a:endParaRPr>
          </a:p>
          <a:p>
            <a:pPr marL="400050" lvl="1" indent="0">
              <a:buNone/>
            </a:pPr>
            <a:r>
              <a:rPr lang="en-US" sz="2500" dirty="0" err="1">
                <a:latin typeface="Courier New" panose="02070309020205020404" pitchFamily="49" charset="0"/>
                <a:cs typeface="Courier New" panose="02070309020205020404" pitchFamily="49" charset="0"/>
              </a:rPr>
              <a:t>dataValueNext</a:t>
            </a:r>
            <a:r>
              <a:rPr lang="en-US" sz="2500" dirty="0">
                <a:latin typeface="Courier New" panose="02070309020205020404" pitchFamily="49" charset="0"/>
                <a:cs typeface="Courier New" panose="02070309020205020404" pitchFamily="49" charset="0"/>
              </a:rPr>
              <a:t> &lt;- </a:t>
            </a:r>
            <a:r>
              <a:rPr lang="en-US" sz="2500" dirty="0" err="1">
                <a:latin typeface="Courier New" panose="02070309020205020404" pitchFamily="49" charset="0"/>
                <a:cs typeface="Courier New" panose="02070309020205020404" pitchFamily="49" charset="0"/>
              </a:rPr>
              <a:t>D.next.day</a:t>
            </a:r>
            <a:endParaRPr lang="en-US" sz="2500" dirty="0">
              <a:latin typeface="Courier New" panose="02070309020205020404" pitchFamily="49" charset="0"/>
              <a:cs typeface="Courier New" panose="02070309020205020404" pitchFamily="49" charset="0"/>
            </a:endParaRPr>
          </a:p>
          <a:p>
            <a:pPr marL="400050" lvl="1" indent="0">
              <a:buNone/>
            </a:pPr>
            <a:r>
              <a:rPr lang="en-US" sz="2500" dirty="0" err="1">
                <a:latin typeface="Courier New" panose="02070309020205020404" pitchFamily="49" charset="0"/>
                <a:cs typeface="Courier New" panose="02070309020205020404" pitchFamily="49" charset="0"/>
              </a:rPr>
              <a:t>grpTemp</a:t>
            </a:r>
            <a:r>
              <a:rPr lang="en-US" sz="2500" dirty="0">
                <a:latin typeface="Courier New" panose="02070309020205020404" pitchFamily="49" charset="0"/>
                <a:cs typeface="Courier New" panose="02070309020205020404" pitchFamily="49" charset="0"/>
              </a:rPr>
              <a:t> &lt;- </a:t>
            </a:r>
            <a:r>
              <a:rPr lang="en-US" sz="2500" i="1" dirty="0" err="1">
                <a:latin typeface="Courier New" panose="02070309020205020404" pitchFamily="49" charset="0"/>
                <a:cs typeface="Courier New" panose="02070309020205020404" pitchFamily="49" charset="0"/>
              </a:rPr>
              <a:t>findingSimilarPatterns</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dataValue</a:t>
            </a: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dataValueNext</a:t>
            </a:r>
            <a:r>
              <a:rPr lang="en-US" sz="2500" dirty="0">
                <a:latin typeface="Courier New" panose="02070309020205020404" pitchFamily="49" charset="0"/>
                <a:cs typeface="Courier New" panose="02070309020205020404" pitchFamily="49" charset="0"/>
              </a:rPr>
              <a:t>)</a:t>
            </a:r>
          </a:p>
          <a:p>
            <a:pPr marL="400050" lvl="1" indent="0">
              <a:buNone/>
            </a:pPr>
            <a:endParaRPr lang="en-US" sz="2500" dirty="0">
              <a:latin typeface="Courier New" panose="02070309020205020404" pitchFamily="49" charset="0"/>
              <a:cs typeface="Courier New" panose="02070309020205020404" pitchFamily="49" charset="0"/>
            </a:endParaRPr>
          </a:p>
          <a:p>
            <a:pPr marL="400050" lvl="1" indent="0">
              <a:buNone/>
            </a:pPr>
            <a:r>
              <a:rPr lang="en-US" sz="2500" dirty="0">
                <a:latin typeface="Courier New" panose="02070309020205020404" pitchFamily="49" charset="0"/>
                <a:cs typeface="Courier New" panose="02070309020205020404" pitchFamily="49" charset="0"/>
              </a:rPr>
              <a:t>if </a:t>
            </a:r>
            <a:r>
              <a:rPr lang="en-US" sz="2500" i="1"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grpTemp</a:t>
            </a:r>
            <a:r>
              <a:rPr lang="en-US" sz="2500" i="1" dirty="0">
                <a:latin typeface="Courier New" panose="02070309020205020404" pitchFamily="49" charset="0"/>
                <a:cs typeface="Courier New" panose="02070309020205020404" pitchFamily="49" charset="0"/>
              </a:rPr>
              <a:t> in </a:t>
            </a:r>
            <a:r>
              <a:rPr lang="en-US" sz="2500" dirty="0" err="1">
                <a:latin typeface="Courier New" panose="02070309020205020404" pitchFamily="49" charset="0"/>
                <a:cs typeface="Courier New" panose="02070309020205020404" pitchFamily="49" charset="0"/>
              </a:rPr>
              <a:t>grpPrevious</a:t>
            </a:r>
            <a:r>
              <a:rPr lang="en-US" sz="2500" i="1" dirty="0">
                <a:latin typeface="Courier New" panose="02070309020205020404" pitchFamily="49" charset="0"/>
                <a:cs typeface="Courier New" panose="02070309020205020404" pitchFamily="49" charset="0"/>
              </a:rPr>
              <a:t>)</a:t>
            </a:r>
            <a:r>
              <a:rPr lang="en-US" sz="2500" dirty="0">
                <a:latin typeface="Courier New" panose="02070309020205020404" pitchFamily="49" charset="0"/>
                <a:cs typeface="Courier New" panose="02070309020205020404" pitchFamily="49" charset="0"/>
              </a:rPr>
              <a:t>then</a:t>
            </a:r>
          </a:p>
          <a:p>
            <a:pPr marL="400050" lvl="1" indent="0">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grpNew</a:t>
            </a:r>
            <a:r>
              <a:rPr lang="en-US" sz="2500" dirty="0">
                <a:latin typeface="Courier New" panose="02070309020205020404" pitchFamily="49" charset="0"/>
                <a:cs typeface="Courier New" panose="02070309020205020404" pitchFamily="49" charset="0"/>
              </a:rPr>
              <a:t> &lt;- </a:t>
            </a:r>
            <a:r>
              <a:rPr lang="en-US" sz="2500" i="1" dirty="0">
                <a:latin typeface="Courier New" panose="02070309020205020404" pitchFamily="49" charset="0"/>
                <a:cs typeface="Courier New" panose="02070309020205020404" pitchFamily="49" charset="0"/>
              </a:rPr>
              <a:t>merge</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grpPrevious</a:t>
            </a: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grpTemp</a:t>
            </a:r>
            <a:r>
              <a:rPr lang="en-US" sz="2500" dirty="0">
                <a:latin typeface="Courier New" panose="02070309020205020404" pitchFamily="49" charset="0"/>
                <a:cs typeface="Courier New" panose="02070309020205020404" pitchFamily="49" charset="0"/>
              </a:rPr>
              <a:t>)</a:t>
            </a:r>
          </a:p>
          <a:p>
            <a:pPr marL="400050" lvl="1" indent="0">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grpAll</a:t>
            </a:r>
            <a:r>
              <a:rPr lang="en-US" sz="2500" i="1" dirty="0">
                <a:latin typeface="Courier New" panose="02070309020205020404" pitchFamily="49" charset="0"/>
                <a:cs typeface="Courier New" panose="02070309020205020404" pitchFamily="49" charset="0"/>
              </a:rPr>
              <a:t> &lt;- add</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grpNew</a:t>
            </a:r>
            <a:r>
              <a:rPr lang="en-US" sz="2500" dirty="0">
                <a:latin typeface="Courier New" panose="02070309020205020404" pitchFamily="49" charset="0"/>
                <a:cs typeface="Courier New" panose="02070309020205020404" pitchFamily="49" charset="0"/>
              </a:rPr>
              <a:t>)</a:t>
            </a:r>
          </a:p>
          <a:p>
            <a:pPr marL="400050" lvl="1" indent="0">
              <a:buNone/>
            </a:pPr>
            <a:r>
              <a:rPr lang="en-US" sz="2500" dirty="0">
                <a:latin typeface="Courier New" panose="02070309020205020404" pitchFamily="49" charset="0"/>
                <a:cs typeface="Courier New" panose="02070309020205020404" pitchFamily="49" charset="0"/>
              </a:rPr>
              <a:t>else</a:t>
            </a:r>
          </a:p>
          <a:p>
            <a:pPr marL="400050" lvl="1" indent="0">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grpAll</a:t>
            </a:r>
            <a:r>
              <a:rPr lang="en-US" sz="2500" i="1" dirty="0">
                <a:latin typeface="Courier New" panose="02070309020205020404" pitchFamily="49" charset="0"/>
                <a:cs typeface="Courier New" panose="02070309020205020404" pitchFamily="49" charset="0"/>
              </a:rPr>
              <a:t> &lt;- add</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grpTemp</a:t>
            </a:r>
            <a:r>
              <a:rPr lang="en-US" sz="2500" dirty="0">
                <a:latin typeface="Courier New" panose="02070309020205020404" pitchFamily="49" charset="0"/>
                <a:cs typeface="Courier New" panose="02070309020205020404" pitchFamily="49" charset="0"/>
              </a:rPr>
              <a:t>) </a:t>
            </a:r>
          </a:p>
        </p:txBody>
      </p:sp>
      <p:sp>
        <p:nvSpPr>
          <p:cNvPr id="57" name="Title 1"/>
          <p:cNvSpPr txBox="1">
            <a:spLocks/>
          </p:cNvSpPr>
          <p:nvPr/>
        </p:nvSpPr>
        <p:spPr bwMode="auto">
          <a:xfrm>
            <a:off x="20230055" y="8916521"/>
            <a:ext cx="8258204" cy="910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a:solidFill>
                  <a:srgbClr val="397FCF"/>
                </a:solidFill>
                <a:latin typeface="+mj-lt"/>
                <a:ea typeface="+mj-ea"/>
                <a:cs typeface="+mj-cs"/>
              </a:defRPr>
            </a:lvl1pPr>
            <a:lvl2pPr algn="l" rtl="0" fontAlgn="base">
              <a:spcBef>
                <a:spcPct val="0"/>
              </a:spcBef>
              <a:spcAft>
                <a:spcPct val="0"/>
              </a:spcAft>
              <a:defRPr sz="2800">
                <a:solidFill>
                  <a:srgbClr val="397FCF"/>
                </a:solidFill>
                <a:latin typeface="Arial" charset="0"/>
                <a:ea typeface="ＭＳ Ｐゴシック" charset="0"/>
              </a:defRPr>
            </a:lvl2pPr>
            <a:lvl3pPr algn="l" rtl="0" fontAlgn="base">
              <a:spcBef>
                <a:spcPct val="0"/>
              </a:spcBef>
              <a:spcAft>
                <a:spcPct val="0"/>
              </a:spcAft>
              <a:defRPr sz="2800">
                <a:solidFill>
                  <a:srgbClr val="397FCF"/>
                </a:solidFill>
                <a:latin typeface="Arial" charset="0"/>
                <a:ea typeface="ＭＳ Ｐゴシック" charset="0"/>
              </a:defRPr>
            </a:lvl3pPr>
            <a:lvl4pPr algn="l" rtl="0" fontAlgn="base">
              <a:spcBef>
                <a:spcPct val="0"/>
              </a:spcBef>
              <a:spcAft>
                <a:spcPct val="0"/>
              </a:spcAft>
              <a:defRPr sz="2800">
                <a:solidFill>
                  <a:srgbClr val="397FCF"/>
                </a:solidFill>
                <a:latin typeface="Arial" charset="0"/>
                <a:ea typeface="ＭＳ Ｐゴシック" charset="0"/>
              </a:defRPr>
            </a:lvl4pPr>
            <a:lvl5pPr algn="l" rtl="0" fontAlgn="base">
              <a:spcBef>
                <a:spcPct val="0"/>
              </a:spcBef>
              <a:spcAft>
                <a:spcPct val="0"/>
              </a:spcAft>
              <a:defRPr sz="2800">
                <a:solidFill>
                  <a:srgbClr val="397FCF"/>
                </a:solidFill>
                <a:latin typeface="Arial" charset="0"/>
                <a:ea typeface="ＭＳ Ｐゴシック" charset="0"/>
              </a:defRPr>
            </a:lvl5pPr>
            <a:lvl6pPr marL="457200" algn="l" rtl="0" fontAlgn="base">
              <a:spcBef>
                <a:spcPct val="0"/>
              </a:spcBef>
              <a:spcAft>
                <a:spcPct val="0"/>
              </a:spcAft>
              <a:defRPr sz="2800">
                <a:solidFill>
                  <a:srgbClr val="397FCF"/>
                </a:solidFill>
                <a:latin typeface="Arial" charset="0"/>
                <a:ea typeface="ＭＳ Ｐゴシック" charset="0"/>
              </a:defRPr>
            </a:lvl6pPr>
            <a:lvl7pPr marL="914400" algn="l" rtl="0" fontAlgn="base">
              <a:spcBef>
                <a:spcPct val="0"/>
              </a:spcBef>
              <a:spcAft>
                <a:spcPct val="0"/>
              </a:spcAft>
              <a:defRPr sz="2800">
                <a:solidFill>
                  <a:srgbClr val="397FCF"/>
                </a:solidFill>
                <a:latin typeface="Arial" charset="0"/>
                <a:ea typeface="ＭＳ Ｐゴシック" charset="0"/>
              </a:defRPr>
            </a:lvl7pPr>
            <a:lvl8pPr marL="1371600" algn="l" rtl="0" fontAlgn="base">
              <a:spcBef>
                <a:spcPct val="0"/>
              </a:spcBef>
              <a:spcAft>
                <a:spcPct val="0"/>
              </a:spcAft>
              <a:defRPr sz="2800">
                <a:solidFill>
                  <a:srgbClr val="397FCF"/>
                </a:solidFill>
                <a:latin typeface="Arial" charset="0"/>
                <a:ea typeface="ＭＳ Ｐゴシック" charset="0"/>
              </a:defRPr>
            </a:lvl8pPr>
            <a:lvl9pPr marL="1828800" algn="l" rtl="0" fontAlgn="base">
              <a:spcBef>
                <a:spcPct val="0"/>
              </a:spcBef>
              <a:spcAft>
                <a:spcPct val="0"/>
              </a:spcAft>
              <a:defRPr sz="2800">
                <a:solidFill>
                  <a:srgbClr val="397FCF"/>
                </a:solidFill>
                <a:latin typeface="Arial" charset="0"/>
                <a:ea typeface="ＭＳ Ｐゴシック" charset="0"/>
              </a:defRPr>
            </a:lvl9pPr>
          </a:lstStyle>
          <a:p>
            <a:r>
              <a:rPr lang="en-US" sz="3600" b="1" kern="0" dirty="0" smtClean="0"/>
              <a:t>Algorithm (Similarity Detection)</a:t>
            </a:r>
            <a:endParaRPr lang="en-US" sz="3600" b="1" kern="0" dirty="0"/>
          </a:p>
        </p:txBody>
      </p:sp>
      <p:sp>
        <p:nvSpPr>
          <p:cNvPr id="60" name="Rectangle 59"/>
          <p:cNvSpPr/>
          <p:nvPr/>
        </p:nvSpPr>
        <p:spPr>
          <a:xfrm>
            <a:off x="20427280" y="18088805"/>
            <a:ext cx="9092858" cy="3939540"/>
          </a:xfrm>
          <a:prstGeom prst="rect">
            <a:avLst/>
          </a:prstGeom>
        </p:spPr>
        <p:txBody>
          <a:bodyPr wrap="square">
            <a:spAutoFit/>
          </a:bodyPr>
          <a:lstStyle/>
          <a:p>
            <a:pPr algn="just"/>
            <a:r>
              <a:rPr lang="en-US" sz="2500" dirty="0" smtClean="0">
                <a:latin typeface="Times New Roman" panose="02020603050405020304" pitchFamily="18" charset="0"/>
                <a:cs typeface="Times New Roman" panose="02020603050405020304" pitchFamily="18" charset="0"/>
              </a:rPr>
              <a:t>The total of dataset which collected around 1 month and 20 days. We divide all dataset to two parts, first month for creating model (first dataset) and remaining dataset for testing performance (second dataset). </a:t>
            </a:r>
            <a:r>
              <a:rPr lang="en-US" sz="2500" dirty="0" smtClean="0">
                <a:latin typeface="Times New Roman" panose="02020603050405020304" pitchFamily="18" charset="0"/>
                <a:cs typeface="Times New Roman" panose="02020603050405020304" pitchFamily="18" charset="0"/>
              </a:rPr>
              <a:t>We use first dataset for modeling human behavior, we call it B1 (behavior model/profile). Then, we extract and process second dataset, applying similarity detection to second dataset with same setting, and we call the result is B2 (set of behavior/group activities from second dataset). The question are, is all of B2 identified by B1?, how many set of group activities (B2) which identified by B1, then calculate the percentage of data identified. </a:t>
            </a:r>
            <a:endParaRPr lang="en-US" sz="2500" dirty="0">
              <a:latin typeface="Times New Roman" panose="02020603050405020304" pitchFamily="18" charset="0"/>
              <a:cs typeface="Times New Roman" panose="02020603050405020304" pitchFamily="18" charset="0"/>
            </a:endParaRPr>
          </a:p>
        </p:txBody>
      </p:sp>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54843" y="25693029"/>
            <a:ext cx="8632452" cy="1943811"/>
          </a:xfrm>
          <a:prstGeom prst="rect">
            <a:avLst/>
          </a:prstGeom>
        </p:spPr>
      </p:pic>
      <p:sp>
        <p:nvSpPr>
          <p:cNvPr id="65" name="Content Placeholder 2"/>
          <p:cNvSpPr txBox="1">
            <a:spLocks/>
          </p:cNvSpPr>
          <p:nvPr/>
        </p:nvSpPr>
        <p:spPr bwMode="auto">
          <a:xfrm>
            <a:off x="25105096" y="40717692"/>
            <a:ext cx="5129751" cy="3825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marL="457200" lvl="1" indent="0">
              <a:buFontTx/>
              <a:buNone/>
            </a:pPr>
            <a:r>
              <a:rPr lang="en-US" sz="1500" b="1" kern="0" dirty="0" smtClean="0">
                <a:latin typeface="Times New Roman" panose="02020603050405020304" pitchFamily="18" charset="0"/>
                <a:cs typeface="Times New Roman" panose="02020603050405020304" pitchFamily="18" charset="0"/>
              </a:rPr>
              <a:t>Full Figure can be seen on Appendix, page : 48. </a:t>
            </a:r>
            <a:endParaRPr lang="en-US" sz="1500" b="1" kern="0" dirty="0">
              <a:latin typeface="Times New Roman" panose="02020603050405020304" pitchFamily="18" charset="0"/>
              <a:cs typeface="Times New Roman" panose="02020603050405020304" pitchFamily="18" charset="0"/>
            </a:endParaRPr>
          </a:p>
        </p:txBody>
      </p:sp>
      <p:sp>
        <p:nvSpPr>
          <p:cNvPr id="67" name="Rectangle 66"/>
          <p:cNvSpPr/>
          <p:nvPr/>
        </p:nvSpPr>
        <p:spPr>
          <a:xfrm>
            <a:off x="10173482" y="32162374"/>
            <a:ext cx="9893144" cy="2785378"/>
          </a:xfrm>
          <a:prstGeom prst="rect">
            <a:avLst/>
          </a:prstGeom>
        </p:spPr>
        <p:txBody>
          <a:bodyPr wrap="square">
            <a:spAutoFit/>
          </a:bodyPr>
          <a:lstStyle/>
          <a:p>
            <a:pPr algn="just"/>
            <a:r>
              <a:rPr lang="en-US" sz="2500" dirty="0">
                <a:latin typeface="Times New Roman" panose="02020603050405020304" pitchFamily="18" charset="0"/>
                <a:cs typeface="Times New Roman" panose="02020603050405020304" pitchFamily="18" charset="0"/>
              </a:rPr>
              <a:t>What is the human behavior in case of smartphone sensing?.</a:t>
            </a:r>
          </a:p>
          <a:p>
            <a:pPr lvl="1" algn="just"/>
            <a:r>
              <a:rPr lang="en-US" sz="2500" b="1" dirty="0" smtClean="0">
                <a:latin typeface="Times New Roman" panose="02020603050405020304" pitchFamily="18" charset="0"/>
                <a:cs typeface="Times New Roman" panose="02020603050405020304" pitchFamily="18" charset="0"/>
              </a:rPr>
              <a:t>Human </a:t>
            </a:r>
            <a:r>
              <a:rPr lang="en-US" sz="2500" b="1" dirty="0">
                <a:latin typeface="Times New Roman" panose="02020603050405020304" pitchFamily="18" charset="0"/>
                <a:cs typeface="Times New Roman" panose="02020603050405020304" pitchFamily="18" charset="0"/>
              </a:rPr>
              <a:t>daily activities which carried out continuously</a:t>
            </a:r>
          </a:p>
          <a:p>
            <a:pPr algn="just"/>
            <a:r>
              <a:rPr lang="en-US" sz="2500" dirty="0">
                <a:latin typeface="Times New Roman" panose="02020603050405020304" pitchFamily="18" charset="0"/>
                <a:cs typeface="Times New Roman" panose="02020603050405020304" pitchFamily="18" charset="0"/>
              </a:rPr>
              <a:t>In terms of human daily activities, we have to consider about four things:</a:t>
            </a:r>
          </a:p>
          <a:p>
            <a:pPr marL="800100" lvl="1" indent="-342900" algn="just">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What kind of activity (</a:t>
            </a:r>
            <a:r>
              <a:rPr lang="en-US" sz="2500" b="1" dirty="0" err="1">
                <a:latin typeface="Times New Roman" panose="02020603050405020304" pitchFamily="18" charset="0"/>
                <a:cs typeface="Times New Roman" panose="02020603050405020304" pitchFamily="18" charset="0"/>
              </a:rPr>
              <a:t>e.g</a:t>
            </a:r>
            <a:r>
              <a:rPr lang="en-US" sz="2500" b="1" dirty="0">
                <a:latin typeface="Times New Roman" panose="02020603050405020304" pitchFamily="18" charset="0"/>
                <a:cs typeface="Times New Roman" panose="02020603050405020304" pitchFamily="18" charset="0"/>
              </a:rPr>
              <a:t> meeting, studying, exercising)</a:t>
            </a:r>
          </a:p>
          <a:p>
            <a:pPr marL="800100" lvl="1" indent="-342900" algn="just">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When (</a:t>
            </a:r>
            <a:r>
              <a:rPr lang="en-US" sz="2500" b="1" dirty="0" err="1">
                <a:latin typeface="Times New Roman" panose="02020603050405020304" pitchFamily="18" charset="0"/>
                <a:cs typeface="Times New Roman" panose="02020603050405020304" pitchFamily="18" charset="0"/>
              </a:rPr>
              <a:t>e.g</a:t>
            </a:r>
            <a:r>
              <a:rPr lang="en-US" sz="2500" b="1" dirty="0">
                <a:latin typeface="Times New Roman" panose="02020603050405020304" pitchFamily="18" charset="0"/>
                <a:cs typeface="Times New Roman" panose="02020603050405020304" pitchFamily="18" charset="0"/>
              </a:rPr>
              <a:t> around 9 AM)</a:t>
            </a:r>
          </a:p>
          <a:p>
            <a:pPr marL="800100" lvl="1" indent="-342900" algn="just">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Location (</a:t>
            </a:r>
            <a:r>
              <a:rPr lang="en-US" sz="2500" b="1" dirty="0" err="1">
                <a:latin typeface="Times New Roman" panose="02020603050405020304" pitchFamily="18" charset="0"/>
                <a:cs typeface="Times New Roman" panose="02020603050405020304" pitchFamily="18" charset="0"/>
              </a:rPr>
              <a:t>e.g</a:t>
            </a:r>
            <a:r>
              <a:rPr lang="en-US" sz="2500" b="1" dirty="0">
                <a:latin typeface="Times New Roman" panose="02020603050405020304" pitchFamily="18" charset="0"/>
                <a:cs typeface="Times New Roman" panose="02020603050405020304" pitchFamily="18" charset="0"/>
              </a:rPr>
              <a:t> Lab)</a:t>
            </a:r>
          </a:p>
          <a:p>
            <a:pPr marL="800100" lvl="1" indent="-342900" algn="just">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Human Interaction (</a:t>
            </a:r>
            <a:r>
              <a:rPr lang="en-US" sz="2500" b="1" dirty="0" err="1">
                <a:latin typeface="Times New Roman" panose="02020603050405020304" pitchFamily="18" charset="0"/>
                <a:cs typeface="Times New Roman" panose="02020603050405020304" pitchFamily="18" charset="0"/>
              </a:rPr>
              <a:t>e.g</a:t>
            </a:r>
            <a:r>
              <a:rPr lang="en-US" sz="2500" b="1" dirty="0">
                <a:latin typeface="Times New Roman" panose="02020603050405020304" pitchFamily="18" charset="0"/>
                <a:cs typeface="Times New Roman" panose="02020603050405020304" pitchFamily="18" charset="0"/>
              </a:rPr>
              <a:t> all lab’s members</a:t>
            </a:r>
            <a:r>
              <a:rPr lang="en-US" sz="2500" b="1" dirty="0" smtClean="0">
                <a:latin typeface="Times New Roman" panose="02020603050405020304" pitchFamily="18" charset="0"/>
                <a:cs typeface="Times New Roman" panose="02020603050405020304" pitchFamily="18" charset="0"/>
              </a:rPr>
              <a:t>)</a:t>
            </a:r>
            <a:endParaRPr lang="en-US" sz="2500" b="1" dirty="0">
              <a:latin typeface="Times New Roman" panose="02020603050405020304" pitchFamily="18" charset="0"/>
              <a:cs typeface="Times New Roman" panose="02020603050405020304" pitchFamily="18" charset="0"/>
            </a:endParaRPr>
          </a:p>
        </p:txBody>
      </p:sp>
      <p:pic>
        <p:nvPicPr>
          <p:cNvPr id="70" name="Picture 6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58232" y="34940284"/>
            <a:ext cx="4684967" cy="6075012"/>
          </a:xfrm>
          <a:prstGeom prst="rect">
            <a:avLst/>
          </a:prstGeom>
        </p:spPr>
      </p:pic>
      <p:sp>
        <p:nvSpPr>
          <p:cNvPr id="27" name="TextBox 26"/>
          <p:cNvSpPr txBox="1"/>
          <p:nvPr/>
        </p:nvSpPr>
        <p:spPr>
          <a:xfrm>
            <a:off x="13500212" y="9888293"/>
            <a:ext cx="851515" cy="369332"/>
          </a:xfrm>
          <a:prstGeom prst="rect">
            <a:avLst/>
          </a:prstGeom>
          <a:noFill/>
        </p:spPr>
        <p:txBody>
          <a:bodyPr wrap="none" rtlCol="0">
            <a:spAutoFit/>
          </a:bodyPr>
          <a:lstStyle/>
          <a:p>
            <a:r>
              <a:rPr lang="en-US" sz="1800" b="1" dirty="0" smtClean="0">
                <a:latin typeface="Times New Roman" panose="02020603050405020304" pitchFamily="18" charset="0"/>
                <a:cs typeface="Times New Roman" panose="02020603050405020304" pitchFamily="18" charset="0"/>
              </a:rPr>
              <a:t>Fig. 1a</a:t>
            </a:r>
            <a:endParaRPr lang="en-US" sz="1800" b="1" dirty="0">
              <a:latin typeface="Times New Roman" panose="02020603050405020304" pitchFamily="18" charset="0"/>
              <a:cs typeface="Times New Roman" panose="02020603050405020304" pitchFamily="18" charset="0"/>
            </a:endParaRPr>
          </a:p>
        </p:txBody>
      </p:sp>
      <p:sp>
        <p:nvSpPr>
          <p:cNvPr id="71" name="TextBox 70"/>
          <p:cNvSpPr txBox="1"/>
          <p:nvPr/>
        </p:nvSpPr>
        <p:spPr>
          <a:xfrm>
            <a:off x="17472248" y="15911425"/>
            <a:ext cx="864339" cy="369332"/>
          </a:xfrm>
          <a:prstGeom prst="rect">
            <a:avLst/>
          </a:prstGeom>
          <a:noFill/>
        </p:spPr>
        <p:txBody>
          <a:bodyPr wrap="none" rtlCol="0">
            <a:spAutoFit/>
          </a:bodyPr>
          <a:lstStyle/>
          <a:p>
            <a:r>
              <a:rPr lang="en-US" sz="1800" b="1" dirty="0" smtClean="0">
                <a:latin typeface="Times New Roman" panose="02020603050405020304" pitchFamily="18" charset="0"/>
                <a:cs typeface="Times New Roman" panose="02020603050405020304" pitchFamily="18" charset="0"/>
              </a:rPr>
              <a:t>Fig. 1b</a:t>
            </a:r>
            <a:endParaRPr lang="en-US" sz="1800" b="1" dirty="0">
              <a:latin typeface="Times New Roman" panose="02020603050405020304" pitchFamily="18" charset="0"/>
              <a:cs typeface="Times New Roman" panose="02020603050405020304" pitchFamily="18" charset="0"/>
            </a:endParaRPr>
          </a:p>
        </p:txBody>
      </p:sp>
      <p:sp>
        <p:nvSpPr>
          <p:cNvPr id="72" name="TextBox 71"/>
          <p:cNvSpPr txBox="1"/>
          <p:nvPr/>
        </p:nvSpPr>
        <p:spPr>
          <a:xfrm>
            <a:off x="20279863" y="16174947"/>
            <a:ext cx="1383712" cy="369332"/>
          </a:xfrm>
          <a:prstGeom prst="rect">
            <a:avLst/>
          </a:prstGeom>
          <a:noFill/>
        </p:spPr>
        <p:txBody>
          <a:bodyPr wrap="none" rtlCol="0">
            <a:spAutoFit/>
          </a:bodyPr>
          <a:lstStyle/>
          <a:p>
            <a:r>
              <a:rPr lang="en-US" sz="1800" b="1" dirty="0" smtClean="0">
                <a:latin typeface="Times New Roman" panose="02020603050405020304" pitchFamily="18" charset="0"/>
                <a:cs typeface="Times New Roman" panose="02020603050405020304" pitchFamily="18" charset="0"/>
              </a:rPr>
              <a:t>Algorithm 1</a:t>
            </a:r>
            <a:endParaRPr lang="en-US" sz="1800" b="1" dirty="0">
              <a:latin typeface="Times New Roman" panose="02020603050405020304" pitchFamily="18" charset="0"/>
              <a:cs typeface="Times New Roman" panose="02020603050405020304" pitchFamily="18" charset="0"/>
            </a:endParaRPr>
          </a:p>
        </p:txBody>
      </p:sp>
      <p:sp>
        <p:nvSpPr>
          <p:cNvPr id="73" name="TextBox 72"/>
          <p:cNvSpPr txBox="1"/>
          <p:nvPr/>
        </p:nvSpPr>
        <p:spPr>
          <a:xfrm>
            <a:off x="16896184" y="27304954"/>
            <a:ext cx="736099" cy="369332"/>
          </a:xfrm>
          <a:prstGeom prst="rect">
            <a:avLst/>
          </a:prstGeom>
          <a:noFill/>
        </p:spPr>
        <p:txBody>
          <a:bodyPr wrap="none" rtlCol="0">
            <a:spAutoFit/>
          </a:bodyPr>
          <a:lstStyle/>
          <a:p>
            <a:r>
              <a:rPr lang="en-US" sz="1800" b="1" dirty="0" smtClean="0">
                <a:latin typeface="Times New Roman" panose="02020603050405020304" pitchFamily="18" charset="0"/>
                <a:cs typeface="Times New Roman" panose="02020603050405020304" pitchFamily="18" charset="0"/>
              </a:rPr>
              <a:t>Fig. </a:t>
            </a:r>
            <a:r>
              <a:rPr lang="en-US" sz="1800" b="1" dirty="0">
                <a:latin typeface="Times New Roman" panose="02020603050405020304" pitchFamily="18" charset="0"/>
                <a:cs typeface="Times New Roman" panose="02020603050405020304" pitchFamily="18" charset="0"/>
              </a:rPr>
              <a:t>2</a:t>
            </a:r>
          </a:p>
        </p:txBody>
      </p:sp>
      <p:sp>
        <p:nvSpPr>
          <p:cNvPr id="74" name="TextBox 73"/>
          <p:cNvSpPr txBox="1"/>
          <p:nvPr/>
        </p:nvSpPr>
        <p:spPr>
          <a:xfrm>
            <a:off x="13925969" y="35380590"/>
            <a:ext cx="736099" cy="369332"/>
          </a:xfrm>
          <a:prstGeom prst="rect">
            <a:avLst/>
          </a:prstGeom>
          <a:noFill/>
        </p:spPr>
        <p:txBody>
          <a:bodyPr wrap="none" rtlCol="0">
            <a:spAutoFit/>
          </a:bodyPr>
          <a:lstStyle/>
          <a:p>
            <a:r>
              <a:rPr lang="en-US" sz="1800" b="1" dirty="0" smtClean="0">
                <a:latin typeface="Times New Roman" panose="02020603050405020304" pitchFamily="18" charset="0"/>
                <a:cs typeface="Times New Roman" panose="02020603050405020304" pitchFamily="18" charset="0"/>
              </a:rPr>
              <a:t>Fig. </a:t>
            </a:r>
            <a:r>
              <a:rPr lang="en-US" sz="1800" b="1" dirty="0" smtClean="0">
                <a:latin typeface="Times New Roman" panose="02020603050405020304" pitchFamily="18" charset="0"/>
                <a:cs typeface="Times New Roman" panose="02020603050405020304" pitchFamily="18" charset="0"/>
              </a:rPr>
              <a:t>3</a:t>
            </a:r>
            <a:endParaRPr lang="en-US" sz="1800" b="1" dirty="0">
              <a:latin typeface="Times New Roman" panose="02020603050405020304" pitchFamily="18" charset="0"/>
              <a:cs typeface="Times New Roman" panose="02020603050405020304" pitchFamily="18" charset="0"/>
            </a:endParaRPr>
          </a:p>
        </p:txBody>
      </p:sp>
      <p:sp>
        <p:nvSpPr>
          <p:cNvPr id="75" name="TextBox 74"/>
          <p:cNvSpPr txBox="1"/>
          <p:nvPr/>
        </p:nvSpPr>
        <p:spPr>
          <a:xfrm>
            <a:off x="20377514" y="35046105"/>
            <a:ext cx="851515" cy="369332"/>
          </a:xfrm>
          <a:prstGeom prst="rect">
            <a:avLst/>
          </a:prstGeom>
          <a:noFill/>
        </p:spPr>
        <p:txBody>
          <a:bodyPr wrap="none" rtlCol="0">
            <a:spAutoFit/>
          </a:bodyPr>
          <a:lstStyle/>
          <a:p>
            <a:r>
              <a:rPr lang="en-US" sz="1800" b="1" dirty="0" smtClean="0">
                <a:latin typeface="Times New Roman" panose="02020603050405020304" pitchFamily="18" charset="0"/>
                <a:cs typeface="Times New Roman" panose="02020603050405020304" pitchFamily="18" charset="0"/>
              </a:rPr>
              <a:t>Fig. 4a</a:t>
            </a:r>
            <a:endParaRPr lang="en-US" sz="1800" b="1" dirty="0">
              <a:latin typeface="Times New Roman" panose="02020603050405020304" pitchFamily="18" charset="0"/>
              <a:cs typeface="Times New Roman" panose="02020603050405020304" pitchFamily="18" charset="0"/>
            </a:endParaRPr>
          </a:p>
        </p:txBody>
      </p:sp>
      <p:sp>
        <p:nvSpPr>
          <p:cNvPr id="76" name="TextBox 75"/>
          <p:cNvSpPr txBox="1"/>
          <p:nvPr/>
        </p:nvSpPr>
        <p:spPr>
          <a:xfrm>
            <a:off x="20386266" y="40185219"/>
            <a:ext cx="864339" cy="369332"/>
          </a:xfrm>
          <a:prstGeom prst="rect">
            <a:avLst/>
          </a:prstGeom>
          <a:noFill/>
        </p:spPr>
        <p:txBody>
          <a:bodyPr wrap="none" rtlCol="0">
            <a:spAutoFit/>
          </a:bodyPr>
          <a:lstStyle/>
          <a:p>
            <a:r>
              <a:rPr lang="en-US" sz="1800" b="1" dirty="0" smtClean="0">
                <a:latin typeface="Times New Roman" panose="02020603050405020304" pitchFamily="18" charset="0"/>
                <a:cs typeface="Times New Roman" panose="02020603050405020304" pitchFamily="18" charset="0"/>
              </a:rPr>
              <a:t>Fig. 4b</a:t>
            </a:r>
            <a:endParaRPr lang="en-US" sz="1800" b="1" dirty="0">
              <a:latin typeface="Times New Roman" panose="02020603050405020304" pitchFamily="18" charset="0"/>
              <a:cs typeface="Times New Roman" panose="02020603050405020304" pitchFamily="18" charset="0"/>
            </a:endParaRPr>
          </a:p>
        </p:txBody>
      </p:sp>
      <p:sp>
        <p:nvSpPr>
          <p:cNvPr id="77" name="TextBox 76"/>
          <p:cNvSpPr txBox="1"/>
          <p:nvPr/>
        </p:nvSpPr>
        <p:spPr>
          <a:xfrm>
            <a:off x="21233828" y="22939813"/>
            <a:ext cx="900888" cy="369332"/>
          </a:xfrm>
          <a:prstGeom prst="rect">
            <a:avLst/>
          </a:prstGeom>
          <a:noFill/>
        </p:spPr>
        <p:txBody>
          <a:bodyPr wrap="none" rtlCol="0">
            <a:spAutoFit/>
          </a:bodyPr>
          <a:lstStyle/>
          <a:p>
            <a:r>
              <a:rPr lang="en-US" sz="1800" b="1" dirty="0" smtClean="0">
                <a:latin typeface="Times New Roman" panose="02020603050405020304" pitchFamily="18" charset="0"/>
                <a:cs typeface="Times New Roman" panose="02020603050405020304" pitchFamily="18" charset="0"/>
              </a:rPr>
              <a:t>Table 1</a:t>
            </a:r>
            <a:endParaRPr lang="en-US" sz="1800" b="1" dirty="0">
              <a:latin typeface="Times New Roman" panose="02020603050405020304" pitchFamily="18" charset="0"/>
              <a:cs typeface="Times New Roman" panose="02020603050405020304" pitchFamily="18" charset="0"/>
            </a:endParaRPr>
          </a:p>
        </p:txBody>
      </p:sp>
      <p:sp>
        <p:nvSpPr>
          <p:cNvPr id="78" name="Rectangle 77"/>
          <p:cNvSpPr/>
          <p:nvPr/>
        </p:nvSpPr>
        <p:spPr>
          <a:xfrm>
            <a:off x="15014788" y="35238578"/>
            <a:ext cx="4833551" cy="5478423"/>
          </a:xfrm>
          <a:prstGeom prst="rect">
            <a:avLst/>
          </a:prstGeom>
        </p:spPr>
        <p:txBody>
          <a:bodyPr wrap="square">
            <a:spAutoFit/>
          </a:bodyPr>
          <a:lstStyle/>
          <a:p>
            <a:pPr algn="just"/>
            <a:r>
              <a:rPr lang="en-US" sz="2500" dirty="0" smtClean="0">
                <a:latin typeface="Times New Roman" panose="02020603050405020304" pitchFamily="18" charset="0"/>
                <a:cs typeface="Times New Roman" panose="02020603050405020304" pitchFamily="18" charset="0"/>
              </a:rPr>
              <a:t>Based on this definition, we use 9 sensors data which I have mentioned before then we extracting the features from those data. </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The output of Preprocessing III (before modeling behavior applied can be seen on Fig. 3). </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After we got that output, we applied our method to build behavior model using Algorithm 1, and the way for finding similarity pattern can be seen on Fig. 1b.</a:t>
            </a:r>
            <a:endParaRPr lang="en-US"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65853401874ace801f82a5d7e8b82465fa3b2f"/>
</p:tagLst>
</file>

<file path=ppt/theme/theme1.xml><?xml version="1.0" encoding="utf-8"?>
<a:theme xmlns:a="http://schemas.openxmlformats.org/drawingml/2006/main" name="기본 디자인">
  <a:themeElements>
    <a:clrScheme name="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114800" rtl="0" eaLnBrk="1" fontAlgn="base" latinLnBrk="1" hangingPunct="1">
          <a:lnSpc>
            <a:spcPct val="100000"/>
          </a:lnSpc>
          <a:spcBef>
            <a:spcPct val="0"/>
          </a:spcBef>
          <a:spcAft>
            <a:spcPct val="0"/>
          </a:spcAft>
          <a:buClrTx/>
          <a:buSzTx/>
          <a:buFontTx/>
          <a:buNone/>
          <a:tabLst/>
          <a:defRPr kumimoji="1" lang="ko-KR" altLang="en-US" sz="10800" b="0" i="0" u="none" strike="noStrike" cap="none" normalizeH="0" baseline="0" smtClean="0">
            <a:ln>
              <a:noFill/>
            </a:ln>
            <a:solidFill>
              <a:schemeClr val="tx1"/>
            </a:solidFill>
            <a:effectLst/>
            <a:latin typeface="굴림" charset="-127"/>
            <a:ea typeface="굴림" charset="-127"/>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114800" rtl="0" eaLnBrk="1" fontAlgn="base" latinLnBrk="1" hangingPunct="1">
          <a:lnSpc>
            <a:spcPct val="100000"/>
          </a:lnSpc>
          <a:spcBef>
            <a:spcPct val="0"/>
          </a:spcBef>
          <a:spcAft>
            <a:spcPct val="0"/>
          </a:spcAft>
          <a:buClrTx/>
          <a:buSzTx/>
          <a:buFontTx/>
          <a:buNone/>
          <a:tabLst/>
          <a:defRPr kumimoji="1" lang="ko-KR" altLang="en-US" sz="10800" b="0" i="0" u="none" strike="noStrike" cap="none" normalizeH="0" baseline="0" smtClean="0">
            <a:ln>
              <a:noFill/>
            </a:ln>
            <a:solidFill>
              <a:schemeClr val="tx1"/>
            </a:solidFill>
            <a:effectLst/>
            <a:latin typeface="굴림" charset="-127"/>
            <a:ea typeface="굴림" charset="-127"/>
          </a:defRPr>
        </a:defPPr>
      </a:lstStyle>
    </a:lnDef>
  </a:objectDefaults>
  <a:extraClrSchemeLst>
    <a:extraClrScheme>
      <a:clrScheme name="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8325</TotalTime>
  <Words>1987</Words>
  <Application>Microsoft Office PowerPoint</Application>
  <PresentationFormat>Custom</PresentationFormat>
  <Paragraphs>93</Paragraphs>
  <Slides>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vt:i4>
      </vt:variant>
    </vt:vector>
  </HeadingPairs>
  <TitlesOfParts>
    <vt:vector size="13" baseType="lpstr">
      <vt:lpstr>MS PGothic</vt:lpstr>
      <vt:lpstr>굴림</vt:lpstr>
      <vt:lpstr>맑은 고딕</vt:lpstr>
      <vt:lpstr>바탕</vt:lpstr>
      <vt:lpstr>Aharoni</vt:lpstr>
      <vt:lpstr>Arial</vt:lpstr>
      <vt:lpstr>Arial Black</vt:lpstr>
      <vt:lpstr>Californian FB</vt:lpstr>
      <vt:lpstr>Courier New</vt:lpstr>
      <vt:lpstr>Times New Roman</vt:lpstr>
      <vt:lpstr>Wingdings</vt:lpstr>
      <vt:lpstr>기본 디자인</vt:lpstr>
      <vt:lpstr>PowerPoint Presentation</vt:lpstr>
    </vt:vector>
  </TitlesOfParts>
  <Company>park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park</dc:creator>
  <cp:lastModifiedBy>rischan</cp:lastModifiedBy>
  <cp:revision>472</cp:revision>
  <dcterms:created xsi:type="dcterms:W3CDTF">2005-06-10T08:30:34Z</dcterms:created>
  <dcterms:modified xsi:type="dcterms:W3CDTF">2015-06-11T02:32:16Z</dcterms:modified>
</cp:coreProperties>
</file>