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7"/>
  </p:notesMasterIdLst>
  <p:sldIdLst>
    <p:sldId id="326" r:id="rId2"/>
    <p:sldId id="447" r:id="rId3"/>
    <p:sldId id="459" r:id="rId4"/>
    <p:sldId id="474" r:id="rId5"/>
    <p:sldId id="462" r:id="rId6"/>
    <p:sldId id="448" r:id="rId7"/>
    <p:sldId id="464" r:id="rId8"/>
    <p:sldId id="469" r:id="rId9"/>
    <p:sldId id="452" r:id="rId10"/>
    <p:sldId id="465" r:id="rId11"/>
    <p:sldId id="454" r:id="rId12"/>
    <p:sldId id="455" r:id="rId13"/>
    <p:sldId id="466" r:id="rId14"/>
    <p:sldId id="456" r:id="rId15"/>
    <p:sldId id="457" r:id="rId16"/>
    <p:sldId id="446" r:id="rId17"/>
    <p:sldId id="444" r:id="rId18"/>
    <p:sldId id="442" r:id="rId19"/>
    <p:sldId id="471" r:id="rId20"/>
    <p:sldId id="443" r:id="rId21"/>
    <p:sldId id="468" r:id="rId22"/>
    <p:sldId id="472" r:id="rId23"/>
    <p:sldId id="473" r:id="rId24"/>
    <p:sldId id="475" r:id="rId25"/>
    <p:sldId id="476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8CA4144-1EFE-A940-9EFA-F52F6490A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63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FEE22-7EFE-D94F-B1B0-692EA81B479E}" type="slidenum">
              <a:rPr lang="en-US"/>
              <a:pPr/>
              <a:t>1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120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83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42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29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1890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75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781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7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414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2408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5128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5413"/>
            <a:ext cx="9145588" cy="3825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7" name="Rectangle 5"/>
          <p:cNvSpPr>
            <a:spLocks noChangeArrowheads="1"/>
          </p:cNvSpPr>
          <p:nvPr/>
        </p:nvSpPr>
        <p:spPr bwMode="black">
          <a:xfrm>
            <a:off x="1527175" y="6513513"/>
            <a:ext cx="5635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Advanced Network Lab @CNU</a:t>
            </a:r>
            <a:endParaRPr lang="en-US" sz="1000" b="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9" name="Line 7"/>
          <p:cNvSpPr>
            <a:spLocks noChangeShapeType="1"/>
          </p:cNvSpPr>
          <p:nvPr/>
        </p:nvSpPr>
        <p:spPr bwMode="black">
          <a:xfrm>
            <a:off x="1527175" y="6542088"/>
            <a:ext cx="1588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black">
          <a:xfrm>
            <a:off x="230188" y="6502400"/>
            <a:ext cx="6842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fld id="{1BD9773C-AB32-F94B-B9FF-AA8BA512689F}" type="slidenum">
              <a:rPr lang="en-US" sz="1000" b="0">
                <a:solidFill>
                  <a:schemeClr val="bg1"/>
                </a:solidFill>
                <a:cs typeface="Arial" charset="0"/>
              </a:rPr>
              <a:pPr algn="l">
                <a:spcBef>
                  <a:spcPct val="50000"/>
                </a:spcBef>
              </a:pPr>
              <a:t>‹#›</a:t>
            </a:fld>
            <a:endParaRPr lang="en-US" sz="1000" b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7086600" y="6537325"/>
            <a:ext cx="19446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000" b="0" dirty="0">
                <a:solidFill>
                  <a:schemeClr val="bg1"/>
                </a:solidFill>
                <a:cs typeface="Arial" charset="0"/>
              </a:rPr>
              <a:t>© </a:t>
            </a:r>
            <a:r>
              <a:rPr lang="en-US" sz="1000" b="0" dirty="0" err="1" smtClean="0">
                <a:solidFill>
                  <a:schemeClr val="bg1"/>
                </a:solidFill>
                <a:cs typeface="Arial" charset="0"/>
              </a:rPr>
              <a:t>Rischan</a:t>
            </a:r>
            <a:r>
              <a:rPr lang="en-US" sz="1000" b="0" baseline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000" b="0" baseline="0" dirty="0" err="1" smtClean="0">
                <a:solidFill>
                  <a:schemeClr val="bg1"/>
                </a:solidFill>
                <a:cs typeface="Arial" charset="0"/>
              </a:rPr>
              <a:t>Mafrur</a:t>
            </a:r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000" b="0" dirty="0">
                <a:solidFill>
                  <a:schemeClr val="bg1"/>
                </a:solidFill>
                <a:cs typeface="Arial" charset="0"/>
              </a:rPr>
              <a:t>| </a:t>
            </a:r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CNU</a:t>
            </a:r>
            <a:endParaRPr lang="en-US" sz="1000" b="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9145588" cy="3567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962400"/>
            <a:ext cx="4953000" cy="990600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err="1" smtClean="0"/>
              <a:t>Rischan</a:t>
            </a:r>
            <a:r>
              <a:rPr lang="en-US" sz="1600" dirty="0" smtClean="0"/>
              <a:t> </a:t>
            </a:r>
            <a:r>
              <a:rPr lang="en-US" sz="1600" dirty="0" err="1" smtClean="0"/>
              <a:t>Mafrur</a:t>
            </a:r>
            <a:endParaRPr lang="en-US" sz="1600" dirty="0" smtClean="0"/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smtClean="0"/>
              <a:t>June 1, 2015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smtClean="0"/>
              <a:t>Supervised by Professor </a:t>
            </a:r>
            <a:r>
              <a:rPr lang="en-US" sz="1600" dirty="0" err="1" smtClean="0"/>
              <a:t>Deokjai</a:t>
            </a:r>
            <a:r>
              <a:rPr lang="en-US" sz="1600" dirty="0" smtClean="0"/>
              <a:t> Choi </a:t>
            </a:r>
            <a:endParaRPr lang="en-US" sz="1600" dirty="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28600" y="2743200"/>
            <a:ext cx="7954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400" dirty="0" smtClean="0"/>
              <a:t>Modeling and Discovering Human Behavior from Smartphone Sensing Life-Log Data</a:t>
            </a:r>
            <a:endParaRPr lang="en-US" sz="1400" dirty="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blackWhite">
          <a:xfrm>
            <a:off x="0" y="5160963"/>
            <a:ext cx="9144000" cy="1690687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28599" y="169863"/>
            <a:ext cx="79549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2800" b="0" dirty="0" err="1" smtClean="0">
                <a:solidFill>
                  <a:schemeClr val="bg1"/>
                </a:solidFill>
                <a:cs typeface="Arial" charset="0"/>
              </a:rPr>
              <a:t>Chonnam</a:t>
            </a:r>
            <a:r>
              <a:rPr lang="en-US" sz="2800" b="0" dirty="0" smtClean="0">
                <a:solidFill>
                  <a:schemeClr val="bg1"/>
                </a:solidFill>
                <a:cs typeface="Arial" charset="0"/>
              </a:rPr>
              <a:t> National University</a:t>
            </a:r>
            <a:r>
              <a:rPr lang="en-US" sz="2800" b="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Arial" charset="0"/>
              </a:rPr>
              <a:t/>
            </a:r>
            <a:br>
              <a:rPr lang="en-US" sz="2400" dirty="0">
                <a:solidFill>
                  <a:schemeClr val="bg1"/>
                </a:solidFill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Advanced Network Lab</a:t>
            </a: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endParaRPr lang="en-US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Summarization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4724400" cy="2514599"/>
          </a:xfrm>
        </p:spPr>
        <p:txBody>
          <a:bodyPr/>
          <a:lstStyle/>
          <a:p>
            <a:r>
              <a:rPr lang="en-US" dirty="0" smtClean="0"/>
              <a:t>Preprocessing I</a:t>
            </a:r>
          </a:p>
          <a:p>
            <a:pPr lvl="1"/>
            <a:r>
              <a:rPr lang="en-US" dirty="0" smtClean="0"/>
              <a:t>Data cleansing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emoving duplication and noisy data</a:t>
            </a:r>
          </a:p>
          <a:p>
            <a:pPr lvl="1"/>
            <a:r>
              <a:rPr lang="en-US" dirty="0" smtClean="0"/>
              <a:t>Select the most important data</a:t>
            </a:r>
          </a:p>
          <a:p>
            <a:r>
              <a:rPr lang="en-US" dirty="0"/>
              <a:t>Preprocessing </a:t>
            </a:r>
            <a:r>
              <a:rPr lang="en-US" dirty="0" smtClean="0"/>
              <a:t>II</a:t>
            </a:r>
            <a:endParaRPr lang="en-US" dirty="0"/>
          </a:p>
          <a:p>
            <a:pPr lvl="1"/>
            <a:r>
              <a:rPr lang="en-US" dirty="0" smtClean="0"/>
              <a:t>Features Extraction applied in here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reprocess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6810375" cy="15335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81600" y="3581400"/>
            <a:ext cx="3810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Preprocessing </a:t>
            </a:r>
            <a:r>
              <a:rPr lang="en-US" b="0" kern="0" dirty="0" smtClean="0">
                <a:solidFill>
                  <a:srgbClr val="000000"/>
                </a:solidFill>
              </a:rPr>
              <a:t>III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Features Aggregation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Adding new values based on features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Fitting the features data before modeling behavior applied</a:t>
            </a:r>
          </a:p>
          <a:p>
            <a:pPr lvl="1"/>
            <a:endParaRPr lang="en-US" sz="1800" b="0" kern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800" b="0" kern="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" y="5910261"/>
            <a:ext cx="9067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en-US" sz="1800" b="0" kern="0" dirty="0" smtClean="0">
                <a:solidFill>
                  <a:srgbClr val="000000"/>
                </a:solidFill>
              </a:rPr>
              <a:t>Source code can be access on </a:t>
            </a:r>
            <a:r>
              <a:rPr lang="en-US" sz="1800" i="1" kern="0" dirty="0" smtClean="0">
                <a:solidFill>
                  <a:srgbClr val="00B0F0"/>
                </a:solidFill>
              </a:rPr>
              <a:t>http://github.com/rischanlab/Rfunf</a:t>
            </a:r>
            <a:endParaRPr lang="en-US" sz="1800" i="1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5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</a:t>
            </a:r>
            <a:endParaRPr lang="en-US" dirty="0"/>
          </a:p>
        </p:txBody>
      </p:sp>
      <p:pic>
        <p:nvPicPr>
          <p:cNvPr id="4" name="Content Placeholder 3" descr="each_dir_outpu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2" y="1905000"/>
            <a:ext cx="4645429" cy="21944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75474" y="1988831"/>
            <a:ext cx="3835458" cy="174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sz="1400" b="0" kern="0" dirty="0" smtClean="0"/>
              <a:t>The function of this module are: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Removing duplication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Data cleansing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/>
              <a:t>Select the most important data</a:t>
            </a:r>
          </a:p>
        </p:txBody>
      </p:sp>
    </p:spTree>
    <p:extLst>
      <p:ext uri="{BB962C8B-B14F-4D97-AF65-F5344CB8AC3E}">
        <p14:creationId xmlns:p14="http://schemas.microsoft.com/office/powerpoint/2010/main" val="408051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smtClean="0"/>
              <a:t>I output </a:t>
            </a:r>
            <a:r>
              <a:rPr lang="en-US" dirty="0"/>
              <a:t>data looks like</a:t>
            </a:r>
          </a:p>
        </p:txBody>
      </p:sp>
      <p:pic>
        <p:nvPicPr>
          <p:cNvPr id="5" name="Picture 4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5187710" cy="4284113"/>
          </a:xfrm>
          <a:prstGeom prst="rect">
            <a:avLst/>
          </a:prstGeom>
        </p:spPr>
      </p:pic>
      <p:pic>
        <p:nvPicPr>
          <p:cNvPr id="6" name="Picture 5" descr="appl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95" y="1981200"/>
            <a:ext cx="4699505" cy="36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II (Features Extraction)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"/>
          <a:stretch/>
        </p:blipFill>
        <p:spPr>
          <a:xfrm>
            <a:off x="838200" y="2044431"/>
            <a:ext cx="7305837" cy="42211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6318" y="1628955"/>
            <a:ext cx="82296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Tx/>
              <a:buNone/>
            </a:pPr>
            <a:r>
              <a:rPr lang="en-US" sz="1800" b="0" kern="0" dirty="0" smtClean="0"/>
              <a:t>List of Sensors Data and Features Values. </a:t>
            </a:r>
            <a:endParaRPr 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123118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Preprocessing II output data looks like</a:t>
            </a:r>
          </a:p>
        </p:txBody>
      </p:sp>
      <p:pic>
        <p:nvPicPr>
          <p:cNvPr id="5" name="Picture 4" descr="outpu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399"/>
            <a:ext cx="5867400" cy="46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2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962400" cy="4419599"/>
          </a:xfrm>
        </p:spPr>
        <p:txBody>
          <a:bodyPr/>
          <a:lstStyle/>
          <a:p>
            <a:r>
              <a:rPr lang="en-US" dirty="0" smtClean="0"/>
              <a:t>Machine Time -&gt; Human Time (round time values)</a:t>
            </a:r>
          </a:p>
          <a:p>
            <a:pPr lvl="1"/>
            <a:r>
              <a:rPr lang="en-US" dirty="0" smtClean="0"/>
              <a:t>&lt; :30 -&gt; round down</a:t>
            </a:r>
          </a:p>
          <a:p>
            <a:pPr lvl="1"/>
            <a:r>
              <a:rPr lang="en-US" dirty="0" smtClean="0"/>
              <a:t>&gt; :30 -&gt; round up </a:t>
            </a:r>
          </a:p>
          <a:p>
            <a:r>
              <a:rPr lang="en-US" dirty="0"/>
              <a:t> </a:t>
            </a:r>
            <a:r>
              <a:rPr lang="en-US" dirty="0" smtClean="0"/>
              <a:t>Change the Location value to </a:t>
            </a:r>
            <a:r>
              <a:rPr lang="en-US" i="1" dirty="0" smtClean="0"/>
              <a:t>(“</a:t>
            </a:r>
            <a:r>
              <a:rPr lang="en-US" i="1" dirty="0" err="1" smtClean="0"/>
              <a:t>same”,”little”,”long</a:t>
            </a:r>
            <a:r>
              <a:rPr lang="en-US" i="1" dirty="0" smtClean="0"/>
              <a:t>”)</a:t>
            </a:r>
          </a:p>
          <a:p>
            <a:pPr lvl="1"/>
            <a:r>
              <a:rPr lang="en-US" dirty="0"/>
              <a:t>0.0001 degree = 11.1132 m (“little”: “between </a:t>
            </a:r>
            <a:r>
              <a:rPr lang="en-US" dirty="0" smtClean="0"/>
              <a:t>0.001 </a:t>
            </a:r>
            <a:r>
              <a:rPr lang="en-US" dirty="0"/>
              <a:t>~ </a:t>
            </a:r>
            <a:r>
              <a:rPr lang="en-US" dirty="0" smtClean="0"/>
              <a:t>0.005</a:t>
            </a:r>
            <a:r>
              <a:rPr lang="en-US" dirty="0"/>
              <a:t>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33400"/>
            <a:ext cx="43338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26" y="228600"/>
            <a:ext cx="8229600" cy="762000"/>
          </a:xfrm>
        </p:spPr>
        <p:txBody>
          <a:bodyPr/>
          <a:lstStyle/>
          <a:p>
            <a:r>
              <a:rPr lang="en-US" dirty="0" smtClean="0"/>
              <a:t>Discovering Human Behavior </a:t>
            </a:r>
            <a:r>
              <a:rPr lang="en-US" sz="2000" dirty="0" smtClean="0"/>
              <a:t>(Finding Similar Patterns)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83437"/>
              </p:ext>
            </p:extLst>
          </p:nvPr>
        </p:nvGraphicFramePr>
        <p:xfrm>
          <a:off x="838200" y="2209800"/>
          <a:ext cx="35814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12"/>
                <a:gridCol w="1222917"/>
                <a:gridCol w="148497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Value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1-AP, </a:t>
                      </a:r>
                      <a:r>
                        <a:rPr lang="en-US" dirty="0" err="1" smtClean="0"/>
                        <a:t>iptime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runapps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runapps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609600" y="2781300"/>
            <a:ext cx="38862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609600" y="3619500"/>
            <a:ext cx="38862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914400" y="518160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914400" y="434340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H="1" flipV="1">
            <a:off x="914400" y="434340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flipH="1" flipV="1">
            <a:off x="4572000" y="434340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H="1" flipV="1">
            <a:off x="4495800" y="27813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 flipV="1">
            <a:off x="609600" y="27813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691089"/>
              </p:ext>
            </p:extLst>
          </p:nvPr>
        </p:nvGraphicFramePr>
        <p:xfrm>
          <a:off x="5105400" y="2301239"/>
          <a:ext cx="3581400" cy="288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12"/>
                <a:gridCol w="1222917"/>
                <a:gridCol w="1484971"/>
              </a:tblGrid>
              <a:tr h="685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Value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1-AP, </a:t>
                      </a:r>
                      <a:r>
                        <a:rPr lang="en-US" dirty="0" err="1" smtClean="0"/>
                        <a:t>iptime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charging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D-link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runapps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 bwMode="auto">
          <a:xfrm>
            <a:off x="5105400" y="531114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105400" y="447294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 flipV="1">
            <a:off x="5105400" y="447294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8763000" y="447294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953000" y="3733800"/>
            <a:ext cx="36576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953000" y="2895600"/>
            <a:ext cx="36576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 flipV="1">
            <a:off x="4953000" y="28956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8610600" y="28956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1000" y="5202017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Group-1 = 13:00,location,same | 13:00,wifi,1-AP,iptime</a:t>
            </a:r>
          </a:p>
          <a:p>
            <a:pPr marL="0" indent="0">
              <a:buNone/>
            </a:pPr>
            <a:r>
              <a:rPr lang="en-US" sz="1600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Group-1 = </a:t>
            </a:r>
            <a:r>
              <a:rPr lang="en-US" sz="1600" b="0" kern="0" dirty="0">
                <a:solidFill>
                  <a:srgbClr val="008000"/>
                </a:solidFill>
                <a:latin typeface="Calibri" panose="020F0502020204030204" pitchFamily="34" charset="0"/>
              </a:rPr>
              <a:t>13:00,location,same | </a:t>
            </a:r>
            <a:r>
              <a:rPr lang="en-US" sz="1600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13:00,wifi,1-AP,iptime</a:t>
            </a:r>
          </a:p>
          <a:p>
            <a:pPr marL="0" indent="0">
              <a:buNone/>
            </a:pPr>
            <a:r>
              <a:rPr lang="en-US" sz="1600" b="0" kern="0" dirty="0" smtClean="0">
                <a:solidFill>
                  <a:srgbClr val="333399"/>
                </a:solidFill>
                <a:latin typeface="Calibri" panose="020F0502020204030204" pitchFamily="34" charset="0"/>
              </a:rPr>
              <a:t>Group-2 = 15:00,runapps,kakao | 15:00, location, little</a:t>
            </a:r>
          </a:p>
          <a:p>
            <a:pPr marL="0" indent="0">
              <a:buNone/>
            </a:pPr>
            <a:r>
              <a:rPr lang="en-US" sz="1600" b="0" kern="0" dirty="0">
                <a:solidFill>
                  <a:srgbClr val="333399"/>
                </a:solidFill>
                <a:latin typeface="Calibri" panose="020F0502020204030204" pitchFamily="34" charset="0"/>
              </a:rPr>
              <a:t>Group-2 = 15:00,runapps,kakao | 15:00, location, little</a:t>
            </a:r>
            <a:endParaRPr lang="en-US" sz="1600" b="0" kern="0" dirty="0" smtClean="0">
              <a:solidFill>
                <a:srgbClr val="333399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1430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Day1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Week1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9812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194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6576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Day4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958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3340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0104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 smtClean="0"/>
              <a:t>Week2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1722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Day7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6172200" y="1173911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V="1">
            <a:off x="6172200" y="1173911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1143000" y="945311"/>
            <a:ext cx="18288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>
            <a:off x="1143000" y="945311"/>
            <a:ext cx="0" cy="10668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1143000" y="2012111"/>
            <a:ext cx="18288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>
            <a:off x="2971800" y="945311"/>
            <a:ext cx="0" cy="10668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9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(Similarity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Data</a:t>
            </a:r>
            <a:r>
              <a:rPr lang="en-US" sz="1600" dirty="0" smtClean="0">
                <a:latin typeface="Courier"/>
                <a:cs typeface="Courier"/>
              </a:rPr>
              <a:t> : D, w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Result</a:t>
            </a:r>
            <a:r>
              <a:rPr lang="en-US" sz="1600" dirty="0" smtClean="0">
                <a:latin typeface="Courier"/>
                <a:cs typeface="Courier"/>
              </a:rPr>
              <a:t> : All Detected Group in a Window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grpAll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grpTemp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grpPrevious</a:t>
            </a:r>
            <a:r>
              <a:rPr lang="en-US" sz="1600" dirty="0" smtClean="0">
                <a:latin typeface="Courier"/>
                <a:cs typeface="Courier"/>
              </a:rPr>
              <a:t>&lt;- NULL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dataValue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dataValueNext</a:t>
            </a:r>
            <a:r>
              <a:rPr lang="en-US" sz="1600" dirty="0" smtClean="0">
                <a:latin typeface="Courier"/>
                <a:cs typeface="Courier"/>
              </a:rPr>
              <a:t> &lt;- NULL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w</a:t>
            </a:r>
            <a:r>
              <a:rPr lang="en-US" sz="1600" b="1" dirty="0" smtClean="0">
                <a:latin typeface="Courier"/>
                <a:cs typeface="Courier"/>
              </a:rPr>
              <a:t>hile</a:t>
            </a:r>
            <a:r>
              <a:rPr lang="en-US" sz="1600" dirty="0" smtClean="0">
                <a:latin typeface="Courier"/>
                <a:cs typeface="Courier"/>
              </a:rPr>
              <a:t> (D in w) for all of D </a:t>
            </a:r>
            <a:r>
              <a:rPr lang="en-US" sz="1600" b="1" dirty="0" smtClean="0">
                <a:latin typeface="Courier"/>
                <a:cs typeface="Courier"/>
              </a:rPr>
              <a:t>do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dataValue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dirty="0" err="1" smtClean="0">
                <a:latin typeface="Courier"/>
                <a:cs typeface="Courier"/>
              </a:rPr>
              <a:t>D.current.day</a:t>
            </a: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dataValueNext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dirty="0" err="1" smtClean="0">
                <a:latin typeface="Courier"/>
                <a:cs typeface="Courier"/>
              </a:rPr>
              <a:t>D.next.day</a:t>
            </a: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i="1" dirty="0" err="1" smtClean="0">
                <a:latin typeface="Courier"/>
                <a:cs typeface="Courier"/>
              </a:rPr>
              <a:t>findingSimilarPatterns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dataValue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dataValueNext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f </a:t>
            </a:r>
            <a:r>
              <a:rPr lang="en-US" sz="1400" i="1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i="1" dirty="0" smtClean="0">
                <a:latin typeface="Courier"/>
                <a:cs typeface="Courier"/>
              </a:rPr>
              <a:t> in </a:t>
            </a:r>
            <a:r>
              <a:rPr lang="en-US" sz="1400" dirty="0" err="1" smtClean="0">
                <a:latin typeface="Courier"/>
                <a:cs typeface="Courier"/>
              </a:rPr>
              <a:t>grpPrevious</a:t>
            </a:r>
            <a:r>
              <a:rPr lang="en-US" sz="1400" i="1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then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grpNew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i="1" dirty="0" smtClean="0">
                <a:latin typeface="Courier"/>
                <a:cs typeface="Courier"/>
              </a:rPr>
              <a:t>merge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grpPrevious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grpAll</a:t>
            </a:r>
            <a:r>
              <a:rPr lang="en-US" sz="1400" i="1" dirty="0" smtClean="0">
                <a:latin typeface="Courier"/>
                <a:cs typeface="Courier"/>
              </a:rPr>
              <a:t> &lt;- add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grpNew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r>
              <a:rPr lang="en-US" sz="1400" dirty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lse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grpAll</a:t>
            </a:r>
            <a:r>
              <a:rPr lang="en-US" sz="1400" i="1" dirty="0" smtClean="0">
                <a:latin typeface="Courier"/>
                <a:cs typeface="Courier"/>
              </a:rPr>
              <a:t> &lt;- add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334000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</a:pPr>
            <a:r>
              <a:rPr lang="en-US" dirty="0"/>
              <a:t>Behavior Profiling/</a:t>
            </a:r>
            <a:r>
              <a:rPr lang="en-US" dirty="0" smtClean="0"/>
              <a:t>Modeling</a:t>
            </a:r>
          </a:p>
          <a:p>
            <a:pPr lvl="0" algn="l">
              <a:spcBef>
                <a:spcPct val="20000"/>
              </a:spcBef>
            </a:pP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We </a:t>
            </a:r>
            <a:r>
              <a:rPr lang="en-US" b="0" kern="0" dirty="0">
                <a:solidFill>
                  <a:srgbClr val="000000"/>
                </a:solidFill>
                <a:latin typeface="Arial"/>
                <a:ea typeface="ＭＳ Ｐゴシック"/>
              </a:rPr>
              <a:t>collect all of intersection data between </a:t>
            </a: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Groups, </a:t>
            </a:r>
            <a:r>
              <a:rPr lang="en-US" b="0" kern="0" dirty="0">
                <a:solidFill>
                  <a:srgbClr val="000000"/>
                </a:solidFill>
                <a:latin typeface="Arial"/>
                <a:ea typeface="ＭＳ Ｐゴシック"/>
              </a:rPr>
              <a:t>and mark those data as the user </a:t>
            </a: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behaviors.</a:t>
            </a:r>
            <a:endParaRPr lang="en-US" b="0" kern="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423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09600"/>
          </a:xfrm>
        </p:spPr>
        <p:txBody>
          <a:bodyPr/>
          <a:lstStyle/>
          <a:p>
            <a:r>
              <a:rPr lang="en-US" dirty="0" smtClean="0"/>
              <a:t>Grouping Result</a:t>
            </a:r>
            <a:endParaRPr lang="en-US" dirty="0"/>
          </a:p>
        </p:txBody>
      </p:sp>
      <p:pic>
        <p:nvPicPr>
          <p:cNvPr id="4" name="Picture 3" descr="Screen Shot 2015-03-08 at 11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9916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Testing for Human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381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Introduction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Background and Problem Statements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Methods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Data Collection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Data Preprocessing and Features </a:t>
            </a:r>
            <a:r>
              <a:rPr lang="en-US" sz="1600" dirty="0" smtClean="0"/>
              <a:t>Extraction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Our approach details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Goal</a:t>
            </a:r>
            <a:endParaRPr lang="en-US" sz="1600" b="1" dirty="0"/>
          </a:p>
          <a:p>
            <a:pPr lvl="1">
              <a:spcBef>
                <a:spcPts val="600"/>
              </a:spcBef>
            </a:pPr>
            <a:r>
              <a:rPr lang="en-US" sz="1600" dirty="0"/>
              <a:t>D</a:t>
            </a:r>
            <a:r>
              <a:rPr lang="en-US" sz="1600" dirty="0" smtClean="0"/>
              <a:t>iscovering </a:t>
            </a:r>
            <a:r>
              <a:rPr lang="en-US" sz="1600" dirty="0"/>
              <a:t>user behavior based on </a:t>
            </a:r>
            <a:r>
              <a:rPr lang="en-US" sz="1600" dirty="0" smtClean="0"/>
              <a:t>their smartphone life-log 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Modeling human </a:t>
            </a:r>
            <a:r>
              <a:rPr lang="en-US" sz="1600" dirty="0" smtClean="0"/>
              <a:t>behavior, evaluated for user </a:t>
            </a:r>
            <a:r>
              <a:rPr lang="en-US" sz="1600" dirty="0"/>
              <a:t>identification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dataset collected around 1 month 20 days</a:t>
            </a:r>
          </a:p>
          <a:p>
            <a:r>
              <a:rPr lang="en-US" dirty="0" smtClean="0"/>
              <a:t>We Divide all dataset to two parts </a:t>
            </a:r>
          </a:p>
          <a:p>
            <a:pPr lvl="1"/>
            <a:r>
              <a:rPr lang="en-US" dirty="0" smtClean="0"/>
              <a:t>First month for creating model (first dataset)</a:t>
            </a:r>
          </a:p>
          <a:p>
            <a:pPr lvl="1"/>
            <a:r>
              <a:rPr lang="en-US" dirty="0" smtClean="0"/>
              <a:t>Remaining dataset for testing performance (second dataset)</a:t>
            </a:r>
          </a:p>
          <a:p>
            <a:r>
              <a:rPr lang="en-US" dirty="0" smtClean="0"/>
              <a:t>Modeling user behavior based on first dataset,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1: Behavior model/profile.</a:t>
            </a:r>
          </a:p>
          <a:p>
            <a:r>
              <a:rPr lang="en-US" dirty="0" smtClean="0"/>
              <a:t>Extract and Process the second dataset.</a:t>
            </a:r>
          </a:p>
          <a:p>
            <a:r>
              <a:rPr lang="en-US" dirty="0" smtClean="0"/>
              <a:t>Apply similarity detection to second dataset with same setting. </a:t>
            </a:r>
          </a:p>
          <a:p>
            <a:pPr lvl="1"/>
            <a:r>
              <a:rPr lang="en-US" dirty="0" smtClean="0"/>
              <a:t>B2: Set of behavior groups from second dataset.</a:t>
            </a:r>
          </a:p>
          <a:p>
            <a:r>
              <a:rPr lang="en-US" dirty="0" smtClean="0"/>
              <a:t>Is all of B2 identified by (B1)?.</a:t>
            </a:r>
          </a:p>
          <a:p>
            <a:r>
              <a:rPr lang="en-US" dirty="0" smtClean="0"/>
              <a:t>How many set of group activities (B2) which identified by (B1), Calculate the percentage of data identified.</a:t>
            </a:r>
          </a:p>
          <a:p>
            <a:r>
              <a:rPr lang="en-US" dirty="0" smtClean="0"/>
              <a:t>Show result in Table.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36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result (Only 6 students)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7162800" cy="3899961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4111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Full Table can be seen on Appendix, page : 42.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0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915400" cy="762000"/>
          </a:xfrm>
        </p:spPr>
        <p:txBody>
          <a:bodyPr/>
          <a:lstStyle/>
          <a:p>
            <a:r>
              <a:rPr lang="en-US" sz="2700" dirty="0" smtClean="0"/>
              <a:t>Testing Performance by Removing </a:t>
            </a:r>
            <a:r>
              <a:rPr lang="en-US" sz="2700" dirty="0"/>
              <a:t>S</a:t>
            </a:r>
            <a:r>
              <a:rPr lang="en-US" sz="2700" dirty="0" smtClean="0"/>
              <a:t>ome Data Sensors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9" y="1302604"/>
            <a:ext cx="7846481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8759" y="5906221"/>
            <a:ext cx="82296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Tx/>
              <a:buNone/>
            </a:pPr>
            <a:r>
              <a:rPr lang="en-US" sz="1800" b="0" kern="0" dirty="0" smtClean="0"/>
              <a:t>Full Figure can be seen on Appendix, page : 48. </a:t>
            </a:r>
            <a:endParaRPr 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1943273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0386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this thesis, we </a:t>
            </a:r>
            <a:r>
              <a:rPr lang="en-US" dirty="0" smtClean="0"/>
              <a:t>have proposed a approach for daily behavioral pattern mining or discovering human behavior from multiple information (data sensors).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use and combine </a:t>
            </a:r>
            <a:r>
              <a:rPr lang="en-US" dirty="0" smtClean="0"/>
              <a:t>many </a:t>
            </a:r>
            <a:r>
              <a:rPr lang="en-US" dirty="0"/>
              <a:t>sensors instead only focus on one sensors because we realize </a:t>
            </a:r>
            <a:r>
              <a:rPr lang="en-US" dirty="0" smtClean="0"/>
              <a:t>about realistic dataset.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evaluate our model, we use our model for human identification.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Based on </a:t>
            </a:r>
            <a:r>
              <a:rPr lang="en-US" dirty="0" smtClean="0"/>
              <a:t>identification result</a:t>
            </a:r>
            <a:r>
              <a:rPr lang="en-US" dirty="0"/>
              <a:t>, we can see that our </a:t>
            </a:r>
            <a:r>
              <a:rPr lang="en-US" dirty="0" smtClean="0"/>
              <a:t>model </a:t>
            </a:r>
            <a:r>
              <a:rPr lang="en-US" dirty="0"/>
              <a:t>is good enough for user identification. We have tried </a:t>
            </a:r>
            <a:r>
              <a:rPr lang="en-US" dirty="0" smtClean="0"/>
              <a:t>to </a:t>
            </a:r>
            <a:r>
              <a:rPr lang="en-US" dirty="0"/>
              <a:t>remove one or more </a:t>
            </a:r>
            <a:r>
              <a:rPr lang="en-US" dirty="0" smtClean="0"/>
              <a:t>data sensors and accuracy values is still good enough.</a:t>
            </a:r>
          </a:p>
        </p:txBody>
      </p:sp>
    </p:spTree>
    <p:extLst>
      <p:ext uri="{BB962C8B-B14F-4D97-AF65-F5344CB8AC3E}">
        <p14:creationId xmlns:p14="http://schemas.microsoft.com/office/powerpoint/2010/main" val="426408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001000" cy="39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8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</a:t>
            </a:r>
            <a:r>
              <a:rPr lang="en-US" b="1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" y="1524000"/>
            <a:ext cx="9139687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Change </a:t>
            </a:r>
            <a:r>
              <a:rPr lang="en-US" dirty="0"/>
              <a:t>the size </a:t>
            </a:r>
            <a:r>
              <a:rPr lang="en-US" dirty="0" smtClean="0"/>
              <a:t>of window (find optimal window), current size is static (2 days).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different time </a:t>
            </a:r>
            <a:r>
              <a:rPr lang="en-US" dirty="0" smtClean="0"/>
              <a:t>precision (10, 15, 30 minutes), current is one hour.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window </a:t>
            </a:r>
            <a:r>
              <a:rPr lang="en-US" dirty="0"/>
              <a:t>in vertical when compare between </a:t>
            </a:r>
            <a:r>
              <a:rPr lang="en-US" dirty="0" smtClean="0"/>
              <a:t>days (It will compare between same days in different week).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Update Model (It will make system better and better but how about storage).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Find best number of days for creating 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Big goal of this research is to develop smart personal assistant.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5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8229600" cy="762000"/>
          </a:xfrm>
        </p:spPr>
        <p:txBody>
          <a:bodyPr/>
          <a:lstStyle/>
          <a:p>
            <a:r>
              <a:rPr lang="en-US" dirty="0" smtClean="0"/>
              <a:t>Thesis Background and 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429000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1800" i="1">
                <a:solidFill>
                  <a:srgbClr val="00B050"/>
                </a:solidFill>
              </a:rPr>
              <a:t>Common </a:t>
            </a:r>
            <a:r>
              <a:rPr lang="en-US" sz="1800" i="1" smtClean="0">
                <a:solidFill>
                  <a:srgbClr val="00B050"/>
                </a:solidFill>
              </a:rPr>
              <a:t>approaches </a:t>
            </a:r>
            <a:endParaRPr lang="en-US" sz="1800" i="1" dirty="0" smtClean="0">
              <a:solidFill>
                <a:srgbClr val="00B050"/>
              </a:solidFill>
            </a:endParaRPr>
          </a:p>
          <a:p>
            <a:pPr algn="just"/>
            <a:r>
              <a:rPr lang="en-US" sz="1800" dirty="0" smtClean="0"/>
              <a:t>Most of previous works is focus on one sensor for one purpose. </a:t>
            </a:r>
            <a:endParaRPr lang="en-US" sz="1800" dirty="0"/>
          </a:p>
          <a:p>
            <a:pPr marL="0" lvl="0" indent="0" algn="just">
              <a:buNone/>
            </a:pPr>
            <a:endParaRPr lang="en-US" sz="1800" dirty="0" smtClean="0"/>
          </a:p>
          <a:p>
            <a:pPr marL="0" lvl="0" indent="0" algn="just">
              <a:buNone/>
            </a:pPr>
            <a:r>
              <a:rPr lang="en-US" sz="1800" i="1" dirty="0" smtClean="0">
                <a:solidFill>
                  <a:srgbClr val="00B050"/>
                </a:solidFill>
              </a:rPr>
              <a:t>Realistic Dataset</a:t>
            </a:r>
            <a:endParaRPr lang="en-US" sz="1800" i="1" dirty="0">
              <a:solidFill>
                <a:srgbClr val="00B050"/>
              </a:solidFill>
            </a:endParaRPr>
          </a:p>
          <a:p>
            <a:pPr lvl="0" algn="just"/>
            <a:r>
              <a:rPr lang="en-US" sz="1800" dirty="0" smtClean="0"/>
              <a:t>User </a:t>
            </a:r>
            <a:r>
              <a:rPr lang="en-US" sz="1800" dirty="0"/>
              <a:t>has different </a:t>
            </a:r>
            <a:r>
              <a:rPr lang="en-US" sz="1800" dirty="0" smtClean="0"/>
              <a:t>types </a:t>
            </a:r>
            <a:r>
              <a:rPr lang="en-US" sz="1800" dirty="0"/>
              <a:t>and brand of </a:t>
            </a:r>
            <a:r>
              <a:rPr lang="en-US" sz="1800" dirty="0" smtClean="0"/>
              <a:t>smartphone. </a:t>
            </a:r>
          </a:p>
          <a:p>
            <a:pPr lvl="0" algn="just"/>
            <a:r>
              <a:rPr lang="en-US" sz="1800" dirty="0" smtClean="0"/>
              <a:t>We </a:t>
            </a:r>
            <a:r>
              <a:rPr lang="en-US" sz="1800" dirty="0"/>
              <a:t>could not expect the human actions </a:t>
            </a:r>
            <a:r>
              <a:rPr lang="en-US" sz="1800" dirty="0" smtClean="0"/>
              <a:t>and activities.</a:t>
            </a:r>
          </a:p>
          <a:p>
            <a:pPr lvl="0" algn="just"/>
            <a:r>
              <a:rPr lang="en-US" sz="1800" dirty="0" smtClean="0"/>
              <a:t>There </a:t>
            </a:r>
            <a:r>
              <a:rPr lang="en-US" sz="1800" dirty="0"/>
              <a:t>is no ideal data collection </a:t>
            </a:r>
            <a:r>
              <a:rPr lang="en-US" sz="1800" dirty="0" smtClean="0"/>
              <a:t>which running for 24 </a:t>
            </a:r>
            <a:r>
              <a:rPr lang="en-US" sz="1800" dirty="0"/>
              <a:t>hour </a:t>
            </a:r>
            <a:r>
              <a:rPr lang="en-US" sz="1800" dirty="0" smtClean="0"/>
              <a:t>non-stop.</a:t>
            </a:r>
          </a:p>
          <a:p>
            <a:pPr lvl="0" algn="just"/>
            <a:r>
              <a:rPr lang="en-US" sz="1800" dirty="0" smtClean="0"/>
              <a:t>There </a:t>
            </a:r>
            <a:r>
              <a:rPr lang="en-US" sz="1800" dirty="0"/>
              <a:t>is no ideal data collection that can record all of data without any data loss</a:t>
            </a:r>
            <a:r>
              <a:rPr lang="en-US" sz="1800" dirty="0" smtClean="0"/>
              <a:t>.</a:t>
            </a:r>
          </a:p>
          <a:p>
            <a:pPr lvl="0" algn="just"/>
            <a:endParaRPr lang="en-US" sz="1800" dirty="0"/>
          </a:p>
          <a:p>
            <a:pPr marL="0" lvl="0" indent="0" algn="just">
              <a:buNone/>
            </a:pPr>
            <a:endParaRPr lang="en-US" sz="1800" dirty="0" smtClean="0"/>
          </a:p>
          <a:p>
            <a:pPr marL="0" lv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We decide </a:t>
            </a:r>
            <a:r>
              <a:rPr lang="en-US" sz="1800" dirty="0">
                <a:solidFill>
                  <a:srgbClr val="FF0000"/>
                </a:solidFill>
              </a:rPr>
              <a:t>to use many of sensors rather than focus only one </a:t>
            </a:r>
            <a:r>
              <a:rPr lang="en-US" sz="1800" dirty="0" smtClean="0">
                <a:solidFill>
                  <a:srgbClr val="FF0000"/>
                </a:solidFill>
              </a:rPr>
              <a:t>sensor. </a:t>
            </a:r>
            <a:r>
              <a:rPr lang="en-US" sz="1700" dirty="0" smtClean="0">
                <a:solidFill>
                  <a:srgbClr val="FF0000"/>
                </a:solidFill>
              </a:rPr>
              <a:t>Our proposed method tried to deal with those situations.</a:t>
            </a:r>
            <a:endParaRPr lang="en-US" sz="17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0644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793" y="1600200"/>
            <a:ext cx="80391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dirty="0" smtClean="0"/>
              <a:t>To collect user personal data from their smartphone, we developed an Android application data collector based on </a:t>
            </a:r>
            <a:r>
              <a:rPr lang="en-US" sz="1800" b="0" i="1" dirty="0" err="1" smtClean="0"/>
              <a:t>Funf</a:t>
            </a:r>
            <a:r>
              <a:rPr lang="en-US" sz="1800" b="0" dirty="0" smtClean="0"/>
              <a:t> library.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dirty="0" smtClean="0"/>
              <a:t>This application follows opportunistic sensing method.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dirty="0" smtClean="0"/>
              <a:t>We asked 47 students to use our application around less than 2 months.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dirty="0" smtClean="0"/>
              <a:t>The </a:t>
            </a:r>
            <a:r>
              <a:rPr lang="en-US" sz="1800" b="0" dirty="0"/>
              <a:t>size of all of </a:t>
            </a:r>
            <a:r>
              <a:rPr lang="en-US" sz="1800" b="0" dirty="0" smtClean="0"/>
              <a:t>the data is </a:t>
            </a:r>
            <a:r>
              <a:rPr lang="en-US" sz="1800" b="0" dirty="0"/>
              <a:t>around </a:t>
            </a:r>
            <a:r>
              <a:rPr lang="en-US" sz="1800" dirty="0">
                <a:solidFill>
                  <a:srgbClr val="FF0000"/>
                </a:solidFill>
              </a:rPr>
              <a:t>28.7 GB</a:t>
            </a:r>
            <a:r>
              <a:rPr lang="en-US" sz="1800" b="0" dirty="0"/>
              <a:t>. </a:t>
            </a:r>
            <a:endParaRPr lang="en-US" sz="1800" b="0" dirty="0" smtClean="0"/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kern="0" dirty="0" smtClean="0"/>
              <a:t>In this research, We used only 37 students data.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kern="0" smtClean="0"/>
              <a:t>The raw data </a:t>
            </a:r>
            <a:r>
              <a:rPr lang="en-US" sz="1800" b="0" kern="0" dirty="0" smtClean="0"/>
              <a:t>looks like can be seen in the next slide.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endParaRPr lang="en-US" sz="1800" b="0" kern="0" dirty="0"/>
          </a:p>
          <a:p>
            <a:pPr>
              <a:spcBef>
                <a:spcPts val="600"/>
              </a:spcBef>
              <a:buFont typeface="+mj-lt"/>
              <a:buAutoNum type="arabicPeriod"/>
            </a:pPr>
            <a:endParaRPr lang="en-US" sz="18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92453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looks like</a:t>
            </a:r>
            <a:endParaRPr lang="en-US" dirty="0"/>
          </a:p>
        </p:txBody>
      </p:sp>
      <p:pic>
        <p:nvPicPr>
          <p:cNvPr id="4" name="Picture 3" descr="dataviewinsmart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538412" cy="4512733"/>
          </a:xfrm>
          <a:prstGeom prst="rect">
            <a:avLst/>
          </a:prstGeom>
        </p:spPr>
      </p:pic>
      <p:pic>
        <p:nvPicPr>
          <p:cNvPr id="6" name="Picture 5" descr="list_of_d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0"/>
            <a:ext cx="5638800" cy="1387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02146"/>
            <a:ext cx="5029200" cy="3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8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behavior in case of smartphone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r>
              <a:rPr lang="en-US" dirty="0" smtClean="0"/>
              <a:t>What is the human behavior in case of smartphone sensing?.</a:t>
            </a:r>
          </a:p>
          <a:p>
            <a:pPr lvl="1"/>
            <a:r>
              <a:rPr lang="en-US" dirty="0" smtClean="0"/>
              <a:t> Human daily activities which carried out continuously</a:t>
            </a:r>
          </a:p>
          <a:p>
            <a:r>
              <a:rPr lang="en-US" dirty="0" smtClean="0"/>
              <a:t>In terms of human daily activities, we have to consider about four things:</a:t>
            </a:r>
          </a:p>
          <a:p>
            <a:pPr lvl="1"/>
            <a:r>
              <a:rPr lang="en-US" dirty="0" smtClean="0"/>
              <a:t>What kind of activity (</a:t>
            </a:r>
            <a:r>
              <a:rPr lang="en-US" dirty="0" err="1" smtClean="0"/>
              <a:t>e.g</a:t>
            </a:r>
            <a:r>
              <a:rPr lang="en-US" dirty="0" smtClean="0"/>
              <a:t> meeting, studying, exercising)</a:t>
            </a:r>
          </a:p>
          <a:p>
            <a:pPr lvl="1"/>
            <a:r>
              <a:rPr lang="en-US" dirty="0" smtClean="0"/>
              <a:t>When (</a:t>
            </a:r>
            <a:r>
              <a:rPr lang="en-US" dirty="0" err="1" smtClean="0"/>
              <a:t>e.g</a:t>
            </a:r>
            <a:r>
              <a:rPr lang="en-US" dirty="0" smtClean="0"/>
              <a:t> around 9 AM)</a:t>
            </a:r>
          </a:p>
          <a:p>
            <a:pPr lvl="1"/>
            <a:r>
              <a:rPr lang="en-US" dirty="0" smtClean="0"/>
              <a:t>Location (</a:t>
            </a:r>
            <a:r>
              <a:rPr lang="en-US" dirty="0" err="1" smtClean="0"/>
              <a:t>e.g</a:t>
            </a:r>
            <a:r>
              <a:rPr lang="en-US" dirty="0" smtClean="0"/>
              <a:t> Lab)</a:t>
            </a:r>
          </a:p>
          <a:p>
            <a:pPr lvl="1"/>
            <a:r>
              <a:rPr lang="en-US" dirty="0" smtClean="0"/>
              <a:t>Human Interaction (</a:t>
            </a:r>
            <a:r>
              <a:rPr lang="en-US" dirty="0" err="1" smtClean="0"/>
              <a:t>e.g</a:t>
            </a:r>
            <a:r>
              <a:rPr lang="en-US" dirty="0" smtClean="0"/>
              <a:t> all lab’s members)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What, When, Where, Who/with Whom</a:t>
            </a:r>
          </a:p>
        </p:txBody>
      </p:sp>
    </p:spTree>
    <p:extLst>
      <p:ext uri="{BB962C8B-B14F-4D97-AF65-F5344CB8AC3E}">
        <p14:creationId xmlns:p14="http://schemas.microsoft.com/office/powerpoint/2010/main" val="3103307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3886200" cy="762000"/>
          </a:xfrm>
        </p:spPr>
        <p:txBody>
          <a:bodyPr/>
          <a:lstStyle/>
          <a:p>
            <a:r>
              <a:rPr lang="en-US" dirty="0" smtClean="0"/>
              <a:t>Proposed Sensors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"/>
            <a:ext cx="5129767" cy="578817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396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 smtClean="0"/>
              <a:t>Proposed Sensors data </a:t>
            </a:r>
          </a:p>
          <a:p>
            <a:pPr marL="0" indent="0">
              <a:buFontTx/>
              <a:buNone/>
            </a:pPr>
            <a:r>
              <a:rPr lang="en-US" sz="1200" b="0" i="1" kern="0" dirty="0" smtClean="0"/>
              <a:t>(every single data has timestamp)</a:t>
            </a:r>
          </a:p>
          <a:p>
            <a:r>
              <a:rPr lang="en-US" sz="1200" b="0" kern="0" dirty="0" smtClean="0"/>
              <a:t>What kind of Human Activity</a:t>
            </a:r>
          </a:p>
          <a:p>
            <a:pPr lvl="1"/>
            <a:r>
              <a:rPr lang="en-US" sz="1200" b="0" kern="0" dirty="0" smtClean="0"/>
              <a:t>Activity [none, low, high]</a:t>
            </a:r>
          </a:p>
          <a:p>
            <a:r>
              <a:rPr lang="en-US" sz="1200" b="0" kern="0" dirty="0" smtClean="0"/>
              <a:t>Human Location</a:t>
            </a:r>
          </a:p>
          <a:p>
            <a:pPr lvl="1"/>
            <a:r>
              <a:rPr lang="en-US" sz="1200" b="0" kern="0" dirty="0" smtClean="0"/>
              <a:t>GPS [longitude, latitude]</a:t>
            </a:r>
          </a:p>
          <a:p>
            <a:pPr lvl="1"/>
            <a:r>
              <a:rPr lang="en-US" sz="1200" b="0" kern="0" dirty="0" smtClean="0"/>
              <a:t>Nearby Bluetooth [list of nearby Bluetooth]</a:t>
            </a:r>
          </a:p>
          <a:p>
            <a:pPr lvl="1"/>
            <a:r>
              <a:rPr lang="en-US" sz="1200" b="0" kern="0" dirty="0" smtClean="0"/>
              <a:t>Nearby Wi-Fi [lists of nearby AP]</a:t>
            </a:r>
          </a:p>
          <a:p>
            <a:r>
              <a:rPr lang="en-US" sz="1200" b="0" kern="0" dirty="0" smtClean="0"/>
              <a:t>Human Interaction (Human-&gt;Human) </a:t>
            </a:r>
          </a:p>
          <a:p>
            <a:pPr lvl="1"/>
            <a:r>
              <a:rPr lang="en-US" sz="1200" b="0" kern="0" dirty="0" smtClean="0"/>
              <a:t>Call [incoming, outgoing, missed]</a:t>
            </a:r>
          </a:p>
          <a:p>
            <a:pPr lvl="1"/>
            <a:r>
              <a:rPr lang="en-US" sz="1200" b="0" kern="0" dirty="0" smtClean="0"/>
              <a:t>SMS [sent, received]</a:t>
            </a:r>
          </a:p>
          <a:p>
            <a:r>
              <a:rPr lang="en-US" sz="1200" b="0" kern="0" dirty="0" smtClean="0"/>
              <a:t>Human Interaction (Human -&gt; Smartphone)</a:t>
            </a:r>
          </a:p>
          <a:p>
            <a:pPr lvl="1"/>
            <a:r>
              <a:rPr lang="en-US" sz="1200" b="0" kern="0" dirty="0" smtClean="0"/>
              <a:t>Battery [time charging]</a:t>
            </a:r>
          </a:p>
          <a:p>
            <a:pPr lvl="1"/>
            <a:r>
              <a:rPr lang="en-US" sz="1200" b="0" kern="0" dirty="0" smtClean="0"/>
              <a:t>Run apps [name of apps]</a:t>
            </a:r>
          </a:p>
          <a:p>
            <a:pPr lvl="1"/>
            <a:r>
              <a:rPr lang="en-US" sz="1200" b="0" kern="0" dirty="0" smtClean="0"/>
              <a:t>Screen [screen ON, screen OFF]</a:t>
            </a:r>
          </a:p>
          <a:p>
            <a:pPr lvl="2"/>
            <a:endParaRPr lang="en-US" sz="1200" b="0" kern="0" dirty="0" smtClean="0"/>
          </a:p>
          <a:p>
            <a:endParaRPr lang="en-US" sz="1200" b="0" kern="0" dirty="0"/>
          </a:p>
        </p:txBody>
      </p:sp>
    </p:spTree>
    <p:extLst>
      <p:ext uri="{BB962C8B-B14F-4D97-AF65-F5344CB8AC3E}">
        <p14:creationId xmlns:p14="http://schemas.microsoft.com/office/powerpoint/2010/main" val="408593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51068"/>
            <a:ext cx="7010400" cy="2818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02750"/>
            <a:ext cx="6779029" cy="26313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r>
              <a:rPr lang="en-US" dirty="0" smtClean="0"/>
              <a:t>Example data plot from two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0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528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Technical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UHCI">
  <a:themeElements>
    <a:clrScheme name="VUHC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UHC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VUHC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7913</TotalTime>
  <Words>1093</Words>
  <Application>Microsoft Office PowerPoint</Application>
  <PresentationFormat>On-screen Show (4:3)</PresentationFormat>
  <Paragraphs>203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</vt:lpstr>
      <vt:lpstr>ＭＳ Ｐゴシック</vt:lpstr>
      <vt:lpstr>Arial</vt:lpstr>
      <vt:lpstr>Calibri</vt:lpstr>
      <vt:lpstr>Wingdings</vt:lpstr>
      <vt:lpstr>VUHCI</vt:lpstr>
      <vt:lpstr>PowerPoint Presentation</vt:lpstr>
      <vt:lpstr>Outlines</vt:lpstr>
      <vt:lpstr>Thesis Background and Problem Statements</vt:lpstr>
      <vt:lpstr>Data Collection</vt:lpstr>
      <vt:lpstr>Raw Data looks like</vt:lpstr>
      <vt:lpstr>Human behavior in case of smartphone sensing</vt:lpstr>
      <vt:lpstr>Proposed Sensors Description</vt:lpstr>
      <vt:lpstr>Example data plot from two students</vt:lpstr>
      <vt:lpstr>Technical Explanation</vt:lpstr>
      <vt:lpstr>Pre-Processing Summarization</vt:lpstr>
      <vt:lpstr>Preprocessing I</vt:lpstr>
      <vt:lpstr>Preprocessing I output data looks like</vt:lpstr>
      <vt:lpstr>Pre-processing II (Features Extraction)</vt:lpstr>
      <vt:lpstr>Preprocessing II output data looks like</vt:lpstr>
      <vt:lpstr>Preprocessing III</vt:lpstr>
      <vt:lpstr>Discovering Human Behavior (Finding Similar Patterns)</vt:lpstr>
      <vt:lpstr>Algorithm (Similarity Detection)</vt:lpstr>
      <vt:lpstr>Grouping Result</vt:lpstr>
      <vt:lpstr>Testing for Human Identification</vt:lpstr>
      <vt:lpstr>Performance Evaluation</vt:lpstr>
      <vt:lpstr>Identification result (Only 6 students)</vt:lpstr>
      <vt:lpstr>Testing Performance by Removing Some Data Sensors</vt:lpstr>
      <vt:lpstr>Conclusions</vt:lpstr>
      <vt:lpstr>PowerPoint Presentation</vt:lpstr>
      <vt:lpstr>Future Works</vt:lpstr>
    </vt:vector>
  </TitlesOfParts>
  <Manager/>
  <Company>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22-Modeling Users</dc:title>
  <dc:subject>Human-Computer Interaction</dc:subject>
  <dc:creator>Imran Hussain</dc:creator>
  <cp:lastModifiedBy>rischan</cp:lastModifiedBy>
  <cp:revision>415</cp:revision>
  <dcterms:created xsi:type="dcterms:W3CDTF">2004-03-17T04:00:39Z</dcterms:created>
  <dcterms:modified xsi:type="dcterms:W3CDTF">2015-05-31T12:07:28Z</dcterms:modified>
</cp:coreProperties>
</file>