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480000" cy="45720000"/>
  <p:notesSz cx="6797675" cy="9926638"/>
  <p:custDataLst>
    <p:tags r:id="rId5"/>
  </p:custDataLst>
  <p:defaultTextStyle>
    <a:defPPr>
      <a:defRPr lang="ko-KR"/>
    </a:defPPr>
    <a:lvl1pPr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5pPr>
    <a:lvl6pPr marL="2286000" algn="l" defTabSz="914400" rtl="0" eaLnBrk="1" latinLnBrk="1" hangingPunct="1">
      <a:defRPr kumimoji="1" sz="10800" kern="1200">
        <a:solidFill>
          <a:schemeClr val="tx1"/>
        </a:solidFill>
        <a:latin typeface="굴림" pitchFamily="50" charset="-127"/>
        <a:ea typeface="굴림" pitchFamily="50" charset="-127"/>
        <a:cs typeface="+mn-cs"/>
      </a:defRPr>
    </a:lvl6pPr>
    <a:lvl7pPr marL="2743200" algn="l" defTabSz="914400" rtl="0" eaLnBrk="1" latinLnBrk="1" hangingPunct="1">
      <a:defRPr kumimoji="1" sz="10800" kern="1200">
        <a:solidFill>
          <a:schemeClr val="tx1"/>
        </a:solidFill>
        <a:latin typeface="굴림" pitchFamily="50" charset="-127"/>
        <a:ea typeface="굴림" pitchFamily="50" charset="-127"/>
        <a:cs typeface="+mn-cs"/>
      </a:defRPr>
    </a:lvl7pPr>
    <a:lvl8pPr marL="3200400" algn="l" defTabSz="914400" rtl="0" eaLnBrk="1" latinLnBrk="1" hangingPunct="1">
      <a:defRPr kumimoji="1" sz="10800" kern="1200">
        <a:solidFill>
          <a:schemeClr val="tx1"/>
        </a:solidFill>
        <a:latin typeface="굴림" pitchFamily="50" charset="-127"/>
        <a:ea typeface="굴림" pitchFamily="50" charset="-127"/>
        <a:cs typeface="+mn-cs"/>
      </a:defRPr>
    </a:lvl8pPr>
    <a:lvl9pPr marL="3657600" algn="l" defTabSz="914400" rtl="0" eaLnBrk="1" latinLnBrk="1" hangingPunct="1">
      <a:defRPr kumimoji="1" sz="10800"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14400">
          <p15:clr>
            <a:srgbClr val="A4A3A4"/>
          </p15:clr>
        </p15:guide>
        <p15:guide id="2" pos="9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EFFCD"/>
    <a:srgbClr val="CC3399"/>
    <a:srgbClr val="CEEBFE"/>
    <a:srgbClr val="CDE5FF"/>
    <a:srgbClr val="6699FF"/>
    <a:srgbClr val="003399"/>
    <a:srgbClr val="3366CC"/>
    <a:srgbClr val="EBFFE9"/>
    <a:srgbClr val="FF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9415" autoAdjust="0"/>
  </p:normalViewPr>
  <p:slideViewPr>
    <p:cSldViewPr>
      <p:cViewPr>
        <p:scale>
          <a:sx n="75" d="100"/>
          <a:sy n="75" d="100"/>
        </p:scale>
        <p:origin x="102" y="108"/>
      </p:cViewPr>
      <p:guideLst>
        <p:guide orient="horz" pos="14400"/>
        <p:guide pos="960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dirty="0">
                <a:latin typeface="굴림" charset="-127"/>
                <a:ea typeface="굴림" charset="-127"/>
              </a:defRPr>
            </a:lvl1pPr>
          </a:lstStyle>
          <a:p>
            <a:pPr>
              <a:defRPr/>
            </a:pPr>
            <a:endParaRPr lang="en-US" altLang="ko-KR"/>
          </a:p>
        </p:txBody>
      </p:sp>
      <p:sp>
        <p:nvSpPr>
          <p:cNvPr id="4099" name="Rectangle 1027"/>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굴림" charset="-127"/>
                <a:ea typeface="굴림" charset="-127"/>
              </a:defRPr>
            </a:lvl1pPr>
          </a:lstStyle>
          <a:p>
            <a:pPr>
              <a:defRPr/>
            </a:pPr>
            <a:endParaRPr lang="en-US" altLang="ko-KR"/>
          </a:p>
        </p:txBody>
      </p:sp>
      <p:sp>
        <p:nvSpPr>
          <p:cNvPr id="4100" name="Rectangle 1028"/>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dirty="0">
                <a:latin typeface="굴림" charset="-127"/>
                <a:ea typeface="굴림" charset="-127"/>
              </a:defRPr>
            </a:lvl1pPr>
          </a:lstStyle>
          <a:p>
            <a:pPr>
              <a:defRPr/>
            </a:pPr>
            <a:endParaRPr lang="en-US" altLang="ko-KR"/>
          </a:p>
        </p:txBody>
      </p:sp>
      <p:sp>
        <p:nvSpPr>
          <p:cNvPr id="4101" name="Rectangle 1029"/>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굴림" charset="-127"/>
                <a:ea typeface="굴림" charset="-127"/>
              </a:defRPr>
            </a:lvl1pPr>
          </a:lstStyle>
          <a:p>
            <a:pPr>
              <a:defRPr/>
            </a:pPr>
            <a:fld id="{ED8E65D1-28AD-417F-9811-8DA637C581DA}" type="slidenum">
              <a:rPr lang="en-US" altLang="ko-KR"/>
              <a:pPr>
                <a:defRPr/>
              </a:pPr>
              <a:t>‹#›</a:t>
            </a:fld>
            <a:endParaRPr lang="en-US" altLang="ko-KR" dirty="0"/>
          </a:p>
        </p:txBody>
      </p:sp>
    </p:spTree>
    <p:extLst>
      <p:ext uri="{BB962C8B-B14F-4D97-AF65-F5344CB8AC3E}">
        <p14:creationId xmlns:p14="http://schemas.microsoft.com/office/powerpoint/2010/main" val="2499175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DE2BE75C-0F53-4AFB-882F-DB43B0B6C27D}" type="datetimeFigureOut">
              <a:rPr lang="ko-KR" altLang="en-US" smtClean="0"/>
              <a:t>2015-06-10</a:t>
            </a:fld>
            <a:endParaRPr lang="ko-KR" altLang="en-US"/>
          </a:p>
        </p:txBody>
      </p:sp>
      <p:sp>
        <p:nvSpPr>
          <p:cNvPr id="4" name="슬라이드 이미지 개체 틀 3"/>
          <p:cNvSpPr>
            <a:spLocks noGrp="1" noRot="1" noChangeAspect="1"/>
          </p:cNvSpPr>
          <p:nvPr>
            <p:ph type="sldImg" idx="2"/>
          </p:nvPr>
        </p:nvSpPr>
        <p:spPr>
          <a:xfrm>
            <a:off x="2157413" y="744538"/>
            <a:ext cx="248285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8C686441-74A0-44ED-97BC-CB98140ECB75}" type="slidenum">
              <a:rPr lang="ko-KR" altLang="en-US" smtClean="0"/>
              <a:t>‹#›</a:t>
            </a:fld>
            <a:endParaRPr lang="ko-KR" altLang="en-US"/>
          </a:p>
        </p:txBody>
      </p:sp>
    </p:spTree>
    <p:extLst>
      <p:ext uri="{BB962C8B-B14F-4D97-AF65-F5344CB8AC3E}">
        <p14:creationId xmlns:p14="http://schemas.microsoft.com/office/powerpoint/2010/main" val="175315214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8C686441-74A0-44ED-97BC-CB98140ECB75}" type="slidenum">
              <a:rPr lang="ko-KR" altLang="en-US" smtClean="0"/>
              <a:t>1</a:t>
            </a:fld>
            <a:endParaRPr lang="ko-KR" altLang="en-US"/>
          </a:p>
        </p:txBody>
      </p:sp>
    </p:spTree>
    <p:extLst>
      <p:ext uri="{BB962C8B-B14F-4D97-AF65-F5344CB8AC3E}">
        <p14:creationId xmlns:p14="http://schemas.microsoft.com/office/powerpoint/2010/main" val="35312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86000" y="14203363"/>
            <a:ext cx="25908000" cy="9799637"/>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72000" y="25908000"/>
            <a:ext cx="21336000" cy="116840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24000" y="10668000"/>
            <a:ext cx="27432000" cy="3017361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2098000" y="1830388"/>
            <a:ext cx="6858000" cy="390112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24000" y="1830388"/>
            <a:ext cx="20421600" cy="390112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1524000" y="10668000"/>
            <a:ext cx="27432000" cy="3017361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408238" y="29379863"/>
            <a:ext cx="25908000" cy="9080500"/>
          </a:xfrm>
          <a:prstGeom prst="rect">
            <a:avLst/>
          </a:prstGeo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408238" y="19378613"/>
            <a:ext cx="25908000" cy="100012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24000" y="10668000"/>
            <a:ext cx="13639800" cy="301736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16200" y="10668000"/>
            <a:ext cx="13639800" cy="301736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24000" y="10234613"/>
            <a:ext cx="13466763" cy="42640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24000" y="14498638"/>
            <a:ext cx="13466763" cy="263429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482888" y="10234613"/>
            <a:ext cx="13473112" cy="42640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482888" y="14498638"/>
            <a:ext cx="13473112" cy="263429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p>
            <a:r>
              <a:rPr lang="ko-KR" altLang="en-US" smtClean="0"/>
              <a:t>마스터 제목 스타일 편집</a:t>
            </a: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20863"/>
            <a:ext cx="10028238" cy="7747000"/>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917363" y="1820863"/>
            <a:ext cx="17038637" cy="390207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24000" y="9567863"/>
            <a:ext cx="10028238" cy="312737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73763" y="32004000"/>
            <a:ext cx="18288000" cy="3778250"/>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73763" y="4084638"/>
            <a:ext cx="18288000" cy="27432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dirty="0"/>
          </a:p>
        </p:txBody>
      </p:sp>
      <p:sp>
        <p:nvSpPr>
          <p:cNvPr id="4" name="텍스트 개체 틀 3"/>
          <p:cNvSpPr>
            <a:spLocks noGrp="1"/>
          </p:cNvSpPr>
          <p:nvPr>
            <p:ph type="body" sz="half" idx="2"/>
          </p:nvPr>
        </p:nvSpPr>
        <p:spPr>
          <a:xfrm>
            <a:off x="5973763" y="35782250"/>
            <a:ext cx="18288000" cy="53657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38" descr="right_side"/>
          <p:cNvPicPr>
            <a:picLocks noChangeAspect="1" noChangeArrowheads="1"/>
          </p:cNvPicPr>
          <p:nvPr/>
        </p:nvPicPr>
        <p:blipFill>
          <a:blip r:embed="rId13" cstate="print"/>
          <a:srcRect/>
          <a:stretch>
            <a:fillRect/>
          </a:stretch>
        </p:blipFill>
        <p:spPr bwMode="auto">
          <a:xfrm>
            <a:off x="29927550" y="0"/>
            <a:ext cx="552450" cy="45720000"/>
          </a:xfrm>
          <a:prstGeom prst="rect">
            <a:avLst/>
          </a:prstGeom>
          <a:noFill/>
          <a:ln w="9525">
            <a:noFill/>
            <a:miter lim="800000"/>
            <a:headEnd/>
            <a:tailEnd/>
          </a:ln>
        </p:spPr>
      </p:pic>
      <p:sp>
        <p:nvSpPr>
          <p:cNvPr id="1037" name="Rectangle 13"/>
          <p:cNvSpPr>
            <a:spLocks noChangeArrowheads="1"/>
          </p:cNvSpPr>
          <p:nvPr/>
        </p:nvSpPr>
        <p:spPr bwMode="auto">
          <a:xfrm>
            <a:off x="15070138" y="43670538"/>
            <a:ext cx="15409862" cy="2049462"/>
          </a:xfrm>
          <a:prstGeom prst="rect">
            <a:avLst/>
          </a:prstGeom>
          <a:solidFill>
            <a:srgbClr val="000000"/>
          </a:solidFill>
          <a:ln w="9525">
            <a:noFill/>
            <a:miter lim="800000"/>
            <a:headEnd/>
            <a:tailEnd/>
          </a:ln>
          <a:effectLst/>
        </p:spPr>
        <p:txBody>
          <a:bodyPr wrap="none" lIns="435428" tIns="217714" rIns="435428" bIns="217714" anchor="ctr"/>
          <a:lstStyle/>
          <a:p>
            <a:pPr algn="ctr" defTabSz="4354513">
              <a:defRPr/>
            </a:pPr>
            <a:r>
              <a:rPr lang="en-US" altLang="ko-KR" sz="4800" b="1" dirty="0">
                <a:solidFill>
                  <a:schemeClr val="bg1"/>
                </a:solidFill>
                <a:latin typeface="Arial" charset="0"/>
                <a:ea typeface="굴림" charset="-127"/>
              </a:rPr>
              <a:t>          </a:t>
            </a:r>
            <a:endParaRPr lang="en-US" altLang="ko-KR" sz="3200" b="1" dirty="0">
              <a:solidFill>
                <a:schemeClr val="bg1"/>
              </a:solidFill>
              <a:latin typeface="Arial" charset="0"/>
              <a:ea typeface="굴림" charset="-127"/>
            </a:endParaRPr>
          </a:p>
        </p:txBody>
      </p:sp>
      <p:sp>
        <p:nvSpPr>
          <p:cNvPr id="1058" name="Rectangle 34"/>
          <p:cNvSpPr>
            <a:spLocks noChangeArrowheads="1"/>
          </p:cNvSpPr>
          <p:nvPr/>
        </p:nvSpPr>
        <p:spPr bwMode="auto">
          <a:xfrm>
            <a:off x="14773275" y="43362563"/>
            <a:ext cx="1152525" cy="1081087"/>
          </a:xfrm>
          <a:prstGeom prst="rect">
            <a:avLst/>
          </a:prstGeom>
          <a:solidFill>
            <a:schemeClr val="bg1"/>
          </a:solidFill>
          <a:ln w="9525">
            <a:noFill/>
            <a:miter lim="800000"/>
            <a:headEnd/>
            <a:tailEnd/>
          </a:ln>
          <a:effectLst/>
        </p:spPr>
        <p:txBody>
          <a:bodyPr wrap="none" anchor="ctr"/>
          <a:lstStyle/>
          <a:p>
            <a:pPr algn="ctr">
              <a:defRPr/>
            </a:pPr>
            <a:endParaRPr lang="ko-KR" altLang="en-US" dirty="0">
              <a:latin typeface="굴림" charset="-127"/>
              <a:ea typeface="굴림" charset="-127"/>
            </a:endParaRPr>
          </a:p>
        </p:txBody>
      </p:sp>
      <p:sp>
        <p:nvSpPr>
          <p:cNvPr id="1039" name="Oval 15"/>
          <p:cNvSpPr>
            <a:spLocks noChangeArrowheads="1"/>
          </p:cNvSpPr>
          <p:nvPr/>
        </p:nvSpPr>
        <p:spPr bwMode="auto">
          <a:xfrm>
            <a:off x="15068550" y="43667363"/>
            <a:ext cx="1511300" cy="1511300"/>
          </a:xfrm>
          <a:prstGeom prst="ellipse">
            <a:avLst/>
          </a:prstGeom>
          <a:solidFill>
            <a:srgbClr val="000000"/>
          </a:solidFill>
          <a:ln w="9525">
            <a:solidFill>
              <a:schemeClr val="tx1"/>
            </a:solidFill>
            <a:round/>
            <a:headEnd/>
            <a:tailEnd/>
          </a:ln>
          <a:effectLst/>
        </p:spPr>
        <p:txBody>
          <a:bodyPr wrap="none" anchor="ctr"/>
          <a:lstStyle/>
          <a:p>
            <a:pPr algn="ctr">
              <a:defRPr/>
            </a:pPr>
            <a:endParaRPr lang="ko-KR" altLang="en-US" dirty="0">
              <a:latin typeface="굴림" charset="-127"/>
              <a:ea typeface="굴림" charset="-127"/>
            </a:endParaRPr>
          </a:p>
        </p:txBody>
      </p:sp>
      <p:pic>
        <p:nvPicPr>
          <p:cNvPr id="2054" name="Picture 36" descr="poster left"/>
          <p:cNvPicPr>
            <a:picLocks noChangeAspect="1" noChangeArrowheads="1"/>
          </p:cNvPicPr>
          <p:nvPr/>
        </p:nvPicPr>
        <p:blipFill>
          <a:blip r:embed="rId14" cstate="print"/>
          <a:srcRect/>
          <a:stretch>
            <a:fillRect/>
          </a:stretch>
        </p:blipFill>
        <p:spPr bwMode="auto">
          <a:xfrm>
            <a:off x="0" y="0"/>
            <a:ext cx="9715500" cy="45720000"/>
          </a:xfrm>
          <a:prstGeom prst="rect">
            <a:avLst/>
          </a:prstGeom>
          <a:noFill/>
          <a:ln w="9525">
            <a:noFill/>
            <a:miter lim="800000"/>
            <a:headEnd/>
            <a:tailEnd/>
          </a:ln>
        </p:spPr>
      </p:pic>
      <p:pic>
        <p:nvPicPr>
          <p:cNvPr id="2055" name="Picture 39" descr="bottom"/>
          <p:cNvPicPr>
            <a:picLocks noChangeAspect="1" noChangeArrowheads="1"/>
          </p:cNvPicPr>
          <p:nvPr/>
        </p:nvPicPr>
        <p:blipFill>
          <a:blip r:embed="rId15" cstate="print"/>
          <a:srcRect/>
          <a:stretch>
            <a:fillRect/>
          </a:stretch>
        </p:blipFill>
        <p:spPr bwMode="auto">
          <a:xfrm>
            <a:off x="18013363" y="43919775"/>
            <a:ext cx="11377612" cy="1728788"/>
          </a:xfrm>
          <a:prstGeom prst="rect">
            <a:avLst/>
          </a:prstGeom>
          <a:noFill/>
          <a:ln w="9525">
            <a:noFill/>
            <a:miter lim="800000"/>
            <a:headEnd/>
            <a:tailEnd/>
          </a:ln>
        </p:spPr>
      </p:pic>
      <p:pic>
        <p:nvPicPr>
          <p:cNvPr id="2056" name="Picture 21" descr="symbol_2"/>
          <p:cNvPicPr>
            <a:picLocks noChangeAspect="1" noChangeArrowheads="1"/>
          </p:cNvPicPr>
          <p:nvPr/>
        </p:nvPicPr>
        <p:blipFill>
          <a:blip r:embed="rId16" cstate="print"/>
          <a:srcRect/>
          <a:stretch>
            <a:fillRect/>
          </a:stretch>
        </p:blipFill>
        <p:spPr bwMode="auto">
          <a:xfrm>
            <a:off x="16824325" y="44030900"/>
            <a:ext cx="1981200" cy="1447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4354513" rtl="0" eaLnBrk="0" fontAlgn="base" latinLnBrk="1" hangingPunct="0">
        <a:spcBef>
          <a:spcPct val="0"/>
        </a:spcBef>
        <a:spcAft>
          <a:spcPct val="0"/>
        </a:spcAft>
        <a:defRPr kumimoji="1" sz="21000">
          <a:solidFill>
            <a:schemeClr val="tx2"/>
          </a:solidFill>
          <a:latin typeface="+mj-lt"/>
          <a:ea typeface="+mj-ea"/>
          <a:cs typeface="+mj-cs"/>
        </a:defRPr>
      </a:lvl1pPr>
      <a:lvl2pPr algn="ctr" defTabSz="4354513" rtl="0" eaLnBrk="0" fontAlgn="base" latinLnBrk="1" hangingPunct="0">
        <a:spcBef>
          <a:spcPct val="0"/>
        </a:spcBef>
        <a:spcAft>
          <a:spcPct val="0"/>
        </a:spcAft>
        <a:defRPr kumimoji="1" sz="21000">
          <a:solidFill>
            <a:schemeClr val="tx2"/>
          </a:solidFill>
          <a:latin typeface="굴림" charset="-127"/>
          <a:ea typeface="굴림" charset="-127"/>
        </a:defRPr>
      </a:lvl2pPr>
      <a:lvl3pPr algn="ctr" defTabSz="4354513" rtl="0" eaLnBrk="0" fontAlgn="base" latinLnBrk="1" hangingPunct="0">
        <a:spcBef>
          <a:spcPct val="0"/>
        </a:spcBef>
        <a:spcAft>
          <a:spcPct val="0"/>
        </a:spcAft>
        <a:defRPr kumimoji="1" sz="21000">
          <a:solidFill>
            <a:schemeClr val="tx2"/>
          </a:solidFill>
          <a:latin typeface="굴림" charset="-127"/>
          <a:ea typeface="굴림" charset="-127"/>
        </a:defRPr>
      </a:lvl3pPr>
      <a:lvl4pPr algn="ctr" defTabSz="4354513" rtl="0" eaLnBrk="0" fontAlgn="base" latinLnBrk="1" hangingPunct="0">
        <a:spcBef>
          <a:spcPct val="0"/>
        </a:spcBef>
        <a:spcAft>
          <a:spcPct val="0"/>
        </a:spcAft>
        <a:defRPr kumimoji="1" sz="21000">
          <a:solidFill>
            <a:schemeClr val="tx2"/>
          </a:solidFill>
          <a:latin typeface="굴림" charset="-127"/>
          <a:ea typeface="굴림" charset="-127"/>
        </a:defRPr>
      </a:lvl4pPr>
      <a:lvl5pPr algn="ctr" defTabSz="4354513" rtl="0" eaLnBrk="0" fontAlgn="base" latinLnBrk="1" hangingPunct="0">
        <a:spcBef>
          <a:spcPct val="0"/>
        </a:spcBef>
        <a:spcAft>
          <a:spcPct val="0"/>
        </a:spcAft>
        <a:defRPr kumimoji="1" sz="21000">
          <a:solidFill>
            <a:schemeClr val="tx2"/>
          </a:solidFill>
          <a:latin typeface="굴림" charset="-127"/>
          <a:ea typeface="굴림" charset="-127"/>
        </a:defRPr>
      </a:lvl5pPr>
      <a:lvl6pPr marL="457200" algn="ctr" defTabSz="4354513" rtl="0" fontAlgn="base" latinLnBrk="1">
        <a:spcBef>
          <a:spcPct val="0"/>
        </a:spcBef>
        <a:spcAft>
          <a:spcPct val="0"/>
        </a:spcAft>
        <a:defRPr kumimoji="1" sz="21000">
          <a:solidFill>
            <a:schemeClr val="tx2"/>
          </a:solidFill>
          <a:latin typeface="굴림" charset="-127"/>
          <a:ea typeface="굴림" charset="-127"/>
        </a:defRPr>
      </a:lvl6pPr>
      <a:lvl7pPr marL="914400" algn="ctr" defTabSz="4354513" rtl="0" fontAlgn="base" latinLnBrk="1">
        <a:spcBef>
          <a:spcPct val="0"/>
        </a:spcBef>
        <a:spcAft>
          <a:spcPct val="0"/>
        </a:spcAft>
        <a:defRPr kumimoji="1" sz="21000">
          <a:solidFill>
            <a:schemeClr val="tx2"/>
          </a:solidFill>
          <a:latin typeface="굴림" charset="-127"/>
          <a:ea typeface="굴림" charset="-127"/>
        </a:defRPr>
      </a:lvl7pPr>
      <a:lvl8pPr marL="1371600" algn="ctr" defTabSz="4354513" rtl="0" fontAlgn="base" latinLnBrk="1">
        <a:spcBef>
          <a:spcPct val="0"/>
        </a:spcBef>
        <a:spcAft>
          <a:spcPct val="0"/>
        </a:spcAft>
        <a:defRPr kumimoji="1" sz="21000">
          <a:solidFill>
            <a:schemeClr val="tx2"/>
          </a:solidFill>
          <a:latin typeface="굴림" charset="-127"/>
          <a:ea typeface="굴림" charset="-127"/>
        </a:defRPr>
      </a:lvl8pPr>
      <a:lvl9pPr marL="1828800" algn="ctr" defTabSz="4354513" rtl="0" fontAlgn="base" latinLnBrk="1">
        <a:spcBef>
          <a:spcPct val="0"/>
        </a:spcBef>
        <a:spcAft>
          <a:spcPct val="0"/>
        </a:spcAft>
        <a:defRPr kumimoji="1" sz="21000">
          <a:solidFill>
            <a:schemeClr val="tx2"/>
          </a:solidFill>
          <a:latin typeface="굴림" charset="-127"/>
          <a:ea typeface="굴림" charset="-127"/>
        </a:defRPr>
      </a:lvl9pPr>
    </p:titleStyle>
    <p:bodyStyle>
      <a:lvl1pPr marL="1633538" indent="-1633538" algn="l" defTabSz="4354513" rtl="0" eaLnBrk="0" fontAlgn="base" latinLnBrk="1" hangingPunct="0">
        <a:spcBef>
          <a:spcPct val="20000"/>
        </a:spcBef>
        <a:spcAft>
          <a:spcPct val="0"/>
        </a:spcAft>
        <a:buChar char="•"/>
        <a:defRPr kumimoji="1" sz="15200">
          <a:solidFill>
            <a:schemeClr val="tx1"/>
          </a:solidFill>
          <a:latin typeface="+mn-lt"/>
          <a:ea typeface="+mn-ea"/>
          <a:cs typeface="+mn-cs"/>
        </a:defRPr>
      </a:lvl1pPr>
      <a:lvl2pPr marL="3538538" indent="-1362075" algn="l" defTabSz="4354513" rtl="0" eaLnBrk="0" fontAlgn="base" latinLnBrk="1" hangingPunct="0">
        <a:spcBef>
          <a:spcPct val="20000"/>
        </a:spcBef>
        <a:spcAft>
          <a:spcPct val="0"/>
        </a:spcAft>
        <a:buChar char="–"/>
        <a:defRPr kumimoji="1" sz="13300">
          <a:solidFill>
            <a:schemeClr val="tx1"/>
          </a:solidFill>
          <a:latin typeface="+mn-lt"/>
          <a:ea typeface="+mn-ea"/>
        </a:defRPr>
      </a:lvl2pPr>
      <a:lvl3pPr marL="5443538" indent="-1089025" algn="l" defTabSz="4354513" rtl="0" eaLnBrk="0" fontAlgn="base" latinLnBrk="1" hangingPunct="0">
        <a:spcBef>
          <a:spcPct val="20000"/>
        </a:spcBef>
        <a:spcAft>
          <a:spcPct val="0"/>
        </a:spcAft>
        <a:buChar char="•"/>
        <a:defRPr kumimoji="1" sz="11400">
          <a:solidFill>
            <a:schemeClr val="tx1"/>
          </a:solidFill>
          <a:latin typeface="+mn-lt"/>
          <a:ea typeface="+mn-ea"/>
        </a:defRPr>
      </a:lvl3pPr>
      <a:lvl4pPr marL="7620000" indent="-1089025" algn="l" defTabSz="4354513" rtl="0" eaLnBrk="0" fontAlgn="base" latinLnBrk="1" hangingPunct="0">
        <a:spcBef>
          <a:spcPct val="20000"/>
        </a:spcBef>
        <a:spcAft>
          <a:spcPct val="0"/>
        </a:spcAft>
        <a:buChar char="–"/>
        <a:defRPr kumimoji="1" sz="9500">
          <a:solidFill>
            <a:schemeClr val="tx1"/>
          </a:solidFill>
          <a:latin typeface="+mn-lt"/>
          <a:ea typeface="+mn-ea"/>
        </a:defRPr>
      </a:lvl4pPr>
      <a:lvl5pPr marL="9796463" indent="-1087438" algn="l" defTabSz="4354513" rtl="0" eaLnBrk="0" fontAlgn="base" latinLnBrk="1" hangingPunct="0">
        <a:spcBef>
          <a:spcPct val="20000"/>
        </a:spcBef>
        <a:spcAft>
          <a:spcPct val="0"/>
        </a:spcAft>
        <a:buChar char="»"/>
        <a:defRPr kumimoji="1" sz="9500">
          <a:solidFill>
            <a:schemeClr val="tx1"/>
          </a:solidFill>
          <a:latin typeface="+mn-lt"/>
          <a:ea typeface="+mn-ea"/>
        </a:defRPr>
      </a:lvl5pPr>
      <a:lvl6pPr marL="10253663" indent="-1087438" algn="l" defTabSz="4354513" rtl="0" fontAlgn="base" latinLnBrk="1">
        <a:spcBef>
          <a:spcPct val="20000"/>
        </a:spcBef>
        <a:spcAft>
          <a:spcPct val="0"/>
        </a:spcAft>
        <a:buChar char="»"/>
        <a:defRPr kumimoji="1" sz="9500">
          <a:solidFill>
            <a:schemeClr val="tx1"/>
          </a:solidFill>
          <a:latin typeface="+mn-lt"/>
          <a:ea typeface="+mn-ea"/>
        </a:defRPr>
      </a:lvl6pPr>
      <a:lvl7pPr marL="10710863" indent="-1087438" algn="l" defTabSz="4354513" rtl="0" fontAlgn="base" latinLnBrk="1">
        <a:spcBef>
          <a:spcPct val="20000"/>
        </a:spcBef>
        <a:spcAft>
          <a:spcPct val="0"/>
        </a:spcAft>
        <a:buChar char="»"/>
        <a:defRPr kumimoji="1" sz="9500">
          <a:solidFill>
            <a:schemeClr val="tx1"/>
          </a:solidFill>
          <a:latin typeface="+mn-lt"/>
          <a:ea typeface="+mn-ea"/>
        </a:defRPr>
      </a:lvl7pPr>
      <a:lvl8pPr marL="11168063" indent="-1087438" algn="l" defTabSz="4354513" rtl="0" fontAlgn="base" latinLnBrk="1">
        <a:spcBef>
          <a:spcPct val="20000"/>
        </a:spcBef>
        <a:spcAft>
          <a:spcPct val="0"/>
        </a:spcAft>
        <a:buChar char="»"/>
        <a:defRPr kumimoji="1" sz="9500">
          <a:solidFill>
            <a:schemeClr val="tx1"/>
          </a:solidFill>
          <a:latin typeface="+mn-lt"/>
          <a:ea typeface="+mn-ea"/>
        </a:defRPr>
      </a:lvl8pPr>
      <a:lvl9pPr marL="11625263" indent="-1087438" algn="l" defTabSz="4354513" rtl="0" fontAlgn="base" latinLnBrk="1">
        <a:spcBef>
          <a:spcPct val="20000"/>
        </a:spcBef>
        <a:spcAft>
          <a:spcPct val="0"/>
        </a:spcAft>
        <a:buChar char="»"/>
        <a:defRPr kumimoji="1" sz="9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1918520" y="9090396"/>
            <a:ext cx="7272807" cy="1938992"/>
          </a:xfrm>
          <a:prstGeom prst="rect">
            <a:avLst/>
          </a:prstGeom>
          <a:solidFill>
            <a:schemeClr val="bg1">
              <a:lumMod val="85000"/>
            </a:schemeClr>
          </a:solidFill>
          <a:ln>
            <a:noFill/>
          </a:ln>
        </p:spPr>
        <p:txBody>
          <a:bodyPr wrap="square">
            <a:spAutoFit/>
          </a:bodyPr>
          <a:lstStyle/>
          <a:p>
            <a:pPr>
              <a:defRPr/>
            </a:pPr>
            <a:r>
              <a:rPr lang="en-US" altLang="ko-KR" sz="4000" dirty="0"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Advanced Network Lab,</a:t>
            </a:r>
          </a:p>
          <a:p>
            <a:pPr>
              <a:defRPr/>
            </a:pPr>
            <a:r>
              <a:rPr lang="en-US" altLang="ko-KR" sz="4000" dirty="0" err="1"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Chonnam</a:t>
            </a:r>
            <a:r>
              <a:rPr lang="en-US" altLang="ko-KR" sz="4000" dirty="0"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 National University</a:t>
            </a:r>
          </a:p>
          <a:p>
            <a:pPr>
              <a:defRPr/>
            </a:pPr>
            <a:r>
              <a:rPr lang="en-US" altLang="ko-KR" sz="4000" dirty="0" err="1"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Gwangju</a:t>
            </a:r>
            <a:r>
              <a:rPr lang="en-US" altLang="ko-KR" sz="4000" dirty="0"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 </a:t>
            </a:r>
            <a:r>
              <a:rPr lang="en-US" altLang="ko-KR" sz="4000" dirty="0"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South Korea</a:t>
            </a:r>
          </a:p>
        </p:txBody>
      </p:sp>
      <p:sp>
        <p:nvSpPr>
          <p:cNvPr id="223" name="Rectangle 60"/>
          <p:cNvSpPr>
            <a:spLocks noChangeArrowheads="1"/>
          </p:cNvSpPr>
          <p:nvPr/>
        </p:nvSpPr>
        <p:spPr bwMode="auto">
          <a:xfrm>
            <a:off x="9984606" y="8227430"/>
            <a:ext cx="19535531" cy="8937198"/>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28" name="Rectangle 60"/>
          <p:cNvSpPr>
            <a:spLocks noChangeArrowheads="1"/>
          </p:cNvSpPr>
          <p:nvPr/>
        </p:nvSpPr>
        <p:spPr bwMode="auto">
          <a:xfrm>
            <a:off x="9984605" y="17294457"/>
            <a:ext cx="10215037" cy="13972242"/>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29" name="Rectangle 59"/>
          <p:cNvSpPr>
            <a:spLocks noChangeAspect="1" noChangeArrowheads="1"/>
          </p:cNvSpPr>
          <p:nvPr/>
        </p:nvSpPr>
        <p:spPr bwMode="auto">
          <a:xfrm>
            <a:off x="9984605" y="5940421"/>
            <a:ext cx="19504795" cy="1921257"/>
          </a:xfrm>
          <a:prstGeom prst="rect">
            <a:avLst/>
          </a:prstGeom>
          <a:noFill/>
          <a:ln w="28575" algn="ctr">
            <a:solidFill>
              <a:srgbClr val="0070C0"/>
            </a:solidFill>
            <a:round/>
            <a:headEnd/>
            <a:tailEnd/>
          </a:ln>
        </p:spPr>
        <p:txBody>
          <a:bodyPr wrap="none" anchor="ctr"/>
          <a:lstStyle/>
          <a:p>
            <a:pPr algn="ctr" defTabSz="4114800"/>
            <a:endParaRPr lang="en-US" altLang="ko-KR" dirty="0"/>
          </a:p>
        </p:txBody>
      </p:sp>
      <p:pic>
        <p:nvPicPr>
          <p:cNvPr id="230" name="Picture 1078" descr="Untitled-1"/>
          <p:cNvPicPr>
            <a:picLocks noChangeAspect="1" noChangeArrowheads="1"/>
          </p:cNvPicPr>
          <p:nvPr/>
        </p:nvPicPr>
        <p:blipFill>
          <a:blip r:embed="rId3" cstate="print"/>
          <a:srcRect t="8222"/>
          <a:stretch>
            <a:fillRect/>
          </a:stretch>
        </p:blipFill>
        <p:spPr bwMode="auto">
          <a:xfrm>
            <a:off x="9910763" y="0"/>
            <a:ext cx="19802475" cy="5210655"/>
          </a:xfrm>
          <a:prstGeom prst="rect">
            <a:avLst/>
          </a:prstGeom>
          <a:noFill/>
          <a:ln w="9525">
            <a:noFill/>
            <a:miter lim="800000"/>
            <a:headEnd/>
            <a:tailEnd/>
          </a:ln>
        </p:spPr>
      </p:pic>
      <p:sp>
        <p:nvSpPr>
          <p:cNvPr id="231" name="Text Box 48"/>
          <p:cNvSpPr txBox="1">
            <a:spLocks noChangeArrowheads="1"/>
          </p:cNvSpPr>
          <p:nvPr/>
        </p:nvSpPr>
        <p:spPr bwMode="auto">
          <a:xfrm>
            <a:off x="18456" y="11393818"/>
            <a:ext cx="4560888" cy="1363010"/>
          </a:xfrm>
          <a:prstGeom prst="rect">
            <a:avLst/>
          </a:prstGeom>
          <a:noFill/>
          <a:ln w="9525">
            <a:noFill/>
            <a:miter lim="800000"/>
            <a:headEnd/>
            <a:tailEnd/>
          </a:ln>
        </p:spPr>
        <p:txBody>
          <a:bodyPr lIns="435428" tIns="217714" rIns="435428" bIns="217714">
            <a:spAutoFit/>
          </a:bodyPr>
          <a:lstStyle/>
          <a:p>
            <a:pPr defTabSz="4354513">
              <a:spcBef>
                <a:spcPct val="50000"/>
              </a:spcBef>
            </a:pPr>
            <a:r>
              <a:rPr lang="en-US" altLang="ko-KR" sz="6000" b="1" dirty="0">
                <a:latin typeface="Times New Roman" pitchFamily="18" charset="0"/>
                <a:ea typeface="바탕" pitchFamily="18" charset="-127"/>
                <a:cs typeface="Times New Roman" pitchFamily="18" charset="0"/>
              </a:rPr>
              <a:t>I</a:t>
            </a:r>
            <a:r>
              <a:rPr lang="en-US" altLang="ko-KR" sz="4800" b="1" dirty="0">
                <a:solidFill>
                  <a:srgbClr val="2C5494"/>
                </a:solidFill>
                <a:latin typeface="Times New Roman" pitchFamily="18" charset="0"/>
                <a:ea typeface="바탕" pitchFamily="18" charset="-127"/>
                <a:cs typeface="Times New Roman" pitchFamily="18" charset="0"/>
              </a:rPr>
              <a:t>ntroduction</a:t>
            </a:r>
          </a:p>
        </p:txBody>
      </p:sp>
      <p:sp>
        <p:nvSpPr>
          <p:cNvPr id="232" name="Text Box 22"/>
          <p:cNvSpPr txBox="1">
            <a:spLocks noChangeArrowheads="1"/>
          </p:cNvSpPr>
          <p:nvPr/>
        </p:nvSpPr>
        <p:spPr bwMode="auto">
          <a:xfrm>
            <a:off x="10703496" y="-40847"/>
            <a:ext cx="18289588" cy="4871663"/>
          </a:xfrm>
          <a:prstGeom prst="rect">
            <a:avLst/>
          </a:prstGeom>
          <a:noFill/>
          <a:ln w="9525">
            <a:noFill/>
            <a:miter lim="800000"/>
            <a:headEnd/>
            <a:tailEnd/>
          </a:ln>
        </p:spPr>
        <p:txBody>
          <a:bodyPr lIns="435428" tIns="217714" rIns="435428" bIns="217714">
            <a:spAutoFit/>
          </a:bodyPr>
          <a:lstStyle/>
          <a:p>
            <a:pPr algn="ctr"/>
            <a:r>
              <a:rPr lang="en-US" altLang="ko-KR" sz="7200" b="1" dirty="0">
                <a:solidFill>
                  <a:schemeClr val="accent3"/>
                </a:solidFill>
                <a:latin typeface="Times New Roman" pitchFamily="18" charset="0"/>
                <a:cs typeface="Times New Roman" pitchFamily="18" charset="0"/>
              </a:rPr>
              <a:t>Modeling and Discovering Human Behavior from Smartphone Sensing Life-Log Data </a:t>
            </a:r>
            <a:r>
              <a:rPr lang="en-US" altLang="ko-KR" sz="2800" dirty="0" smtClean="0">
                <a:solidFill>
                  <a:schemeClr val="bg1"/>
                </a:solidFill>
                <a:latin typeface="Times New Roman" pitchFamily="18" charset="0"/>
                <a:cs typeface="Times New Roman" pitchFamily="18" charset="0"/>
              </a:rPr>
              <a:t> </a:t>
            </a:r>
          </a:p>
          <a:p>
            <a:pPr algn="ctr"/>
            <a:r>
              <a:rPr lang="en-US" altLang="ko-KR" sz="3200" b="1" dirty="0" smtClean="0">
                <a:solidFill>
                  <a:schemeClr val="bg1"/>
                </a:solidFill>
                <a:latin typeface="Times New Roman" pitchFamily="18" charset="0"/>
                <a:cs typeface="Times New Roman" pitchFamily="18" charset="0"/>
              </a:rPr>
              <a:t/>
            </a:r>
            <a:br>
              <a:rPr lang="en-US" altLang="ko-KR" sz="3200" b="1" dirty="0" smtClean="0">
                <a:solidFill>
                  <a:schemeClr val="bg1"/>
                </a:solidFill>
                <a:latin typeface="Times New Roman" pitchFamily="18" charset="0"/>
                <a:cs typeface="Times New Roman" pitchFamily="18" charset="0"/>
              </a:rPr>
            </a:br>
            <a:r>
              <a:rPr lang="en-US" altLang="ko-KR" sz="3200" b="1" dirty="0" smtClean="0">
                <a:solidFill>
                  <a:schemeClr val="bg1"/>
                </a:solidFill>
                <a:latin typeface="Times New Roman" pitchFamily="18" charset="0"/>
                <a:cs typeface="Times New Roman" pitchFamily="18" charset="0"/>
              </a:rPr>
              <a:t>Rischan </a:t>
            </a:r>
            <a:r>
              <a:rPr lang="en-US" altLang="ko-KR" sz="3200" b="1" dirty="0" err="1" smtClean="0">
                <a:solidFill>
                  <a:schemeClr val="bg1"/>
                </a:solidFill>
                <a:latin typeface="Times New Roman" pitchFamily="18" charset="0"/>
                <a:cs typeface="Times New Roman" pitchFamily="18" charset="0"/>
              </a:rPr>
              <a:t>Mafrur</a:t>
            </a:r>
            <a:r>
              <a:rPr lang="en-US" altLang="ko-KR" sz="3200" b="1" dirty="0" smtClean="0">
                <a:solidFill>
                  <a:schemeClr val="bg1"/>
                </a:solidFill>
                <a:latin typeface="Times New Roman" pitchFamily="18" charset="0"/>
                <a:cs typeface="Times New Roman" pitchFamily="18" charset="0"/>
              </a:rPr>
              <a:t> and </a:t>
            </a:r>
            <a:r>
              <a:rPr lang="en-US" altLang="ko-KR" sz="3200" b="1" dirty="0" err="1" smtClean="0">
                <a:solidFill>
                  <a:schemeClr val="bg1"/>
                </a:solidFill>
                <a:latin typeface="Times New Roman" pitchFamily="18" charset="0"/>
                <a:cs typeface="Times New Roman" pitchFamily="18" charset="0"/>
              </a:rPr>
              <a:t>Deokjai</a:t>
            </a:r>
            <a:r>
              <a:rPr lang="en-US" altLang="ko-KR" sz="3200" b="1" dirty="0" smtClean="0">
                <a:solidFill>
                  <a:schemeClr val="bg1"/>
                </a:solidFill>
                <a:latin typeface="Times New Roman" pitchFamily="18" charset="0"/>
                <a:cs typeface="Times New Roman" pitchFamily="18" charset="0"/>
              </a:rPr>
              <a:t> Choi*</a:t>
            </a:r>
          </a:p>
          <a:p>
            <a:pPr algn="ctr"/>
            <a:endParaRPr lang="ko-KR" altLang="ko-KR" sz="2400" b="1" dirty="0" smtClean="0">
              <a:solidFill>
                <a:schemeClr val="bg1"/>
              </a:solidFill>
              <a:latin typeface="Times New Roman" pitchFamily="18" charset="0"/>
              <a:cs typeface="Times New Roman" pitchFamily="18" charset="0"/>
            </a:endParaRPr>
          </a:p>
          <a:p>
            <a:pPr algn="ctr"/>
            <a:r>
              <a:rPr lang="en-US" altLang="ko-KR" sz="2800" b="1" i="1" dirty="0" smtClean="0">
                <a:solidFill>
                  <a:schemeClr val="bg1"/>
                </a:solidFill>
                <a:latin typeface="Californian FB" panose="0207040306080B030204" pitchFamily="18" charset="0"/>
                <a:cs typeface="Aharoni" panose="02010803020104030203" pitchFamily="2" charset="-79"/>
              </a:rPr>
              <a:t>School </a:t>
            </a:r>
            <a:r>
              <a:rPr lang="en-US" altLang="ko-KR" sz="2800" b="1" i="1" dirty="0">
                <a:solidFill>
                  <a:schemeClr val="bg1"/>
                </a:solidFill>
                <a:latin typeface="Californian FB" panose="0207040306080B030204" pitchFamily="18" charset="0"/>
                <a:cs typeface="Aharoni" panose="02010803020104030203" pitchFamily="2" charset="-79"/>
              </a:rPr>
              <a:t>of Electronic and Computer Engineering, </a:t>
            </a:r>
            <a:r>
              <a:rPr lang="en-US" altLang="ko-KR" sz="2800" b="1" i="1" dirty="0" err="1">
                <a:solidFill>
                  <a:schemeClr val="bg1"/>
                </a:solidFill>
                <a:latin typeface="Californian FB" panose="0207040306080B030204" pitchFamily="18" charset="0"/>
                <a:cs typeface="Aharoni" panose="02010803020104030203" pitchFamily="2" charset="-79"/>
              </a:rPr>
              <a:t>Chonnam</a:t>
            </a:r>
            <a:r>
              <a:rPr lang="en-US" altLang="ko-KR" sz="2800" b="1" i="1" dirty="0">
                <a:solidFill>
                  <a:schemeClr val="bg1"/>
                </a:solidFill>
                <a:latin typeface="Californian FB" panose="0207040306080B030204" pitchFamily="18" charset="0"/>
                <a:cs typeface="Aharoni" panose="02010803020104030203" pitchFamily="2" charset="-79"/>
              </a:rPr>
              <a:t> National </a:t>
            </a:r>
            <a:r>
              <a:rPr lang="en-US" altLang="ko-KR" sz="2800" b="1" i="1" dirty="0" smtClean="0">
                <a:solidFill>
                  <a:schemeClr val="bg1"/>
                </a:solidFill>
                <a:latin typeface="Californian FB" panose="0207040306080B030204" pitchFamily="18" charset="0"/>
                <a:cs typeface="Aharoni" panose="02010803020104030203" pitchFamily="2" charset="-79"/>
              </a:rPr>
              <a:t>University, </a:t>
            </a:r>
            <a:r>
              <a:rPr lang="en-US" altLang="ko-KR" sz="2800" b="1" i="1" dirty="0" err="1" smtClean="0">
                <a:solidFill>
                  <a:schemeClr val="bg1"/>
                </a:solidFill>
                <a:latin typeface="Californian FB" panose="0207040306080B030204" pitchFamily="18" charset="0"/>
                <a:cs typeface="Aharoni" panose="02010803020104030203" pitchFamily="2" charset="-79"/>
              </a:rPr>
              <a:t>Buk-gu</a:t>
            </a:r>
            <a:r>
              <a:rPr lang="en-US" altLang="ko-KR" sz="2800" b="1" i="1" dirty="0">
                <a:solidFill>
                  <a:schemeClr val="bg1"/>
                </a:solidFill>
                <a:latin typeface="Californian FB" panose="0207040306080B030204" pitchFamily="18" charset="0"/>
                <a:cs typeface="Aharoni" panose="02010803020104030203" pitchFamily="2" charset="-79"/>
              </a:rPr>
              <a:t>, </a:t>
            </a:r>
            <a:r>
              <a:rPr lang="en-US" altLang="ko-KR" sz="2800" b="1" i="1" dirty="0" smtClean="0">
                <a:solidFill>
                  <a:schemeClr val="bg1"/>
                </a:solidFill>
                <a:latin typeface="Californian FB" panose="0207040306080B030204" pitchFamily="18" charset="0"/>
                <a:cs typeface="Aharoni" panose="02010803020104030203" pitchFamily="2" charset="-79"/>
              </a:rPr>
              <a:t>Gwangju, </a:t>
            </a:r>
            <a:r>
              <a:rPr lang="en-US" altLang="ko-KR" sz="2800" b="1" i="1" dirty="0">
                <a:solidFill>
                  <a:schemeClr val="bg1"/>
                </a:solidFill>
                <a:latin typeface="Californian FB" panose="0207040306080B030204" pitchFamily="18" charset="0"/>
                <a:cs typeface="Aharoni" panose="02010803020104030203" pitchFamily="2" charset="-79"/>
              </a:rPr>
              <a:t>500-757, </a:t>
            </a:r>
            <a:r>
              <a:rPr lang="en-US" altLang="ko-KR" sz="2800" b="1" i="1" dirty="0" smtClean="0">
                <a:solidFill>
                  <a:schemeClr val="bg1"/>
                </a:solidFill>
                <a:latin typeface="Californian FB" panose="0207040306080B030204" pitchFamily="18" charset="0"/>
                <a:cs typeface="Aharoni" panose="02010803020104030203" pitchFamily="2" charset="-79"/>
              </a:rPr>
              <a:t>Korea</a:t>
            </a:r>
            <a:endParaRPr lang="ko-KR" altLang="ko-KR" sz="2800" b="1" i="1" dirty="0">
              <a:solidFill>
                <a:schemeClr val="bg1"/>
              </a:solidFill>
              <a:latin typeface="Californian FB" panose="0207040306080B030204" pitchFamily="18" charset="0"/>
              <a:cs typeface="Aharoni" panose="02010803020104030203" pitchFamily="2" charset="-79"/>
            </a:endParaRPr>
          </a:p>
          <a:p>
            <a:pPr algn="ctr"/>
            <a:endParaRPr lang="ko-KR" altLang="ko-KR" sz="2800" dirty="0">
              <a:solidFill>
                <a:schemeClr val="bg1"/>
              </a:solidFill>
              <a:latin typeface="Times New Roman" pitchFamily="18" charset="0"/>
              <a:cs typeface="Times New Roman" pitchFamily="18" charset="0"/>
            </a:endParaRPr>
          </a:p>
        </p:txBody>
      </p:sp>
      <p:sp>
        <p:nvSpPr>
          <p:cNvPr id="233" name="Text Box 163"/>
          <p:cNvSpPr txBox="1">
            <a:spLocks noChangeArrowheads="1"/>
          </p:cNvSpPr>
          <p:nvPr/>
        </p:nvSpPr>
        <p:spPr bwMode="auto">
          <a:xfrm>
            <a:off x="9597551" y="4592238"/>
            <a:ext cx="6120507" cy="1547676"/>
          </a:xfrm>
          <a:prstGeom prst="rect">
            <a:avLst/>
          </a:prstGeom>
          <a:noFill/>
          <a:ln w="9525">
            <a:noFill/>
            <a:miter lim="800000"/>
            <a:headEnd/>
            <a:tailEnd/>
          </a:ln>
        </p:spPr>
        <p:txBody>
          <a:bodyPr wrap="square" lIns="435428" tIns="217714" rIns="435428" bIns="217714">
            <a:spAutoFit/>
          </a:bodyPr>
          <a:lstStyle/>
          <a:p>
            <a:pPr defTabSz="4354513">
              <a:spcBef>
                <a:spcPct val="50000"/>
              </a:spcBef>
            </a:pPr>
            <a:r>
              <a:rPr lang="en-US" altLang="ko-KR" sz="7200" b="1" dirty="0" smtClean="0">
                <a:latin typeface="Times New Roman" pitchFamily="18" charset="0"/>
                <a:ea typeface="바탕" pitchFamily="18" charset="-127"/>
                <a:cs typeface="Times New Roman" pitchFamily="18" charset="0"/>
              </a:rPr>
              <a:t>D</a:t>
            </a:r>
            <a:r>
              <a:rPr lang="en-US" altLang="ko-KR" sz="6000" b="1" dirty="0" smtClean="0">
                <a:solidFill>
                  <a:srgbClr val="2C5494"/>
                </a:solidFill>
                <a:latin typeface="Times New Roman" pitchFamily="18" charset="0"/>
                <a:ea typeface="바탕" pitchFamily="18" charset="-127"/>
                <a:cs typeface="Times New Roman" pitchFamily="18" charset="0"/>
              </a:rPr>
              <a:t>iscussion</a:t>
            </a:r>
            <a:endParaRPr lang="en-US" altLang="ko-KR" sz="4800" b="1" dirty="0">
              <a:solidFill>
                <a:srgbClr val="2C5494"/>
              </a:solidFill>
              <a:latin typeface="Times New Roman" pitchFamily="18" charset="0"/>
              <a:ea typeface="바탕" pitchFamily="18" charset="-127"/>
              <a:cs typeface="Times New Roman" pitchFamily="18" charset="0"/>
            </a:endParaRPr>
          </a:p>
        </p:txBody>
      </p:sp>
      <p:sp>
        <p:nvSpPr>
          <p:cNvPr id="234" name="Text Box 86"/>
          <p:cNvSpPr txBox="1">
            <a:spLocks noChangeArrowheads="1"/>
          </p:cNvSpPr>
          <p:nvPr/>
        </p:nvSpPr>
        <p:spPr bwMode="auto">
          <a:xfrm>
            <a:off x="-4760" y="30780880"/>
            <a:ext cx="9664588" cy="9242090"/>
          </a:xfrm>
          <a:prstGeom prst="rect">
            <a:avLst/>
          </a:prstGeom>
          <a:noFill/>
          <a:ln w="9525">
            <a:noFill/>
            <a:miter lim="800000"/>
            <a:headEnd/>
            <a:tailEnd/>
          </a:ln>
        </p:spPr>
        <p:txBody>
          <a:bodyPr wrap="square" lIns="435428" tIns="217714" rIns="435428" bIns="217714">
            <a:spAutoFit/>
          </a:bodyPr>
          <a:lstStyle/>
          <a:p>
            <a:pPr algn="just"/>
            <a:r>
              <a:rPr lang="en-US" altLang="ko-KR" sz="2600" dirty="0">
                <a:latin typeface="Times New Roman" pitchFamily="18" charset="0"/>
                <a:cs typeface="Times New Roman" pitchFamily="18" charset="0"/>
              </a:rPr>
              <a:t>In this paper, we proposed approach that can used for user identification by building human behavior model. We use and combine of many sensors instead only focus on one sensors because we realize that sometimes user does not has data from one or more sensors. Based on our result, we can see that our approach is good enough for user identification. </a:t>
            </a:r>
            <a:endParaRPr lang="en-US" altLang="ko-KR" sz="2600" dirty="0" smtClean="0">
              <a:latin typeface="Times New Roman" pitchFamily="18" charset="0"/>
              <a:cs typeface="Times New Roman" pitchFamily="18" charset="0"/>
            </a:endParaRPr>
          </a:p>
          <a:p>
            <a:pPr algn="just"/>
            <a:endParaRPr lang="en-US" altLang="ko-KR" sz="2600" dirty="0">
              <a:latin typeface="Times New Roman" pitchFamily="18" charset="0"/>
              <a:cs typeface="Times New Roman" pitchFamily="18" charset="0"/>
            </a:endParaRPr>
          </a:p>
          <a:p>
            <a:pPr algn="just"/>
            <a:r>
              <a:rPr lang="en-US" altLang="ko-KR" sz="2600" dirty="0" smtClean="0">
                <a:latin typeface="Times New Roman" pitchFamily="18" charset="0"/>
                <a:cs typeface="Times New Roman" pitchFamily="18" charset="0"/>
              </a:rPr>
              <a:t>We </a:t>
            </a:r>
            <a:r>
              <a:rPr lang="en-US" altLang="ko-KR" sz="2600" dirty="0">
                <a:latin typeface="Times New Roman" pitchFamily="18" charset="0"/>
                <a:cs typeface="Times New Roman" pitchFamily="18" charset="0"/>
              </a:rPr>
              <a:t>have tried also to remove one or more features and then observe the accuracy values. The result shows that even one or more features have been removed but our system still can be used for identification. It means our system can handle the problem if one or more data sensors from users smartphone not available. Some of result from our system can achieve up to more than 80 % accuracy but any four of them have less than 30 % accuracy. In this paper, we have explained also why four students have bad accuracy. The reasons are students who have bad accuracy, their dataset are too small and they have different behavior for almost each day which our approach does not capable to handle it. Despite some of accuracy values are under 30 % but those values still can be used for identification because those values are the highest one compared to others. It means that our approach still good enough for identification system</a:t>
            </a:r>
            <a:r>
              <a:rPr lang="en-US" altLang="ko-KR" sz="2600" dirty="0" smtClean="0">
                <a:latin typeface="Times New Roman" pitchFamily="18" charset="0"/>
                <a:cs typeface="Times New Roman" pitchFamily="18" charset="0"/>
              </a:rPr>
              <a:t>.</a:t>
            </a:r>
            <a:endParaRPr lang="en-US" altLang="ko-KR" sz="2600" dirty="0">
              <a:latin typeface="Times New Roman" pitchFamily="18" charset="0"/>
              <a:cs typeface="Times New Roman" pitchFamily="18" charset="0"/>
            </a:endParaRPr>
          </a:p>
        </p:txBody>
      </p:sp>
      <p:sp>
        <p:nvSpPr>
          <p:cNvPr id="235" name="Text Box 905"/>
          <p:cNvSpPr txBox="1">
            <a:spLocks noChangeArrowheads="1"/>
          </p:cNvSpPr>
          <p:nvPr/>
        </p:nvSpPr>
        <p:spPr bwMode="auto">
          <a:xfrm>
            <a:off x="-35796" y="29839602"/>
            <a:ext cx="8100444" cy="1363011"/>
          </a:xfrm>
          <a:prstGeom prst="rect">
            <a:avLst/>
          </a:prstGeom>
          <a:noFill/>
          <a:ln w="9525">
            <a:noFill/>
            <a:miter lim="800000"/>
            <a:headEnd/>
            <a:tailEnd/>
          </a:ln>
        </p:spPr>
        <p:txBody>
          <a:bodyPr wrap="square" lIns="435428" tIns="217714" rIns="435428" bIns="217714">
            <a:spAutoFit/>
          </a:bodyPr>
          <a:lstStyle/>
          <a:p>
            <a:pPr defTabSz="4354513">
              <a:spcBef>
                <a:spcPct val="50000"/>
              </a:spcBef>
            </a:pPr>
            <a:r>
              <a:rPr lang="en-US" altLang="ko-KR" sz="6000" b="1" dirty="0" smtClean="0">
                <a:latin typeface="Times New Roman" pitchFamily="18" charset="0"/>
                <a:ea typeface="바탕" pitchFamily="18" charset="-127"/>
                <a:cs typeface="Times New Roman" pitchFamily="18" charset="0"/>
              </a:rPr>
              <a:t>C</a:t>
            </a:r>
            <a:r>
              <a:rPr lang="en-US" altLang="ko-KR" sz="4800" b="1" dirty="0" smtClean="0">
                <a:solidFill>
                  <a:srgbClr val="2C5494"/>
                </a:solidFill>
                <a:latin typeface="Times New Roman" pitchFamily="18" charset="0"/>
                <a:ea typeface="바탕" pitchFamily="18" charset="-127"/>
                <a:cs typeface="Times New Roman" pitchFamily="18" charset="0"/>
              </a:rPr>
              <a:t>onclusion</a:t>
            </a:r>
            <a:endParaRPr lang="en-US" altLang="ko-KR" sz="4800" b="1" dirty="0">
              <a:solidFill>
                <a:srgbClr val="2C5494"/>
              </a:solidFill>
              <a:latin typeface="Times New Roman" pitchFamily="18" charset="0"/>
              <a:ea typeface="바탕" pitchFamily="18" charset="-127"/>
              <a:cs typeface="Times New Roman" pitchFamily="18" charset="0"/>
            </a:endParaRPr>
          </a:p>
        </p:txBody>
      </p:sp>
      <p:sp>
        <p:nvSpPr>
          <p:cNvPr id="236" name="Text Box 906"/>
          <p:cNvSpPr txBox="1">
            <a:spLocks noChangeArrowheads="1"/>
          </p:cNvSpPr>
          <p:nvPr/>
        </p:nvSpPr>
        <p:spPr bwMode="auto">
          <a:xfrm>
            <a:off x="-73006" y="39516085"/>
            <a:ext cx="4632326" cy="1363663"/>
          </a:xfrm>
          <a:prstGeom prst="rect">
            <a:avLst/>
          </a:prstGeom>
          <a:noFill/>
          <a:ln w="9525">
            <a:noFill/>
            <a:miter lim="800000"/>
            <a:headEnd/>
            <a:tailEnd/>
          </a:ln>
        </p:spPr>
        <p:txBody>
          <a:bodyPr lIns="435428" tIns="217714" rIns="435428" bIns="217714">
            <a:spAutoFit/>
          </a:bodyPr>
          <a:lstStyle/>
          <a:p>
            <a:pPr defTabSz="4354513">
              <a:spcBef>
                <a:spcPct val="50000"/>
              </a:spcBef>
            </a:pPr>
            <a:r>
              <a:rPr lang="en-US" altLang="ko-KR" sz="6000" b="1" dirty="0">
                <a:latin typeface="Times New Roman" pitchFamily="18" charset="0"/>
                <a:ea typeface="바탕" pitchFamily="18" charset="-127"/>
                <a:cs typeface="Times New Roman" pitchFamily="18" charset="0"/>
              </a:rPr>
              <a:t>R</a:t>
            </a:r>
            <a:r>
              <a:rPr lang="en-US" altLang="ko-KR" sz="4800" b="1" dirty="0">
                <a:solidFill>
                  <a:srgbClr val="2C5494"/>
                </a:solidFill>
                <a:latin typeface="Times New Roman" pitchFamily="18" charset="0"/>
                <a:ea typeface="바탕" pitchFamily="18" charset="-127"/>
                <a:cs typeface="Times New Roman" pitchFamily="18" charset="0"/>
              </a:rPr>
              <a:t>eferences</a:t>
            </a:r>
          </a:p>
        </p:txBody>
      </p:sp>
      <p:sp>
        <p:nvSpPr>
          <p:cNvPr id="237" name="Text Box 1079"/>
          <p:cNvSpPr txBox="1">
            <a:spLocks noChangeArrowheads="1"/>
          </p:cNvSpPr>
          <p:nvPr/>
        </p:nvSpPr>
        <p:spPr bwMode="auto">
          <a:xfrm>
            <a:off x="-100585" y="40349762"/>
            <a:ext cx="9695384" cy="5367623"/>
          </a:xfrm>
          <a:prstGeom prst="rect">
            <a:avLst/>
          </a:prstGeom>
          <a:noFill/>
          <a:ln w="9525">
            <a:noFill/>
            <a:miter lim="800000"/>
            <a:headEnd/>
            <a:tailEnd/>
          </a:ln>
        </p:spPr>
        <p:txBody>
          <a:bodyPr wrap="square" lIns="438912" tIns="219456" rIns="438912" bIns="219456">
            <a:spAutoFit/>
          </a:bodyPr>
          <a:lstStyle/>
          <a:p>
            <a:pPr marL="457200" indent="-457200" algn="just">
              <a:buFont typeface="+mj-lt"/>
              <a:buAutoNum type="arabicPeriod"/>
            </a:pPr>
            <a:endParaRPr lang="en-US" altLang="ko-KR" sz="2000" dirty="0">
              <a:latin typeface="Times New Roman" pitchFamily="18" charset="0"/>
              <a:cs typeface="Times New Roman" pitchFamily="18" charset="0"/>
            </a:endParaRPr>
          </a:p>
          <a:p>
            <a:pPr marL="457200" indent="-457200" algn="just">
              <a:buFont typeface="+mj-lt"/>
              <a:buAutoNum type="arabicPeriod"/>
            </a:pPr>
            <a:r>
              <a:rPr lang="en-US" altLang="ko-KR" sz="2000" dirty="0">
                <a:latin typeface="Times New Roman" pitchFamily="18" charset="0"/>
                <a:cs typeface="Times New Roman" pitchFamily="18" charset="0"/>
              </a:rPr>
              <a:t>P. </a:t>
            </a:r>
            <a:r>
              <a:rPr lang="en-US" altLang="ko-KR" sz="2000" dirty="0" err="1">
                <a:latin typeface="Times New Roman" pitchFamily="18" charset="0"/>
                <a:cs typeface="Times New Roman" pitchFamily="18" charset="0"/>
              </a:rPr>
              <a:t>Pierleoni</a:t>
            </a:r>
            <a:r>
              <a:rPr lang="en-US" altLang="ko-KR" sz="2000" dirty="0">
                <a:latin typeface="Times New Roman" pitchFamily="18" charset="0"/>
                <a:cs typeface="Times New Roman" pitchFamily="18" charset="0"/>
              </a:rPr>
              <a:t>, L. </a:t>
            </a:r>
            <a:r>
              <a:rPr lang="en-US" altLang="ko-KR" sz="2000" dirty="0" err="1">
                <a:latin typeface="Times New Roman" pitchFamily="18" charset="0"/>
                <a:cs typeface="Times New Roman" pitchFamily="18" charset="0"/>
              </a:rPr>
              <a:t>Pernini</a:t>
            </a:r>
            <a:r>
              <a:rPr lang="en-US" altLang="ko-KR" sz="2000" dirty="0">
                <a:latin typeface="Times New Roman" pitchFamily="18" charset="0"/>
                <a:cs typeface="Times New Roman" pitchFamily="18" charset="0"/>
              </a:rPr>
              <a:t>, A. Belli, and L. Palma, “</a:t>
            </a:r>
            <a:r>
              <a:rPr lang="en-US" altLang="ko-KR" sz="2000" i="1" dirty="0">
                <a:latin typeface="Times New Roman" pitchFamily="18" charset="0"/>
                <a:cs typeface="Times New Roman" pitchFamily="18" charset="0"/>
              </a:rPr>
              <a:t>An android-based heart monitoring system for the elderly and for patients with heart </a:t>
            </a:r>
            <a:r>
              <a:rPr lang="en-US" altLang="ko-KR" sz="2000" i="1" dirty="0" smtClean="0">
                <a:latin typeface="Times New Roman" pitchFamily="18" charset="0"/>
                <a:cs typeface="Times New Roman" pitchFamily="18" charset="0"/>
              </a:rPr>
              <a:t>disease</a:t>
            </a:r>
            <a:r>
              <a:rPr lang="en-US" altLang="ko-KR" sz="2000" dirty="0" smtClean="0">
                <a:latin typeface="Times New Roman" pitchFamily="18" charset="0"/>
                <a:cs typeface="Times New Roman" pitchFamily="18" charset="0"/>
              </a:rPr>
              <a:t>” </a:t>
            </a:r>
            <a:r>
              <a:rPr lang="en-US" altLang="ko-KR" sz="2000" dirty="0">
                <a:latin typeface="Times New Roman" pitchFamily="18" charset="0"/>
                <a:cs typeface="Times New Roman" pitchFamily="18" charset="0"/>
              </a:rPr>
              <a:t>International Journal of Telemedicine and Applications, vol. 2014,p. 11, </a:t>
            </a:r>
            <a:r>
              <a:rPr lang="en-US" altLang="ko-KR" sz="2000" dirty="0" smtClean="0">
                <a:latin typeface="Times New Roman" pitchFamily="18" charset="0"/>
                <a:cs typeface="Times New Roman" pitchFamily="18" charset="0"/>
              </a:rPr>
              <a:t>2014.</a:t>
            </a:r>
          </a:p>
          <a:p>
            <a:pPr marL="457200" indent="-457200" algn="just">
              <a:buFont typeface="+mj-lt"/>
              <a:buAutoNum type="arabicPeriod"/>
            </a:pPr>
            <a:r>
              <a:rPr lang="en-US" altLang="ko-KR" sz="2000" dirty="0">
                <a:latin typeface="Times New Roman" pitchFamily="18" charset="0"/>
                <a:cs typeface="Times New Roman" pitchFamily="18" charset="0"/>
              </a:rPr>
              <a:t>B. Hoh, T. </a:t>
            </a:r>
            <a:r>
              <a:rPr lang="en-US" altLang="ko-KR" sz="2000" dirty="0" err="1">
                <a:latin typeface="Times New Roman" pitchFamily="18" charset="0"/>
                <a:cs typeface="Times New Roman" pitchFamily="18" charset="0"/>
              </a:rPr>
              <a:t>Iwuchukwu</a:t>
            </a:r>
            <a:r>
              <a:rPr lang="en-US" altLang="ko-KR" sz="2000" dirty="0">
                <a:latin typeface="Times New Roman" pitchFamily="18" charset="0"/>
                <a:cs typeface="Times New Roman" pitchFamily="18" charset="0"/>
              </a:rPr>
              <a:t>, Q. Jacobson, D. Work, A. M. </a:t>
            </a:r>
            <a:r>
              <a:rPr lang="en-US" altLang="ko-KR" sz="2000" dirty="0" err="1">
                <a:latin typeface="Times New Roman" pitchFamily="18" charset="0"/>
                <a:cs typeface="Times New Roman" pitchFamily="18" charset="0"/>
              </a:rPr>
              <a:t>Bayen</a:t>
            </a:r>
            <a:r>
              <a:rPr lang="en-US" altLang="ko-KR" sz="2000" dirty="0">
                <a:latin typeface="Times New Roman" pitchFamily="18" charset="0"/>
                <a:cs typeface="Times New Roman" pitchFamily="18" charset="0"/>
              </a:rPr>
              <a:t>, J. C. Herrera, M. </a:t>
            </a:r>
            <a:r>
              <a:rPr lang="en-US" altLang="ko-KR" sz="2000" dirty="0" err="1">
                <a:latin typeface="Times New Roman" pitchFamily="18" charset="0"/>
                <a:cs typeface="Times New Roman" pitchFamily="18" charset="0"/>
              </a:rPr>
              <a:t>Gruteser</a:t>
            </a:r>
            <a:r>
              <a:rPr lang="en-US" altLang="ko-KR" sz="2000" dirty="0">
                <a:latin typeface="Times New Roman" pitchFamily="18" charset="0"/>
                <a:cs typeface="Times New Roman" pitchFamily="18" charset="0"/>
              </a:rPr>
              <a:t>, and M. </a:t>
            </a:r>
            <a:r>
              <a:rPr lang="en-US" altLang="ko-KR" sz="2000" dirty="0" err="1">
                <a:latin typeface="Times New Roman" pitchFamily="18" charset="0"/>
                <a:cs typeface="Times New Roman" pitchFamily="18" charset="0"/>
              </a:rPr>
              <a:t>Annavaram</a:t>
            </a:r>
            <a:r>
              <a:rPr lang="en-US" altLang="ko-KR" sz="2000" dirty="0">
                <a:latin typeface="Times New Roman" pitchFamily="18" charset="0"/>
                <a:cs typeface="Times New Roman" pitchFamily="18" charset="0"/>
              </a:rPr>
              <a:t>, “</a:t>
            </a:r>
            <a:r>
              <a:rPr lang="en-US" altLang="ko-KR" sz="2000" i="1" dirty="0">
                <a:latin typeface="Times New Roman" pitchFamily="18" charset="0"/>
                <a:cs typeface="Times New Roman" pitchFamily="18" charset="0"/>
              </a:rPr>
              <a:t>Enhancing privacy and accuracy in probe vehicle-based traffic monitoring via virtual trip </a:t>
            </a:r>
            <a:r>
              <a:rPr lang="en-US" altLang="ko-KR" sz="2000" i="1" dirty="0" smtClean="0">
                <a:latin typeface="Times New Roman" pitchFamily="18" charset="0"/>
                <a:cs typeface="Times New Roman" pitchFamily="18" charset="0"/>
              </a:rPr>
              <a:t>lines</a:t>
            </a:r>
            <a:r>
              <a:rPr lang="en-US" altLang="ko-KR" sz="2000" dirty="0" smtClean="0">
                <a:latin typeface="Times New Roman" pitchFamily="18" charset="0"/>
                <a:cs typeface="Times New Roman" pitchFamily="18" charset="0"/>
              </a:rPr>
              <a:t>” </a:t>
            </a:r>
            <a:r>
              <a:rPr lang="en-US" altLang="ko-KR" sz="2000" dirty="0">
                <a:latin typeface="Times New Roman" pitchFamily="18" charset="0"/>
                <a:cs typeface="Times New Roman" pitchFamily="18" charset="0"/>
              </a:rPr>
              <a:t>Mobile Computing, IEEE Transactions, vol. 11(5), pp. 849–864, May 2012.</a:t>
            </a:r>
            <a:endParaRPr lang="en-US" altLang="ko-KR" sz="2000" dirty="0" smtClean="0">
              <a:latin typeface="Times New Roman" pitchFamily="18" charset="0"/>
              <a:cs typeface="Times New Roman" pitchFamily="18" charset="0"/>
            </a:endParaRPr>
          </a:p>
          <a:p>
            <a:pPr marL="457200" indent="-457200" algn="just">
              <a:buFont typeface="+mj-lt"/>
              <a:buAutoNum type="arabicPeriod"/>
            </a:pPr>
            <a:r>
              <a:rPr lang="en-US" altLang="ko-KR" sz="2000" dirty="0">
                <a:latin typeface="Times New Roman" pitchFamily="18" charset="0"/>
                <a:cs typeface="Times New Roman" pitchFamily="18" charset="0"/>
              </a:rPr>
              <a:t>R. </a:t>
            </a:r>
            <a:r>
              <a:rPr lang="en-US" altLang="ko-KR" sz="2000" dirty="0" err="1">
                <a:latin typeface="Times New Roman" pitchFamily="18" charset="0"/>
                <a:cs typeface="Times New Roman" pitchFamily="18" charset="0"/>
              </a:rPr>
              <a:t>LiKamWa</a:t>
            </a:r>
            <a:r>
              <a:rPr lang="en-US" altLang="ko-KR" sz="2000" dirty="0">
                <a:latin typeface="Times New Roman" pitchFamily="18" charset="0"/>
                <a:cs typeface="Times New Roman" pitchFamily="18" charset="0"/>
              </a:rPr>
              <a:t>, Y. Liu, N. D. Lane, and L. </a:t>
            </a:r>
            <a:r>
              <a:rPr lang="en-US" altLang="ko-KR" sz="2000" dirty="0" err="1">
                <a:latin typeface="Times New Roman" pitchFamily="18" charset="0"/>
                <a:cs typeface="Times New Roman" pitchFamily="18" charset="0"/>
              </a:rPr>
              <a:t>Zhong</a:t>
            </a:r>
            <a:r>
              <a:rPr lang="en-US" altLang="ko-KR" sz="2000" dirty="0">
                <a:latin typeface="Times New Roman" pitchFamily="18" charset="0"/>
                <a:cs typeface="Times New Roman" pitchFamily="18" charset="0"/>
              </a:rPr>
              <a:t>, “</a:t>
            </a:r>
            <a:r>
              <a:rPr lang="en-US" altLang="ko-KR" sz="2000" i="1" dirty="0">
                <a:latin typeface="Times New Roman" pitchFamily="18" charset="0"/>
                <a:cs typeface="Times New Roman" pitchFamily="18" charset="0"/>
              </a:rPr>
              <a:t>Can your smartphone infer your mood</a:t>
            </a:r>
            <a:r>
              <a:rPr lang="en-US" altLang="ko-KR" sz="2000" i="1" dirty="0" smtClean="0">
                <a:latin typeface="Times New Roman" pitchFamily="18" charset="0"/>
                <a:cs typeface="Times New Roman" pitchFamily="18" charset="0"/>
              </a:rPr>
              <a:t>?</a:t>
            </a:r>
            <a:r>
              <a:rPr lang="en-US" altLang="ko-KR" sz="2000" dirty="0" smtClean="0">
                <a:latin typeface="Times New Roman" pitchFamily="18" charset="0"/>
                <a:cs typeface="Times New Roman" pitchFamily="18" charset="0"/>
              </a:rPr>
              <a:t>” </a:t>
            </a:r>
            <a:r>
              <a:rPr lang="en-US" altLang="ko-KR" sz="2000" dirty="0">
                <a:latin typeface="Times New Roman" pitchFamily="18" charset="0"/>
                <a:cs typeface="Times New Roman" pitchFamily="18" charset="0"/>
              </a:rPr>
              <a:t>in </a:t>
            </a:r>
            <a:r>
              <a:rPr lang="en-US" altLang="ko-KR" sz="2000" dirty="0" err="1">
                <a:latin typeface="Times New Roman" pitchFamily="18" charset="0"/>
                <a:cs typeface="Times New Roman" pitchFamily="18" charset="0"/>
              </a:rPr>
              <a:t>PhoneSense</a:t>
            </a:r>
            <a:r>
              <a:rPr lang="en-US" altLang="ko-KR" sz="2000" dirty="0">
                <a:latin typeface="Times New Roman" pitchFamily="18" charset="0"/>
                <a:cs typeface="Times New Roman" pitchFamily="18" charset="0"/>
              </a:rPr>
              <a:t> workshop, 2011. </a:t>
            </a:r>
            <a:endParaRPr lang="en-US" altLang="ko-KR" sz="2000" dirty="0" smtClean="0">
              <a:latin typeface="Times New Roman" pitchFamily="18" charset="0"/>
              <a:cs typeface="Times New Roman" pitchFamily="18" charset="0"/>
            </a:endParaRPr>
          </a:p>
          <a:p>
            <a:pPr marL="457200" indent="-457200" algn="just">
              <a:buFont typeface="+mj-lt"/>
              <a:buAutoNum type="arabicPeriod"/>
            </a:pPr>
            <a:r>
              <a:rPr lang="en-US" altLang="ko-KR" sz="2000" dirty="0" err="1">
                <a:latin typeface="Times New Roman" pitchFamily="18" charset="0"/>
                <a:cs typeface="Times New Roman" pitchFamily="18" charset="0"/>
              </a:rPr>
              <a:t>Spina</a:t>
            </a:r>
            <a:r>
              <a:rPr lang="en-US" altLang="ko-KR" sz="2000" dirty="0">
                <a:latin typeface="Times New Roman" pitchFamily="18" charset="0"/>
                <a:cs typeface="Times New Roman" pitchFamily="18" charset="0"/>
              </a:rPr>
              <a:t>, G., Roberts, F., </a:t>
            </a:r>
            <a:r>
              <a:rPr lang="en-US" altLang="ko-KR" sz="2000" dirty="0" err="1">
                <a:latin typeface="Times New Roman" pitchFamily="18" charset="0"/>
                <a:cs typeface="Times New Roman" pitchFamily="18" charset="0"/>
              </a:rPr>
              <a:t>Weppner</a:t>
            </a:r>
            <a:r>
              <a:rPr lang="en-US" altLang="ko-KR" sz="2000" dirty="0">
                <a:latin typeface="Times New Roman" pitchFamily="18" charset="0"/>
                <a:cs typeface="Times New Roman" pitchFamily="18" charset="0"/>
              </a:rPr>
              <a:t>, J. , </a:t>
            </a:r>
            <a:r>
              <a:rPr lang="en-US" altLang="ko-KR" sz="2000" dirty="0" err="1">
                <a:latin typeface="Times New Roman" pitchFamily="18" charset="0"/>
                <a:cs typeface="Times New Roman" pitchFamily="18" charset="0"/>
              </a:rPr>
              <a:t>Lukowicz</a:t>
            </a:r>
            <a:r>
              <a:rPr lang="en-US" altLang="ko-KR" sz="2000" dirty="0">
                <a:latin typeface="Times New Roman" pitchFamily="18" charset="0"/>
                <a:cs typeface="Times New Roman" pitchFamily="18" charset="0"/>
              </a:rPr>
              <a:t>, P. , </a:t>
            </a:r>
            <a:r>
              <a:rPr lang="en-US" altLang="ko-KR" sz="2000" dirty="0" err="1">
                <a:latin typeface="Times New Roman" pitchFamily="18" charset="0"/>
                <a:cs typeface="Times New Roman" pitchFamily="18" charset="0"/>
              </a:rPr>
              <a:t>Amft</a:t>
            </a:r>
            <a:r>
              <a:rPr lang="en-US" altLang="ko-KR" sz="2000" dirty="0">
                <a:latin typeface="Times New Roman" pitchFamily="18" charset="0"/>
                <a:cs typeface="Times New Roman" pitchFamily="18" charset="0"/>
              </a:rPr>
              <a:t>, O., “</a:t>
            </a:r>
            <a:r>
              <a:rPr lang="en-US" altLang="ko-KR" sz="2000" i="1" dirty="0" err="1">
                <a:latin typeface="Times New Roman" pitchFamily="18" charset="0"/>
                <a:cs typeface="Times New Roman" pitchFamily="18" charset="0"/>
              </a:rPr>
              <a:t>Crntc</a:t>
            </a:r>
            <a:r>
              <a:rPr lang="en-US" altLang="ko-KR" sz="2000" i="1" dirty="0">
                <a:latin typeface="Times New Roman" pitchFamily="18" charset="0"/>
                <a:cs typeface="Times New Roman" pitchFamily="18" charset="0"/>
              </a:rPr>
              <a:t>+: A smartphone-based sensor processing framework for prototyping personal healthcare </a:t>
            </a:r>
            <a:r>
              <a:rPr lang="en-US" altLang="ko-KR" sz="2000" i="1" dirty="0" smtClean="0">
                <a:latin typeface="Times New Roman" pitchFamily="18" charset="0"/>
                <a:cs typeface="Times New Roman" pitchFamily="18" charset="0"/>
              </a:rPr>
              <a:t>applications</a:t>
            </a:r>
            <a:r>
              <a:rPr lang="en-US" altLang="ko-KR" sz="2000" dirty="0" smtClean="0">
                <a:latin typeface="Times New Roman" pitchFamily="18" charset="0"/>
                <a:cs typeface="Times New Roman" pitchFamily="18" charset="0"/>
              </a:rPr>
              <a:t>” </a:t>
            </a:r>
            <a:r>
              <a:rPr lang="en-US" altLang="ko-KR" sz="2000" dirty="0">
                <a:latin typeface="Times New Roman" pitchFamily="18" charset="0"/>
                <a:cs typeface="Times New Roman" pitchFamily="18" charset="0"/>
              </a:rPr>
              <a:t>in 2013 7th International Conference on Pervasive Computing Technologies for Healthcare (</a:t>
            </a:r>
            <a:r>
              <a:rPr lang="en-US" altLang="ko-KR" sz="2000" dirty="0" err="1">
                <a:latin typeface="Times New Roman" pitchFamily="18" charset="0"/>
                <a:cs typeface="Times New Roman" pitchFamily="18" charset="0"/>
              </a:rPr>
              <a:t>PervasiveHealth</a:t>
            </a:r>
            <a:r>
              <a:rPr lang="en-US" altLang="ko-KR" sz="2000" dirty="0">
                <a:latin typeface="Times New Roman" pitchFamily="18" charset="0"/>
                <a:cs typeface="Times New Roman" pitchFamily="18" charset="0"/>
              </a:rPr>
              <a:t>), 2013</a:t>
            </a:r>
            <a:r>
              <a:rPr lang="en-US" altLang="ko-KR" sz="2000" dirty="0" smtClean="0">
                <a:latin typeface="Times New Roman" pitchFamily="18" charset="0"/>
                <a:cs typeface="Times New Roman" pitchFamily="18" charset="0"/>
              </a:rPr>
              <a:t>.</a:t>
            </a:r>
          </a:p>
          <a:p>
            <a:pPr marL="457200" indent="-457200" algn="just">
              <a:buFont typeface="+mj-lt"/>
              <a:buAutoNum type="arabicPeriod"/>
            </a:pPr>
            <a:r>
              <a:rPr lang="en-US" altLang="ko-KR" sz="2000" dirty="0">
                <a:latin typeface="Times New Roman" pitchFamily="18" charset="0"/>
                <a:cs typeface="Times New Roman" pitchFamily="18" charset="0"/>
              </a:rPr>
              <a:t>IETF, “</a:t>
            </a:r>
            <a:r>
              <a:rPr lang="en-US" altLang="ko-KR" sz="2000" i="1" dirty="0">
                <a:latin typeface="Times New Roman" pitchFamily="18" charset="0"/>
                <a:cs typeface="Times New Roman" pitchFamily="18" charset="0"/>
              </a:rPr>
              <a:t>The </a:t>
            </a:r>
            <a:r>
              <a:rPr lang="en-US" altLang="ko-KR" sz="2000" i="1" dirty="0" err="1">
                <a:latin typeface="Times New Roman" pitchFamily="18" charset="0"/>
                <a:cs typeface="Times New Roman" pitchFamily="18" charset="0"/>
              </a:rPr>
              <a:t>oauth</a:t>
            </a:r>
            <a:r>
              <a:rPr lang="en-US" altLang="ko-KR" sz="2000" i="1" dirty="0">
                <a:latin typeface="Times New Roman" pitchFamily="18" charset="0"/>
                <a:cs typeface="Times New Roman" pitchFamily="18" charset="0"/>
              </a:rPr>
              <a:t> 2.0 authorization </a:t>
            </a:r>
            <a:r>
              <a:rPr lang="en-US" altLang="ko-KR" sz="2000" i="1" dirty="0" smtClean="0">
                <a:latin typeface="Times New Roman" pitchFamily="18" charset="0"/>
                <a:cs typeface="Times New Roman" pitchFamily="18" charset="0"/>
              </a:rPr>
              <a:t>framework</a:t>
            </a:r>
            <a:r>
              <a:rPr lang="en-US" altLang="ko-KR" sz="2000" dirty="0" smtClean="0">
                <a:latin typeface="Times New Roman" pitchFamily="18" charset="0"/>
                <a:cs typeface="Times New Roman" pitchFamily="18" charset="0"/>
              </a:rPr>
              <a:t>” </a:t>
            </a:r>
            <a:r>
              <a:rPr lang="en-US" altLang="ko-KR" sz="2000" dirty="0">
                <a:latin typeface="Times New Roman" pitchFamily="18" charset="0"/>
                <a:cs typeface="Times New Roman" pitchFamily="18" charset="0"/>
              </a:rPr>
              <a:t>Oct. 2012. http://tools.ietf.org/html/rfc6749.</a:t>
            </a:r>
            <a:endParaRPr lang="en-US" altLang="ko-KR" sz="2000" dirty="0" smtClean="0">
              <a:latin typeface="Times New Roman" pitchFamily="18" charset="0"/>
              <a:cs typeface="Times New Roman" pitchFamily="18" charset="0"/>
            </a:endParaRPr>
          </a:p>
        </p:txBody>
      </p:sp>
      <p:sp>
        <p:nvSpPr>
          <p:cNvPr id="238" name="Text Box 431"/>
          <p:cNvSpPr txBox="1">
            <a:spLocks noChangeArrowheads="1"/>
          </p:cNvSpPr>
          <p:nvPr/>
        </p:nvSpPr>
        <p:spPr bwMode="auto">
          <a:xfrm>
            <a:off x="9749536" y="17099797"/>
            <a:ext cx="7483486" cy="1178344"/>
          </a:xfrm>
          <a:prstGeom prst="rect">
            <a:avLst/>
          </a:prstGeom>
          <a:noFill/>
          <a:ln w="9525">
            <a:noFill/>
            <a:miter lim="800000"/>
            <a:headEnd/>
            <a:tailEnd/>
          </a:ln>
        </p:spPr>
        <p:txBody>
          <a:bodyPr wrap="square" lIns="435428" tIns="217714" rIns="435428" bIns="217714">
            <a:spAutoFit/>
          </a:bodyPr>
          <a:lstStyle/>
          <a:p>
            <a:pPr defTabSz="4354513">
              <a:spcBef>
                <a:spcPct val="50000"/>
              </a:spcBef>
              <a:buClr>
                <a:srgbClr val="777777"/>
              </a:buClr>
              <a:buSzPct val="70000"/>
              <a:buFont typeface="Wingdings" pitchFamily="2" charset="2"/>
              <a:buChar char="v"/>
            </a:pP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D</a:t>
            </a:r>
            <a:r>
              <a:rPr lang="en-US" altLang="ko-KR" sz="3200" b="1" dirty="0" smtClean="0">
                <a:latin typeface="Times New Roman" pitchFamily="18" charset="0"/>
                <a:cs typeface="Times New Roman" pitchFamily="18" charset="0"/>
              </a:rPr>
              <a:t>ata</a:t>
            </a: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C</a:t>
            </a:r>
            <a:r>
              <a:rPr lang="en-US" altLang="ko-KR" sz="3200" b="1" dirty="0" smtClean="0">
                <a:latin typeface="Times New Roman" pitchFamily="18" charset="0"/>
                <a:cs typeface="Times New Roman" pitchFamily="18" charset="0"/>
              </a:rPr>
              <a:t>ollection</a:t>
            </a:r>
            <a:r>
              <a:rPr lang="en-US" altLang="ko-KR" sz="3200" b="1" dirty="0" smtClean="0">
                <a:latin typeface="Times New Roman" pitchFamily="18" charset="0"/>
                <a:cs typeface="Times New Roman" pitchFamily="18" charset="0"/>
              </a:rPr>
              <a:t> and </a:t>
            </a:r>
            <a:r>
              <a:rPr lang="en-US" altLang="ko-KR" sz="4800" b="1" dirty="0" smtClean="0">
                <a:solidFill>
                  <a:srgbClr val="12436C"/>
                </a:solidFill>
                <a:latin typeface="Times New Roman" pitchFamily="18" charset="0"/>
                <a:cs typeface="Times New Roman" pitchFamily="18" charset="0"/>
              </a:rPr>
              <a:t>P</a:t>
            </a:r>
            <a:r>
              <a:rPr lang="en-US" altLang="ko-KR" sz="3200" b="1" dirty="0" smtClean="0">
                <a:latin typeface="Times New Roman" pitchFamily="18" charset="0"/>
                <a:cs typeface="Times New Roman" pitchFamily="18" charset="0"/>
              </a:rPr>
              <a:t>rocessing</a:t>
            </a:r>
            <a:endParaRPr lang="en-US" altLang="ko-KR" sz="3200" b="1" dirty="0">
              <a:latin typeface="Times New Roman" pitchFamily="18" charset="0"/>
              <a:cs typeface="Times New Roman" pitchFamily="18" charset="0"/>
            </a:endParaRPr>
          </a:p>
        </p:txBody>
      </p:sp>
      <p:sp>
        <p:nvSpPr>
          <p:cNvPr id="242" name="직사각형 212"/>
          <p:cNvSpPr>
            <a:spLocks noChangeArrowheads="1"/>
          </p:cNvSpPr>
          <p:nvPr/>
        </p:nvSpPr>
        <p:spPr bwMode="auto">
          <a:xfrm>
            <a:off x="10076100" y="5996994"/>
            <a:ext cx="19284819" cy="1692771"/>
          </a:xfrm>
          <a:prstGeom prst="rect">
            <a:avLst/>
          </a:prstGeom>
          <a:solidFill>
            <a:schemeClr val="accent5">
              <a:lumMod val="60000"/>
              <a:lumOff val="40000"/>
            </a:schemeClr>
          </a:solidFill>
          <a:ln>
            <a:headEnd/>
            <a:tailEnd/>
          </a:ln>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en-US" altLang="ko-KR" sz="2600" dirty="0" smtClean="0">
                <a:solidFill>
                  <a:schemeClr val="tx1"/>
                </a:solidFill>
                <a:latin typeface="Times New Roman" pitchFamily="18" charset="0"/>
                <a:cs typeface="Times New Roman" pitchFamily="18" charset="0"/>
              </a:rPr>
              <a:t>Research </a:t>
            </a:r>
            <a:r>
              <a:rPr lang="en-US" altLang="ko-KR" sz="2600" dirty="0">
                <a:solidFill>
                  <a:schemeClr val="tx1"/>
                </a:solidFill>
                <a:latin typeface="Times New Roman" pitchFamily="18" charset="0"/>
                <a:cs typeface="Times New Roman" pitchFamily="18" charset="0"/>
              </a:rPr>
              <a:t>about sensing framework has conducted by many researcher. </a:t>
            </a:r>
            <a:r>
              <a:rPr lang="en-US" altLang="ko-KR" sz="2600" dirty="0" smtClean="0">
                <a:solidFill>
                  <a:schemeClr val="tx1"/>
                </a:solidFill>
                <a:latin typeface="Times New Roman" pitchFamily="18" charset="0"/>
                <a:cs typeface="Times New Roman" pitchFamily="18" charset="0"/>
              </a:rPr>
              <a:t>Based on the sensor </a:t>
            </a:r>
            <a:r>
              <a:rPr lang="en-US" altLang="ko-KR" sz="2600" dirty="0">
                <a:solidFill>
                  <a:schemeClr val="tx1"/>
                </a:solidFill>
                <a:latin typeface="Times New Roman" pitchFamily="18" charset="0"/>
                <a:cs typeface="Times New Roman" pitchFamily="18" charset="0"/>
              </a:rPr>
              <a:t>and log capability of smartphone, we can </a:t>
            </a:r>
            <a:r>
              <a:rPr lang="en-US" altLang="ko-KR" sz="2600" dirty="0" smtClean="0">
                <a:solidFill>
                  <a:schemeClr val="tx1"/>
                </a:solidFill>
                <a:latin typeface="Times New Roman" pitchFamily="18" charset="0"/>
                <a:cs typeface="Times New Roman" pitchFamily="18" charset="0"/>
              </a:rPr>
              <a:t>develop many </a:t>
            </a:r>
            <a:r>
              <a:rPr lang="en-US" altLang="ko-KR" sz="2600" dirty="0">
                <a:solidFill>
                  <a:schemeClr val="tx1"/>
                </a:solidFill>
                <a:latin typeface="Times New Roman" pitchFamily="18" charset="0"/>
                <a:cs typeface="Times New Roman" pitchFamily="18" charset="0"/>
              </a:rPr>
              <a:t>useful system or application in different domain </a:t>
            </a:r>
            <a:r>
              <a:rPr lang="en-US" altLang="ko-KR" sz="2600" dirty="0" smtClean="0">
                <a:solidFill>
                  <a:schemeClr val="tx1"/>
                </a:solidFill>
                <a:latin typeface="Times New Roman" pitchFamily="18" charset="0"/>
                <a:cs typeface="Times New Roman" pitchFamily="18" charset="0"/>
              </a:rPr>
              <a:t>such as healthcare </a:t>
            </a:r>
            <a:r>
              <a:rPr lang="en-US" altLang="ko-KR" sz="2600" b="1" dirty="0" smtClean="0">
                <a:solidFill>
                  <a:srgbClr val="00B0F0"/>
                </a:solidFill>
                <a:latin typeface="Times New Roman" pitchFamily="18" charset="0"/>
                <a:cs typeface="Times New Roman" pitchFamily="18" charset="0"/>
              </a:rPr>
              <a:t>[1]</a:t>
            </a:r>
            <a:r>
              <a:rPr lang="en-US" altLang="ko-KR" sz="2600" dirty="0" smtClean="0">
                <a:solidFill>
                  <a:schemeClr val="tx1"/>
                </a:solidFill>
                <a:latin typeface="Times New Roman" pitchFamily="18" charset="0"/>
                <a:cs typeface="Times New Roman" pitchFamily="18" charset="0"/>
              </a:rPr>
              <a:t>, transportation </a:t>
            </a:r>
            <a:r>
              <a:rPr lang="en-US" altLang="ko-KR" sz="2600" b="1" dirty="0" smtClean="0">
                <a:solidFill>
                  <a:srgbClr val="00B0F0"/>
                </a:solidFill>
                <a:latin typeface="Times New Roman" pitchFamily="18" charset="0"/>
                <a:cs typeface="Times New Roman" pitchFamily="18" charset="0"/>
              </a:rPr>
              <a:t>[2]</a:t>
            </a:r>
            <a:r>
              <a:rPr lang="en-US" altLang="ko-KR" sz="2600" dirty="0" smtClean="0">
                <a:solidFill>
                  <a:schemeClr val="tx1"/>
                </a:solidFill>
                <a:latin typeface="Times New Roman" pitchFamily="18" charset="0"/>
                <a:cs typeface="Times New Roman" pitchFamily="18" charset="0"/>
              </a:rPr>
              <a:t>, personal and social behavior </a:t>
            </a:r>
            <a:r>
              <a:rPr lang="en-US" altLang="ko-KR" sz="2600" b="1" dirty="0" smtClean="0">
                <a:solidFill>
                  <a:srgbClr val="00B0F0"/>
                </a:solidFill>
                <a:latin typeface="Times New Roman" pitchFamily="18" charset="0"/>
                <a:cs typeface="Times New Roman" pitchFamily="18" charset="0"/>
              </a:rPr>
              <a:t>[3]</a:t>
            </a:r>
            <a:r>
              <a:rPr lang="en-US" altLang="ko-KR" sz="2600" b="1" dirty="0" smtClean="0">
                <a:solidFill>
                  <a:schemeClr val="tx1"/>
                </a:solidFill>
                <a:latin typeface="Times New Roman" pitchFamily="18" charset="0"/>
                <a:cs typeface="Times New Roman" pitchFamily="18" charset="0"/>
              </a:rPr>
              <a:t>, </a:t>
            </a:r>
            <a:r>
              <a:rPr lang="en-US" altLang="ko-KR" sz="2600" dirty="0" smtClean="0">
                <a:solidFill>
                  <a:schemeClr val="tx1"/>
                </a:solidFill>
                <a:latin typeface="Times New Roman" pitchFamily="18" charset="0"/>
                <a:cs typeface="Times New Roman" pitchFamily="18" charset="0"/>
              </a:rPr>
              <a:t>and etc</a:t>
            </a:r>
            <a:r>
              <a:rPr lang="en-US" altLang="ko-KR" sz="2600" dirty="0">
                <a:solidFill>
                  <a:schemeClr val="tx1"/>
                </a:solidFill>
                <a:latin typeface="Times New Roman" pitchFamily="18" charset="0"/>
                <a:cs typeface="Times New Roman" pitchFamily="18" charset="0"/>
              </a:rPr>
              <a:t>. </a:t>
            </a:r>
            <a:r>
              <a:rPr lang="en-US" altLang="ko-KR" sz="2600" dirty="0" smtClean="0">
                <a:solidFill>
                  <a:schemeClr val="tx1"/>
                </a:solidFill>
                <a:latin typeface="Times New Roman" pitchFamily="18" charset="0"/>
                <a:cs typeface="Times New Roman" pitchFamily="18" charset="0"/>
              </a:rPr>
              <a:t>Most </a:t>
            </a:r>
            <a:r>
              <a:rPr lang="en-US" altLang="ko-KR" sz="2600" dirty="0">
                <a:solidFill>
                  <a:schemeClr val="tx1"/>
                </a:solidFill>
                <a:latin typeface="Times New Roman" pitchFamily="18" charset="0"/>
                <a:cs typeface="Times New Roman" pitchFamily="18" charset="0"/>
              </a:rPr>
              <a:t>of the research focus only for one </a:t>
            </a:r>
            <a:r>
              <a:rPr lang="en-US" altLang="ko-KR" sz="2600" dirty="0" smtClean="0">
                <a:solidFill>
                  <a:schemeClr val="tx1"/>
                </a:solidFill>
                <a:latin typeface="Times New Roman" pitchFamily="18" charset="0"/>
                <a:cs typeface="Times New Roman" pitchFamily="18" charset="0"/>
              </a:rPr>
              <a:t>goal such as CRNTC</a:t>
            </a:r>
            <a:r>
              <a:rPr lang="en-US" altLang="ko-KR" sz="2600" dirty="0">
                <a:solidFill>
                  <a:schemeClr val="tx1"/>
                </a:solidFill>
                <a:latin typeface="Times New Roman" pitchFamily="18" charset="0"/>
                <a:cs typeface="Times New Roman" pitchFamily="18" charset="0"/>
              </a:rPr>
              <a:t>+ </a:t>
            </a:r>
            <a:r>
              <a:rPr lang="en-US" altLang="ko-KR" sz="2600" dirty="0" smtClean="0">
                <a:solidFill>
                  <a:srgbClr val="00B0F0"/>
                </a:solidFill>
                <a:latin typeface="Times New Roman" pitchFamily="18" charset="0"/>
                <a:cs typeface="Times New Roman" pitchFamily="18" charset="0"/>
              </a:rPr>
              <a:t>[4]</a:t>
            </a:r>
            <a:r>
              <a:rPr lang="en-US" altLang="ko-KR" sz="2600" dirty="0" smtClean="0">
                <a:solidFill>
                  <a:schemeClr val="tx1"/>
                </a:solidFill>
                <a:latin typeface="Times New Roman" pitchFamily="18" charset="0"/>
                <a:cs typeface="Times New Roman" pitchFamily="18" charset="0"/>
              </a:rPr>
              <a:t> which only focus </a:t>
            </a:r>
            <a:r>
              <a:rPr lang="en-US" altLang="ko-KR" sz="2600" dirty="0">
                <a:solidFill>
                  <a:schemeClr val="tx1"/>
                </a:solidFill>
                <a:latin typeface="Times New Roman" pitchFamily="18" charset="0"/>
                <a:cs typeface="Times New Roman" pitchFamily="18" charset="0"/>
              </a:rPr>
              <a:t>on health care </a:t>
            </a:r>
            <a:r>
              <a:rPr lang="en-US" altLang="ko-KR" sz="2600" dirty="0" smtClean="0">
                <a:solidFill>
                  <a:schemeClr val="tx1"/>
                </a:solidFill>
                <a:latin typeface="Times New Roman" pitchFamily="18" charset="0"/>
                <a:cs typeface="Times New Roman" pitchFamily="18" charset="0"/>
              </a:rPr>
              <a:t>application and etc. </a:t>
            </a:r>
            <a:r>
              <a:rPr lang="en-US" altLang="ko-KR" sz="2600" dirty="0">
                <a:solidFill>
                  <a:schemeClr val="tx1"/>
                </a:solidFill>
                <a:latin typeface="Times New Roman" pitchFamily="18" charset="0"/>
                <a:cs typeface="Times New Roman" pitchFamily="18" charset="0"/>
              </a:rPr>
              <a:t>Most of sensing framework also based on participatory method which need user </a:t>
            </a:r>
            <a:r>
              <a:rPr lang="en-US" altLang="ko-KR" sz="2600" dirty="0" smtClean="0">
                <a:solidFill>
                  <a:schemeClr val="tx1"/>
                </a:solidFill>
                <a:latin typeface="Times New Roman" pitchFamily="18" charset="0"/>
                <a:cs typeface="Times New Roman" pitchFamily="18" charset="0"/>
              </a:rPr>
              <a:t>intervention and sometimes bothering user. </a:t>
            </a:r>
            <a:endParaRPr lang="ko-KR" altLang="ko-KR" sz="2600" dirty="0">
              <a:solidFill>
                <a:schemeClr val="tx1"/>
              </a:solidFill>
              <a:latin typeface="Times New Roman" pitchFamily="18" charset="0"/>
              <a:cs typeface="Times New Roman" pitchFamily="18" charset="0"/>
            </a:endParaRPr>
          </a:p>
        </p:txBody>
      </p:sp>
      <p:sp>
        <p:nvSpPr>
          <p:cNvPr id="244" name="직사각형 212"/>
          <p:cNvSpPr>
            <a:spLocks noChangeArrowheads="1"/>
          </p:cNvSpPr>
          <p:nvPr/>
        </p:nvSpPr>
        <p:spPr bwMode="auto">
          <a:xfrm>
            <a:off x="20512632" y="23990665"/>
            <a:ext cx="9007505" cy="2246769"/>
          </a:xfrm>
          <a:prstGeom prst="rect">
            <a:avLst/>
          </a:prstGeom>
          <a:noFill/>
          <a:ln w="9525">
            <a:noFill/>
            <a:miter lim="800000"/>
            <a:headEnd/>
            <a:tailEnd/>
          </a:ln>
        </p:spPr>
        <p:txBody>
          <a:bodyPr wrap="square">
            <a:spAutoFit/>
          </a:bodyPr>
          <a:lstStyle/>
          <a:p>
            <a:pPr algn="just"/>
            <a:r>
              <a:rPr lang="en-US" altLang="ko-KR" sz="2000" b="1" dirty="0" smtClean="0">
                <a:latin typeface="Times New Roman" pitchFamily="18" charset="0"/>
                <a:cs typeface="Times New Roman" pitchFamily="18" charset="0"/>
              </a:rPr>
              <a:t>This table </a:t>
            </a:r>
            <a:r>
              <a:rPr lang="en-US" altLang="ko-KR" sz="2000" b="1" dirty="0">
                <a:latin typeface="Times New Roman" pitchFamily="18" charset="0"/>
                <a:cs typeface="Times New Roman" pitchFamily="18" charset="0"/>
              </a:rPr>
              <a:t>is not confusion matrix table, it just looks like confusion matrix table. The value means the percentage of B2 (behavior data from test dataset) which is successfully identified by B1 (behavior model). We can see that our proposed features and our approach can be used for identification. Based on the result and our observation, our approach can achieved good enough accuracy even some of users has bad accuracy (under 30</a:t>
            </a:r>
            <a:r>
              <a:rPr lang="en-US" altLang="ko-KR" sz="2000" b="1" dirty="0" smtClean="0">
                <a:latin typeface="Times New Roman" pitchFamily="18" charset="0"/>
                <a:cs typeface="Times New Roman" pitchFamily="18" charset="0"/>
              </a:rPr>
              <a:t>%).</a:t>
            </a:r>
          </a:p>
          <a:p>
            <a:pPr algn="just"/>
            <a:endParaRPr lang="ko-KR" altLang="ko-KR" sz="2000" dirty="0">
              <a:latin typeface="Times New Roman" pitchFamily="18" charset="0"/>
              <a:cs typeface="Times New Roman" pitchFamily="18" charset="0"/>
            </a:endParaRPr>
          </a:p>
        </p:txBody>
      </p:sp>
      <p:sp>
        <p:nvSpPr>
          <p:cNvPr id="247" name="Rectangle 60"/>
          <p:cNvSpPr>
            <a:spLocks noChangeArrowheads="1"/>
          </p:cNvSpPr>
          <p:nvPr/>
        </p:nvSpPr>
        <p:spPr bwMode="auto">
          <a:xfrm>
            <a:off x="20347600" y="17294458"/>
            <a:ext cx="9277476" cy="11902246"/>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48" name="Text Box 431"/>
          <p:cNvSpPr txBox="1">
            <a:spLocks noChangeArrowheads="1"/>
          </p:cNvSpPr>
          <p:nvPr/>
        </p:nvSpPr>
        <p:spPr bwMode="auto">
          <a:xfrm>
            <a:off x="20201451" y="17163883"/>
            <a:ext cx="8286808" cy="1178344"/>
          </a:xfrm>
          <a:prstGeom prst="rect">
            <a:avLst/>
          </a:prstGeom>
          <a:noFill/>
          <a:ln w="9525">
            <a:noFill/>
            <a:miter lim="800000"/>
            <a:headEnd/>
            <a:tailEnd/>
          </a:ln>
        </p:spPr>
        <p:txBody>
          <a:bodyPr wrap="square" lIns="435428" tIns="217714" rIns="435428" bIns="217714">
            <a:spAutoFit/>
          </a:bodyPr>
          <a:lstStyle/>
          <a:p>
            <a:pPr defTabSz="4354513">
              <a:spcBef>
                <a:spcPct val="50000"/>
              </a:spcBef>
              <a:buClr>
                <a:srgbClr val="777777"/>
              </a:buClr>
              <a:buSzPct val="70000"/>
              <a:buFont typeface="Wingdings" pitchFamily="2" charset="2"/>
              <a:buChar char="v"/>
            </a:pPr>
            <a:r>
              <a:rPr lang="en-US" altLang="ko-KR" sz="3200" b="1" dirty="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R</a:t>
            </a:r>
            <a:r>
              <a:rPr lang="en-US" altLang="ko-KR" sz="3200" b="1" dirty="0" smtClean="0">
                <a:latin typeface="Times New Roman" pitchFamily="18" charset="0"/>
                <a:cs typeface="Times New Roman" pitchFamily="18" charset="0"/>
              </a:rPr>
              <a:t>esult of </a:t>
            </a:r>
            <a:r>
              <a:rPr lang="en-US" altLang="ko-KR" sz="4800" b="1" dirty="0" smtClean="0">
                <a:solidFill>
                  <a:srgbClr val="12436C"/>
                </a:solidFill>
                <a:latin typeface="Times New Roman" pitchFamily="18" charset="0"/>
                <a:cs typeface="Times New Roman" pitchFamily="18" charset="0"/>
              </a:rPr>
              <a:t>U</a:t>
            </a:r>
            <a:r>
              <a:rPr lang="en-US" altLang="ko-KR" sz="3200" b="1" dirty="0" smtClean="0">
                <a:latin typeface="Times New Roman" pitchFamily="18" charset="0"/>
                <a:cs typeface="Times New Roman" pitchFamily="18" charset="0"/>
              </a:rPr>
              <a:t>ser </a:t>
            </a:r>
            <a:r>
              <a:rPr lang="en-US" altLang="ko-KR" sz="4800" b="1" dirty="0" smtClean="0">
                <a:solidFill>
                  <a:srgbClr val="12436C"/>
                </a:solidFill>
                <a:latin typeface="Times New Roman" pitchFamily="18" charset="0"/>
                <a:cs typeface="Times New Roman" pitchFamily="18" charset="0"/>
              </a:rPr>
              <a:t>I</a:t>
            </a:r>
            <a:r>
              <a:rPr lang="en-US" altLang="ko-KR" sz="3200" b="1" dirty="0" smtClean="0">
                <a:latin typeface="Times New Roman" pitchFamily="18" charset="0"/>
                <a:cs typeface="Times New Roman" pitchFamily="18" charset="0"/>
              </a:rPr>
              <a:t>dentification </a:t>
            </a:r>
            <a:endParaRPr lang="en-US" altLang="ko-KR" sz="3200" b="1" dirty="0">
              <a:latin typeface="Times New Roman" pitchFamily="18" charset="0"/>
              <a:cs typeface="Times New Roman" pitchFamily="18" charset="0"/>
            </a:endParaRPr>
          </a:p>
        </p:txBody>
      </p:sp>
      <p:sp>
        <p:nvSpPr>
          <p:cNvPr id="249" name="Rectangle 60"/>
          <p:cNvSpPr>
            <a:spLocks noChangeArrowheads="1"/>
          </p:cNvSpPr>
          <p:nvPr/>
        </p:nvSpPr>
        <p:spPr bwMode="auto">
          <a:xfrm>
            <a:off x="20352937" y="30113131"/>
            <a:ext cx="9277476" cy="10966948"/>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53" name="Rectangle 60"/>
          <p:cNvSpPr>
            <a:spLocks noChangeArrowheads="1"/>
          </p:cNvSpPr>
          <p:nvPr/>
        </p:nvSpPr>
        <p:spPr bwMode="auto">
          <a:xfrm>
            <a:off x="9910763" y="41347403"/>
            <a:ext cx="19578637" cy="2130694"/>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54" name="직사각형 212"/>
          <p:cNvSpPr>
            <a:spLocks noChangeArrowheads="1"/>
          </p:cNvSpPr>
          <p:nvPr/>
        </p:nvSpPr>
        <p:spPr bwMode="auto">
          <a:xfrm>
            <a:off x="10059318" y="41364190"/>
            <a:ext cx="19335640" cy="2092881"/>
          </a:xfrm>
          <a:prstGeom prst="rect">
            <a:avLst/>
          </a:prstGeom>
          <a:noFill/>
          <a:ln w="9525">
            <a:noFill/>
            <a:miter lim="800000"/>
            <a:headEnd/>
            <a:tailEnd/>
          </a:ln>
        </p:spPr>
        <p:txBody>
          <a:bodyPr wrap="square">
            <a:spAutoFit/>
          </a:bodyPr>
          <a:lstStyle/>
          <a:p>
            <a:pPr algn="just"/>
            <a:r>
              <a:rPr lang="en-US" altLang="ko-KR" sz="2600" b="1" dirty="0">
                <a:latin typeface="Times New Roman" pitchFamily="18" charset="0"/>
                <a:cs typeface="Times New Roman" pitchFamily="18" charset="0"/>
              </a:rPr>
              <a:t>Performance Evaluation by Removing some Sensors </a:t>
            </a:r>
            <a:r>
              <a:rPr lang="en-US" altLang="ko-KR" sz="2600" b="1" dirty="0" err="1">
                <a:latin typeface="Times New Roman" pitchFamily="18" charset="0"/>
                <a:cs typeface="Times New Roman" pitchFamily="18" charset="0"/>
              </a:rPr>
              <a:t>DataData</a:t>
            </a:r>
            <a:r>
              <a:rPr lang="en-US" altLang="ko-KR" sz="2600" b="1" dirty="0">
                <a:latin typeface="Times New Roman" pitchFamily="18" charset="0"/>
                <a:cs typeface="Times New Roman" pitchFamily="18" charset="0"/>
              </a:rPr>
              <a:t> </a:t>
            </a:r>
            <a:r>
              <a:rPr lang="en-US" altLang="ko-KR" sz="2600" b="1" dirty="0">
                <a:latin typeface="Times New Roman" pitchFamily="18" charset="0"/>
                <a:cs typeface="Times New Roman" pitchFamily="18" charset="0"/>
              </a:rPr>
              <a:t>Visualization and Analysis. </a:t>
            </a:r>
            <a:r>
              <a:rPr lang="en-US" altLang="ko-KR" sz="2600" dirty="0" smtClean="0">
                <a:latin typeface="Times New Roman" pitchFamily="18" charset="0"/>
                <a:cs typeface="Times New Roman" pitchFamily="18" charset="0"/>
              </a:rPr>
              <a:t>To </a:t>
            </a:r>
            <a:r>
              <a:rPr lang="en-US" altLang="ko-KR" sz="2600" dirty="0">
                <a:latin typeface="Times New Roman" pitchFamily="18" charset="0"/>
                <a:cs typeface="Times New Roman" pitchFamily="18" charset="0"/>
              </a:rPr>
              <a:t>process and </a:t>
            </a:r>
            <a:r>
              <a:rPr lang="en-US" altLang="ko-KR" sz="2600" dirty="0" smtClean="0">
                <a:latin typeface="Times New Roman" pitchFamily="18" charset="0"/>
                <a:cs typeface="Times New Roman" pitchFamily="18" charset="0"/>
              </a:rPr>
              <a:t>analyze </a:t>
            </a:r>
            <a:r>
              <a:rPr lang="en-US" altLang="ko-KR" sz="2600" dirty="0">
                <a:latin typeface="Times New Roman" pitchFamily="18" charset="0"/>
                <a:cs typeface="Times New Roman" pitchFamily="18" charset="0"/>
              </a:rPr>
              <a:t>the data, we use R </a:t>
            </a:r>
            <a:r>
              <a:rPr lang="en-US" altLang="ko-KR" sz="2600" dirty="0" smtClean="0">
                <a:latin typeface="Times New Roman" pitchFamily="18" charset="0"/>
                <a:cs typeface="Times New Roman" pitchFamily="18" charset="0"/>
              </a:rPr>
              <a:t>language. To visualize, we use shiny, one of web application framework which support to turn data analysis into interactive </a:t>
            </a:r>
            <a:r>
              <a:rPr lang="en-US" altLang="ko-KR" sz="2600" dirty="0">
                <a:latin typeface="Times New Roman" pitchFamily="18" charset="0"/>
                <a:cs typeface="Times New Roman" pitchFamily="18" charset="0"/>
              </a:rPr>
              <a:t>web application. Figure </a:t>
            </a:r>
            <a:r>
              <a:rPr lang="en-US" altLang="ko-KR" sz="2600" dirty="0" smtClean="0">
                <a:latin typeface="Times New Roman" pitchFamily="18" charset="0"/>
                <a:cs typeface="Times New Roman" pitchFamily="18" charset="0"/>
              </a:rPr>
              <a:t>a </a:t>
            </a:r>
            <a:r>
              <a:rPr lang="en-US" altLang="ko-KR" sz="2600" dirty="0">
                <a:latin typeface="Times New Roman" pitchFamily="18" charset="0"/>
                <a:cs typeface="Times New Roman" pitchFamily="18" charset="0"/>
              </a:rPr>
              <a:t>and </a:t>
            </a:r>
            <a:r>
              <a:rPr lang="en-US" altLang="ko-KR" sz="2600" dirty="0" smtClean="0">
                <a:latin typeface="Times New Roman" pitchFamily="18" charset="0"/>
                <a:cs typeface="Times New Roman" pitchFamily="18" charset="0"/>
              </a:rPr>
              <a:t>b </a:t>
            </a:r>
            <a:r>
              <a:rPr lang="en-US" altLang="ko-KR" sz="2600" dirty="0">
                <a:latin typeface="Times New Roman" pitchFamily="18" charset="0"/>
                <a:cs typeface="Times New Roman" pitchFamily="18" charset="0"/>
              </a:rPr>
              <a:t>show the </a:t>
            </a:r>
            <a:r>
              <a:rPr lang="en-US" altLang="ko-KR" sz="2600" dirty="0" smtClean="0">
                <a:latin typeface="Times New Roman" pitchFamily="18" charset="0"/>
                <a:cs typeface="Times New Roman" pitchFamily="18" charset="0"/>
              </a:rPr>
              <a:t>example of </a:t>
            </a:r>
            <a:r>
              <a:rPr lang="en-US" altLang="ko-KR" sz="2600" dirty="0">
                <a:latin typeface="Times New Roman" pitchFamily="18" charset="0"/>
                <a:cs typeface="Times New Roman" pitchFamily="18" charset="0"/>
              </a:rPr>
              <a:t>web layout when opened by using mobile phone </a:t>
            </a:r>
            <a:r>
              <a:rPr lang="en-US" altLang="ko-KR" sz="2600" dirty="0" smtClean="0">
                <a:latin typeface="Times New Roman" pitchFamily="18" charset="0"/>
                <a:cs typeface="Times New Roman" pitchFamily="18" charset="0"/>
              </a:rPr>
              <a:t>browser. Figure c </a:t>
            </a:r>
            <a:r>
              <a:rPr lang="en-US" altLang="ko-KR" sz="2600" dirty="0">
                <a:latin typeface="Times New Roman" pitchFamily="18" charset="0"/>
                <a:cs typeface="Times New Roman" pitchFamily="18" charset="0"/>
              </a:rPr>
              <a:t>shows the example of web layout using PC </a:t>
            </a:r>
            <a:r>
              <a:rPr lang="en-US" altLang="ko-KR" sz="2600" dirty="0" smtClean="0">
                <a:latin typeface="Times New Roman" pitchFamily="18" charset="0"/>
                <a:cs typeface="Times New Roman" pitchFamily="18" charset="0"/>
              </a:rPr>
              <a:t>browser.</a:t>
            </a:r>
            <a:r>
              <a:rPr lang="en-US" altLang="ko-KR" sz="2600" dirty="0">
                <a:latin typeface="Times New Roman" pitchFamily="18" charset="0"/>
                <a:cs typeface="Times New Roman" pitchFamily="18" charset="0"/>
              </a:rPr>
              <a:t> Actually many system or research topics that can be produced from user personal data, now we still focus on </a:t>
            </a:r>
            <a:r>
              <a:rPr lang="en-US" altLang="ko-KR" sz="2600" dirty="0" smtClean="0">
                <a:latin typeface="Times New Roman" pitchFamily="18" charset="0"/>
                <a:cs typeface="Times New Roman" pitchFamily="18" charset="0"/>
              </a:rPr>
              <a:t>personal activity </a:t>
            </a:r>
            <a:r>
              <a:rPr lang="en-US" altLang="ko-KR" sz="2600" dirty="0">
                <a:latin typeface="Times New Roman" pitchFamily="18" charset="0"/>
                <a:cs typeface="Times New Roman" pitchFamily="18" charset="0"/>
              </a:rPr>
              <a:t>and scheduling system such as when users open </a:t>
            </a:r>
            <a:r>
              <a:rPr lang="en-US" altLang="ko-KR" sz="2600" dirty="0" smtClean="0">
                <a:latin typeface="Times New Roman" pitchFamily="18" charset="0"/>
                <a:cs typeface="Times New Roman" pitchFamily="18" charset="0"/>
              </a:rPr>
              <a:t>the page </a:t>
            </a:r>
            <a:r>
              <a:rPr lang="en-US" altLang="ko-KR" sz="2600" dirty="0">
                <a:latin typeface="Times New Roman" pitchFamily="18" charset="0"/>
                <a:cs typeface="Times New Roman" pitchFamily="18" charset="0"/>
              </a:rPr>
              <a:t>of </a:t>
            </a:r>
            <a:r>
              <a:rPr lang="en-US" altLang="ko-KR" sz="2600" dirty="0" smtClean="0">
                <a:latin typeface="Times New Roman" pitchFamily="18" charset="0"/>
                <a:cs typeface="Times New Roman" pitchFamily="18" charset="0"/>
              </a:rPr>
              <a:t>daily activity </a:t>
            </a:r>
            <a:r>
              <a:rPr lang="en-US" altLang="ko-KR" sz="2600" dirty="0">
                <a:latin typeface="Times New Roman" pitchFamily="18" charset="0"/>
                <a:cs typeface="Times New Roman" pitchFamily="18" charset="0"/>
              </a:rPr>
              <a:t>they will see the message likes </a:t>
            </a:r>
            <a:r>
              <a:rPr lang="en-US" altLang="ko-KR" sz="2600" dirty="0" smtClean="0">
                <a:latin typeface="Times New Roman" pitchFamily="18" charset="0"/>
                <a:cs typeface="Times New Roman" pitchFamily="18" charset="0"/>
              </a:rPr>
              <a:t>”.</a:t>
            </a:r>
            <a:endParaRPr lang="ko-KR" altLang="ko-KR" sz="2600" dirty="0">
              <a:latin typeface="Times New Roman" pitchFamily="18" charset="0"/>
              <a:cs typeface="Times New Roman" pitchFamily="18" charset="0"/>
            </a:endParaRPr>
          </a:p>
        </p:txBody>
      </p:sp>
      <p:sp>
        <p:nvSpPr>
          <p:cNvPr id="255" name="Text Box 80"/>
          <p:cNvSpPr txBox="1">
            <a:spLocks noChangeArrowheads="1"/>
          </p:cNvSpPr>
          <p:nvPr/>
        </p:nvSpPr>
        <p:spPr bwMode="auto">
          <a:xfrm>
            <a:off x="-35796" y="12483604"/>
            <a:ext cx="9857804" cy="13243185"/>
          </a:xfrm>
          <a:prstGeom prst="rect">
            <a:avLst/>
          </a:prstGeom>
          <a:noFill/>
          <a:ln w="9525">
            <a:noFill/>
            <a:miter lim="800000"/>
            <a:headEnd/>
            <a:tailEnd/>
          </a:ln>
        </p:spPr>
        <p:txBody>
          <a:bodyPr wrap="square" lIns="435428" tIns="217714" rIns="435428" bIns="217714">
            <a:spAutoFit/>
          </a:bodyPr>
          <a:lstStyle/>
          <a:p>
            <a:pPr algn="just" defTabSz="4354513"/>
            <a:r>
              <a:rPr lang="en-US" altLang="ko-KR" sz="2600" dirty="0" smtClean="0">
                <a:latin typeface="Times New Roman" pitchFamily="18" charset="0"/>
                <a:cs typeface="Times New Roman" pitchFamily="18" charset="0"/>
              </a:rPr>
              <a:t>  Today, personal data is becoming a new economic asset. The data that we generated from our smartphone, our interaction in social media, its like oil in the Internet. An increasing of personal data in the internet cause some issue such as privacy issue, complexity processing, and etc. That will require a highly reliable, available, serviceable, and secure infrastructure at its core and robust innovation. This paper propose a new concept, design and implementation of sensing as a service framework. The goals of this paper are: 1) to provide rich application as a service based on users personal data log; 2) to bridging the user and third party such as developers in term of developing applications and researcher for research based on user personal data; 3) to develop reliable, available, serviceable and secure sensing as a service framework.</a:t>
            </a:r>
          </a:p>
          <a:p>
            <a:pPr algn="just" defTabSz="4354513"/>
            <a:r>
              <a:rPr lang="en-US" altLang="ko-KR" sz="2600" dirty="0" smtClean="0">
                <a:latin typeface="Times New Roman" pitchFamily="18" charset="0"/>
                <a:cs typeface="Times New Roman" pitchFamily="18" charset="0"/>
              </a:rPr>
              <a:t>Contributions </a:t>
            </a:r>
            <a:r>
              <a:rPr lang="en-US" altLang="ko-KR" sz="2600" dirty="0" smtClean="0">
                <a:latin typeface="Times New Roman" pitchFamily="18" charset="0"/>
                <a:cs typeface="Times New Roman" pitchFamily="18" charset="0"/>
              </a:rPr>
              <a:t>of this research as follows: </a:t>
            </a:r>
          </a:p>
          <a:p>
            <a:pPr marL="514350" indent="-514350" algn="just" defTabSz="4354513">
              <a:buFont typeface="+mj-lt"/>
              <a:buAutoNum type="arabicPeriod"/>
            </a:pPr>
            <a:r>
              <a:rPr lang="en-US" altLang="ko-KR" sz="2600" dirty="0" smtClean="0">
                <a:latin typeface="Times New Roman" pitchFamily="18" charset="0"/>
                <a:cs typeface="Times New Roman" pitchFamily="18" charset="0"/>
              </a:rPr>
              <a:t>We focus </a:t>
            </a:r>
            <a:r>
              <a:rPr lang="en-US" altLang="ko-KR" sz="2600" dirty="0">
                <a:latin typeface="Times New Roman" panose="02020603050405020304" pitchFamily="18" charset="0"/>
                <a:cs typeface="Times New Roman" panose="02020603050405020304" pitchFamily="18" charset="0"/>
              </a:rPr>
              <a:t>on sensing framework development which is can </a:t>
            </a:r>
            <a:r>
              <a:rPr lang="en-US" altLang="ko-KR" sz="2600" dirty="0" smtClean="0">
                <a:latin typeface="Times New Roman" panose="02020603050405020304" pitchFamily="18" charset="0"/>
                <a:cs typeface="Times New Roman" panose="02020603050405020304" pitchFamily="18" charset="0"/>
              </a:rPr>
              <a:t>collect as </a:t>
            </a:r>
            <a:r>
              <a:rPr lang="en-US" altLang="ko-KR" sz="2600" dirty="0">
                <a:latin typeface="Times New Roman" panose="02020603050405020304" pitchFamily="18" charset="0"/>
                <a:cs typeface="Times New Roman" panose="02020603050405020304" pitchFamily="18" charset="0"/>
              </a:rPr>
              <a:t>much as possible personal user data with high quality </a:t>
            </a:r>
            <a:r>
              <a:rPr lang="en-US" altLang="ko-KR" sz="2600" dirty="0" smtClean="0">
                <a:latin typeface="Times New Roman" panose="02020603050405020304" pitchFamily="18" charset="0"/>
                <a:cs typeface="Times New Roman" panose="02020603050405020304" pitchFamily="18" charset="0"/>
              </a:rPr>
              <a:t>of data</a:t>
            </a:r>
            <a:r>
              <a:rPr lang="en-US" altLang="ko-KR" sz="2600" dirty="0">
                <a:latin typeface="Times New Roman" panose="02020603050405020304" pitchFamily="18" charset="0"/>
                <a:cs typeface="Times New Roman" panose="02020603050405020304" pitchFamily="18" charset="0"/>
              </a:rPr>
              <a:t>. </a:t>
            </a:r>
            <a:endParaRPr lang="en-US" altLang="ko-KR" sz="2600" dirty="0" smtClean="0">
              <a:latin typeface="Times New Roman" panose="02020603050405020304" pitchFamily="18" charset="0"/>
              <a:cs typeface="Times New Roman" panose="02020603050405020304" pitchFamily="18" charset="0"/>
            </a:endParaRPr>
          </a:p>
          <a:p>
            <a:pPr marL="514350" indent="-514350" algn="just" defTabSz="4354513">
              <a:buFont typeface="+mj-lt"/>
              <a:buAutoNum type="arabicPeriod"/>
            </a:pPr>
            <a:r>
              <a:rPr lang="en-US" altLang="ko-KR" sz="2600" dirty="0" smtClean="0">
                <a:latin typeface="Times New Roman" panose="02020603050405020304" pitchFamily="18" charset="0"/>
                <a:cs typeface="Times New Roman" panose="02020603050405020304" pitchFamily="18" charset="0"/>
              </a:rPr>
              <a:t>The </a:t>
            </a:r>
            <a:r>
              <a:rPr lang="en-US" altLang="ko-KR" sz="2600" dirty="0">
                <a:latin typeface="Times New Roman" panose="02020603050405020304" pitchFamily="18" charset="0"/>
                <a:cs typeface="Times New Roman" panose="02020603050405020304" pitchFamily="18" charset="0"/>
              </a:rPr>
              <a:t>proposed framework is based on </a:t>
            </a:r>
            <a:r>
              <a:rPr lang="en-US" altLang="ko-KR" sz="2600" dirty="0" smtClean="0">
                <a:latin typeface="Times New Roman" panose="02020603050405020304" pitchFamily="18" charset="0"/>
                <a:cs typeface="Times New Roman" panose="02020603050405020304" pitchFamily="18" charset="0"/>
              </a:rPr>
              <a:t>opportunistic method </a:t>
            </a:r>
            <a:r>
              <a:rPr lang="en-US" altLang="ko-KR" sz="2600" dirty="0">
                <a:latin typeface="Times New Roman" panose="02020603050405020304" pitchFamily="18" charset="0"/>
                <a:cs typeface="Times New Roman" panose="02020603050405020304" pitchFamily="18" charset="0"/>
              </a:rPr>
              <a:t>for collecting data because we want to increase user coziness. </a:t>
            </a:r>
            <a:endParaRPr lang="en-US" altLang="ko-KR" sz="2600" dirty="0" smtClean="0">
              <a:latin typeface="Times New Roman" panose="02020603050405020304" pitchFamily="18" charset="0"/>
              <a:cs typeface="Times New Roman" panose="02020603050405020304" pitchFamily="18" charset="0"/>
            </a:endParaRPr>
          </a:p>
          <a:p>
            <a:pPr marL="514350" indent="-514350" algn="just" defTabSz="4354513">
              <a:buFont typeface="+mj-lt"/>
              <a:buAutoNum type="arabicPeriod"/>
            </a:pPr>
            <a:r>
              <a:rPr lang="en-US" altLang="ko-KR" sz="2600" dirty="0" smtClean="0">
                <a:latin typeface="Times New Roman" panose="02020603050405020304" pitchFamily="18" charset="0"/>
                <a:cs typeface="Times New Roman" panose="02020603050405020304" pitchFamily="18" charset="0"/>
              </a:rPr>
              <a:t>To analyzing </a:t>
            </a:r>
            <a:r>
              <a:rPr lang="en-US" altLang="ko-KR" sz="2600" dirty="0">
                <a:latin typeface="Times New Roman" panose="02020603050405020304" pitchFamily="18" charset="0"/>
                <a:cs typeface="Times New Roman" panose="02020603050405020304" pitchFamily="18" charset="0"/>
              </a:rPr>
              <a:t>the data, we focus on </a:t>
            </a:r>
            <a:r>
              <a:rPr lang="en-US" altLang="ko-KR" sz="2600" dirty="0" smtClean="0">
                <a:latin typeface="Times New Roman" panose="02020603050405020304" pitchFamily="18" charset="0"/>
                <a:cs typeface="Times New Roman" panose="02020603050405020304" pitchFamily="18" charset="0"/>
              </a:rPr>
              <a:t>unsupervised learning</a:t>
            </a:r>
            <a:r>
              <a:rPr lang="en-US" altLang="ko-KR" sz="2600" dirty="0">
                <a:latin typeface="Times New Roman" panose="02020603050405020304" pitchFamily="18" charset="0"/>
                <a:cs typeface="Times New Roman" panose="02020603050405020304" pitchFamily="18" charset="0"/>
              </a:rPr>
              <a:t>. </a:t>
            </a:r>
            <a:endParaRPr lang="en-US" altLang="ko-KR" sz="2600" dirty="0" smtClean="0">
              <a:latin typeface="Times New Roman" panose="02020603050405020304" pitchFamily="18" charset="0"/>
              <a:cs typeface="Times New Roman" panose="02020603050405020304" pitchFamily="18" charset="0"/>
            </a:endParaRPr>
          </a:p>
          <a:p>
            <a:pPr marL="514350" indent="-514350" algn="just" defTabSz="4354513">
              <a:buFont typeface="+mj-lt"/>
              <a:buAutoNum type="arabicPeriod"/>
            </a:pPr>
            <a:r>
              <a:rPr lang="en-US" altLang="ko-KR" sz="2600" dirty="0" smtClean="0">
                <a:latin typeface="Times New Roman" panose="02020603050405020304" pitchFamily="18" charset="0"/>
                <a:cs typeface="Times New Roman" panose="02020603050405020304" pitchFamily="18" charset="0"/>
              </a:rPr>
              <a:t>This framework can be used for many purposes, everyone who need personal user data in their research or their system can use this framework. </a:t>
            </a:r>
          </a:p>
          <a:p>
            <a:pPr marL="514350" indent="-514350" algn="just" defTabSz="4354513">
              <a:buFont typeface="+mj-lt"/>
              <a:buAutoNum type="arabicPeriod"/>
            </a:pPr>
            <a:r>
              <a:rPr lang="en-US" altLang="ko-KR" sz="2600" dirty="0" smtClean="0">
                <a:latin typeface="Times New Roman" panose="02020603050405020304" pitchFamily="18" charset="0"/>
                <a:cs typeface="Times New Roman" panose="02020603050405020304" pitchFamily="18" charset="0"/>
              </a:rPr>
              <a:t>This framework can be bridge between user and application developer or researchers. </a:t>
            </a:r>
          </a:p>
          <a:p>
            <a:pPr marL="514350" indent="-514350" algn="just" defTabSz="4354513">
              <a:buFont typeface="+mj-lt"/>
              <a:buAutoNum type="arabicPeriod"/>
            </a:pPr>
            <a:r>
              <a:rPr lang="en-US" altLang="ko-KR" sz="2600" dirty="0" smtClean="0">
                <a:latin typeface="Times New Roman" panose="02020603050405020304" pitchFamily="18" charset="0"/>
                <a:cs typeface="Times New Roman" panose="02020603050405020304" pitchFamily="18" charset="0"/>
              </a:rPr>
              <a:t>This framework consist of three main components: Personal data collector application based on opportunistic sensing method, the result of analyzing and visualizing the data that can be accessed by the users and REST API that can be used by third party for </a:t>
            </a:r>
            <a:r>
              <a:rPr lang="en-US" altLang="ko-KR" sz="2600" dirty="0">
                <a:latin typeface="Times New Roman" panose="02020603050405020304" pitchFamily="18" charset="0"/>
                <a:cs typeface="Times New Roman" panose="02020603050405020304" pitchFamily="18" charset="0"/>
              </a:rPr>
              <a:t>research or other authorized application, equipped </a:t>
            </a:r>
            <a:r>
              <a:rPr lang="en-US" altLang="ko-KR" sz="2600" dirty="0" smtClean="0">
                <a:latin typeface="Times New Roman" panose="02020603050405020304" pitchFamily="18" charset="0"/>
                <a:cs typeface="Times New Roman" panose="02020603050405020304" pitchFamily="18" charset="0"/>
              </a:rPr>
              <a:t>with documentation</a:t>
            </a:r>
            <a:r>
              <a:rPr lang="en-US" altLang="ko-KR" sz="2600" dirty="0">
                <a:latin typeface="Times New Roman" panose="02020603050405020304" pitchFamily="18" charset="0"/>
                <a:cs typeface="Times New Roman" panose="02020603050405020304" pitchFamily="18" charset="0"/>
              </a:rPr>
              <a:t>.</a:t>
            </a:r>
          </a:p>
          <a:p>
            <a:pPr algn="just" defTabSz="4354513"/>
            <a:endParaRPr lang="en-US" altLang="ko-KR" sz="2600" dirty="0">
              <a:latin typeface="Times New Roman" panose="02020603050405020304" pitchFamily="18" charset="0"/>
              <a:cs typeface="Times New Roman" panose="02020603050405020304" pitchFamily="18" charset="0"/>
            </a:endParaRPr>
          </a:p>
        </p:txBody>
      </p:sp>
      <p:sp>
        <p:nvSpPr>
          <p:cNvPr id="263" name="직사각형 51"/>
          <p:cNvSpPr>
            <a:spLocks noChangeArrowheads="1"/>
          </p:cNvSpPr>
          <p:nvPr/>
        </p:nvSpPr>
        <p:spPr bwMode="auto">
          <a:xfrm>
            <a:off x="20680235" y="18227607"/>
            <a:ext cx="6988460" cy="615553"/>
          </a:xfrm>
          <a:prstGeom prst="rect">
            <a:avLst/>
          </a:prstGeom>
          <a:solidFill>
            <a:srgbClr val="EBFFE9"/>
          </a:solidFill>
          <a:ln w="9525">
            <a:solidFill>
              <a:schemeClr val="accent3">
                <a:lumMod val="95000"/>
              </a:schemeClr>
            </a:solidFill>
            <a:miter lim="800000"/>
            <a:headEnd/>
            <a:tailEnd/>
          </a:ln>
          <a:effectLst>
            <a:innerShdw blurRad="63500" dist="50800" dir="2700000">
              <a:prstClr val="black"/>
            </a:innerShdw>
          </a:effectLst>
        </p:spPr>
        <p:txBody>
          <a:bodyPr wrap="square" lIns="182880" tIns="91440" bIns="91440">
            <a:spAutoFit/>
          </a:bodyPr>
          <a:lstStyle/>
          <a:p>
            <a:pPr algn="just">
              <a:buClr>
                <a:schemeClr val="tx1"/>
              </a:buClr>
              <a:buFont typeface="Wingdings" pitchFamily="2" charset="2"/>
              <a:buChar char="q"/>
              <a:defRPr/>
            </a:pPr>
            <a:r>
              <a:rPr lang="en-US" altLang="ko-KR" sz="2800" dirty="0" smtClean="0">
                <a:latin typeface="Times New Roman" pitchFamily="18" charset="0"/>
                <a:cs typeface="Times New Roman" pitchFamily="18" charset="0"/>
              </a:rPr>
              <a:t>Table Identification</a:t>
            </a:r>
            <a:endParaRPr lang="en-US" altLang="ko-KR" sz="2800" dirty="0">
              <a:latin typeface="Times New Roman" pitchFamily="18" charset="0"/>
              <a:cs typeface="Times New Roman" pitchFamily="18" charset="0"/>
            </a:endParaRPr>
          </a:p>
        </p:txBody>
      </p:sp>
      <p:sp>
        <p:nvSpPr>
          <p:cNvPr id="265" name="직사각형 51"/>
          <p:cNvSpPr>
            <a:spLocks noChangeArrowheads="1"/>
          </p:cNvSpPr>
          <p:nvPr/>
        </p:nvSpPr>
        <p:spPr bwMode="auto">
          <a:xfrm>
            <a:off x="20505439" y="30336123"/>
            <a:ext cx="8983961" cy="615553"/>
          </a:xfrm>
          <a:prstGeom prst="rect">
            <a:avLst/>
          </a:prstGeom>
          <a:solidFill>
            <a:srgbClr val="EBFFE9"/>
          </a:solidFill>
          <a:ln w="9525">
            <a:solidFill>
              <a:schemeClr val="accent3">
                <a:lumMod val="95000"/>
              </a:schemeClr>
            </a:solidFill>
            <a:miter lim="800000"/>
            <a:headEnd/>
            <a:tailEnd/>
          </a:ln>
          <a:effectLst>
            <a:innerShdw blurRad="63500" dist="50800" dir="2700000">
              <a:prstClr val="black"/>
            </a:innerShdw>
          </a:effectLst>
        </p:spPr>
        <p:txBody>
          <a:bodyPr wrap="square" lIns="182880" tIns="91440" bIns="91440">
            <a:spAutoFit/>
          </a:bodyPr>
          <a:lstStyle/>
          <a:p>
            <a:pPr algn="just">
              <a:buClr>
                <a:schemeClr val="tx1"/>
              </a:buClr>
              <a:buFont typeface="Wingdings" pitchFamily="2" charset="2"/>
              <a:buChar char="q"/>
              <a:defRPr/>
            </a:pPr>
            <a:r>
              <a:rPr lang="en-US" altLang="ko-KR" sz="2800" dirty="0" smtClean="0">
                <a:latin typeface="Times New Roman" pitchFamily="18" charset="0"/>
                <a:cs typeface="Times New Roman" pitchFamily="18" charset="0"/>
              </a:rPr>
              <a:t> Performance Evaluation by Removing some Sensors Data</a:t>
            </a:r>
            <a:endParaRPr lang="en-US" altLang="ko-KR" sz="2800" dirty="0">
              <a:latin typeface="Times New Roman" pitchFamily="18" charset="0"/>
              <a:cs typeface="Times New Roman" pitchFamily="18" charset="0"/>
            </a:endParaRPr>
          </a:p>
        </p:txBody>
      </p:sp>
      <p:sp>
        <p:nvSpPr>
          <p:cNvPr id="266" name="Text Box 74"/>
          <p:cNvSpPr txBox="1">
            <a:spLocks noChangeArrowheads="1"/>
          </p:cNvSpPr>
          <p:nvPr/>
        </p:nvSpPr>
        <p:spPr bwMode="auto">
          <a:xfrm>
            <a:off x="20051376" y="29015217"/>
            <a:ext cx="9047550" cy="1670786"/>
          </a:xfrm>
          <a:prstGeom prst="rect">
            <a:avLst/>
          </a:prstGeom>
          <a:noFill/>
          <a:ln w="9525">
            <a:noFill/>
            <a:miter lim="800000"/>
            <a:headEnd/>
            <a:tailEnd/>
          </a:ln>
        </p:spPr>
        <p:txBody>
          <a:bodyPr wrap="square" lIns="435428" tIns="217714" rIns="435428" bIns="217714">
            <a:spAutoFit/>
          </a:bodyPr>
          <a:lstStyle/>
          <a:p>
            <a:pPr defTabSz="4354513">
              <a:spcBef>
                <a:spcPct val="50000"/>
              </a:spcBef>
              <a:buClr>
                <a:srgbClr val="777777"/>
              </a:buClr>
              <a:buSzPct val="70000"/>
              <a:buFont typeface="Wingdings" pitchFamily="2" charset="2"/>
              <a:buChar char="v"/>
            </a:pPr>
            <a:r>
              <a:rPr lang="en-US" altLang="ko-KR" sz="4800" b="1" dirty="0">
                <a:latin typeface="Times New Roman" pitchFamily="18" charset="0"/>
                <a:ea typeface="MS PGothic" pitchFamily="34" charset="-128"/>
                <a:cs typeface="Times New Roman" pitchFamily="18" charset="0"/>
              </a:rPr>
              <a:t> </a:t>
            </a:r>
            <a:r>
              <a:rPr lang="en-US" altLang="ko-KR" sz="4800" b="1" dirty="0" smtClean="0">
                <a:solidFill>
                  <a:srgbClr val="12436C"/>
                </a:solidFill>
                <a:latin typeface="Times New Roman" pitchFamily="18" charset="0"/>
                <a:ea typeface="MS PGothic" pitchFamily="34" charset="-128"/>
                <a:cs typeface="Times New Roman" pitchFamily="18" charset="0"/>
              </a:rPr>
              <a:t>M</a:t>
            </a:r>
            <a:r>
              <a:rPr lang="en-US" altLang="ko-KR" sz="3200" b="1" dirty="0" smtClean="0">
                <a:latin typeface="Times New Roman" pitchFamily="18" charset="0"/>
                <a:ea typeface="MS PGothic" pitchFamily="34" charset="-128"/>
                <a:cs typeface="Times New Roman" pitchFamily="18" charset="0"/>
              </a:rPr>
              <a:t>odel </a:t>
            </a:r>
            <a:r>
              <a:rPr lang="en-US" altLang="ko-KR" sz="4800" b="1" dirty="0" smtClean="0">
                <a:solidFill>
                  <a:srgbClr val="12436C"/>
                </a:solidFill>
                <a:latin typeface="Times New Roman" pitchFamily="18" charset="0"/>
                <a:ea typeface="MS PGothic" pitchFamily="34" charset="-128"/>
                <a:cs typeface="Times New Roman" pitchFamily="18" charset="0"/>
              </a:rPr>
              <a:t>P</a:t>
            </a:r>
            <a:r>
              <a:rPr lang="en-US" altLang="ko-KR" sz="3200" b="1" dirty="0" smtClean="0">
                <a:latin typeface="Times New Roman" pitchFamily="18" charset="0"/>
                <a:ea typeface="MS PGothic" pitchFamily="34" charset="-128"/>
                <a:cs typeface="Times New Roman" pitchFamily="18" charset="0"/>
              </a:rPr>
              <a:t>erformance </a:t>
            </a:r>
            <a:r>
              <a:rPr lang="en-US" altLang="ko-KR" sz="4800" b="1" dirty="0" smtClean="0">
                <a:solidFill>
                  <a:srgbClr val="12436C"/>
                </a:solidFill>
                <a:latin typeface="Times New Roman" pitchFamily="18" charset="0"/>
                <a:ea typeface="MS PGothic" pitchFamily="34" charset="-128"/>
                <a:cs typeface="Times New Roman" pitchFamily="18" charset="0"/>
              </a:rPr>
              <a:t>T</a:t>
            </a:r>
            <a:r>
              <a:rPr lang="en-US" altLang="ko-KR" sz="3200" b="1" dirty="0" smtClean="0">
                <a:latin typeface="Times New Roman" pitchFamily="18" charset="0"/>
                <a:ea typeface="MS PGothic" pitchFamily="34" charset="-128"/>
                <a:cs typeface="Times New Roman" pitchFamily="18" charset="0"/>
              </a:rPr>
              <a:t>esting</a:t>
            </a:r>
            <a:endParaRPr lang="en-US" altLang="ko-KR" sz="3200" b="1" baseline="-25000" dirty="0">
              <a:latin typeface="Times New Roman" pitchFamily="18" charset="0"/>
              <a:ea typeface="MS PGothic" pitchFamily="34" charset="-128"/>
              <a:cs typeface="Times New Roman" pitchFamily="18" charset="0"/>
            </a:endParaRPr>
          </a:p>
          <a:p>
            <a:pPr defTabSz="4354513">
              <a:spcBef>
                <a:spcPct val="50000"/>
              </a:spcBef>
              <a:buClr>
                <a:srgbClr val="777777"/>
              </a:buClr>
              <a:buSzPct val="70000"/>
              <a:buFont typeface="Wingdings" pitchFamily="2" charset="2"/>
              <a:buChar char="v"/>
            </a:pPr>
            <a:endParaRPr lang="en-US" altLang="ko-KR" sz="3200" b="1" baseline="-25000" dirty="0">
              <a:latin typeface="Times New Roman" pitchFamily="18" charset="0"/>
              <a:ea typeface="MS PGothic" pitchFamily="34" charset="-128"/>
              <a:cs typeface="Times New Roman" pitchFamily="18" charset="0"/>
            </a:endParaRPr>
          </a:p>
        </p:txBody>
      </p:sp>
      <p:sp>
        <p:nvSpPr>
          <p:cNvPr id="12" name="Rectangle 11"/>
          <p:cNvSpPr/>
          <p:nvPr/>
        </p:nvSpPr>
        <p:spPr>
          <a:xfrm>
            <a:off x="10194993" y="24420926"/>
            <a:ext cx="9502292" cy="2492990"/>
          </a:xfrm>
          <a:prstGeom prst="rect">
            <a:avLst/>
          </a:prstGeom>
        </p:spPr>
        <p:txBody>
          <a:bodyPr wrap="square">
            <a:spAutoFit/>
          </a:bodyPr>
          <a:lstStyle/>
          <a:p>
            <a:pPr algn="just"/>
            <a:r>
              <a:rPr lang="en-US" sz="2500" dirty="0">
                <a:latin typeface="Times New Roman" panose="02020603050405020304" pitchFamily="18" charset="0"/>
                <a:cs typeface="Times New Roman" panose="02020603050405020304" pitchFamily="18" charset="0"/>
              </a:rPr>
              <a:t>Figure </a:t>
            </a:r>
            <a:r>
              <a:rPr lang="en-US" sz="2500" dirty="0" smtClean="0">
                <a:latin typeface="Times New Roman" panose="02020603050405020304" pitchFamily="18" charset="0"/>
                <a:cs typeface="Times New Roman" panose="02020603050405020304" pitchFamily="18" charset="0"/>
              </a:rPr>
              <a:t>A shows how </a:t>
            </a:r>
            <a:r>
              <a:rPr lang="en-US" sz="2500" dirty="0">
                <a:latin typeface="Times New Roman" panose="02020603050405020304" pitchFamily="18" charset="0"/>
                <a:cs typeface="Times New Roman" panose="02020603050405020304" pitchFamily="18" charset="0"/>
              </a:rPr>
              <a:t>the framework works. First, user have to register to </a:t>
            </a:r>
            <a:r>
              <a:rPr lang="en-US" sz="2500" dirty="0" smtClean="0">
                <a:latin typeface="Times New Roman" panose="02020603050405020304" pitchFamily="18" charset="0"/>
                <a:cs typeface="Times New Roman" panose="02020603050405020304" pitchFamily="18" charset="0"/>
              </a:rPr>
              <a:t>the web </a:t>
            </a:r>
            <a:r>
              <a:rPr lang="en-US" sz="2500" dirty="0">
                <a:latin typeface="Times New Roman" panose="02020603050405020304" pitchFamily="18" charset="0"/>
                <a:cs typeface="Times New Roman" panose="02020603050405020304" pitchFamily="18" charset="0"/>
              </a:rPr>
              <a:t>portal. The web portal provide the information </a:t>
            </a:r>
            <a:r>
              <a:rPr lang="en-US" sz="2500" dirty="0" smtClean="0">
                <a:latin typeface="Times New Roman" panose="02020603050405020304" pitchFamily="18" charset="0"/>
                <a:cs typeface="Times New Roman" panose="02020603050405020304" pitchFamily="18" charset="0"/>
              </a:rPr>
              <a:t>about how to </a:t>
            </a:r>
            <a:r>
              <a:rPr lang="en-US" sz="2500" dirty="0">
                <a:latin typeface="Times New Roman" panose="02020603050405020304" pitchFamily="18" charset="0"/>
                <a:cs typeface="Times New Roman" panose="02020603050405020304" pitchFamily="18" charset="0"/>
              </a:rPr>
              <a:t>use the portal and the link to the </a:t>
            </a:r>
            <a:r>
              <a:rPr lang="en-US" sz="2500" b="1" i="1" dirty="0" err="1">
                <a:latin typeface="Times New Roman" panose="02020603050405020304" pitchFamily="18" charset="0"/>
                <a:cs typeface="Times New Roman" panose="02020603050405020304" pitchFamily="18" charset="0"/>
              </a:rPr>
              <a:t>senseF</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application. </a:t>
            </a:r>
            <a:r>
              <a:rPr lang="en-US" sz="2500" b="1" i="1" dirty="0" err="1" smtClean="0">
                <a:latin typeface="Times New Roman" panose="02020603050405020304" pitchFamily="18" charset="0"/>
                <a:cs typeface="Times New Roman" panose="02020603050405020304" pitchFamily="18" charset="0"/>
              </a:rPr>
              <a:t>senseF</a:t>
            </a:r>
            <a:r>
              <a:rPr lang="en-US" sz="2500" dirty="0" smtClean="0">
                <a:latin typeface="Times New Roman" panose="02020603050405020304" pitchFamily="18" charset="0"/>
                <a:cs typeface="Times New Roman" panose="02020603050405020304" pitchFamily="18" charset="0"/>
              </a:rPr>
              <a:t> application is    develop </a:t>
            </a:r>
            <a:r>
              <a:rPr lang="en-US" sz="2500" dirty="0">
                <a:latin typeface="Times New Roman" panose="02020603050405020304" pitchFamily="18" charset="0"/>
                <a:cs typeface="Times New Roman" panose="02020603050405020304" pitchFamily="18" charset="0"/>
              </a:rPr>
              <a:t>based on opportunistic </a:t>
            </a:r>
            <a:r>
              <a:rPr lang="en-US" sz="2500" dirty="0" smtClean="0">
                <a:latin typeface="Times New Roman" panose="02020603050405020304" pitchFamily="18" charset="0"/>
                <a:cs typeface="Times New Roman" panose="02020603050405020304" pitchFamily="18" charset="0"/>
              </a:rPr>
              <a:t>sensing method</a:t>
            </a:r>
            <a:r>
              <a:rPr lang="en-US" sz="2500" dirty="0">
                <a:latin typeface="Times New Roman" panose="02020603050405020304" pitchFamily="18" charset="0"/>
                <a:cs typeface="Times New Roman" panose="02020603050405020304" pitchFamily="18" charset="0"/>
              </a:rPr>
              <a:t>. So after it installed by </a:t>
            </a:r>
            <a:r>
              <a:rPr lang="en-US" sz="2500" dirty="0" smtClean="0">
                <a:latin typeface="Times New Roman" panose="02020603050405020304" pitchFamily="18" charset="0"/>
                <a:cs typeface="Times New Roman" panose="02020603050405020304" pitchFamily="18" charset="0"/>
              </a:rPr>
              <a:t>  the </a:t>
            </a:r>
            <a:r>
              <a:rPr lang="en-US" sz="2500" dirty="0">
                <a:latin typeface="Times New Roman" panose="02020603050405020304" pitchFamily="18" charset="0"/>
                <a:cs typeface="Times New Roman" panose="02020603050405020304" pitchFamily="18" charset="0"/>
              </a:rPr>
              <a:t>user, the </a:t>
            </a:r>
            <a:r>
              <a:rPr lang="en-US" sz="2500" dirty="0" smtClean="0">
                <a:latin typeface="Times New Roman" panose="02020603050405020304" pitchFamily="18" charset="0"/>
                <a:cs typeface="Times New Roman" panose="02020603050405020304" pitchFamily="18" charset="0"/>
              </a:rPr>
              <a:t>application will </a:t>
            </a:r>
            <a:r>
              <a:rPr lang="en-US" sz="2500" dirty="0">
                <a:latin typeface="Times New Roman" panose="02020603050405020304" pitchFamily="18" charset="0"/>
                <a:cs typeface="Times New Roman" panose="02020603050405020304" pitchFamily="18" charset="0"/>
              </a:rPr>
              <a:t>collect the data automatically without </a:t>
            </a:r>
            <a:r>
              <a:rPr lang="en-US" sz="2500" dirty="0" smtClean="0">
                <a:latin typeface="Times New Roman" panose="02020603050405020304" pitchFamily="18" charset="0"/>
                <a:cs typeface="Times New Roman" panose="02020603050405020304" pitchFamily="18" charset="0"/>
              </a:rPr>
              <a:t>         intervention from the </a:t>
            </a:r>
            <a:r>
              <a:rPr lang="en-US" sz="2500" dirty="0">
                <a:latin typeface="Times New Roman" panose="02020603050405020304" pitchFamily="18" charset="0"/>
                <a:cs typeface="Times New Roman" panose="02020603050405020304" pitchFamily="18" charset="0"/>
              </a:rPr>
              <a:t>user. </a:t>
            </a:r>
          </a:p>
        </p:txBody>
      </p:sp>
      <p:sp>
        <p:nvSpPr>
          <p:cNvPr id="68" name="직사각형 51"/>
          <p:cNvSpPr>
            <a:spLocks noChangeArrowheads="1"/>
          </p:cNvSpPr>
          <p:nvPr/>
        </p:nvSpPr>
        <p:spPr bwMode="auto">
          <a:xfrm>
            <a:off x="10170436" y="18208697"/>
            <a:ext cx="6461622" cy="615553"/>
          </a:xfrm>
          <a:prstGeom prst="rect">
            <a:avLst/>
          </a:prstGeom>
          <a:solidFill>
            <a:srgbClr val="EBFFE9"/>
          </a:solidFill>
          <a:ln w="9525">
            <a:solidFill>
              <a:schemeClr val="accent3">
                <a:lumMod val="95000"/>
              </a:schemeClr>
            </a:solidFill>
            <a:miter lim="800000"/>
            <a:headEnd/>
            <a:tailEnd/>
          </a:ln>
          <a:effectLst>
            <a:innerShdw blurRad="63500" dist="50800" dir="2700000">
              <a:prstClr val="black"/>
            </a:innerShdw>
          </a:effectLst>
        </p:spPr>
        <p:txBody>
          <a:bodyPr wrap="square" lIns="182880" tIns="91440" bIns="91440">
            <a:spAutoFit/>
          </a:bodyPr>
          <a:lstStyle/>
          <a:p>
            <a:pPr algn="just">
              <a:buClr>
                <a:schemeClr val="tx1"/>
              </a:buClr>
              <a:buFont typeface="Wingdings" pitchFamily="2" charset="2"/>
              <a:buChar char="q"/>
              <a:defRPr/>
            </a:pPr>
            <a:r>
              <a:rPr lang="en-US" altLang="ko-KR" sz="2800" dirty="0">
                <a:latin typeface="Times New Roman" pitchFamily="18" charset="0"/>
                <a:cs typeface="Times New Roman" pitchFamily="18" charset="0"/>
              </a:rPr>
              <a:t> </a:t>
            </a:r>
            <a:r>
              <a:rPr lang="en-US" altLang="ko-KR" sz="2800" b="1" dirty="0">
                <a:latin typeface="Times New Roman" pitchFamily="18" charset="0"/>
                <a:cs typeface="Times New Roman" pitchFamily="18" charset="0"/>
              </a:rPr>
              <a:t>Personal Data Collector Application</a:t>
            </a:r>
            <a:endParaRPr lang="en-US" altLang="ko-KR" sz="2800" dirty="0">
              <a:latin typeface="Times New Roman" pitchFamily="18" charset="0"/>
              <a:cs typeface="Times New Roman" pitchFamily="18" charset="0"/>
            </a:endParaRPr>
          </a:p>
        </p:txBody>
      </p:sp>
      <p:sp>
        <p:nvSpPr>
          <p:cNvPr id="14" name="Rectangle 13"/>
          <p:cNvSpPr/>
          <p:nvPr/>
        </p:nvSpPr>
        <p:spPr>
          <a:xfrm>
            <a:off x="10158232" y="18887655"/>
            <a:ext cx="9648777" cy="4893647"/>
          </a:xfrm>
          <a:prstGeom prst="rect">
            <a:avLst/>
          </a:prstGeom>
        </p:spPr>
        <p:txBody>
          <a:bodyPr wrap="square">
            <a:spAutoFit/>
          </a:bodyPr>
          <a:lstStyle/>
          <a:p>
            <a:pPr algn="just"/>
            <a:r>
              <a:rPr lang="en-US" sz="2500" dirty="0">
                <a:latin typeface="Times New Roman" panose="02020603050405020304" pitchFamily="18" charset="0"/>
                <a:cs typeface="Times New Roman" panose="02020603050405020304" pitchFamily="18" charset="0"/>
              </a:rPr>
              <a:t>In this research we did not develop our application </a:t>
            </a:r>
            <a:r>
              <a:rPr lang="en-US" sz="2500" dirty="0" smtClean="0">
                <a:latin typeface="Times New Roman" panose="02020603050405020304" pitchFamily="18" charset="0"/>
                <a:cs typeface="Times New Roman" panose="02020603050405020304" pitchFamily="18" charset="0"/>
              </a:rPr>
              <a:t>from scratch</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We use </a:t>
            </a:r>
            <a:r>
              <a:rPr lang="en-US" sz="2500" b="1" dirty="0" err="1">
                <a:latin typeface="Times New Roman" panose="02020603050405020304" pitchFamily="18" charset="0"/>
                <a:cs typeface="Times New Roman" panose="02020603050405020304" pitchFamily="18" charset="0"/>
              </a:rPr>
              <a:t>Funf</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library and </a:t>
            </a:r>
            <a:r>
              <a:rPr lang="en-US" sz="2500" dirty="0">
                <a:latin typeface="Times New Roman" panose="02020603050405020304" pitchFamily="18" charset="0"/>
                <a:cs typeface="Times New Roman" panose="02020603050405020304" pitchFamily="18" charset="0"/>
              </a:rPr>
              <a:t>we named the </a:t>
            </a:r>
            <a:r>
              <a:rPr lang="en-US" sz="2500" dirty="0" smtClean="0">
                <a:latin typeface="Times New Roman" panose="02020603050405020304" pitchFamily="18" charset="0"/>
                <a:cs typeface="Times New Roman" panose="02020603050405020304" pitchFamily="18" charset="0"/>
              </a:rPr>
              <a:t>application as </a:t>
            </a:r>
            <a:r>
              <a:rPr lang="en-US" sz="2500" b="1" i="1" dirty="0" err="1">
                <a:latin typeface="Times New Roman" panose="02020603050405020304" pitchFamily="18" charset="0"/>
                <a:cs typeface="Times New Roman" panose="02020603050405020304" pitchFamily="18" charset="0"/>
              </a:rPr>
              <a:t>senseF</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The size of the data </a:t>
            </a:r>
            <a:r>
              <a:rPr lang="en-US" sz="2500" dirty="0">
                <a:latin typeface="Times New Roman" panose="02020603050405020304" pitchFamily="18" charset="0"/>
                <a:cs typeface="Times New Roman" panose="02020603050405020304" pitchFamily="18" charset="0"/>
              </a:rPr>
              <a:t>that we can collect is influenced by the </a:t>
            </a:r>
            <a:r>
              <a:rPr lang="en-US" sz="2500" dirty="0" smtClean="0">
                <a:latin typeface="Times New Roman" panose="02020603050405020304" pitchFamily="18" charset="0"/>
                <a:cs typeface="Times New Roman" panose="02020603050405020304" pitchFamily="18" charset="0"/>
              </a:rPr>
              <a:t>activity of </a:t>
            </a:r>
            <a:r>
              <a:rPr lang="en-US" sz="2500" dirty="0">
                <a:latin typeface="Times New Roman" panose="02020603050405020304" pitchFamily="18" charset="0"/>
                <a:cs typeface="Times New Roman" panose="02020603050405020304" pitchFamily="18" charset="0"/>
              </a:rPr>
              <a:t>the </a:t>
            </a:r>
            <a:r>
              <a:rPr lang="en-US" sz="2500" dirty="0" smtClean="0">
                <a:latin typeface="Times New Roman" panose="02020603050405020304" pitchFamily="18" charset="0"/>
                <a:cs typeface="Times New Roman" panose="02020603050405020304" pitchFamily="18" charset="0"/>
              </a:rPr>
              <a:t>users. Based </a:t>
            </a:r>
            <a:r>
              <a:rPr lang="en-US" sz="2500" dirty="0">
                <a:latin typeface="Times New Roman" panose="02020603050405020304" pitchFamily="18" charset="0"/>
                <a:cs typeface="Times New Roman" panose="02020603050405020304" pitchFamily="18" charset="0"/>
              </a:rPr>
              <a:t>on </a:t>
            </a:r>
            <a:r>
              <a:rPr lang="en-US" sz="2500" dirty="0" smtClean="0">
                <a:latin typeface="Times New Roman" panose="02020603050405020304" pitchFamily="18" charset="0"/>
                <a:cs typeface="Times New Roman" panose="02020603050405020304" pitchFamily="18" charset="0"/>
              </a:rPr>
              <a:t>our experiment users </a:t>
            </a:r>
            <a:r>
              <a:rPr lang="en-US" sz="2500" dirty="0">
                <a:latin typeface="Times New Roman" panose="02020603050405020304" pitchFamily="18" charset="0"/>
                <a:cs typeface="Times New Roman" panose="02020603050405020304" pitchFamily="18" charset="0"/>
              </a:rPr>
              <a:t>with </a:t>
            </a:r>
            <a:r>
              <a:rPr lang="en-US" sz="2500" dirty="0" smtClean="0">
                <a:latin typeface="Times New Roman" panose="02020603050405020304" pitchFamily="18" charset="0"/>
                <a:cs typeface="Times New Roman" panose="02020603050405020304" pitchFamily="18" charset="0"/>
              </a:rPr>
              <a:t>high activity </a:t>
            </a:r>
            <a:r>
              <a:rPr lang="en-US" sz="2500" dirty="0">
                <a:latin typeface="Times New Roman" panose="02020603050405020304" pitchFamily="18" charset="0"/>
                <a:cs typeface="Times New Roman" panose="02020603050405020304" pitchFamily="18" charset="0"/>
              </a:rPr>
              <a:t>can </a:t>
            </a:r>
            <a:r>
              <a:rPr lang="en-US" sz="2500" dirty="0" smtClean="0">
                <a:latin typeface="Times New Roman" panose="02020603050405020304" pitchFamily="18" charset="0"/>
                <a:cs typeface="Times New Roman" panose="02020603050405020304" pitchFamily="18" charset="0"/>
              </a:rPr>
              <a:t>result bigger </a:t>
            </a:r>
            <a:r>
              <a:rPr lang="en-US" sz="2500" dirty="0">
                <a:latin typeface="Times New Roman" panose="02020603050405020304" pitchFamily="18" charset="0"/>
                <a:cs typeface="Times New Roman" panose="02020603050405020304" pitchFamily="18" charset="0"/>
              </a:rPr>
              <a:t>size data around </a:t>
            </a:r>
            <a:r>
              <a:rPr lang="en-US" sz="2500" dirty="0" smtClean="0">
                <a:latin typeface="Times New Roman" panose="02020603050405020304" pitchFamily="18" charset="0"/>
                <a:cs typeface="Times New Roman" panose="02020603050405020304" pitchFamily="18" charset="0"/>
              </a:rPr>
              <a:t>     1GB </a:t>
            </a:r>
            <a:r>
              <a:rPr lang="en-US" sz="2500" dirty="0">
                <a:latin typeface="Times New Roman" panose="02020603050405020304" pitchFamily="18" charset="0"/>
                <a:cs typeface="Times New Roman" panose="02020603050405020304" pitchFamily="18" charset="0"/>
              </a:rPr>
              <a:t>each </a:t>
            </a:r>
            <a:r>
              <a:rPr lang="en-US" sz="2500" dirty="0" smtClean="0">
                <a:latin typeface="Times New Roman" panose="02020603050405020304" pitchFamily="18" charset="0"/>
                <a:cs typeface="Times New Roman" panose="02020603050405020304" pitchFamily="18" charset="0"/>
              </a:rPr>
              <a:t>month and </a:t>
            </a:r>
            <a:r>
              <a:rPr lang="en-US" sz="2500" dirty="0">
                <a:latin typeface="Times New Roman" panose="02020603050405020304" pitchFamily="18" charset="0"/>
                <a:cs typeface="Times New Roman" panose="02020603050405020304" pitchFamily="18" charset="0"/>
              </a:rPr>
              <a:t>vice versa, the </a:t>
            </a:r>
            <a:r>
              <a:rPr lang="en-US" sz="2500" dirty="0" smtClean="0">
                <a:latin typeface="Times New Roman" panose="02020603050405020304" pitchFamily="18" charset="0"/>
                <a:cs typeface="Times New Roman" panose="02020603050405020304" pitchFamily="18" charset="0"/>
              </a:rPr>
              <a:t>users with </a:t>
            </a:r>
            <a:r>
              <a:rPr lang="en-US" sz="2500" dirty="0">
                <a:latin typeface="Times New Roman" panose="02020603050405020304" pitchFamily="18" charset="0"/>
                <a:cs typeface="Times New Roman" panose="02020603050405020304" pitchFamily="18" charset="0"/>
              </a:rPr>
              <a:t>less </a:t>
            </a:r>
            <a:r>
              <a:rPr lang="en-US" sz="2500" dirty="0" smtClean="0">
                <a:latin typeface="Times New Roman" panose="02020603050405020304" pitchFamily="18" charset="0"/>
                <a:cs typeface="Times New Roman" panose="02020603050405020304" pitchFamily="18" charset="0"/>
              </a:rPr>
              <a:t>activity </a:t>
            </a:r>
            <a:r>
              <a:rPr lang="en-US" sz="2500" dirty="0">
                <a:latin typeface="Times New Roman" panose="02020603050405020304" pitchFamily="18" charset="0"/>
                <a:cs typeface="Times New Roman" panose="02020603050405020304" pitchFamily="18" charset="0"/>
              </a:rPr>
              <a:t>will </a:t>
            </a:r>
            <a:r>
              <a:rPr lang="en-US" sz="2500" dirty="0" smtClean="0">
                <a:latin typeface="Times New Roman" panose="02020603050405020304" pitchFamily="18" charset="0"/>
                <a:cs typeface="Times New Roman" panose="02020603050405020304" pitchFamily="18" charset="0"/>
              </a:rPr>
              <a:t>result      smaller size </a:t>
            </a:r>
            <a:r>
              <a:rPr lang="en-US" sz="2500" dirty="0">
                <a:latin typeface="Times New Roman" panose="02020603050405020304" pitchFamily="18" charset="0"/>
                <a:cs typeface="Times New Roman" panose="02020603050405020304" pitchFamily="18" charset="0"/>
              </a:rPr>
              <a:t>data. </a:t>
            </a:r>
            <a:r>
              <a:rPr lang="en-US" sz="2500" dirty="0" smtClean="0">
                <a:latin typeface="Times New Roman" panose="02020603050405020304" pitchFamily="18" charset="0"/>
                <a:cs typeface="Times New Roman" panose="02020603050405020304" pitchFamily="18" charset="0"/>
              </a:rPr>
              <a:t>To protect user privacy, we </a:t>
            </a:r>
            <a:r>
              <a:rPr lang="en-US" sz="2500" dirty="0">
                <a:latin typeface="Times New Roman" panose="02020603050405020304" pitchFamily="18" charset="0"/>
                <a:cs typeface="Times New Roman" panose="02020603050405020304" pitchFamily="18" charset="0"/>
              </a:rPr>
              <a:t>use encryption </a:t>
            </a:r>
            <a:r>
              <a:rPr lang="en-US" sz="2500" dirty="0" smtClean="0">
                <a:latin typeface="Times New Roman" panose="02020603050405020304" pitchFamily="18" charset="0"/>
                <a:cs typeface="Times New Roman" panose="02020603050405020304" pitchFamily="18" charset="0"/>
              </a:rPr>
              <a:t>method         (</a:t>
            </a:r>
            <a:r>
              <a:rPr lang="en-US" sz="2500" dirty="0">
                <a:latin typeface="Times New Roman" panose="02020603050405020304" pitchFamily="18" charset="0"/>
                <a:cs typeface="Times New Roman" panose="02020603050405020304" pitchFamily="18" charset="0"/>
              </a:rPr>
              <a:t>hash) </a:t>
            </a:r>
            <a:r>
              <a:rPr lang="en-US" sz="2500" dirty="0" smtClean="0">
                <a:latin typeface="Times New Roman" panose="02020603050405020304" pitchFamily="18" charset="0"/>
                <a:cs typeface="Times New Roman" panose="02020603050405020304" pitchFamily="18" charset="0"/>
              </a:rPr>
              <a:t> to sensitive data such </a:t>
            </a:r>
            <a:r>
              <a:rPr lang="en-US" sz="2500" dirty="0">
                <a:latin typeface="Times New Roman" panose="02020603050405020304" pitchFamily="18" charset="0"/>
                <a:cs typeface="Times New Roman" panose="02020603050405020304" pitchFamily="18" charset="0"/>
              </a:rPr>
              <a:t>as phone number </a:t>
            </a:r>
            <a:r>
              <a:rPr lang="en-US" sz="2500" dirty="0" smtClean="0">
                <a:latin typeface="Times New Roman" panose="02020603050405020304" pitchFamily="18" charset="0"/>
                <a:cs typeface="Times New Roman" panose="02020603050405020304" pitchFamily="18" charset="0"/>
              </a:rPr>
              <a:t>in contact, text </a:t>
            </a:r>
            <a:r>
              <a:rPr lang="en-US" sz="2500" dirty="0">
                <a:latin typeface="Times New Roman" panose="02020603050405020304" pitchFamily="18" charset="0"/>
                <a:cs typeface="Times New Roman" panose="02020603050405020304" pitchFamily="18" charset="0"/>
              </a:rPr>
              <a:t>message </a:t>
            </a:r>
            <a:r>
              <a:rPr lang="en-US" sz="2500" dirty="0" smtClean="0">
                <a:latin typeface="Times New Roman" panose="02020603050405020304" pitchFamily="18" charset="0"/>
                <a:cs typeface="Times New Roman" panose="02020603050405020304" pitchFamily="18" charset="0"/>
              </a:rPr>
              <a:t>    log, phone call </a:t>
            </a:r>
            <a:r>
              <a:rPr lang="en-US" sz="2500" dirty="0">
                <a:latin typeface="Times New Roman" panose="02020603050405020304" pitchFamily="18" charset="0"/>
                <a:cs typeface="Times New Roman" panose="02020603050405020304" pitchFamily="18" charset="0"/>
              </a:rPr>
              <a:t>log, and etc</a:t>
            </a:r>
            <a:r>
              <a:rPr lang="en-US" sz="2500" dirty="0" smtClean="0">
                <a:latin typeface="Times New Roman" panose="02020603050405020304" pitchFamily="18" charset="0"/>
                <a:cs typeface="Times New Roman" panose="02020603050405020304" pitchFamily="18" charset="0"/>
              </a:rPr>
              <a:t>. The list of data that we collect are: GPS,      Wi-Fi, Bluetooth, Battery, Call, SMS, and Contact log, Application           installed and running, Hardware Info, Browser Bookmark and Search log, Activity log, Screen status, Sensors (Accelerometer, Magnetic Field,       Temperature, Proximity, Light, Pressure)</a:t>
            </a:r>
            <a:endParaRPr lang="en-US" sz="2500" dirty="0">
              <a:latin typeface="Times New Roman" panose="02020603050405020304" pitchFamily="18" charset="0"/>
              <a:cs typeface="Times New Roman" panose="02020603050405020304" pitchFamily="18" charset="0"/>
            </a:endParaRPr>
          </a:p>
        </p:txBody>
      </p:sp>
      <p:sp>
        <p:nvSpPr>
          <p:cNvPr id="16" name="Rectangle 15"/>
          <p:cNvSpPr/>
          <p:nvPr/>
        </p:nvSpPr>
        <p:spPr bwMode="auto">
          <a:xfrm>
            <a:off x="19561610" y="44837918"/>
            <a:ext cx="8495814" cy="46551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114800" rtl="0" eaLnBrk="1" fontAlgn="base" latinLnBrk="1" hangingPunct="1">
              <a:lnSpc>
                <a:spcPct val="100000"/>
              </a:lnSpc>
              <a:spcBef>
                <a:spcPct val="0"/>
              </a:spcBef>
              <a:spcAft>
                <a:spcPct val="0"/>
              </a:spcAft>
              <a:buClrTx/>
              <a:buSzTx/>
              <a:buFontTx/>
              <a:buNone/>
              <a:tabLst/>
            </a:pPr>
            <a:endParaRPr kumimoji="1" lang="en-US" sz="10800" b="0" i="0" u="none" strike="noStrike" cap="none" normalizeH="0" baseline="0" smtClean="0">
              <a:ln>
                <a:noFill/>
              </a:ln>
              <a:solidFill>
                <a:schemeClr val="tx1"/>
              </a:solidFill>
              <a:effectLst/>
              <a:latin typeface="굴림" charset="-127"/>
              <a:ea typeface="굴림" charset="-127"/>
            </a:endParaRPr>
          </a:p>
        </p:txBody>
      </p:sp>
      <p:sp>
        <p:nvSpPr>
          <p:cNvPr id="15" name="TextBox 14"/>
          <p:cNvSpPr txBox="1"/>
          <p:nvPr/>
        </p:nvSpPr>
        <p:spPr>
          <a:xfrm>
            <a:off x="19200440" y="44728044"/>
            <a:ext cx="6912768" cy="584775"/>
          </a:xfrm>
          <a:prstGeom prst="rect">
            <a:avLst/>
          </a:prstGeom>
          <a:noFill/>
        </p:spPr>
        <p:txBody>
          <a:bodyPr wrap="square" rtlCol="0">
            <a:spAutoFit/>
          </a:bodyPr>
          <a:lstStyle/>
          <a:p>
            <a:r>
              <a:rPr lang="en-US" sz="3200" b="1" dirty="0" smtClean="0">
                <a:solidFill>
                  <a:schemeClr val="bg1"/>
                </a:solidFill>
                <a:latin typeface="Arial Black" panose="020B0A04020102020204" pitchFamily="34" charset="0"/>
                <a:cs typeface="Times New Roman" panose="02020603050405020304" pitchFamily="18" charset="0"/>
              </a:rPr>
              <a:t>Advanced Network Lab</a:t>
            </a:r>
            <a:endParaRPr lang="en-US" sz="3200" b="1" dirty="0">
              <a:solidFill>
                <a:schemeClr val="bg1"/>
              </a:solidFill>
              <a:latin typeface="Arial Black" panose="020B0A04020102020204" pitchFamily="34"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33158" y="10360877"/>
            <a:ext cx="10671910" cy="625821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88368" y="8321575"/>
            <a:ext cx="10077450" cy="221932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38139" y="19105635"/>
            <a:ext cx="8786830" cy="4784204"/>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20181" y="31147084"/>
            <a:ext cx="9040759" cy="5037414"/>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58845" y="8409764"/>
            <a:ext cx="6373213" cy="8264166"/>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431384" y="35657408"/>
            <a:ext cx="9040758" cy="5397994"/>
          </a:xfrm>
          <a:prstGeom prst="rect">
            <a:avLst/>
          </a:prstGeom>
        </p:spPr>
      </p:pic>
      <p:sp>
        <p:nvSpPr>
          <p:cNvPr id="52" name="직사각형 51"/>
          <p:cNvSpPr>
            <a:spLocks noChangeArrowheads="1"/>
          </p:cNvSpPr>
          <p:nvPr/>
        </p:nvSpPr>
        <p:spPr bwMode="auto">
          <a:xfrm>
            <a:off x="10238391" y="23734998"/>
            <a:ext cx="3193068" cy="615553"/>
          </a:xfrm>
          <a:prstGeom prst="rect">
            <a:avLst/>
          </a:prstGeom>
          <a:solidFill>
            <a:srgbClr val="EBFFE9"/>
          </a:solidFill>
          <a:ln w="9525">
            <a:solidFill>
              <a:schemeClr val="accent3">
                <a:lumMod val="95000"/>
              </a:schemeClr>
            </a:solidFill>
            <a:miter lim="800000"/>
            <a:headEnd/>
            <a:tailEnd/>
          </a:ln>
          <a:effectLst>
            <a:innerShdw blurRad="63500" dist="50800" dir="2700000">
              <a:prstClr val="black"/>
            </a:innerShdw>
          </a:effectLst>
        </p:spPr>
        <p:txBody>
          <a:bodyPr wrap="square" lIns="182880" tIns="91440" bIns="91440">
            <a:spAutoFit/>
          </a:bodyPr>
          <a:lstStyle/>
          <a:p>
            <a:pPr algn="just">
              <a:buClr>
                <a:schemeClr val="tx1"/>
              </a:buClr>
              <a:buFont typeface="Wingdings" pitchFamily="2" charset="2"/>
              <a:buChar char="q"/>
              <a:defRPr/>
            </a:pPr>
            <a:r>
              <a:rPr lang="en-US" altLang="ko-KR" sz="2800" dirty="0">
                <a:latin typeface="Times New Roman" pitchFamily="18" charset="0"/>
                <a:cs typeface="Times New Roman" pitchFamily="18" charset="0"/>
              </a:rPr>
              <a:t> </a:t>
            </a:r>
            <a:r>
              <a:rPr lang="en-US" altLang="ko-KR" sz="2800" b="1" dirty="0" smtClean="0">
                <a:latin typeface="Times New Roman" pitchFamily="18" charset="0"/>
                <a:cs typeface="Times New Roman" pitchFamily="18" charset="0"/>
              </a:rPr>
              <a:t>Data Processing</a:t>
            </a:r>
            <a:endParaRPr lang="en-US" altLang="ko-KR" sz="2800" dirty="0">
              <a:latin typeface="Times New Roman" pitchFamily="18" charset="0"/>
              <a:cs typeface="Times New Roman" pitchFamily="18" charset="0"/>
            </a:endParaRPr>
          </a:p>
        </p:txBody>
      </p:sp>
      <p:sp>
        <p:nvSpPr>
          <p:cNvPr id="53" name="Rectangle 60"/>
          <p:cNvSpPr>
            <a:spLocks noChangeArrowheads="1"/>
          </p:cNvSpPr>
          <p:nvPr/>
        </p:nvSpPr>
        <p:spPr bwMode="auto">
          <a:xfrm>
            <a:off x="10012548" y="31428952"/>
            <a:ext cx="10038828" cy="9656977"/>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54" name="Text Box 431"/>
          <p:cNvSpPr txBox="1">
            <a:spLocks noChangeArrowheads="1"/>
          </p:cNvSpPr>
          <p:nvPr/>
        </p:nvSpPr>
        <p:spPr bwMode="auto">
          <a:xfrm>
            <a:off x="9594799" y="31202613"/>
            <a:ext cx="7483486" cy="1178344"/>
          </a:xfrm>
          <a:prstGeom prst="rect">
            <a:avLst/>
          </a:prstGeom>
          <a:noFill/>
          <a:ln w="9525">
            <a:noFill/>
            <a:miter lim="800000"/>
            <a:headEnd/>
            <a:tailEnd/>
          </a:ln>
        </p:spPr>
        <p:txBody>
          <a:bodyPr wrap="square" lIns="435428" tIns="217714" rIns="435428" bIns="217714">
            <a:spAutoFit/>
          </a:bodyPr>
          <a:lstStyle/>
          <a:p>
            <a:pPr defTabSz="4354513">
              <a:spcBef>
                <a:spcPct val="50000"/>
              </a:spcBef>
              <a:buClr>
                <a:srgbClr val="777777"/>
              </a:buClr>
              <a:buSzPct val="70000"/>
              <a:buFont typeface="Wingdings" pitchFamily="2" charset="2"/>
              <a:buChar char="v"/>
            </a:pP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H</a:t>
            </a:r>
            <a:r>
              <a:rPr lang="en-US" altLang="ko-KR" sz="3200" b="1" dirty="0" smtClean="0">
                <a:latin typeface="Times New Roman" pitchFamily="18" charset="0"/>
                <a:cs typeface="Times New Roman" pitchFamily="18" charset="0"/>
              </a:rPr>
              <a:t>uman</a:t>
            </a: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B</a:t>
            </a:r>
            <a:r>
              <a:rPr lang="en-US" altLang="ko-KR" sz="3200" b="1" dirty="0" smtClean="0">
                <a:latin typeface="Times New Roman" pitchFamily="18" charset="0"/>
                <a:cs typeface="Times New Roman" pitchFamily="18" charset="0"/>
              </a:rPr>
              <a:t>ehavior </a:t>
            </a:r>
            <a:r>
              <a:rPr lang="en-US" altLang="ko-KR" sz="4800" b="1" dirty="0" smtClean="0">
                <a:solidFill>
                  <a:srgbClr val="12436C"/>
                </a:solidFill>
                <a:latin typeface="Times New Roman" pitchFamily="18" charset="0"/>
                <a:cs typeface="Times New Roman" pitchFamily="18" charset="0"/>
              </a:rPr>
              <a:t>I</a:t>
            </a:r>
            <a:r>
              <a:rPr lang="en-US" altLang="ko-KR" sz="3200" b="1" dirty="0" smtClean="0">
                <a:latin typeface="Times New Roman" pitchFamily="18" charset="0"/>
                <a:cs typeface="Times New Roman" pitchFamily="18" charset="0"/>
              </a:rPr>
              <a:t>dentification </a:t>
            </a:r>
            <a:endParaRPr lang="en-US" altLang="ko-KR"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65853401874ace801f82a5d7e8b82465fa3b2f"/>
</p:tagLst>
</file>

<file path=ppt/theme/theme1.xml><?xml version="1.0" encoding="utf-8"?>
<a:theme xmlns:a="http://schemas.openxmlformats.org/drawingml/2006/main" name="기본 디자인">
  <a:themeElements>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114800" rtl="0" eaLnBrk="1" fontAlgn="base" latinLnBrk="1" hangingPunct="1">
          <a:lnSpc>
            <a:spcPct val="100000"/>
          </a:lnSpc>
          <a:spcBef>
            <a:spcPct val="0"/>
          </a:spcBef>
          <a:spcAft>
            <a:spcPct val="0"/>
          </a:spcAft>
          <a:buClrTx/>
          <a:buSzTx/>
          <a:buFontTx/>
          <a:buNone/>
          <a:tabLst/>
          <a:defRPr kumimoji="1" lang="ko-KR" altLang="en-US" sz="10800" b="0" i="0" u="none" strike="noStrike" cap="none" normalizeH="0" baseline="0" smtClean="0">
            <a:ln>
              <a:noFill/>
            </a:ln>
            <a:solidFill>
              <a:schemeClr val="tx1"/>
            </a:solidFill>
            <a:effectLst/>
            <a:latin typeface="굴림" charset="-127"/>
            <a:ea typeface="굴림" charset="-127"/>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114800" rtl="0" eaLnBrk="1" fontAlgn="base" latinLnBrk="1" hangingPunct="1">
          <a:lnSpc>
            <a:spcPct val="100000"/>
          </a:lnSpc>
          <a:spcBef>
            <a:spcPct val="0"/>
          </a:spcBef>
          <a:spcAft>
            <a:spcPct val="0"/>
          </a:spcAft>
          <a:buClrTx/>
          <a:buSzTx/>
          <a:buFontTx/>
          <a:buNone/>
          <a:tabLst/>
          <a:defRPr kumimoji="1" lang="ko-KR" altLang="en-US" sz="10800" b="0" i="0" u="none" strike="noStrike" cap="none" normalizeH="0" baseline="0" smtClean="0">
            <a:ln>
              <a:noFill/>
            </a:ln>
            <a:solidFill>
              <a:schemeClr val="tx1"/>
            </a:solidFill>
            <a:effectLst/>
            <a:latin typeface="굴림" charset="-127"/>
            <a:ea typeface="굴림" charset="-127"/>
          </a:defRPr>
        </a:defPPr>
      </a:lstStyle>
    </a:lnDef>
  </a:objectDefaults>
  <a:extraClrSchemeLst>
    <a:extraClrScheme>
      <a:clrScheme name="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6907</TotalTime>
  <Words>1371</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MS PGothic</vt:lpstr>
      <vt:lpstr>굴림</vt:lpstr>
      <vt:lpstr>맑은 고딕</vt:lpstr>
      <vt:lpstr>바탕</vt:lpstr>
      <vt:lpstr>Aharoni</vt:lpstr>
      <vt:lpstr>Arial</vt:lpstr>
      <vt:lpstr>Arial Black</vt:lpstr>
      <vt:lpstr>Californian FB</vt:lpstr>
      <vt:lpstr>Times New Roman</vt:lpstr>
      <vt:lpstr>Wingdings</vt:lpstr>
      <vt:lpstr>기본 디자인</vt:lpstr>
      <vt:lpstr>PowerPoint Presentation</vt:lpstr>
    </vt:vector>
  </TitlesOfParts>
  <Company>park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park</dc:creator>
  <cp:lastModifiedBy>rischan</cp:lastModifiedBy>
  <cp:revision>451</cp:revision>
  <dcterms:created xsi:type="dcterms:W3CDTF">2005-06-10T08:30:34Z</dcterms:created>
  <dcterms:modified xsi:type="dcterms:W3CDTF">2015-06-10T02:54:19Z</dcterms:modified>
</cp:coreProperties>
</file>