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3"/>
  </p:notesMasterIdLst>
  <p:sldIdLst>
    <p:sldId id="326" r:id="rId2"/>
    <p:sldId id="447" r:id="rId3"/>
    <p:sldId id="459" r:id="rId4"/>
    <p:sldId id="448" r:id="rId5"/>
    <p:sldId id="449" r:id="rId6"/>
    <p:sldId id="450" r:id="rId7"/>
    <p:sldId id="451" r:id="rId8"/>
    <p:sldId id="452" r:id="rId9"/>
    <p:sldId id="453" r:id="rId10"/>
    <p:sldId id="454" r:id="rId11"/>
    <p:sldId id="455" r:id="rId12"/>
    <p:sldId id="456" r:id="rId13"/>
    <p:sldId id="457" r:id="rId14"/>
    <p:sldId id="440" r:id="rId15"/>
    <p:sldId id="458" r:id="rId16"/>
    <p:sldId id="461" r:id="rId17"/>
    <p:sldId id="441" r:id="rId18"/>
    <p:sldId id="446" r:id="rId19"/>
    <p:sldId id="444" r:id="rId20"/>
    <p:sldId id="442" r:id="rId21"/>
    <p:sldId id="443" r:id="rId22"/>
  </p:sldIdLst>
  <p:sldSz cx="9144000" cy="6858000" type="screen4x3"/>
  <p:notesSz cx="6858000" cy="9144000"/>
  <p:defaultTextStyle>
    <a:defPPr>
      <a:defRPr lang="en-US"/>
    </a:defPPr>
    <a:lvl1pPr algn="ctr" rtl="0" fontAlgn="base">
      <a:spcBef>
        <a:spcPct val="0"/>
      </a:spcBef>
      <a:spcAft>
        <a:spcPct val="0"/>
      </a:spcAft>
      <a:defRPr sz="2000" b="1" kern="1200">
        <a:solidFill>
          <a:schemeClr val="tx1"/>
        </a:solidFill>
        <a:latin typeface="Arial" charset="0"/>
        <a:ea typeface="ＭＳ Ｐゴシック" charset="0"/>
        <a:cs typeface="+mn-cs"/>
      </a:defRPr>
    </a:lvl1pPr>
    <a:lvl2pPr marL="457200" algn="ctr" rtl="0" fontAlgn="base">
      <a:spcBef>
        <a:spcPct val="0"/>
      </a:spcBef>
      <a:spcAft>
        <a:spcPct val="0"/>
      </a:spcAft>
      <a:defRPr sz="2000" b="1" kern="1200">
        <a:solidFill>
          <a:schemeClr val="tx1"/>
        </a:solidFill>
        <a:latin typeface="Arial" charset="0"/>
        <a:ea typeface="ＭＳ Ｐゴシック" charset="0"/>
        <a:cs typeface="+mn-cs"/>
      </a:defRPr>
    </a:lvl2pPr>
    <a:lvl3pPr marL="914400" algn="ctr" rtl="0" fontAlgn="base">
      <a:spcBef>
        <a:spcPct val="0"/>
      </a:spcBef>
      <a:spcAft>
        <a:spcPct val="0"/>
      </a:spcAft>
      <a:defRPr sz="2000" b="1" kern="1200">
        <a:solidFill>
          <a:schemeClr val="tx1"/>
        </a:solidFill>
        <a:latin typeface="Arial" charset="0"/>
        <a:ea typeface="ＭＳ Ｐゴシック" charset="0"/>
        <a:cs typeface="+mn-cs"/>
      </a:defRPr>
    </a:lvl3pPr>
    <a:lvl4pPr marL="1371600" algn="ctr" rtl="0" fontAlgn="base">
      <a:spcBef>
        <a:spcPct val="0"/>
      </a:spcBef>
      <a:spcAft>
        <a:spcPct val="0"/>
      </a:spcAft>
      <a:defRPr sz="2000" b="1" kern="1200">
        <a:solidFill>
          <a:schemeClr val="tx1"/>
        </a:solidFill>
        <a:latin typeface="Arial" charset="0"/>
        <a:ea typeface="ＭＳ Ｐゴシック" charset="0"/>
        <a:cs typeface="+mn-cs"/>
      </a:defRPr>
    </a:lvl4pPr>
    <a:lvl5pPr marL="1828800" algn="ctr" rtl="0" fontAlgn="base">
      <a:spcBef>
        <a:spcPct val="0"/>
      </a:spcBef>
      <a:spcAft>
        <a:spcPct val="0"/>
      </a:spcAft>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3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29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lvl1pPr>
          </a:lstStyle>
          <a:p>
            <a:fld id="{98CA4144-1EFE-A940-9EFA-F52F6490A8A8}" type="slidenum">
              <a:rPr lang="en-US"/>
              <a:pPr/>
              <a:t>‹#›</a:t>
            </a:fld>
            <a:endParaRPr lang="en-US"/>
          </a:p>
        </p:txBody>
      </p:sp>
    </p:spTree>
    <p:extLst>
      <p:ext uri="{BB962C8B-B14F-4D97-AF65-F5344CB8AC3E}">
        <p14:creationId xmlns:p14="http://schemas.microsoft.com/office/powerpoint/2010/main" val="13217635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FEE22-7EFE-D94F-B1B0-692EA81B479E}" type="slidenum">
              <a:rPr lang="en-US"/>
              <a:pPr/>
              <a:t>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274120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2498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14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862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147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1890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2275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2781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854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414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1240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12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59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595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75413"/>
            <a:ext cx="9145588" cy="382587"/>
          </a:xfrm>
          <a:prstGeom prst="rect">
            <a:avLst/>
          </a:prstGeom>
          <a:noFill/>
          <a:extLst>
            <a:ext uri="{909E8E84-426E-40dd-AFC4-6F175D3DCCD1}">
              <a14:hiddenFill xmlns="" xmlns:a14="http://schemas.microsoft.com/office/drawing/2010/main">
                <a:solidFill>
                  <a:srgbClr val="FFFFFF"/>
                </a:solidFill>
              </a14:hiddenFill>
            </a:ext>
          </a:extLst>
        </p:spPr>
      </p:pic>
      <p:sp>
        <p:nvSpPr>
          <p:cNvPr id="125957" name="Rectangle 5"/>
          <p:cNvSpPr>
            <a:spLocks noChangeArrowheads="1"/>
          </p:cNvSpPr>
          <p:nvPr/>
        </p:nvSpPr>
        <p:spPr bwMode="black">
          <a:xfrm>
            <a:off x="1527175" y="6513513"/>
            <a:ext cx="5635625"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000" b="0" dirty="0" smtClean="0">
                <a:solidFill>
                  <a:schemeClr val="bg1"/>
                </a:solidFill>
                <a:cs typeface="Arial" charset="0"/>
              </a:rPr>
              <a:t>Advanced Network Lab @CNU</a:t>
            </a:r>
            <a:endParaRPr lang="en-US" sz="1000" b="0" dirty="0">
              <a:solidFill>
                <a:schemeClr val="bg1"/>
              </a:solidFill>
              <a:cs typeface="Arial" charset="0"/>
            </a:endParaRPr>
          </a:p>
        </p:txBody>
      </p:sp>
      <p:pic>
        <p:nvPicPr>
          <p:cNvPr id="12595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382588"/>
          </a:xfrm>
          <a:prstGeom prst="rect">
            <a:avLst/>
          </a:prstGeom>
          <a:noFill/>
          <a:extLst>
            <a:ext uri="{909E8E84-426E-40dd-AFC4-6F175D3DCCD1}">
              <a14:hiddenFill xmlns="" xmlns:a14="http://schemas.microsoft.com/office/drawing/2010/main">
                <a:solidFill>
                  <a:srgbClr val="FFFFFF"/>
                </a:solidFill>
              </a14:hiddenFill>
            </a:ext>
          </a:extLst>
        </p:spPr>
      </p:pic>
      <p:sp>
        <p:nvSpPr>
          <p:cNvPr id="125959" name="Line 7"/>
          <p:cNvSpPr>
            <a:spLocks noChangeShapeType="1"/>
          </p:cNvSpPr>
          <p:nvPr/>
        </p:nvSpPr>
        <p:spPr bwMode="black">
          <a:xfrm>
            <a:off x="1527175" y="6542088"/>
            <a:ext cx="1588" cy="239712"/>
          </a:xfrm>
          <a:prstGeom prst="line">
            <a:avLst/>
          </a:prstGeom>
          <a:noFill/>
          <a:ln w="9525">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960" name="Rectangle 8"/>
          <p:cNvSpPr>
            <a:spLocks noChangeArrowheads="1"/>
          </p:cNvSpPr>
          <p:nvPr/>
        </p:nvSpPr>
        <p:spPr bwMode="black">
          <a:xfrm>
            <a:off x="230188" y="6502400"/>
            <a:ext cx="684212"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l">
              <a:spcBef>
                <a:spcPct val="50000"/>
              </a:spcBef>
            </a:pPr>
            <a:fld id="{1BD9773C-AB32-F94B-B9FF-AA8BA512689F}" type="slidenum">
              <a:rPr lang="en-US" sz="1000" b="0">
                <a:solidFill>
                  <a:schemeClr val="bg1"/>
                </a:solidFill>
                <a:cs typeface="Arial" charset="0"/>
              </a:rPr>
              <a:pPr algn="l">
                <a:spcBef>
                  <a:spcPct val="50000"/>
                </a:spcBef>
              </a:pPr>
              <a:t>‹#›</a:t>
            </a:fld>
            <a:endParaRPr lang="en-US" sz="1000" b="0">
              <a:solidFill>
                <a:schemeClr val="bg1"/>
              </a:solidFill>
              <a:cs typeface="Arial" charset="0"/>
            </a:endParaRPr>
          </a:p>
        </p:txBody>
      </p:sp>
      <p:sp>
        <p:nvSpPr>
          <p:cNvPr id="125961" name="Rectangle 9"/>
          <p:cNvSpPr>
            <a:spLocks noChangeArrowheads="1"/>
          </p:cNvSpPr>
          <p:nvPr/>
        </p:nvSpPr>
        <p:spPr bwMode="auto">
          <a:xfrm>
            <a:off x="7086600" y="6537325"/>
            <a:ext cx="1944688"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sz="1000" b="0" dirty="0">
                <a:solidFill>
                  <a:schemeClr val="bg1"/>
                </a:solidFill>
                <a:cs typeface="Arial" charset="0"/>
              </a:rPr>
              <a:t>© </a:t>
            </a:r>
            <a:r>
              <a:rPr lang="en-US" sz="1000" b="0" dirty="0" err="1" smtClean="0">
                <a:solidFill>
                  <a:schemeClr val="bg1"/>
                </a:solidFill>
                <a:cs typeface="Arial" charset="0"/>
              </a:rPr>
              <a:t>Rischan</a:t>
            </a:r>
            <a:r>
              <a:rPr lang="en-US" sz="1000" b="0" baseline="0" dirty="0" smtClean="0">
                <a:solidFill>
                  <a:schemeClr val="bg1"/>
                </a:solidFill>
                <a:cs typeface="Arial" charset="0"/>
              </a:rPr>
              <a:t> </a:t>
            </a:r>
            <a:r>
              <a:rPr lang="en-US" sz="1000" b="0" baseline="0" dirty="0" err="1" smtClean="0">
                <a:solidFill>
                  <a:schemeClr val="bg1"/>
                </a:solidFill>
                <a:cs typeface="Arial" charset="0"/>
              </a:rPr>
              <a:t>Mafrur</a:t>
            </a:r>
            <a:r>
              <a:rPr lang="en-US" sz="1000" b="0" dirty="0" smtClean="0">
                <a:solidFill>
                  <a:schemeClr val="bg1"/>
                </a:solidFill>
                <a:cs typeface="Arial" charset="0"/>
              </a:rPr>
              <a:t> </a:t>
            </a:r>
            <a:r>
              <a:rPr lang="en-US" sz="1000" b="0" dirty="0">
                <a:solidFill>
                  <a:schemeClr val="bg1"/>
                </a:solidFill>
                <a:cs typeface="Arial" charset="0"/>
              </a:rPr>
              <a:t>| </a:t>
            </a:r>
            <a:r>
              <a:rPr lang="en-US" sz="1000" b="0" dirty="0" smtClean="0">
                <a:solidFill>
                  <a:schemeClr val="bg1"/>
                </a:solidFill>
                <a:cs typeface="Arial" charset="0"/>
              </a:rPr>
              <a:t>CNU</a:t>
            </a:r>
            <a:endParaRPr lang="en-US" sz="1000" b="0"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4650"/>
            <a:ext cx="9145588" cy="3567113"/>
          </a:xfrm>
          <a:prstGeom prst="rect">
            <a:avLst/>
          </a:prstGeom>
          <a:noFill/>
          <a:extLst>
            <a:ext uri="{909E8E84-426E-40dd-AFC4-6F175D3DCCD1}">
              <a14:hiddenFill xmlns="" xmlns:a14="http://schemas.microsoft.com/office/drawing/2010/main">
                <a:solidFill>
                  <a:srgbClr val="FFFFFF"/>
                </a:solidFill>
              </a14:hiddenFill>
            </a:ext>
          </a:extLst>
        </p:spPr>
      </p:pic>
      <p:sp>
        <p:nvSpPr>
          <p:cNvPr id="128003" name="Rectangle 3"/>
          <p:cNvSpPr>
            <a:spLocks noGrp="1" noChangeArrowheads="1"/>
          </p:cNvSpPr>
          <p:nvPr>
            <p:ph type="subTitle" idx="1"/>
          </p:nvPr>
        </p:nvSpPr>
        <p:spPr>
          <a:xfrm>
            <a:off x="228600" y="3962400"/>
            <a:ext cx="4953000" cy="990600"/>
          </a:xfrm>
        </p:spPr>
        <p:txBody>
          <a:bodyPr/>
          <a:lstStyle/>
          <a:p>
            <a:pPr algn="l">
              <a:lnSpc>
                <a:spcPct val="110000"/>
              </a:lnSpc>
              <a:spcBef>
                <a:spcPct val="10000"/>
              </a:spcBef>
            </a:pPr>
            <a:r>
              <a:rPr lang="en-US" sz="1600" dirty="0" err="1" smtClean="0"/>
              <a:t>Rischan</a:t>
            </a:r>
            <a:r>
              <a:rPr lang="en-US" sz="1600" dirty="0" smtClean="0"/>
              <a:t> </a:t>
            </a:r>
            <a:r>
              <a:rPr lang="en-US" sz="1600" dirty="0" err="1" smtClean="0"/>
              <a:t>Mafrur</a:t>
            </a:r>
            <a:endParaRPr lang="en-US" sz="1600" dirty="0" smtClean="0"/>
          </a:p>
          <a:p>
            <a:pPr algn="l">
              <a:lnSpc>
                <a:spcPct val="110000"/>
              </a:lnSpc>
              <a:spcBef>
                <a:spcPct val="10000"/>
              </a:spcBef>
            </a:pPr>
            <a:r>
              <a:rPr lang="en-US" sz="1600" dirty="0" smtClean="0"/>
              <a:t>March, 9 2015</a:t>
            </a:r>
            <a:endParaRPr lang="en-US" sz="1600" dirty="0"/>
          </a:p>
        </p:txBody>
      </p:sp>
      <p:sp>
        <p:nvSpPr>
          <p:cNvPr id="128004" name="Rectangle 4"/>
          <p:cNvSpPr>
            <a:spLocks noChangeArrowheads="1"/>
          </p:cNvSpPr>
          <p:nvPr/>
        </p:nvSpPr>
        <p:spPr bwMode="auto">
          <a:xfrm>
            <a:off x="228600" y="2743200"/>
            <a:ext cx="7954963"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l"/>
            <a:r>
              <a:rPr lang="en-US" sz="2400" dirty="0" smtClean="0"/>
              <a:t>Modeling and Discovering Human Behavior from Smartphone Sensing Life-Log Data</a:t>
            </a:r>
            <a:endParaRPr lang="en-US" sz="1400" dirty="0"/>
          </a:p>
        </p:txBody>
      </p:sp>
      <p:sp>
        <p:nvSpPr>
          <p:cNvPr id="128005" name="Rectangle 5"/>
          <p:cNvSpPr>
            <a:spLocks noChangeArrowheads="1"/>
          </p:cNvSpPr>
          <p:nvPr/>
        </p:nvSpPr>
        <p:spPr bwMode="blackWhite">
          <a:xfrm>
            <a:off x="0" y="0"/>
            <a:ext cx="9144000" cy="1690688"/>
          </a:xfrm>
          <a:prstGeom prst="rect">
            <a:avLst/>
          </a:prstGeom>
          <a:solidFill>
            <a:srgbClr val="7889FB"/>
          </a:solidFill>
          <a:ln w="9525">
            <a:solidFill>
              <a:schemeClr val="accent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6" name="Rectangle 6"/>
          <p:cNvSpPr>
            <a:spLocks noChangeArrowheads="1"/>
          </p:cNvSpPr>
          <p:nvPr/>
        </p:nvSpPr>
        <p:spPr bwMode="blackWhite">
          <a:xfrm>
            <a:off x="0" y="5160963"/>
            <a:ext cx="9144000" cy="1690687"/>
          </a:xfrm>
          <a:prstGeom prst="rect">
            <a:avLst/>
          </a:prstGeom>
          <a:solidFill>
            <a:srgbClr val="7889FB"/>
          </a:solidFill>
          <a:ln w="9525">
            <a:solidFill>
              <a:schemeClr val="accent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Rectangle 7"/>
          <p:cNvSpPr>
            <a:spLocks noChangeArrowheads="1"/>
          </p:cNvSpPr>
          <p:nvPr/>
        </p:nvSpPr>
        <p:spPr bwMode="auto">
          <a:xfrm>
            <a:off x="228599" y="169863"/>
            <a:ext cx="7954963"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l"/>
            <a:r>
              <a:rPr lang="en-US" sz="2800" b="0" dirty="0" err="1" smtClean="0">
                <a:solidFill>
                  <a:schemeClr val="bg1"/>
                </a:solidFill>
                <a:cs typeface="Arial" charset="0"/>
              </a:rPr>
              <a:t>Chonnam</a:t>
            </a:r>
            <a:r>
              <a:rPr lang="en-US" sz="2800" b="0" dirty="0" smtClean="0">
                <a:solidFill>
                  <a:schemeClr val="bg1"/>
                </a:solidFill>
                <a:cs typeface="Arial" charset="0"/>
              </a:rPr>
              <a:t> National University</a:t>
            </a:r>
            <a:r>
              <a:rPr lang="en-US" sz="2800" b="0" dirty="0" smtClean="0">
                <a:solidFill>
                  <a:schemeClr val="bg1"/>
                </a:solidFill>
              </a:rPr>
              <a:t> </a:t>
            </a:r>
            <a:r>
              <a:rPr lang="en-US" sz="2400" dirty="0">
                <a:solidFill>
                  <a:schemeClr val="bg1"/>
                </a:solidFill>
                <a:cs typeface="Arial" charset="0"/>
              </a:rPr>
              <a:t/>
            </a:r>
            <a:br>
              <a:rPr lang="en-US" sz="2400" dirty="0">
                <a:solidFill>
                  <a:schemeClr val="bg1"/>
                </a:solidFill>
                <a:cs typeface="Arial" charset="0"/>
              </a:rPr>
            </a:br>
            <a:r>
              <a:rPr lang="en-US" sz="2400" dirty="0" smtClean="0">
                <a:solidFill>
                  <a:schemeClr val="bg1"/>
                </a:solidFill>
                <a:cs typeface="Arial" charset="0"/>
              </a:rPr>
              <a:t>Advanced Network Lab</a:t>
            </a:r>
            <a:r>
              <a:rPr lang="en-US" b="0" dirty="0">
                <a:solidFill>
                  <a:schemeClr val="bg1"/>
                </a:solidFill>
              </a:rPr>
              <a:t/>
            </a:r>
            <a:br>
              <a:rPr lang="en-US" b="0" dirty="0">
                <a:solidFill>
                  <a:schemeClr val="bg1"/>
                </a:solidFill>
              </a:rPr>
            </a:br>
            <a:r>
              <a:rPr lang="en-US" b="0" dirty="0">
                <a:solidFill>
                  <a:schemeClr val="bg1"/>
                </a:solidFill>
              </a:rPr>
              <a:t/>
            </a:r>
            <a:br>
              <a:rPr lang="en-US" b="0" dirty="0">
                <a:solidFill>
                  <a:schemeClr val="bg1"/>
                </a:solidFill>
              </a:rPr>
            </a:br>
            <a:endParaRPr lang="en-US" b="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a:t>
            </a:r>
            <a:endParaRPr lang="en-US" dirty="0"/>
          </a:p>
        </p:txBody>
      </p:sp>
      <p:pic>
        <p:nvPicPr>
          <p:cNvPr id="4" name="Content Placeholder 3" descr="each_dir_output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687" y="2682081"/>
            <a:ext cx="5000625" cy="2362200"/>
          </a:xfrm>
        </p:spPr>
      </p:pic>
    </p:spTree>
    <p:extLst>
      <p:ext uri="{BB962C8B-B14F-4D97-AF65-F5344CB8AC3E}">
        <p14:creationId xmlns:p14="http://schemas.microsoft.com/office/powerpoint/2010/main" val="40805163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 </a:t>
            </a:r>
            <a:r>
              <a:rPr lang="en-US" dirty="0" err="1" smtClean="0"/>
              <a:t>cont</a:t>
            </a:r>
            <a:r>
              <a:rPr lang="en-US" dirty="0" smtClean="0"/>
              <a:t>…</a:t>
            </a:r>
            <a:endParaRPr lang="en-US" dirty="0"/>
          </a:p>
        </p:txBody>
      </p:sp>
      <p:pic>
        <p:nvPicPr>
          <p:cNvPr id="5" name="Picture 4" descr="lo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5187710" cy="4284113"/>
          </a:xfrm>
          <a:prstGeom prst="rect">
            <a:avLst/>
          </a:prstGeom>
        </p:spPr>
      </p:pic>
      <p:pic>
        <p:nvPicPr>
          <p:cNvPr id="6" name="Picture 5"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95" y="1981200"/>
            <a:ext cx="4699505" cy="3660565"/>
          </a:xfrm>
          <a:prstGeom prst="rect">
            <a:avLst/>
          </a:prstGeom>
        </p:spPr>
      </p:pic>
    </p:spTree>
    <p:extLst>
      <p:ext uri="{BB962C8B-B14F-4D97-AF65-F5344CB8AC3E}">
        <p14:creationId xmlns:p14="http://schemas.microsoft.com/office/powerpoint/2010/main" val="39667875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smtClean="0"/>
              <a:t>Output Preprocessing I</a:t>
            </a:r>
            <a:endParaRPr lang="en-US" dirty="0"/>
          </a:p>
        </p:txBody>
      </p:sp>
      <p:pic>
        <p:nvPicPr>
          <p:cNvPr id="5" name="Picture 4" descr="outpu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66800"/>
            <a:ext cx="6781800" cy="5104821"/>
          </a:xfrm>
          <a:prstGeom prst="rect">
            <a:avLst/>
          </a:prstGeom>
        </p:spPr>
      </p:pic>
    </p:spTree>
    <p:extLst>
      <p:ext uri="{BB962C8B-B14F-4D97-AF65-F5344CB8AC3E}">
        <p14:creationId xmlns:p14="http://schemas.microsoft.com/office/powerpoint/2010/main" val="26408522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a:t>
            </a:r>
            <a:r>
              <a:rPr lang="en-US" dirty="0" smtClean="0"/>
              <a:t>III</a:t>
            </a:r>
            <a:endParaRPr lang="en-US" dirty="0"/>
          </a:p>
        </p:txBody>
      </p:sp>
      <p:sp>
        <p:nvSpPr>
          <p:cNvPr id="3" name="Content Placeholder 2"/>
          <p:cNvSpPr>
            <a:spLocks noGrp="1"/>
          </p:cNvSpPr>
          <p:nvPr>
            <p:ph idx="1"/>
          </p:nvPr>
        </p:nvSpPr>
        <p:spPr/>
        <p:txBody>
          <a:bodyPr/>
          <a:lstStyle/>
          <a:p>
            <a:r>
              <a:rPr lang="en-US" dirty="0" smtClean="0"/>
              <a:t>Temporal Granularity (round time value)</a:t>
            </a:r>
          </a:p>
          <a:p>
            <a:pPr lvl="1"/>
            <a:r>
              <a:rPr lang="en-US" dirty="0" smtClean="0"/>
              <a:t>&lt; :30 -&gt; round down</a:t>
            </a:r>
          </a:p>
          <a:p>
            <a:pPr lvl="1"/>
            <a:r>
              <a:rPr lang="en-US" dirty="0" smtClean="0"/>
              <a:t>&gt; :30 -&gt; round up </a:t>
            </a:r>
          </a:p>
          <a:p>
            <a:r>
              <a:rPr lang="en-US" dirty="0"/>
              <a:t> </a:t>
            </a:r>
            <a:r>
              <a:rPr lang="en-US" dirty="0" smtClean="0"/>
              <a:t>Changing Location value to (“</a:t>
            </a:r>
            <a:r>
              <a:rPr lang="en-US" dirty="0" err="1" smtClean="0"/>
              <a:t>same”,”little”,”long</a:t>
            </a:r>
            <a:r>
              <a:rPr lang="en-US" dirty="0" smtClean="0"/>
              <a:t>”)</a:t>
            </a:r>
          </a:p>
          <a:p>
            <a:pPr lvl="1"/>
            <a:r>
              <a:rPr lang="en-US" dirty="0"/>
              <a:t>0.0001 degree = 11.1132 m (“little”: “between 0.0001 ~ 0.0005”</a:t>
            </a:r>
            <a:r>
              <a:rPr lang="en-US" dirty="0" smtClean="0"/>
              <a:t>)</a:t>
            </a:r>
          </a:p>
          <a:p>
            <a:r>
              <a:rPr lang="en-US" dirty="0" smtClean="0"/>
              <a:t> Battery : shows != discharging</a:t>
            </a:r>
          </a:p>
          <a:p>
            <a:r>
              <a:rPr lang="en-US" dirty="0"/>
              <a:t> </a:t>
            </a:r>
            <a:r>
              <a:rPr lang="en-US" dirty="0" smtClean="0"/>
              <a:t>Screen Status : shows screen OFF only</a:t>
            </a:r>
          </a:p>
          <a:p>
            <a:r>
              <a:rPr lang="en-US" dirty="0"/>
              <a:t> </a:t>
            </a:r>
            <a:r>
              <a:rPr lang="en-US" dirty="0" smtClean="0"/>
              <a:t>Activity : shows low and high</a:t>
            </a:r>
          </a:p>
          <a:p>
            <a:r>
              <a:rPr lang="en-US" dirty="0"/>
              <a:t> </a:t>
            </a:r>
            <a:r>
              <a:rPr lang="en-US" dirty="0" smtClean="0"/>
              <a:t>Aggregate values of Wi-Fi and Bluetooth</a:t>
            </a:r>
          </a:p>
          <a:p>
            <a:pPr marL="457200" lvl="1" indent="0">
              <a:buNone/>
            </a:pPr>
            <a:endParaRPr lang="en-US" dirty="0"/>
          </a:p>
        </p:txBody>
      </p:sp>
    </p:spTree>
    <p:extLst>
      <p:ext uri="{BB962C8B-B14F-4D97-AF65-F5344CB8AC3E}">
        <p14:creationId xmlns:p14="http://schemas.microsoft.com/office/powerpoint/2010/main" val="324163170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Summarization</a:t>
            </a:r>
            <a:endParaRPr lang="en-US" dirty="0"/>
          </a:p>
        </p:txBody>
      </p:sp>
      <p:sp>
        <p:nvSpPr>
          <p:cNvPr id="5" name="Content Placeholder 2"/>
          <p:cNvSpPr>
            <a:spLocks noGrp="1"/>
          </p:cNvSpPr>
          <p:nvPr>
            <p:ph idx="1"/>
          </p:nvPr>
        </p:nvSpPr>
        <p:spPr>
          <a:xfrm>
            <a:off x="457200" y="3581401"/>
            <a:ext cx="4724400" cy="1981200"/>
          </a:xfrm>
        </p:spPr>
        <p:txBody>
          <a:bodyPr/>
          <a:lstStyle/>
          <a:p>
            <a:r>
              <a:rPr lang="en-US" dirty="0" smtClean="0"/>
              <a:t>Preprocessing I</a:t>
            </a:r>
          </a:p>
          <a:p>
            <a:pPr lvl="1"/>
            <a:r>
              <a:rPr lang="en-US" dirty="0" smtClean="0"/>
              <a:t>Data cleansing</a:t>
            </a:r>
          </a:p>
          <a:p>
            <a:pPr lvl="1"/>
            <a:r>
              <a:rPr lang="en-US" dirty="0"/>
              <a:t>R</a:t>
            </a:r>
            <a:r>
              <a:rPr lang="en-US" dirty="0" smtClean="0"/>
              <a:t>emoving duplication and noisy data</a:t>
            </a:r>
          </a:p>
          <a:p>
            <a:r>
              <a:rPr lang="en-US" dirty="0"/>
              <a:t>Preprocessing </a:t>
            </a:r>
            <a:r>
              <a:rPr lang="en-US" dirty="0" smtClean="0"/>
              <a:t>II</a:t>
            </a:r>
            <a:endParaRPr lang="en-US" dirty="0"/>
          </a:p>
          <a:p>
            <a:pPr lvl="1"/>
            <a:r>
              <a:rPr lang="en-US" dirty="0" smtClean="0"/>
              <a:t>Features Extraction</a:t>
            </a:r>
          </a:p>
          <a:p>
            <a:pPr lvl="1"/>
            <a:endParaRPr lang="en-US" dirty="0"/>
          </a:p>
          <a:p>
            <a:pPr marL="457200" lvl="1" indent="0">
              <a:buNone/>
            </a:pPr>
            <a:endParaRPr lang="en-US" dirty="0" smtClean="0"/>
          </a:p>
        </p:txBody>
      </p:sp>
      <p:pic>
        <p:nvPicPr>
          <p:cNvPr id="4" name="Picture 3" descr="preprocess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6810375" cy="1533525"/>
          </a:xfrm>
          <a:prstGeom prst="rect">
            <a:avLst/>
          </a:prstGeom>
        </p:spPr>
      </p:pic>
      <p:sp>
        <p:nvSpPr>
          <p:cNvPr id="6" name="Content Placeholder 2"/>
          <p:cNvSpPr txBox="1">
            <a:spLocks/>
          </p:cNvSpPr>
          <p:nvPr/>
        </p:nvSpPr>
        <p:spPr bwMode="auto">
          <a:xfrm>
            <a:off x="5486400" y="3581400"/>
            <a:ext cx="3505200" cy="198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lvl="0"/>
            <a:r>
              <a:rPr lang="en-US" b="0" kern="0" dirty="0">
                <a:solidFill>
                  <a:srgbClr val="000000"/>
                </a:solidFill>
              </a:rPr>
              <a:t>Preprocessing </a:t>
            </a:r>
            <a:r>
              <a:rPr lang="en-US" b="0" kern="0" dirty="0" smtClean="0">
                <a:solidFill>
                  <a:srgbClr val="000000"/>
                </a:solidFill>
              </a:rPr>
              <a:t>III</a:t>
            </a:r>
          </a:p>
          <a:p>
            <a:pPr lvl="1"/>
            <a:r>
              <a:rPr lang="en-US" sz="1800" b="0" kern="0" dirty="0" smtClean="0">
                <a:solidFill>
                  <a:srgbClr val="000000"/>
                </a:solidFill>
              </a:rPr>
              <a:t>Features Aggregation</a:t>
            </a:r>
          </a:p>
          <a:p>
            <a:pPr lvl="1"/>
            <a:r>
              <a:rPr lang="en-US" sz="1800" b="0" kern="0" dirty="0" smtClean="0">
                <a:solidFill>
                  <a:srgbClr val="000000"/>
                </a:solidFill>
              </a:rPr>
              <a:t>Adding new values based on features</a:t>
            </a:r>
          </a:p>
          <a:p>
            <a:pPr lvl="1"/>
            <a:endParaRPr lang="en-US" sz="1800" b="0" kern="0" dirty="0">
              <a:solidFill>
                <a:srgbClr val="000000"/>
              </a:solidFill>
            </a:endParaRPr>
          </a:p>
          <a:p>
            <a:pPr marL="457200" lvl="1" indent="0">
              <a:buNone/>
            </a:pPr>
            <a:endParaRPr lang="en-US" sz="1800" b="0" kern="0" dirty="0">
              <a:solidFill>
                <a:srgbClr val="000000"/>
              </a:solidFill>
            </a:endParaRPr>
          </a:p>
        </p:txBody>
      </p:sp>
    </p:spTree>
    <p:extLst>
      <p:ext uri="{BB962C8B-B14F-4D97-AF65-F5344CB8AC3E}">
        <p14:creationId xmlns:p14="http://schemas.microsoft.com/office/powerpoint/2010/main" val="19763479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Output of Preprocessing </a:t>
            </a:r>
            <a:r>
              <a:rPr lang="en-US" dirty="0" smtClean="0"/>
              <a:t>III</a:t>
            </a:r>
            <a:endParaRPr lang="en-US" dirty="0"/>
          </a:p>
        </p:txBody>
      </p:sp>
      <p:pic>
        <p:nvPicPr>
          <p:cNvPr id="4" name="Picture 3" descr="outpu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1"/>
            <a:ext cx="5334000" cy="5334000"/>
          </a:xfrm>
          <a:prstGeom prst="rect">
            <a:avLst/>
          </a:prstGeom>
        </p:spPr>
      </p:pic>
    </p:spTree>
    <p:extLst>
      <p:ext uri="{BB962C8B-B14F-4D97-AF65-F5344CB8AC3E}">
        <p14:creationId xmlns:p14="http://schemas.microsoft.com/office/powerpoint/2010/main" val="995258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Creating Behavior Model</a:t>
            </a:r>
            <a:endParaRPr lang="en-US" dirty="0"/>
          </a:p>
        </p:txBody>
      </p:sp>
      <p:sp>
        <p:nvSpPr>
          <p:cNvPr id="3" name="Content Placeholder 2"/>
          <p:cNvSpPr>
            <a:spLocks noGrp="1"/>
          </p:cNvSpPr>
          <p:nvPr>
            <p:ph idx="1"/>
          </p:nvPr>
        </p:nvSpPr>
        <p:spPr/>
        <p:txBody>
          <a:bodyPr/>
          <a:lstStyle/>
          <a:p>
            <a:r>
              <a:rPr lang="en-US" dirty="0" smtClean="0"/>
              <a:t>Creating Human Behavior Model does not cares about what kind of activities, when, and where but we care about pattern and motif identification.</a:t>
            </a:r>
          </a:p>
          <a:p>
            <a:pPr lvl="1"/>
            <a:r>
              <a:rPr lang="en-US" dirty="0" smtClean="0"/>
              <a:t>Window Size : 2 </a:t>
            </a:r>
          </a:p>
          <a:p>
            <a:pPr lvl="1"/>
            <a:r>
              <a:rPr lang="en-US" dirty="0"/>
              <a:t>Number of </a:t>
            </a:r>
            <a:r>
              <a:rPr lang="en-US" dirty="0" smtClean="0"/>
              <a:t>days : 30 days (5 weeks)</a:t>
            </a:r>
          </a:p>
          <a:p>
            <a:pPr lvl="1"/>
            <a:r>
              <a:rPr lang="en-US" dirty="0" smtClean="0"/>
              <a:t>Window Number : 15 window number</a:t>
            </a:r>
          </a:p>
          <a:p>
            <a:pPr lvl="1"/>
            <a:r>
              <a:rPr lang="en-US" dirty="0" smtClean="0"/>
              <a:t>Group -&gt; set of similar activities</a:t>
            </a:r>
          </a:p>
          <a:p>
            <a:pPr lvl="1"/>
            <a:r>
              <a:rPr lang="en-US" dirty="0" smtClean="0"/>
              <a:t>B -&gt; Behavior -&gt; Set of Groups</a:t>
            </a:r>
          </a:p>
          <a:p>
            <a:pPr lvl="1"/>
            <a:r>
              <a:rPr lang="en-US" dirty="0" smtClean="0"/>
              <a:t>Profiling -&gt; Intersection Group between windows</a:t>
            </a:r>
            <a:endParaRPr lang="en-US" dirty="0"/>
          </a:p>
        </p:txBody>
      </p:sp>
    </p:spTree>
    <p:extLst>
      <p:ext uri="{BB962C8B-B14F-4D97-AF65-F5344CB8AC3E}">
        <p14:creationId xmlns:p14="http://schemas.microsoft.com/office/powerpoint/2010/main" val="34288637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a:xfrm>
            <a:off x="457200" y="1600201"/>
            <a:ext cx="8229600" cy="1600200"/>
          </a:xfrm>
        </p:spPr>
        <p:txBody>
          <a:bodyPr/>
          <a:lstStyle/>
          <a:p>
            <a:pPr marL="457200" indent="-457200">
              <a:buFont typeface="+mj-lt"/>
              <a:buAutoNum type="arabicPeriod"/>
            </a:pPr>
            <a:r>
              <a:rPr lang="en-US" dirty="0" smtClean="0"/>
              <a:t>The data that we have are set of activities.</a:t>
            </a:r>
          </a:p>
          <a:p>
            <a:pPr marL="457200" indent="-457200">
              <a:buFont typeface="+mj-lt"/>
              <a:buAutoNum type="arabicPeriod"/>
            </a:pPr>
            <a:r>
              <a:rPr lang="en-US" dirty="0" smtClean="0"/>
              <a:t>Behavior means activities which is </a:t>
            </a:r>
            <a:r>
              <a:rPr lang="en-US" dirty="0"/>
              <a:t>carried out </a:t>
            </a:r>
            <a:r>
              <a:rPr lang="en-US" dirty="0" smtClean="0"/>
              <a:t>continuously.</a:t>
            </a:r>
          </a:p>
          <a:p>
            <a:pPr marL="457200" indent="-457200">
              <a:buFont typeface="+mj-lt"/>
              <a:buAutoNum type="arabicPeriod"/>
            </a:pPr>
            <a:r>
              <a:rPr lang="en-US" dirty="0" smtClean="0"/>
              <a:t>Behavior means set of group activities which has (* similar time, similar location, similar activity).  </a:t>
            </a:r>
          </a:p>
        </p:txBody>
      </p:sp>
      <p:sp>
        <p:nvSpPr>
          <p:cNvPr id="4" name="Rectangle 3"/>
          <p:cNvSpPr/>
          <p:nvPr/>
        </p:nvSpPr>
        <p:spPr bwMode="auto">
          <a:xfrm>
            <a:off x="457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Day1</a:t>
            </a:r>
            <a:endParaRPr kumimoji="0" lang="en-US" sz="1800" b="1" i="0" u="none" strike="noStrike" cap="none" normalizeH="0" baseline="0" dirty="0" smtClean="0">
              <a:ln>
                <a:noFill/>
              </a:ln>
              <a:solidFill>
                <a:schemeClr val="tx1"/>
              </a:solidFill>
              <a:effectLst/>
            </a:endParaRP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Week1</a:t>
            </a:r>
            <a:endParaRPr lang="en-US" sz="1800" dirty="0" smtClean="0"/>
          </a:p>
        </p:txBody>
      </p:sp>
      <p:sp>
        <p:nvSpPr>
          <p:cNvPr id="5" name="Rectangle 4"/>
          <p:cNvSpPr/>
          <p:nvPr/>
        </p:nvSpPr>
        <p:spPr bwMode="auto">
          <a:xfrm>
            <a:off x="1295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Day2</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6" name="Rectangle 5"/>
          <p:cNvSpPr/>
          <p:nvPr/>
        </p:nvSpPr>
        <p:spPr bwMode="auto">
          <a:xfrm>
            <a:off x="2133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Day3</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7" name="Rectangle 6"/>
          <p:cNvSpPr/>
          <p:nvPr/>
        </p:nvSpPr>
        <p:spPr bwMode="auto">
          <a:xfrm>
            <a:off x="29718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Day4</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8" name="Rectangle 7"/>
          <p:cNvSpPr/>
          <p:nvPr/>
        </p:nvSpPr>
        <p:spPr bwMode="auto">
          <a:xfrm>
            <a:off x="38100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Day5</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9" name="Rectangle 8"/>
          <p:cNvSpPr/>
          <p:nvPr/>
        </p:nvSpPr>
        <p:spPr bwMode="auto">
          <a:xfrm>
            <a:off x="4648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Day6</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10" name="Rectangle 9"/>
          <p:cNvSpPr/>
          <p:nvPr/>
        </p:nvSpPr>
        <p:spPr bwMode="auto">
          <a:xfrm>
            <a:off x="6324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Day1</a:t>
            </a:r>
            <a:endParaRPr kumimoji="0" lang="en-US" sz="1800" b="1" i="0" u="none" strike="noStrike" cap="none" normalizeH="0" baseline="0" dirty="0" smtClean="0">
              <a:ln>
                <a:noFill/>
              </a:ln>
              <a:solidFill>
                <a:schemeClr val="tx1"/>
              </a:solidFill>
              <a:effectLst/>
            </a:endParaRPr>
          </a:p>
          <a:p>
            <a:r>
              <a:rPr lang="en-US" sz="1800" dirty="0" smtClean="0"/>
              <a:t>Week2</a:t>
            </a:r>
            <a:endParaRPr lang="en-US" sz="1800" dirty="0" smtClean="0"/>
          </a:p>
        </p:txBody>
      </p:sp>
      <p:sp>
        <p:nvSpPr>
          <p:cNvPr id="11" name="Rectangle 10"/>
          <p:cNvSpPr/>
          <p:nvPr/>
        </p:nvSpPr>
        <p:spPr bwMode="auto">
          <a:xfrm>
            <a:off x="5486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Day7</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cxnSp>
        <p:nvCxnSpPr>
          <p:cNvPr id="17" name="Straight Connector 16"/>
          <p:cNvCxnSpPr/>
          <p:nvPr/>
        </p:nvCxnSpPr>
        <p:spPr bwMode="auto">
          <a:xfrm>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flipV="1">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457200" y="33528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4572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bwMode="auto">
          <a:xfrm>
            <a:off x="457200" y="44196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60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59512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058"/>
              </p:ext>
            </p:extLst>
          </p:nvPr>
        </p:nvGraphicFramePr>
        <p:xfrm>
          <a:off x="609600" y="1676400"/>
          <a:ext cx="3581400" cy="2880360"/>
        </p:xfrm>
        <a:graphic>
          <a:graphicData uri="http://schemas.openxmlformats.org/drawingml/2006/table">
            <a:tbl>
              <a:tblPr firstRow="1" bandRow="1">
                <a:tableStyleId>{5C22544A-7EE6-4342-B048-85BDC9FD1C3A}</a:tableStyleId>
              </a:tblPr>
              <a:tblGrid>
                <a:gridCol w="873512"/>
                <a:gridCol w="1222917"/>
                <a:gridCol w="1484971"/>
              </a:tblGrid>
              <a:tr h="685800">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runapps</a:t>
                      </a:r>
                      <a:endParaRPr lang="en-US" dirty="0"/>
                    </a:p>
                  </a:txBody>
                  <a:tcPr/>
                </a:tc>
                <a:tc>
                  <a:txBody>
                    <a:bodyPr/>
                    <a:lstStyle/>
                    <a:p>
                      <a:pPr algn="ctr"/>
                      <a:r>
                        <a:rPr lang="en-US" dirty="0" err="1" smtClean="0"/>
                        <a:t>kakao</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location</a:t>
                      </a:r>
                    </a:p>
                  </a:txBody>
                  <a:tcPr/>
                </a:tc>
                <a:tc>
                  <a:txBody>
                    <a:bodyPr/>
                    <a:lstStyle/>
                    <a:p>
                      <a:pPr algn="ctr"/>
                      <a:r>
                        <a:rPr lang="en-US" dirty="0" smtClean="0"/>
                        <a:t>long</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5" name="Straight Connector 4"/>
          <p:cNvCxnSpPr/>
          <p:nvPr/>
        </p:nvCxnSpPr>
        <p:spPr bwMode="auto">
          <a:xfrm>
            <a:off x="381000" y="22479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381000" y="30861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bwMode="auto">
          <a:xfrm>
            <a:off x="685800" y="46482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bwMode="auto">
          <a:xfrm>
            <a:off x="685800" y="38100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bwMode="auto">
          <a:xfrm flipH="1" flipV="1">
            <a:off x="6858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H="1" flipV="1">
            <a:off x="43434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42672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bwMode="auto">
          <a:xfrm flipH="1" flipV="1">
            <a:off x="3810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272534515"/>
              </p:ext>
            </p:extLst>
          </p:nvPr>
        </p:nvGraphicFramePr>
        <p:xfrm>
          <a:off x="4876800" y="1767839"/>
          <a:ext cx="3581400" cy="2880361"/>
        </p:xfrm>
        <a:graphic>
          <a:graphicData uri="http://schemas.openxmlformats.org/drawingml/2006/table">
            <a:tbl>
              <a:tblPr firstRow="1" bandRow="1">
                <a:tableStyleId>{5C22544A-7EE6-4342-B048-85BDC9FD1C3A}</a:tableStyleId>
              </a:tblPr>
              <a:tblGrid>
                <a:gridCol w="873512"/>
                <a:gridCol w="1222917"/>
                <a:gridCol w="1484971"/>
              </a:tblGrid>
              <a:tr h="685801">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battery</a:t>
                      </a:r>
                      <a:endParaRPr lang="en-US" dirty="0"/>
                    </a:p>
                  </a:txBody>
                  <a:tcPr/>
                </a:tc>
                <a:tc>
                  <a:txBody>
                    <a:bodyPr/>
                    <a:lstStyle/>
                    <a:p>
                      <a:pPr algn="ctr"/>
                      <a:r>
                        <a:rPr lang="en-US" dirty="0" smtClean="0"/>
                        <a:t>charging</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wifi</a:t>
                      </a:r>
                      <a:endParaRPr lang="en-US" dirty="0" smtClean="0"/>
                    </a:p>
                  </a:txBody>
                  <a:tcPr/>
                </a:tc>
                <a:tc>
                  <a:txBody>
                    <a:bodyPr/>
                    <a:lstStyle/>
                    <a:p>
                      <a:pPr algn="ctr"/>
                      <a:r>
                        <a:rPr lang="en-US" dirty="0" smtClean="0"/>
                        <a:t>D-link</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29" name="Straight Connector 28"/>
          <p:cNvCxnSpPr/>
          <p:nvPr/>
        </p:nvCxnSpPr>
        <p:spPr bwMode="auto">
          <a:xfrm>
            <a:off x="4876800" y="47777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a:off x="4876800" y="39395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flipH="1" flipV="1">
            <a:off x="48768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bwMode="auto">
          <a:xfrm flipH="1" flipV="1">
            <a:off x="85344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4724400" y="32004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4724400" y="23622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flipH="1" flipV="1">
            <a:off x="47244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flipH="1" flipV="1">
            <a:off x="83820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
        <p:nvSpPr>
          <p:cNvPr id="37" name="Content Placeholder 2"/>
          <p:cNvSpPr txBox="1">
            <a:spLocks/>
          </p:cNvSpPr>
          <p:nvPr/>
        </p:nvSpPr>
        <p:spPr bwMode="auto">
          <a:xfrm>
            <a:off x="457200" y="4846319"/>
            <a:ext cx="8229600" cy="14782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None/>
            </a:pPr>
            <a:r>
              <a:rPr lang="en-US" b="0" kern="0" dirty="0" smtClean="0">
                <a:solidFill>
                  <a:srgbClr val="008000"/>
                </a:solidFill>
                <a:latin typeface="Calibri" panose="020F0502020204030204" pitchFamily="34" charset="0"/>
              </a:rPr>
              <a:t>Group-1 = 13:00,location,same | 13:00,wifi,1-AP,iptime</a:t>
            </a:r>
          </a:p>
          <a:p>
            <a:pPr marL="0" indent="0">
              <a:buNone/>
            </a:pPr>
            <a:r>
              <a:rPr lang="en-US" b="0" kern="0" dirty="0" smtClean="0">
                <a:solidFill>
                  <a:srgbClr val="008000"/>
                </a:solidFill>
                <a:latin typeface="Calibri" panose="020F0502020204030204" pitchFamily="34" charset="0"/>
              </a:rPr>
              <a:t>Group-1 = </a:t>
            </a:r>
            <a:r>
              <a:rPr lang="en-US" b="0" kern="0" dirty="0">
                <a:solidFill>
                  <a:srgbClr val="008000"/>
                </a:solidFill>
                <a:latin typeface="Calibri" panose="020F0502020204030204" pitchFamily="34" charset="0"/>
              </a:rPr>
              <a:t>13:00,location,same | </a:t>
            </a:r>
            <a:r>
              <a:rPr lang="en-US" b="0" kern="0" dirty="0" smtClean="0">
                <a:solidFill>
                  <a:srgbClr val="008000"/>
                </a:solidFill>
                <a:latin typeface="Calibri" panose="020F0502020204030204" pitchFamily="34" charset="0"/>
              </a:rPr>
              <a:t>13:00,wifi,1-AP,iptime</a:t>
            </a:r>
          </a:p>
          <a:p>
            <a:pPr marL="0" indent="0">
              <a:buNone/>
            </a:pPr>
            <a:r>
              <a:rPr lang="en-US" b="0" kern="0" dirty="0" smtClean="0">
                <a:solidFill>
                  <a:srgbClr val="333399"/>
                </a:solidFill>
                <a:latin typeface="Calibri" panose="020F0502020204030204" pitchFamily="34" charset="0"/>
              </a:rPr>
              <a:t>Group-2 = 15:00,runapps,kakao | 15:00, location, little</a:t>
            </a:r>
          </a:p>
          <a:p>
            <a:pPr marL="0" indent="0">
              <a:buNone/>
            </a:pPr>
            <a:r>
              <a:rPr lang="en-US" b="0" kern="0" dirty="0">
                <a:solidFill>
                  <a:srgbClr val="333399"/>
                </a:solidFill>
                <a:latin typeface="Calibri" panose="020F0502020204030204" pitchFamily="34" charset="0"/>
              </a:rPr>
              <a:t>Group-2 = 15:00,runapps,kakao | 15:00, location, little</a:t>
            </a:r>
            <a:endParaRPr lang="en-US" b="0" kern="0" dirty="0" smtClean="0">
              <a:solidFill>
                <a:srgbClr val="333399"/>
              </a:solidFill>
              <a:latin typeface="Calibri" panose="020F0502020204030204" pitchFamily="34" charset="0"/>
            </a:endParaRPr>
          </a:p>
        </p:txBody>
      </p:sp>
    </p:spTree>
    <p:extLst>
      <p:ext uri="{BB962C8B-B14F-4D97-AF65-F5344CB8AC3E}">
        <p14:creationId xmlns:p14="http://schemas.microsoft.com/office/powerpoint/2010/main" val="27775915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(Similarity Detection)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sz="1600" b="1" dirty="0" smtClean="0">
                <a:latin typeface="Courier"/>
                <a:cs typeface="Courier"/>
              </a:rPr>
              <a:t>Data</a:t>
            </a:r>
            <a:r>
              <a:rPr lang="en-US" sz="1600" dirty="0" smtClean="0">
                <a:latin typeface="Courier"/>
                <a:cs typeface="Courier"/>
              </a:rPr>
              <a:t> : D, w</a:t>
            </a:r>
          </a:p>
          <a:p>
            <a:pPr marL="0" indent="0">
              <a:buNone/>
            </a:pPr>
            <a:r>
              <a:rPr lang="en-US" sz="1600" b="1" dirty="0" smtClean="0">
                <a:latin typeface="Courier"/>
                <a:cs typeface="Courier"/>
              </a:rPr>
              <a:t>Result</a:t>
            </a:r>
            <a:r>
              <a:rPr lang="en-US" sz="1600" dirty="0" smtClean="0">
                <a:latin typeface="Courier"/>
                <a:cs typeface="Courier"/>
              </a:rPr>
              <a:t> : All Detected Group in a Window</a:t>
            </a:r>
          </a:p>
          <a:p>
            <a:pPr marL="0" indent="0">
              <a:buNone/>
            </a:pPr>
            <a:r>
              <a:rPr lang="en-US" sz="1600" dirty="0" err="1" smtClean="0">
                <a:latin typeface="Courier"/>
                <a:cs typeface="Courier"/>
              </a:rPr>
              <a:t>grpAll</a:t>
            </a:r>
            <a:r>
              <a:rPr lang="en-US" sz="1600" dirty="0" smtClean="0">
                <a:latin typeface="Courier"/>
                <a:cs typeface="Courier"/>
              </a:rPr>
              <a:t>, </a:t>
            </a:r>
            <a:r>
              <a:rPr lang="en-US" sz="1600" dirty="0" err="1" smtClean="0">
                <a:latin typeface="Courier"/>
                <a:cs typeface="Courier"/>
              </a:rPr>
              <a:t>grpTemp</a:t>
            </a:r>
            <a:r>
              <a:rPr lang="en-US" sz="1600" dirty="0" smtClean="0">
                <a:latin typeface="Courier"/>
                <a:cs typeface="Courier"/>
              </a:rPr>
              <a:t>, </a:t>
            </a:r>
            <a:r>
              <a:rPr lang="en-US" sz="1600" dirty="0" err="1" smtClean="0">
                <a:latin typeface="Courier"/>
                <a:cs typeface="Courier"/>
              </a:rPr>
              <a:t>grpPrevious</a:t>
            </a:r>
            <a:r>
              <a:rPr lang="en-US" sz="1600" dirty="0" smtClean="0">
                <a:latin typeface="Courier"/>
                <a:cs typeface="Courier"/>
              </a:rPr>
              <a:t>&lt;- </a:t>
            </a:r>
            <a:r>
              <a:rPr lang="en-US" sz="1600" dirty="0" smtClean="0">
                <a:latin typeface="Courier"/>
                <a:cs typeface="Courier"/>
              </a:rPr>
              <a:t>NULL</a:t>
            </a:r>
          </a:p>
          <a:p>
            <a:pPr marL="0" indent="0">
              <a:buNone/>
            </a:pPr>
            <a:r>
              <a:rPr lang="en-US" sz="1600" dirty="0" err="1" smtClean="0">
                <a:latin typeface="Courier"/>
                <a:cs typeface="Courier"/>
              </a:rPr>
              <a:t>dataValue</a:t>
            </a:r>
            <a:r>
              <a:rPr lang="en-US" sz="1600" dirty="0" smtClean="0">
                <a:latin typeface="Courier"/>
                <a:cs typeface="Courier"/>
              </a:rPr>
              <a:t>, </a:t>
            </a:r>
            <a:r>
              <a:rPr lang="en-US" sz="1600" dirty="0" err="1" smtClean="0">
                <a:latin typeface="Courier"/>
                <a:cs typeface="Courier"/>
              </a:rPr>
              <a:t>dataValueNext</a:t>
            </a:r>
            <a:r>
              <a:rPr lang="en-US" sz="1600" dirty="0" smtClean="0">
                <a:latin typeface="Courier"/>
                <a:cs typeface="Courier"/>
              </a:rPr>
              <a:t> &lt;- NULL</a:t>
            </a:r>
          </a:p>
          <a:p>
            <a:pPr marL="0" indent="0">
              <a:buNone/>
            </a:pPr>
            <a:r>
              <a:rPr lang="en-US" sz="1600" b="1" dirty="0">
                <a:latin typeface="Courier"/>
                <a:cs typeface="Courier"/>
              </a:rPr>
              <a:t>w</a:t>
            </a:r>
            <a:r>
              <a:rPr lang="en-US" sz="1600" b="1" dirty="0" smtClean="0">
                <a:latin typeface="Courier"/>
                <a:cs typeface="Courier"/>
              </a:rPr>
              <a:t>hile</a:t>
            </a:r>
            <a:r>
              <a:rPr lang="en-US" sz="1600" dirty="0" smtClean="0">
                <a:latin typeface="Courier"/>
                <a:cs typeface="Courier"/>
              </a:rPr>
              <a:t> (D in w) for all of D </a:t>
            </a:r>
            <a:r>
              <a:rPr lang="en-US" sz="1600" b="1" dirty="0" smtClean="0">
                <a:latin typeface="Courier"/>
                <a:cs typeface="Courier"/>
              </a:rPr>
              <a:t>do</a:t>
            </a:r>
          </a:p>
          <a:p>
            <a:pPr marL="400050" lvl="1" indent="0">
              <a:buNone/>
            </a:pPr>
            <a:r>
              <a:rPr lang="en-US" sz="1400" dirty="0" err="1" smtClean="0">
                <a:latin typeface="Courier"/>
                <a:cs typeface="Courier"/>
              </a:rPr>
              <a:t>dataValue</a:t>
            </a:r>
            <a:r>
              <a:rPr lang="en-US" sz="1400" dirty="0" smtClean="0">
                <a:latin typeface="Courier"/>
                <a:cs typeface="Courier"/>
              </a:rPr>
              <a:t> &lt;- </a:t>
            </a:r>
            <a:r>
              <a:rPr lang="en-US" sz="1400" dirty="0" err="1" smtClean="0">
                <a:latin typeface="Courier"/>
                <a:cs typeface="Courier"/>
              </a:rPr>
              <a:t>D.current.day</a:t>
            </a:r>
            <a:endParaRPr lang="en-US" sz="1400" dirty="0" smtClean="0">
              <a:latin typeface="Courier"/>
              <a:cs typeface="Courier"/>
            </a:endParaRPr>
          </a:p>
          <a:p>
            <a:pPr marL="400050" lvl="1" indent="0">
              <a:buNone/>
            </a:pPr>
            <a:r>
              <a:rPr lang="en-US" sz="1400" dirty="0" err="1" smtClean="0">
                <a:latin typeface="Courier"/>
                <a:cs typeface="Courier"/>
              </a:rPr>
              <a:t>dataValueNext</a:t>
            </a:r>
            <a:r>
              <a:rPr lang="en-US" sz="1400" dirty="0" smtClean="0">
                <a:latin typeface="Courier"/>
                <a:cs typeface="Courier"/>
              </a:rPr>
              <a:t> &lt;- </a:t>
            </a:r>
            <a:r>
              <a:rPr lang="en-US" sz="1400" dirty="0" err="1" smtClean="0">
                <a:latin typeface="Courier"/>
                <a:cs typeface="Courier"/>
              </a:rPr>
              <a:t>D.next.day</a:t>
            </a:r>
            <a:endParaRPr lang="en-US" sz="1400" dirty="0" smtClean="0">
              <a:latin typeface="Courier"/>
              <a:cs typeface="Courier"/>
            </a:endParaRPr>
          </a:p>
          <a:p>
            <a:pPr marL="400050" lvl="1" indent="0">
              <a:buNone/>
            </a:pPr>
            <a:r>
              <a:rPr lang="en-US" sz="1400" dirty="0" err="1" smtClean="0">
                <a:latin typeface="Courier"/>
                <a:cs typeface="Courier"/>
              </a:rPr>
              <a:t>grpTemp</a:t>
            </a:r>
            <a:r>
              <a:rPr lang="en-US" sz="1400" dirty="0" smtClean="0">
                <a:latin typeface="Courier"/>
                <a:cs typeface="Courier"/>
              </a:rPr>
              <a:t> </a:t>
            </a:r>
            <a:r>
              <a:rPr lang="en-US" sz="1400" dirty="0" smtClean="0">
                <a:latin typeface="Courier"/>
                <a:cs typeface="Courier"/>
              </a:rPr>
              <a:t>&lt;- </a:t>
            </a:r>
            <a:r>
              <a:rPr lang="en-US" sz="1400" i="1" dirty="0" err="1" smtClean="0">
                <a:latin typeface="Courier"/>
                <a:cs typeface="Courier"/>
              </a:rPr>
              <a:t>findingSimilarPatterns</a:t>
            </a:r>
            <a:r>
              <a:rPr lang="en-US" sz="1400" dirty="0" smtClean="0">
                <a:latin typeface="Courier"/>
                <a:cs typeface="Courier"/>
              </a:rPr>
              <a:t>(</a:t>
            </a:r>
            <a:r>
              <a:rPr lang="en-US" sz="1400" dirty="0" err="1" smtClean="0">
                <a:latin typeface="Courier"/>
                <a:cs typeface="Courier"/>
              </a:rPr>
              <a:t>dataValue</a:t>
            </a:r>
            <a:r>
              <a:rPr lang="en-US" sz="1400" dirty="0" smtClean="0">
                <a:latin typeface="Courier"/>
                <a:cs typeface="Courier"/>
              </a:rPr>
              <a:t>, </a:t>
            </a:r>
            <a:r>
              <a:rPr lang="en-US" sz="1400" dirty="0" err="1" smtClean="0">
                <a:latin typeface="Courier"/>
                <a:cs typeface="Courier"/>
              </a:rPr>
              <a:t>dataValueNext</a:t>
            </a:r>
            <a:r>
              <a:rPr lang="en-US" sz="1400" dirty="0" smtClean="0">
                <a:latin typeface="Courier"/>
                <a:cs typeface="Courier"/>
              </a:rPr>
              <a:t>)</a:t>
            </a:r>
          </a:p>
          <a:p>
            <a:pPr marL="400050" lvl="1" indent="0">
              <a:buNone/>
            </a:pPr>
            <a:endParaRPr lang="en-US" sz="1400" dirty="0" smtClean="0">
              <a:latin typeface="Courier"/>
              <a:cs typeface="Courier"/>
            </a:endParaRPr>
          </a:p>
          <a:p>
            <a:pPr marL="400050" lvl="1" indent="0">
              <a:buNone/>
            </a:pPr>
            <a:r>
              <a:rPr lang="en-US" sz="1400" dirty="0">
                <a:latin typeface="Courier"/>
                <a:cs typeface="Courier"/>
              </a:rPr>
              <a:t>i</a:t>
            </a:r>
            <a:r>
              <a:rPr lang="en-US" sz="1400" dirty="0" smtClean="0">
                <a:latin typeface="Courier"/>
                <a:cs typeface="Courier"/>
              </a:rPr>
              <a:t>f </a:t>
            </a:r>
            <a:r>
              <a:rPr lang="en-US" sz="1400" i="1" dirty="0" smtClean="0">
                <a:latin typeface="Courier"/>
                <a:cs typeface="Courier"/>
              </a:rPr>
              <a:t>(</a:t>
            </a:r>
            <a:r>
              <a:rPr lang="en-US" sz="1400" dirty="0" err="1" smtClean="0">
                <a:latin typeface="Courier"/>
                <a:cs typeface="Courier"/>
              </a:rPr>
              <a:t>grpTemp</a:t>
            </a:r>
            <a:r>
              <a:rPr lang="en-US" sz="1400" i="1" dirty="0" smtClean="0">
                <a:latin typeface="Courier"/>
                <a:cs typeface="Courier"/>
              </a:rPr>
              <a:t> in </a:t>
            </a:r>
            <a:r>
              <a:rPr lang="en-US" sz="1400" dirty="0" err="1" smtClean="0">
                <a:latin typeface="Courier"/>
                <a:cs typeface="Courier"/>
              </a:rPr>
              <a:t>grpPrevious</a:t>
            </a:r>
            <a:r>
              <a:rPr lang="en-US" sz="1400" i="1" dirty="0" smtClean="0">
                <a:latin typeface="Courier"/>
                <a:cs typeface="Courier"/>
              </a:rPr>
              <a:t>)</a:t>
            </a:r>
            <a:r>
              <a:rPr lang="en-US" sz="1400" dirty="0" smtClean="0">
                <a:latin typeface="Courier"/>
                <a:cs typeface="Courier"/>
              </a:rPr>
              <a:t>then</a:t>
            </a:r>
            <a:endParaRPr lang="en-US" sz="1400" dirty="0" smtClean="0">
              <a:latin typeface="Courier"/>
              <a:cs typeface="Courier"/>
            </a:endParaRPr>
          </a:p>
          <a:p>
            <a:pPr marL="400050" lvl="1" indent="0">
              <a:buNone/>
            </a:pPr>
            <a:r>
              <a:rPr lang="en-US" sz="1400" dirty="0" smtClean="0">
                <a:latin typeface="Courier"/>
                <a:cs typeface="Courier"/>
              </a:rPr>
              <a:t>	</a:t>
            </a:r>
            <a:r>
              <a:rPr lang="en-US" sz="1400" dirty="0" err="1" smtClean="0">
                <a:latin typeface="Courier"/>
                <a:cs typeface="Courier"/>
              </a:rPr>
              <a:t>grpNew</a:t>
            </a:r>
            <a:r>
              <a:rPr lang="en-US" sz="1400" dirty="0" smtClean="0">
                <a:latin typeface="Courier"/>
                <a:cs typeface="Courier"/>
              </a:rPr>
              <a:t> &lt;- </a:t>
            </a:r>
            <a:r>
              <a:rPr lang="en-US" sz="1400" i="1" dirty="0" smtClean="0">
                <a:latin typeface="Courier"/>
                <a:cs typeface="Courier"/>
              </a:rPr>
              <a:t>merge</a:t>
            </a:r>
            <a:r>
              <a:rPr lang="en-US" sz="1400" dirty="0" smtClean="0">
                <a:latin typeface="Courier"/>
                <a:cs typeface="Courier"/>
              </a:rPr>
              <a:t>(</a:t>
            </a:r>
            <a:r>
              <a:rPr lang="en-US" sz="1400" dirty="0" err="1">
                <a:latin typeface="Courier"/>
                <a:cs typeface="Courier"/>
              </a:rPr>
              <a:t>grpPrevious</a:t>
            </a:r>
            <a:r>
              <a:rPr lang="en-US" sz="1400" dirty="0" smtClean="0">
                <a:latin typeface="Courier"/>
                <a:cs typeface="Courier"/>
              </a:rPr>
              <a:t>, </a:t>
            </a:r>
            <a:r>
              <a:rPr lang="en-US" sz="1400" dirty="0" err="1">
                <a:latin typeface="Courier"/>
                <a:cs typeface="Courier"/>
              </a:rPr>
              <a:t>grpTemp</a:t>
            </a:r>
            <a:r>
              <a:rPr lang="en-US" sz="1400" dirty="0" smtClean="0">
                <a:latin typeface="Courier"/>
                <a:cs typeface="Courier"/>
              </a:rPr>
              <a:t>)</a:t>
            </a:r>
            <a:endParaRPr lang="en-US" sz="1400" dirty="0" smtClean="0">
              <a:latin typeface="Courier"/>
              <a:cs typeface="Courier"/>
            </a:endParaRP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grpNew</a:t>
            </a:r>
            <a:r>
              <a:rPr lang="en-US" sz="1400" dirty="0" smtClean="0">
                <a:latin typeface="Courier"/>
                <a:cs typeface="Courier"/>
              </a:rPr>
              <a:t>)</a:t>
            </a:r>
          </a:p>
          <a:p>
            <a:pPr marL="400050" lvl="1" indent="0">
              <a:buNone/>
            </a:pPr>
            <a:r>
              <a:rPr lang="en-US" sz="1400" dirty="0">
                <a:latin typeface="Courier"/>
                <a:cs typeface="Courier"/>
              </a:rPr>
              <a:t>e</a:t>
            </a:r>
            <a:r>
              <a:rPr lang="en-US" sz="1400" dirty="0" smtClean="0">
                <a:latin typeface="Courier"/>
                <a:cs typeface="Courier"/>
              </a:rPr>
              <a:t>lse</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grpTemp</a:t>
            </a:r>
            <a:r>
              <a:rPr lang="en-US" sz="1400" dirty="0" smtClean="0">
                <a:latin typeface="Courier"/>
                <a:cs typeface="Courier"/>
              </a:rPr>
              <a:t>) </a:t>
            </a:r>
            <a:endParaRPr lang="en-US" sz="1400" dirty="0" smtClean="0">
              <a:latin typeface="Courier"/>
              <a:cs typeface="Courier"/>
            </a:endParaRPr>
          </a:p>
        </p:txBody>
      </p:sp>
      <p:sp>
        <p:nvSpPr>
          <p:cNvPr id="4" name="Rectangle 3"/>
          <p:cNvSpPr/>
          <p:nvPr/>
        </p:nvSpPr>
        <p:spPr>
          <a:xfrm>
            <a:off x="228600" y="5334000"/>
            <a:ext cx="8915400" cy="1077218"/>
          </a:xfrm>
          <a:prstGeom prst="rect">
            <a:avLst/>
          </a:prstGeom>
        </p:spPr>
        <p:txBody>
          <a:bodyPr wrap="square">
            <a:spAutoFit/>
          </a:bodyPr>
          <a:lstStyle/>
          <a:p>
            <a:pPr lvl="0" algn="l">
              <a:spcBef>
                <a:spcPct val="20000"/>
              </a:spcBef>
            </a:pPr>
            <a:r>
              <a:rPr lang="en-US" dirty="0"/>
              <a:t>Behavior Profiling/</a:t>
            </a:r>
            <a:r>
              <a:rPr lang="en-US" dirty="0" smtClean="0"/>
              <a:t>Modeling</a:t>
            </a:r>
          </a:p>
          <a:p>
            <a:pPr lvl="0" algn="l">
              <a:spcBef>
                <a:spcPct val="20000"/>
              </a:spcBef>
            </a:pPr>
            <a:r>
              <a:rPr lang="en-US" b="0" kern="0" dirty="0" smtClean="0">
                <a:solidFill>
                  <a:srgbClr val="000000"/>
                </a:solidFill>
                <a:latin typeface="Arial"/>
                <a:ea typeface="ＭＳ Ｐゴシック"/>
              </a:rPr>
              <a:t>We </a:t>
            </a:r>
            <a:r>
              <a:rPr lang="en-US" b="0" kern="0" dirty="0">
                <a:solidFill>
                  <a:srgbClr val="000000"/>
                </a:solidFill>
                <a:latin typeface="Arial"/>
                <a:ea typeface="ＭＳ Ｐゴシック"/>
              </a:rPr>
              <a:t>collect all of intersection data between </a:t>
            </a:r>
            <a:r>
              <a:rPr lang="en-US" b="0" kern="0" dirty="0" smtClean="0">
                <a:solidFill>
                  <a:srgbClr val="000000"/>
                </a:solidFill>
                <a:latin typeface="Arial"/>
                <a:ea typeface="ＭＳ Ｐゴシック"/>
              </a:rPr>
              <a:t>Groups, </a:t>
            </a:r>
            <a:r>
              <a:rPr lang="en-US" b="0" kern="0" dirty="0">
                <a:solidFill>
                  <a:srgbClr val="000000"/>
                </a:solidFill>
                <a:latin typeface="Arial"/>
                <a:ea typeface="ＭＳ Ｐゴシック"/>
              </a:rPr>
              <a:t>and mark those data as the user </a:t>
            </a:r>
            <a:r>
              <a:rPr lang="en-US" b="0" kern="0" dirty="0" smtClean="0">
                <a:solidFill>
                  <a:srgbClr val="000000"/>
                </a:solidFill>
                <a:latin typeface="Arial"/>
                <a:ea typeface="ＭＳ Ｐゴシック"/>
              </a:rPr>
              <a:t>behaviors.</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124238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spcBef>
                <a:spcPts val="600"/>
              </a:spcBef>
            </a:pPr>
            <a:r>
              <a:rPr lang="en-US" b="1" dirty="0" smtClean="0"/>
              <a:t>Introduction</a:t>
            </a:r>
          </a:p>
          <a:p>
            <a:pPr lvl="1">
              <a:spcBef>
                <a:spcPts val="600"/>
              </a:spcBef>
            </a:pPr>
            <a:r>
              <a:rPr lang="en-US" dirty="0" smtClean="0"/>
              <a:t>Background and Problem Statements</a:t>
            </a:r>
            <a:endParaRPr lang="en-US" dirty="0" smtClean="0"/>
          </a:p>
          <a:p>
            <a:pPr>
              <a:spcBef>
                <a:spcPts val="600"/>
              </a:spcBef>
            </a:pPr>
            <a:r>
              <a:rPr lang="en-US" b="1" dirty="0" smtClean="0"/>
              <a:t>Methods</a:t>
            </a:r>
            <a:endParaRPr lang="en-US" b="1" dirty="0" smtClean="0"/>
          </a:p>
          <a:p>
            <a:pPr lvl="1">
              <a:spcBef>
                <a:spcPts val="600"/>
              </a:spcBef>
            </a:pPr>
            <a:r>
              <a:rPr lang="en-US" dirty="0" smtClean="0"/>
              <a:t>Data Preprocessing and Feature Extraction</a:t>
            </a:r>
          </a:p>
          <a:p>
            <a:pPr lvl="1">
              <a:spcBef>
                <a:spcPts val="600"/>
              </a:spcBef>
            </a:pPr>
            <a:r>
              <a:rPr lang="en-US" dirty="0" smtClean="0"/>
              <a:t>Techniques</a:t>
            </a:r>
          </a:p>
          <a:p>
            <a:pPr>
              <a:spcBef>
                <a:spcPts val="600"/>
              </a:spcBef>
            </a:pPr>
            <a:r>
              <a:rPr lang="en-US" b="1" dirty="0" smtClean="0"/>
              <a:t>Goal</a:t>
            </a:r>
            <a:endParaRPr lang="en-US" b="1" dirty="0"/>
          </a:p>
          <a:p>
            <a:pPr lvl="1">
              <a:spcBef>
                <a:spcPts val="600"/>
              </a:spcBef>
            </a:pPr>
            <a:r>
              <a:rPr lang="en-US" dirty="0" smtClean="0"/>
              <a:t>Building Human Behavior model which can describe about theirs daily activities. It’s can be used for behavior Identification</a:t>
            </a:r>
            <a:endParaRPr lang="en-US" dirty="0"/>
          </a:p>
          <a:p>
            <a:pPr marL="0" indent="0">
              <a:buNone/>
            </a:pPr>
            <a:endParaRPr lang="en-US" dirty="0"/>
          </a:p>
        </p:txBody>
      </p:sp>
    </p:spTree>
    <p:extLst>
      <p:ext uri="{BB962C8B-B14F-4D97-AF65-F5344CB8AC3E}">
        <p14:creationId xmlns:p14="http://schemas.microsoft.com/office/powerpoint/2010/main" val="4239264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09600"/>
          </a:xfrm>
        </p:spPr>
        <p:txBody>
          <a:bodyPr/>
          <a:lstStyle/>
          <a:p>
            <a:r>
              <a:rPr lang="en-US" dirty="0" smtClean="0"/>
              <a:t>Grouping Result</a:t>
            </a:r>
            <a:endParaRPr lang="en-US" dirty="0"/>
          </a:p>
        </p:txBody>
      </p:sp>
      <p:pic>
        <p:nvPicPr>
          <p:cNvPr id="4" name="Picture 3" descr="Screen Shot 2015-03-08 at 11.1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078675"/>
          </a:xfrm>
          <a:prstGeom prst="rect">
            <a:avLst/>
          </a:prstGeom>
        </p:spPr>
      </p:pic>
    </p:spTree>
    <p:extLst>
      <p:ext uri="{BB962C8B-B14F-4D97-AF65-F5344CB8AC3E}">
        <p14:creationId xmlns:p14="http://schemas.microsoft.com/office/powerpoint/2010/main" val="942415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Divide all of dataset to two parts (around 8 weeks)</a:t>
            </a:r>
          </a:p>
          <a:p>
            <a:pPr lvl="1"/>
            <a:r>
              <a:rPr lang="en-US" dirty="0" smtClean="0"/>
              <a:t>50% for creating model (first dataset)</a:t>
            </a:r>
          </a:p>
          <a:p>
            <a:pPr lvl="1"/>
            <a:r>
              <a:rPr lang="en-US" dirty="0" smtClean="0"/>
              <a:t>50% for testing performance (second dataset)</a:t>
            </a:r>
          </a:p>
          <a:p>
            <a:r>
              <a:rPr lang="en-US" dirty="0" smtClean="0"/>
              <a:t>Modeling user behavior based on first data, </a:t>
            </a:r>
          </a:p>
          <a:p>
            <a:pPr lvl="1"/>
            <a:r>
              <a:rPr lang="en-US" dirty="0" smtClean="0"/>
              <a:t>Output1: Behavior model/profile.</a:t>
            </a:r>
          </a:p>
          <a:p>
            <a:r>
              <a:rPr lang="en-US" dirty="0" smtClean="0"/>
              <a:t>Extract and Process the second dataset.</a:t>
            </a:r>
          </a:p>
          <a:p>
            <a:r>
              <a:rPr lang="en-US" dirty="0" smtClean="0"/>
              <a:t>Apply similarity detection to second dataset. </a:t>
            </a:r>
          </a:p>
          <a:p>
            <a:pPr lvl="1"/>
            <a:r>
              <a:rPr lang="en-US" dirty="0" smtClean="0"/>
              <a:t>Output2: Group result from second dataset.</a:t>
            </a:r>
          </a:p>
          <a:p>
            <a:r>
              <a:rPr lang="en-US" dirty="0" smtClean="0"/>
              <a:t>Compare the Output2 to the Behavior model/profile.</a:t>
            </a:r>
          </a:p>
          <a:p>
            <a:r>
              <a:rPr lang="en-US" dirty="0" smtClean="0"/>
              <a:t>Calculate group detection, how many groups identified as behavior model, how many groups identified as new behavior. </a:t>
            </a:r>
          </a:p>
          <a:p>
            <a:r>
              <a:rPr lang="en-US" dirty="0" smtClean="0"/>
              <a:t>Implement this approach </a:t>
            </a:r>
            <a:r>
              <a:rPr lang="en-US" smtClean="0"/>
              <a:t>for Identification</a:t>
            </a:r>
            <a:endParaRPr lang="en-US" dirty="0"/>
          </a:p>
          <a:p>
            <a:pPr marL="457200" lvl="1" indent="0">
              <a:buNone/>
            </a:pPr>
            <a:endParaRPr lang="en-US" dirty="0"/>
          </a:p>
        </p:txBody>
      </p:sp>
    </p:spTree>
    <p:extLst>
      <p:ext uri="{BB962C8B-B14F-4D97-AF65-F5344CB8AC3E}">
        <p14:creationId xmlns:p14="http://schemas.microsoft.com/office/powerpoint/2010/main" val="9520363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Background and Problem Statement</a:t>
            </a:r>
            <a:endParaRPr lang="en-US" dirty="0"/>
          </a:p>
        </p:txBody>
      </p:sp>
      <p:sp>
        <p:nvSpPr>
          <p:cNvPr id="3" name="Content Placeholder 2"/>
          <p:cNvSpPr>
            <a:spLocks noGrp="1"/>
          </p:cNvSpPr>
          <p:nvPr>
            <p:ph idx="1"/>
          </p:nvPr>
        </p:nvSpPr>
        <p:spPr/>
        <p:txBody>
          <a:bodyPr/>
          <a:lstStyle/>
          <a:p>
            <a:pPr lvl="0"/>
            <a:r>
              <a:rPr lang="en-US" sz="1700" dirty="0"/>
              <a:t>Common approach which is using one feature is good to know that </a:t>
            </a:r>
            <a:r>
              <a:rPr lang="en-US" sz="1700" dirty="0" smtClean="0"/>
              <a:t>feature is reliable </a:t>
            </a:r>
            <a:r>
              <a:rPr lang="en-US" sz="1700" dirty="0"/>
              <a:t>or not. The problem when we use only one feature is the lack of sensor </a:t>
            </a:r>
            <a:r>
              <a:rPr lang="en-US" sz="1700" dirty="0" smtClean="0"/>
              <a:t>accuracy, data loss, and we have to think about realistic data. </a:t>
            </a:r>
            <a:endParaRPr lang="en-US" sz="1700" dirty="0"/>
          </a:p>
          <a:p>
            <a:pPr lvl="0"/>
            <a:r>
              <a:rPr lang="en-US" sz="1700" dirty="0"/>
              <a:t>In realistic environment, user has different type and brand of smartphone and each smartphone has different type of sensors and hardware specification and capabilities. </a:t>
            </a:r>
          </a:p>
          <a:p>
            <a:pPr lvl="0"/>
            <a:r>
              <a:rPr lang="en-US" sz="1700" dirty="0"/>
              <a:t>We could not expect the human actions and their activities, they will </a:t>
            </a:r>
            <a:r>
              <a:rPr lang="en-US" sz="1700" dirty="0" smtClean="0"/>
              <a:t>do </a:t>
            </a:r>
            <a:r>
              <a:rPr lang="en-US" sz="1700" dirty="0"/>
              <a:t>actions and activities as they want. </a:t>
            </a:r>
          </a:p>
          <a:p>
            <a:pPr lvl="0"/>
            <a:r>
              <a:rPr lang="en-US" sz="1700" dirty="0"/>
              <a:t>There is no ideal data collection that can record user personal data for every day 24 hour non-stop, it will drain the battery and spend smartphone resource. </a:t>
            </a:r>
          </a:p>
          <a:p>
            <a:pPr lvl="0"/>
            <a:r>
              <a:rPr lang="en-US" sz="1700" dirty="0"/>
              <a:t>There is no ideal data collection that can record all of data without any data loss.</a:t>
            </a:r>
          </a:p>
          <a:p>
            <a:pPr lvl="0"/>
            <a:r>
              <a:rPr lang="en-US" sz="1700" dirty="0" smtClean="0"/>
              <a:t>We decide </a:t>
            </a:r>
            <a:r>
              <a:rPr lang="en-US" sz="1700" dirty="0"/>
              <a:t>to use many of sensors rather than focus only one sensor, we have to realize that the data from smartphone are heterogeneous data because the data came from multiple sensors and multiple source information</a:t>
            </a:r>
            <a:r>
              <a:rPr lang="en-US" sz="1700" dirty="0" smtClean="0"/>
              <a:t>. And based on those heterogeneous data, we want to know whether those features </a:t>
            </a:r>
            <a:r>
              <a:rPr lang="en-US" sz="1700" smtClean="0"/>
              <a:t>are reliable or not. </a:t>
            </a:r>
            <a:endParaRPr lang="en-US" sz="1700" dirty="0"/>
          </a:p>
          <a:p>
            <a:pPr marL="0" lvl="0" indent="0">
              <a:buNone/>
            </a:pPr>
            <a:endParaRPr lang="en-US" sz="1700" dirty="0" smtClean="0"/>
          </a:p>
        </p:txBody>
      </p:sp>
    </p:spTree>
    <p:extLst>
      <p:ext uri="{BB962C8B-B14F-4D97-AF65-F5344CB8AC3E}">
        <p14:creationId xmlns:p14="http://schemas.microsoft.com/office/powerpoint/2010/main" val="2706443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terms of human behavior</a:t>
            </a:r>
            <a:endParaRPr lang="en-US" dirty="0"/>
          </a:p>
        </p:txBody>
      </p:sp>
      <p:sp>
        <p:nvSpPr>
          <p:cNvPr id="3" name="Content Placeholder 2"/>
          <p:cNvSpPr>
            <a:spLocks noGrp="1"/>
          </p:cNvSpPr>
          <p:nvPr>
            <p:ph idx="1"/>
          </p:nvPr>
        </p:nvSpPr>
        <p:spPr/>
        <p:txBody>
          <a:bodyPr/>
          <a:lstStyle/>
          <a:p>
            <a:r>
              <a:rPr lang="en-US" dirty="0" smtClean="0"/>
              <a:t>What is the human behavior in case of smartphone sensing?.</a:t>
            </a:r>
          </a:p>
          <a:p>
            <a:pPr lvl="1"/>
            <a:r>
              <a:rPr lang="en-US" dirty="0" smtClean="0"/>
              <a:t> Human daily activities which carried out continuously</a:t>
            </a:r>
          </a:p>
          <a:p>
            <a:r>
              <a:rPr lang="en-US" dirty="0" smtClean="0"/>
              <a:t>In terms of human daily activities, we have to consider about four things:</a:t>
            </a:r>
          </a:p>
          <a:p>
            <a:pPr lvl="1"/>
            <a:r>
              <a:rPr lang="en-US" dirty="0" smtClean="0"/>
              <a:t>What kind of activity (</a:t>
            </a:r>
            <a:r>
              <a:rPr lang="en-US" dirty="0" err="1" smtClean="0"/>
              <a:t>e.g</a:t>
            </a:r>
            <a:r>
              <a:rPr lang="en-US" dirty="0" smtClean="0"/>
              <a:t> meeting, study, exercise)</a:t>
            </a:r>
          </a:p>
          <a:p>
            <a:pPr lvl="1"/>
            <a:r>
              <a:rPr lang="en-US" dirty="0" smtClean="0"/>
              <a:t>When	(</a:t>
            </a:r>
            <a:r>
              <a:rPr lang="en-US" dirty="0" err="1" smtClean="0"/>
              <a:t>e.g</a:t>
            </a:r>
            <a:r>
              <a:rPr lang="en-US" dirty="0" smtClean="0"/>
              <a:t> around 9 AM)</a:t>
            </a:r>
          </a:p>
          <a:p>
            <a:pPr lvl="1"/>
            <a:r>
              <a:rPr lang="en-US" dirty="0" smtClean="0"/>
              <a:t>Location (</a:t>
            </a:r>
            <a:r>
              <a:rPr lang="en-US" dirty="0" err="1" smtClean="0"/>
              <a:t>e.g</a:t>
            </a:r>
            <a:r>
              <a:rPr lang="en-US" dirty="0" smtClean="0"/>
              <a:t> Lab)</a:t>
            </a:r>
          </a:p>
          <a:p>
            <a:pPr lvl="1"/>
            <a:r>
              <a:rPr lang="en-US" dirty="0" smtClean="0"/>
              <a:t>With Whom (</a:t>
            </a:r>
            <a:r>
              <a:rPr lang="en-US" dirty="0" err="1" smtClean="0"/>
              <a:t>e.g</a:t>
            </a:r>
            <a:r>
              <a:rPr lang="en-US" dirty="0" smtClean="0"/>
              <a:t> all lab’s members)</a:t>
            </a:r>
          </a:p>
          <a:p>
            <a:r>
              <a:rPr lang="en-US" dirty="0" smtClean="0"/>
              <a:t>Possibilities : same activity in different time and location, different activity in same time and location, etc. </a:t>
            </a:r>
          </a:p>
          <a:p>
            <a:pPr lvl="1"/>
            <a:endParaRPr lang="en-US" dirty="0" smtClean="0"/>
          </a:p>
          <a:p>
            <a:endParaRPr lang="en-US" dirty="0"/>
          </a:p>
        </p:txBody>
      </p:sp>
    </p:spTree>
    <p:extLst>
      <p:ext uri="{BB962C8B-B14F-4D97-AF65-F5344CB8AC3E}">
        <p14:creationId xmlns:p14="http://schemas.microsoft.com/office/powerpoint/2010/main" val="31033072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Data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47800"/>
            <a:ext cx="4279709" cy="4279709"/>
          </a:xfrm>
          <a:prstGeom prst="rect">
            <a:avLst/>
          </a:prstGeom>
        </p:spPr>
      </p:pic>
      <p:sp>
        <p:nvSpPr>
          <p:cNvPr id="15" name="Content Placeholder 1"/>
          <p:cNvSpPr txBox="1">
            <a:spLocks/>
          </p:cNvSpPr>
          <p:nvPr/>
        </p:nvSpPr>
        <p:spPr>
          <a:xfrm>
            <a:off x="5194109" y="1511491"/>
            <a:ext cx="37338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lvl="1"/>
            <a:r>
              <a:rPr lang="en-US" sz="1800" dirty="0" smtClean="0"/>
              <a:t>Available data : 39 students</a:t>
            </a:r>
          </a:p>
          <a:p>
            <a:pPr lvl="1"/>
            <a:r>
              <a:rPr lang="en-US" sz="1800" dirty="0" smtClean="0"/>
              <a:t>Less than two months</a:t>
            </a:r>
          </a:p>
          <a:p>
            <a:pPr lvl="1"/>
            <a:endParaRPr lang="en-US" sz="1800" dirty="0" smtClean="0"/>
          </a:p>
        </p:txBody>
      </p:sp>
    </p:spTree>
    <p:extLst>
      <p:ext uri="{BB962C8B-B14F-4D97-AF65-F5344CB8AC3E}">
        <p14:creationId xmlns:p14="http://schemas.microsoft.com/office/powerpoint/2010/main" val="9960274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600200"/>
            <a:ext cx="8229600" cy="4800600"/>
          </a:xfrm>
        </p:spPr>
        <p:txBody>
          <a:bodyPr/>
          <a:lstStyle/>
          <a:p>
            <a:pPr marL="0" indent="0">
              <a:buNone/>
            </a:pPr>
            <a:r>
              <a:rPr lang="en-US" dirty="0" smtClean="0"/>
              <a:t>Proposed Features </a:t>
            </a:r>
            <a:r>
              <a:rPr lang="en-US" sz="2200" i="1" dirty="0" smtClean="0"/>
              <a:t>(every single data has timestamp)</a:t>
            </a:r>
          </a:p>
          <a:p>
            <a:pPr lvl="1"/>
            <a:r>
              <a:rPr lang="en-US" dirty="0" smtClean="0"/>
              <a:t>What kind of Human Activity</a:t>
            </a:r>
          </a:p>
          <a:p>
            <a:pPr lvl="2"/>
            <a:r>
              <a:rPr lang="en-US" dirty="0" smtClean="0"/>
              <a:t>Activity [none, low, high]</a:t>
            </a:r>
          </a:p>
          <a:p>
            <a:pPr lvl="1"/>
            <a:r>
              <a:rPr lang="en-US" dirty="0" smtClean="0"/>
              <a:t>Human Location</a:t>
            </a:r>
          </a:p>
          <a:p>
            <a:pPr lvl="2"/>
            <a:r>
              <a:rPr lang="en-US" dirty="0" smtClean="0"/>
              <a:t>GPS [longitude, latitude]</a:t>
            </a:r>
          </a:p>
          <a:p>
            <a:pPr lvl="2"/>
            <a:r>
              <a:rPr lang="en-US" dirty="0" smtClean="0"/>
              <a:t>Bluetooth [list of nearby Bluetooth]</a:t>
            </a:r>
          </a:p>
          <a:p>
            <a:pPr lvl="2"/>
            <a:r>
              <a:rPr lang="en-US" dirty="0" smtClean="0"/>
              <a:t>Wi-Fi [lists of nearby AP]</a:t>
            </a:r>
          </a:p>
          <a:p>
            <a:pPr lvl="1"/>
            <a:r>
              <a:rPr lang="en-US" dirty="0" smtClean="0"/>
              <a:t>With Whom (Human-&gt;Human Interaction) </a:t>
            </a:r>
          </a:p>
          <a:p>
            <a:pPr lvl="2"/>
            <a:r>
              <a:rPr lang="en-US" dirty="0" smtClean="0"/>
              <a:t>Call [incoming, outgoing, missed]</a:t>
            </a:r>
          </a:p>
          <a:p>
            <a:pPr lvl="2"/>
            <a:r>
              <a:rPr lang="en-US" dirty="0" smtClean="0"/>
              <a:t>SMS [sent, received]</a:t>
            </a:r>
          </a:p>
          <a:p>
            <a:pPr lvl="2"/>
            <a:r>
              <a:rPr lang="en-US" dirty="0" smtClean="0"/>
              <a:t>Run apps [social network apps]</a:t>
            </a:r>
          </a:p>
          <a:p>
            <a:pPr lvl="1"/>
            <a:r>
              <a:rPr lang="en-US" dirty="0" smtClean="0"/>
              <a:t>With Whom (Human -&gt; Smartphone interaction)</a:t>
            </a:r>
          </a:p>
          <a:p>
            <a:pPr lvl="2"/>
            <a:r>
              <a:rPr lang="en-US" dirty="0" smtClean="0"/>
              <a:t>Battery [time charging]</a:t>
            </a:r>
          </a:p>
          <a:p>
            <a:pPr lvl="2"/>
            <a:r>
              <a:rPr lang="en-US" dirty="0" smtClean="0"/>
              <a:t>Run apps [name of apps]</a:t>
            </a:r>
          </a:p>
          <a:p>
            <a:pPr lvl="2"/>
            <a:r>
              <a:rPr lang="en-US" dirty="0" smtClean="0"/>
              <a:t>Screen [screen ON, screen OFF]</a:t>
            </a:r>
          </a:p>
          <a:p>
            <a:pPr lvl="2"/>
            <a:endParaRPr lang="en-US" dirty="0" smtClean="0"/>
          </a:p>
          <a:p>
            <a:endParaRPr lang="en-US" dirty="0"/>
          </a:p>
        </p:txBody>
      </p:sp>
    </p:spTree>
    <p:extLst>
      <p:ext uri="{BB962C8B-B14F-4D97-AF65-F5344CB8AC3E}">
        <p14:creationId xmlns:p14="http://schemas.microsoft.com/office/powerpoint/2010/main" val="2851987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smtClean="0"/>
              <a:t>Proposed Techniques</a:t>
            </a:r>
          </a:p>
          <a:p>
            <a:pPr lvl="1"/>
            <a:r>
              <a:rPr lang="en-US" dirty="0" smtClean="0"/>
              <a:t>Extracting Features from raw data</a:t>
            </a:r>
          </a:p>
          <a:p>
            <a:pPr lvl="1"/>
            <a:r>
              <a:rPr lang="en-US" dirty="0" smtClean="0"/>
              <a:t>Considering about Temporal Granularity. </a:t>
            </a:r>
          </a:p>
          <a:p>
            <a:pPr lvl="1"/>
            <a:r>
              <a:rPr lang="en-US" dirty="0" smtClean="0"/>
              <a:t>Discovering Frequent (continues) patterns (sequence mining)</a:t>
            </a:r>
          </a:p>
          <a:p>
            <a:pPr lvl="1"/>
            <a:r>
              <a:rPr lang="en-US" dirty="0" smtClean="0"/>
              <a:t>Similarity Pattern Detection</a:t>
            </a:r>
          </a:p>
          <a:p>
            <a:pPr lvl="1"/>
            <a:endParaRPr lang="en-US" dirty="0" smtClean="0"/>
          </a:p>
          <a:p>
            <a:endParaRPr lang="en-US" dirty="0"/>
          </a:p>
        </p:txBody>
      </p:sp>
    </p:spTree>
    <p:extLst>
      <p:ext uri="{BB962C8B-B14F-4D97-AF65-F5344CB8AC3E}">
        <p14:creationId xmlns:p14="http://schemas.microsoft.com/office/powerpoint/2010/main" val="28275236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62000"/>
          </a:xfrm>
        </p:spPr>
        <p:txBody>
          <a:bodyPr/>
          <a:lstStyle/>
          <a:p>
            <a:pPr algn="ctr"/>
            <a:r>
              <a:rPr lang="en-US" dirty="0" smtClean="0"/>
              <a:t>Technical Explanation</a:t>
            </a:r>
            <a:endParaRPr lang="en-US" dirty="0"/>
          </a:p>
        </p:txBody>
      </p:sp>
    </p:spTree>
    <p:extLst>
      <p:ext uri="{BB962C8B-B14F-4D97-AF65-F5344CB8AC3E}">
        <p14:creationId xmlns:p14="http://schemas.microsoft.com/office/powerpoint/2010/main" val="3853921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a:xfrm>
            <a:off x="457200" y="1295400"/>
            <a:ext cx="8229600" cy="381000"/>
          </a:xfrm>
        </p:spPr>
        <p:txBody>
          <a:bodyPr/>
          <a:lstStyle/>
          <a:p>
            <a:pPr marL="0" indent="0">
              <a:buNone/>
            </a:pPr>
            <a:r>
              <a:rPr lang="en-US" dirty="0" smtClean="0"/>
              <a:t>Raw Data</a:t>
            </a:r>
            <a:endParaRPr lang="en-US" dirty="0"/>
          </a:p>
        </p:txBody>
      </p:sp>
      <p:pic>
        <p:nvPicPr>
          <p:cNvPr id="4" name="Picture 3" descr="dataviewinsmart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2538412" cy="4512733"/>
          </a:xfrm>
          <a:prstGeom prst="rect">
            <a:avLst/>
          </a:prstGeom>
        </p:spPr>
      </p:pic>
      <p:pic>
        <p:nvPicPr>
          <p:cNvPr id="5" name="Picture 4" descr="rawdata_sql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048000"/>
            <a:ext cx="5791200" cy="3320014"/>
          </a:xfrm>
          <a:prstGeom prst="rect">
            <a:avLst/>
          </a:prstGeom>
        </p:spPr>
      </p:pic>
      <p:pic>
        <p:nvPicPr>
          <p:cNvPr id="6" name="Picture 5" descr="list_of_di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1524000"/>
            <a:ext cx="5638800" cy="1387389"/>
          </a:xfrm>
          <a:prstGeom prst="rect">
            <a:avLst/>
          </a:prstGeom>
        </p:spPr>
      </p:pic>
    </p:spTree>
    <p:extLst>
      <p:ext uri="{BB962C8B-B14F-4D97-AF65-F5344CB8AC3E}">
        <p14:creationId xmlns:p14="http://schemas.microsoft.com/office/powerpoint/2010/main" val="88129762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UHCI">
  <a:themeElements>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HC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HC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HC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HC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HC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HC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HC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HC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HC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HC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HC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HC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3260</TotalTime>
  <Words>949</Words>
  <Application>Microsoft Office PowerPoint</Application>
  <PresentationFormat>On-screen Show (4:3)</PresentationFormat>
  <Paragraphs>186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Courier</vt:lpstr>
      <vt:lpstr>ＭＳ Ｐゴシック</vt:lpstr>
      <vt:lpstr>Arial</vt:lpstr>
      <vt:lpstr>Calibri</vt:lpstr>
      <vt:lpstr>Verdana</vt:lpstr>
      <vt:lpstr>VUHCI</vt:lpstr>
      <vt:lpstr>PowerPoint Presentation</vt:lpstr>
      <vt:lpstr>Outline</vt:lpstr>
      <vt:lpstr>Thesis Background and Problem Statement</vt:lpstr>
      <vt:lpstr>In terms of human behavior</vt:lpstr>
      <vt:lpstr>Data</vt:lpstr>
      <vt:lpstr>Features</vt:lpstr>
      <vt:lpstr>Methods</vt:lpstr>
      <vt:lpstr>Technical Explanation</vt:lpstr>
      <vt:lpstr>Data Preprocessing</vt:lpstr>
      <vt:lpstr>Preprocessing I</vt:lpstr>
      <vt:lpstr>Preprocessing I cont…</vt:lpstr>
      <vt:lpstr>Output Preprocessing I</vt:lpstr>
      <vt:lpstr>Preprocessing III</vt:lpstr>
      <vt:lpstr>Pre-Processing Summarization</vt:lpstr>
      <vt:lpstr>Output of Preprocessing III</vt:lpstr>
      <vt:lpstr>Grouping and Creating Behavior Model</vt:lpstr>
      <vt:lpstr>Our Approach</vt:lpstr>
      <vt:lpstr>Finding Similar Patterns</vt:lpstr>
      <vt:lpstr>Algorithm (Similarity Detection)</vt:lpstr>
      <vt:lpstr>Grouping Result</vt:lpstr>
      <vt:lpstr>Performance Evaluation</vt:lpstr>
    </vt:vector>
  </TitlesOfParts>
  <Manager/>
  <Company>UMT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22-Modeling Users</dc:title>
  <dc:subject>Human-Computer Interaction</dc:subject>
  <dc:creator>Imran Hussain</dc:creator>
  <cp:lastModifiedBy>rischan</cp:lastModifiedBy>
  <cp:revision>299</cp:revision>
  <dcterms:created xsi:type="dcterms:W3CDTF">2004-03-17T04:00:39Z</dcterms:created>
  <dcterms:modified xsi:type="dcterms:W3CDTF">2015-03-24T07:28:41Z</dcterms:modified>
</cp:coreProperties>
</file>