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2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73" r:id="rId11"/>
    <p:sldId id="265" r:id="rId12"/>
    <p:sldId id="266" r:id="rId13"/>
    <p:sldId id="268" r:id="rId14"/>
    <p:sldId id="269" r:id="rId15"/>
    <p:sldId id="267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.id/url?sa=t&amp;rct=j&amp;q=&amp;esrc=s&amp;source=web&amp;cd=1&amp;cad=rja&amp;ved=0CCwQFjAA&amp;url=http://www.mit.edu/&amp;ei=iQ8AUa-aMMavkgXqnIDYDw&amp;usg=AFQjCNF2EVXdPhiTQOtoL417djLOM3IjWg&amp;bvm=bv.41248874,d.dG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725" y="874261"/>
            <a:ext cx="8395573" cy="1830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b="1" smtClean="0"/>
              <a:t>Pengaruh Model Pembelajaran Menggunakan </a:t>
            </a:r>
            <a:r>
              <a:rPr lang="hu-HU" sz="2000" b="1" i="1" smtClean="0"/>
              <a:t>IndoBlockly </a:t>
            </a:r>
            <a:r>
              <a:rPr lang="hu-HU" sz="2000" b="1" smtClean="0"/>
              <a:t>(Bahasa </a:t>
            </a:r>
            <a:r>
              <a:rPr lang="hu-HU" sz="2000" smtClean="0"/>
              <a:t/>
            </a:r>
            <a:br>
              <a:rPr lang="hu-HU" sz="2000" smtClean="0"/>
            </a:br>
            <a:r>
              <a:rPr lang="hu-HU" sz="2000" b="1" smtClean="0"/>
              <a:t>Pemrograman Visual Block) terhadap Pemahaman Mahasiswa pada Matakuliah Pemrograman Terstruktur (Studi pada Mahasiswa Semester I Angkatan 2012/2013 Teknik Informatika UIN Sunan Kalijaga Yogyakarta) </a:t>
            </a:r>
            <a:endParaRPr lang="hu-HU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4875" y="3876354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Rischan Mafrur</a:t>
            </a:r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www.developers.or.id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dwalpenelit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200"/>
            <a:ext cx="9144000" cy="18614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643325"/>
            <a:ext cx="8042276" cy="907252"/>
          </a:xfrm>
        </p:spPr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9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40405"/>
            <a:ext cx="8042276" cy="865658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9" y="1814504"/>
            <a:ext cx="8042276" cy="377746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8135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pic>
        <p:nvPicPr>
          <p:cNvPr id="4" name="Picture 3" descr="deskripti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18"/>
            <a:ext cx="9127426" cy="23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1897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Data </a:t>
            </a:r>
            <a:r>
              <a:rPr lang="en-US" dirty="0" err="1" smtClean="0"/>
              <a:t>Pretes</a:t>
            </a:r>
            <a:r>
              <a:rPr lang="en-US" dirty="0" smtClean="0"/>
              <a:t> =&gt; </a:t>
            </a:r>
            <a:r>
              <a:rPr lang="en-US" dirty="0" smtClean="0"/>
              <a:t>Shapiro, h0: normal, h1: </a:t>
            </a:r>
            <a:r>
              <a:rPr lang="en-US" dirty="0" err="1" smtClean="0"/>
              <a:t>tidak</a:t>
            </a:r>
            <a:r>
              <a:rPr lang="en-US" dirty="0" smtClean="0"/>
              <a:t> normal, p </a:t>
            </a:r>
            <a:r>
              <a:rPr lang="en-US" dirty="0" smtClean="0"/>
              <a:t>value all </a:t>
            </a:r>
            <a:r>
              <a:rPr lang="en-US" dirty="0" smtClean="0"/>
              <a:t>(ex:0,0003, con: 0,003)&lt; </a:t>
            </a:r>
            <a:r>
              <a:rPr lang="en-US" dirty="0" smtClean="0"/>
              <a:t>0,05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(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rata-rata </a:t>
            </a:r>
            <a:r>
              <a:rPr lang="en-US" dirty="0" err="1" smtClean="0"/>
              <a:t>dengan</a:t>
            </a:r>
            <a:r>
              <a:rPr lang="en-US" dirty="0" smtClean="0"/>
              <a:t> Mann Whitney) =&gt; </a:t>
            </a:r>
            <a:r>
              <a:rPr lang="en-US" dirty="0" smtClean="0"/>
              <a:t>h0:tdk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, h1: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rata-rata, p-value 0,749 &gt; 0,05</a:t>
            </a:r>
            <a:r>
              <a:rPr lang="en-US" dirty="0" smtClean="0"/>
              <a:t>. h0 </a:t>
            </a:r>
            <a:r>
              <a:rPr lang="en-US" dirty="0" err="1" smtClean="0"/>
              <a:t>diterima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Postest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=&gt; </a:t>
            </a:r>
            <a:r>
              <a:rPr lang="en-US" dirty="0" smtClean="0"/>
              <a:t>Shapiro </a:t>
            </a:r>
            <a:r>
              <a:rPr lang="en-US" dirty="0" err="1"/>
              <a:t>Wilk</a:t>
            </a:r>
            <a:r>
              <a:rPr lang="en-US" dirty="0"/>
              <a:t> </a:t>
            </a:r>
            <a:r>
              <a:rPr lang="en-US" dirty="0" smtClean="0"/>
              <a:t>.h0</a:t>
            </a:r>
            <a:r>
              <a:rPr lang="en-US" dirty="0"/>
              <a:t>: normal, h1: </a:t>
            </a:r>
            <a:r>
              <a:rPr lang="en-US" dirty="0" err="1"/>
              <a:t>tidak</a:t>
            </a:r>
            <a:r>
              <a:rPr lang="en-US" dirty="0"/>
              <a:t> normal, p value all (ex</a:t>
            </a:r>
            <a:r>
              <a:rPr lang="en-US" dirty="0" smtClean="0"/>
              <a:t>:</a:t>
            </a:r>
            <a:r>
              <a:rPr lang="en-US" dirty="0"/>
              <a:t>0,0146 </a:t>
            </a:r>
            <a:r>
              <a:rPr lang="en-US" dirty="0" smtClean="0"/>
              <a:t>, </a:t>
            </a:r>
            <a:r>
              <a:rPr lang="en-US" dirty="0"/>
              <a:t>con: </a:t>
            </a:r>
            <a:r>
              <a:rPr lang="en-US" dirty="0"/>
              <a:t>0,0038 </a:t>
            </a:r>
            <a:r>
              <a:rPr lang="en-US" dirty="0" smtClean="0"/>
              <a:t>)</a:t>
            </a:r>
            <a:r>
              <a:rPr lang="en-US" dirty="0"/>
              <a:t>&lt; 0,05.</a:t>
            </a:r>
            <a:br>
              <a:rPr lang="en-US" dirty="0"/>
            </a:br>
            <a:r>
              <a:rPr lang="en-US" dirty="0"/>
              <a:t>h0 </a:t>
            </a:r>
            <a:r>
              <a:rPr lang="en-US" dirty="0" err="1"/>
              <a:t>ditolak</a:t>
            </a:r>
            <a:r>
              <a:rPr lang="en-US" dirty="0"/>
              <a:t>.</a:t>
            </a:r>
          </a:p>
          <a:p>
            <a:r>
              <a:rPr lang="en-US" dirty="0" smtClean="0"/>
              <a:t>Mann </a:t>
            </a:r>
            <a:r>
              <a:rPr lang="en-US" dirty="0" smtClean="0"/>
              <a:t>Whitney (</a:t>
            </a:r>
            <a:r>
              <a:rPr lang="en-US" dirty="0" err="1" smtClean="0"/>
              <a:t>Kesamaan</a:t>
            </a:r>
            <a:r>
              <a:rPr lang="en-US" dirty="0" smtClean="0"/>
              <a:t> Rata-rata), </a:t>
            </a:r>
            <a:r>
              <a:rPr lang="en-US" dirty="0"/>
              <a:t>h0:tdk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, h1: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rata-rata, p-value </a:t>
            </a:r>
            <a:r>
              <a:rPr lang="en-US" dirty="0" smtClean="0"/>
              <a:t>:0,000 </a:t>
            </a:r>
            <a:r>
              <a:rPr lang="en-US" dirty="0" smtClean="0"/>
              <a:t>&lt; </a:t>
            </a:r>
            <a:r>
              <a:rPr lang="en-US" dirty="0" smtClean="0"/>
              <a:t>0.05. </a:t>
            </a:r>
            <a:r>
              <a:rPr lang="en-US" dirty="0" smtClean="0"/>
              <a:t>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473571"/>
            <a:ext cx="8042276" cy="10172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Lampiran</a:t>
            </a:r>
            <a:r>
              <a:rPr lang="en-US" sz="3000" dirty="0" smtClean="0"/>
              <a:t> I </a:t>
            </a:r>
            <a:r>
              <a:rPr lang="en-US" sz="3000" dirty="0" err="1" smtClean="0"/>
              <a:t>Perhitungan</a:t>
            </a:r>
            <a:r>
              <a:rPr lang="en-US" sz="3000" dirty="0" smtClean="0"/>
              <a:t> Index Gain</a:t>
            </a:r>
            <a:endParaRPr lang="en-US" sz="3000" dirty="0"/>
          </a:p>
        </p:txBody>
      </p:sp>
      <p:pic>
        <p:nvPicPr>
          <p:cNvPr id="5" name="Picture 4" descr="g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4" y="2490819"/>
            <a:ext cx="7556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2205"/>
            <a:ext cx="8042276" cy="76821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60422"/>
            <a:ext cx="8042276" cy="550478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/>
              <a:t>Shapiro </a:t>
            </a:r>
            <a:r>
              <a:rPr lang="en-US" dirty="0" err="1" smtClean="0"/>
              <a:t>Wilk</a:t>
            </a:r>
            <a:r>
              <a:rPr lang="en-US" dirty="0" smtClean="0"/>
              <a:t>, </a:t>
            </a:r>
            <a:r>
              <a:rPr lang="en-US" dirty="0"/>
              <a:t>h0: normal, h1: </a:t>
            </a:r>
            <a:r>
              <a:rPr lang="en-US" dirty="0" err="1"/>
              <a:t>tidak</a:t>
            </a:r>
            <a:r>
              <a:rPr lang="en-US" dirty="0"/>
              <a:t> normal, p value all </a:t>
            </a:r>
            <a:r>
              <a:rPr lang="en-US" dirty="0" smtClean="0"/>
              <a:t>(pre:</a:t>
            </a:r>
            <a:r>
              <a:rPr lang="en-US" dirty="0"/>
              <a:t>0,00038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: </a:t>
            </a:r>
            <a:r>
              <a:rPr lang="en-US" dirty="0"/>
              <a:t>0,0146 </a:t>
            </a:r>
            <a:r>
              <a:rPr lang="en-US" dirty="0" smtClean="0"/>
              <a:t> </a:t>
            </a:r>
            <a:r>
              <a:rPr lang="en-US" dirty="0"/>
              <a:t>)&lt; </a:t>
            </a:r>
            <a:r>
              <a:rPr lang="en-US" dirty="0" smtClean="0"/>
              <a:t>0.05. </a:t>
            </a:r>
            <a:r>
              <a:rPr lang="en-US" dirty="0"/>
              <a:t>h</a:t>
            </a:r>
            <a:r>
              <a:rPr lang="en-US" dirty="0" smtClean="0"/>
              <a:t>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(Spearman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2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Wilcoxon Paired Sample (</a:t>
            </a:r>
            <a:r>
              <a:rPr lang="en-US" dirty="0" err="1" smtClean="0"/>
              <a:t>dua</a:t>
            </a:r>
            <a:r>
              <a:rPr lang="en-US" dirty="0" smtClean="0"/>
              <a:t> sample </a:t>
            </a:r>
            <a:r>
              <a:rPr lang="en-US" dirty="0" err="1" smtClean="0"/>
              <a:t>berhunungan</a:t>
            </a:r>
            <a:r>
              <a:rPr lang="en-US" dirty="0" smtClean="0"/>
              <a:t>), h0:No </a:t>
            </a:r>
            <a:r>
              <a:rPr lang="en-US" dirty="0" err="1" smtClean="0"/>
              <a:t>korelasi</a:t>
            </a:r>
            <a:r>
              <a:rPr lang="en-US" dirty="0" smtClean="0"/>
              <a:t>, h1: Ada </a:t>
            </a:r>
            <a:r>
              <a:rPr lang="en-US" dirty="0" err="1" smtClean="0"/>
              <a:t>Korelasi</a:t>
            </a:r>
            <a:r>
              <a:rPr lang="en-US" dirty="0" smtClean="0"/>
              <a:t>, </a:t>
            </a:r>
            <a:r>
              <a:rPr lang="en-US" dirty="0"/>
              <a:t>p-value </a:t>
            </a:r>
            <a:r>
              <a:rPr lang="en-US" dirty="0" smtClean="0"/>
              <a:t>:0,00 </a:t>
            </a:r>
            <a:r>
              <a:rPr lang="en-US" dirty="0"/>
              <a:t>&lt; </a:t>
            </a:r>
            <a:r>
              <a:rPr lang="en-US" dirty="0" smtClean="0"/>
              <a:t>0.05. 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(r)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spearman : </a:t>
            </a:r>
            <a:r>
              <a:rPr lang="en-US" dirty="0"/>
              <a:t>0,43</a:t>
            </a:r>
          </a:p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. H0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h1: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</a:t>
            </a:r>
            <a:r>
              <a:rPr lang="en-US" dirty="0"/>
              <a:t>p-value 0,02 &lt; </a:t>
            </a:r>
            <a:r>
              <a:rPr lang="en-US" dirty="0" smtClean="0"/>
              <a:t>0.05. h0 </a:t>
            </a:r>
            <a:r>
              <a:rPr lang="en-US" dirty="0" err="1" smtClean="0"/>
              <a:t>ditolak</a:t>
            </a:r>
            <a:r>
              <a:rPr lang="en-US" smtClean="0"/>
              <a:t>.</a:t>
            </a:r>
          </a:p>
          <a:p>
            <a:r>
              <a:rPr lang="en-US" dirty="0" err="1" smtClean="0"/>
              <a:t>Determinasi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0.1849 / 18.49 %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735" y="2028945"/>
            <a:ext cx="8042276" cy="2632207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IndoBlockly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err="1" smtClean="0"/>
              <a:t>statistik</a:t>
            </a:r>
            <a:r>
              <a:rPr lang="en-US" dirty="0" smtClean="0"/>
              <a:t> R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532413"/>
            <a:ext cx="8042276" cy="1336956"/>
          </a:xfrm>
        </p:spPr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asistensi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7996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96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D:\KULIAH\SKRIPSI\SEMINAR\image\Scratc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1697276" cy="1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KULIAH\SKRIPSI\SEMINAR\image\greenf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50312"/>
            <a:ext cx="1395429" cy="16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KULIAH\SKRIPSI\SEMINAR\image\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24923"/>
            <a:ext cx="2979102" cy="17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KULIAH\SKRIPSI\SEMINAR\image\waterbearla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" y="3508177"/>
            <a:ext cx="1529069" cy="19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lackBerry-App-Generat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8" y="3101931"/>
            <a:ext cx="4021390" cy="24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36197"/>
            <a:ext cx="8042276" cy="30074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indoblockly</a:t>
            </a:r>
            <a:r>
              <a:rPr lang="en-US" dirty="0"/>
              <a:t> </a:t>
            </a:r>
            <a:r>
              <a:rPr lang="en-US" dirty="0" smtClean="0"/>
              <a:t>can improve </a:t>
            </a:r>
            <a:r>
              <a:rPr lang="en-US" dirty="0"/>
              <a:t>learning </a:t>
            </a:r>
            <a:r>
              <a:rPr lang="en-US" dirty="0" smtClean="0"/>
              <a:t>outcomes ?</a:t>
            </a:r>
          </a:p>
          <a:p>
            <a:pPr marL="0" indent="0" algn="ctr">
              <a:buNone/>
            </a:pPr>
            <a:r>
              <a:rPr lang="en-US" dirty="0" smtClean="0"/>
              <a:t>TRUE ||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3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IndoBlockly</a:t>
            </a:r>
            <a:r>
              <a:rPr lang="en-US" dirty="0" smtClean="0"/>
              <a:t> developers?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Reseacher</a:t>
            </a:r>
            <a:r>
              <a:rPr lang="en-US" dirty="0" smtClean="0"/>
              <a:t> (me) ?</a:t>
            </a:r>
          </a:p>
          <a:p>
            <a:r>
              <a:rPr lang="en-US" dirty="0" smtClean="0"/>
              <a:t>For User (student and everyone) ?</a:t>
            </a:r>
          </a:p>
          <a:p>
            <a:r>
              <a:rPr lang="en-US" dirty="0" smtClean="0"/>
              <a:t>For next research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4774"/>
            <a:ext cx="8042276" cy="933172"/>
          </a:xfrm>
        </p:spPr>
        <p:txBody>
          <a:bodyPr/>
          <a:lstStyle/>
          <a:p>
            <a:r>
              <a:rPr lang="en-US" dirty="0" smtClean="0"/>
              <a:t>references()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03281"/>
            <a:ext cx="8758445" cy="5261923"/>
          </a:xfrm>
        </p:spPr>
        <p:txBody>
          <a:bodyPr/>
          <a:lstStyle/>
          <a:p>
            <a:r>
              <a:rPr lang="en-US" dirty="0" smtClean="0"/>
              <a:t>Robins,2003 : two factor =&gt; from himself, from teaching strategies.</a:t>
            </a:r>
          </a:p>
          <a:p>
            <a:r>
              <a:rPr lang="en-US" dirty="0" smtClean="0"/>
              <a:t>Lahtinen</a:t>
            </a:r>
            <a:r>
              <a:rPr lang="en-US" dirty="0"/>
              <a:t>,2005 : types of programming </a:t>
            </a:r>
            <a:r>
              <a:rPr lang="en-US" dirty="0" smtClean="0"/>
              <a:t>languages =&gt; important factor for novice programmer.</a:t>
            </a:r>
          </a:p>
          <a:p>
            <a:r>
              <a:rPr lang="hu-HU" dirty="0"/>
              <a:t>Kelleher dan Pausch,</a:t>
            </a:r>
            <a:r>
              <a:rPr lang="hu-HU" dirty="0" smtClean="0"/>
              <a:t>2003 : programming environment taxonomy =&gt; highest taxonomy is teaching system. Technical and social problems about novice programmer.</a:t>
            </a:r>
          </a:p>
          <a:p>
            <a:r>
              <a:rPr lang="en-US" dirty="0" smtClean="0"/>
              <a:t>Scratch paper by Maloney, 2008 : scratch club house </a:t>
            </a:r>
            <a:r>
              <a:rPr lang="en-US" dirty="0" smtClean="0">
                <a:sym typeface="Wingdings"/>
              </a:rPr>
              <a:t> </a:t>
            </a:r>
            <a:r>
              <a:rPr lang="cs-CZ" dirty="0" err="1" smtClean="0"/>
              <a:t>scratch.mit.edu</a:t>
            </a:r>
            <a:r>
              <a:rPr lang="cs-CZ" dirty="0" smtClean="0"/>
              <a:t> , full support </a:t>
            </a:r>
            <a:r>
              <a:rPr lang="cs-CZ" dirty="0" smtClean="0"/>
              <a:t>by (</a:t>
            </a:r>
            <a:r>
              <a:rPr lang="cs-CZ" dirty="0" err="1" smtClean="0"/>
              <a:t>page</a:t>
            </a:r>
            <a:r>
              <a:rPr lang="cs-CZ" dirty="0" smtClean="0"/>
              <a:t> 11) </a:t>
            </a:r>
            <a:r>
              <a:rPr lang="en-US" dirty="0">
                <a:hlinkClick r:id="rId2"/>
              </a:rPr>
              <a:t>Massachusetts Institute of Technology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learning and learning programming</a:t>
            </a:r>
          </a:p>
          <a:p>
            <a:r>
              <a:rPr lang="en-US" dirty="0" smtClean="0"/>
              <a:t>Why programming is so difficult?</a:t>
            </a:r>
          </a:p>
          <a:p>
            <a:r>
              <a:rPr lang="en-US" dirty="0" smtClean="0"/>
              <a:t>VPLs is better solution?</a:t>
            </a:r>
          </a:p>
          <a:p>
            <a:r>
              <a:rPr lang="en-US" dirty="0" smtClean="0"/>
              <a:t>Advantages and disadvantages about VPLs.</a:t>
            </a:r>
          </a:p>
          <a:p>
            <a:r>
              <a:rPr lang="en-US" dirty="0" err="1" smtClean="0"/>
              <a:t>IndoBlockly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3093"/>
            <a:ext cx="8042276" cy="1047108"/>
          </a:xfrm>
        </p:spPr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62074"/>
            <a:ext cx="8042276" cy="4343400"/>
          </a:xfrm>
        </p:spPr>
        <p:txBody>
          <a:bodyPr/>
          <a:lstStyle/>
          <a:p>
            <a:r>
              <a:rPr lang="en-US" dirty="0" smtClean="0"/>
              <a:t>Population and sample (purposive sampling).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expert,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. (</a:t>
            </a:r>
            <a:r>
              <a:rPr lang="en-US" dirty="0" err="1" smtClean="0"/>
              <a:t>validitas</a:t>
            </a:r>
            <a:r>
              <a:rPr lang="en-US" dirty="0" smtClean="0"/>
              <a:t>, </a:t>
            </a:r>
            <a:r>
              <a:rPr lang="en-US" dirty="0" err="1" smtClean="0"/>
              <a:t>reliabilitas</a:t>
            </a:r>
            <a:r>
              <a:rPr lang="en-US" dirty="0" smtClean="0"/>
              <a:t>,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kesukaran</a:t>
            </a:r>
            <a:r>
              <a:rPr lang="en-US" dirty="0" smtClean="0"/>
              <a:t>)</a:t>
            </a:r>
            <a:r>
              <a:rPr lang="en-US" dirty="0" smtClean="0"/>
              <a:t>. Page :47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7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Lampiran</a:t>
            </a:r>
            <a:r>
              <a:rPr lang="en-US" dirty="0" smtClean="0"/>
              <a:t> B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907252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 descr="contr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4" y="2355197"/>
            <a:ext cx="2876700" cy="2272593"/>
          </a:xfrm>
          <a:prstGeom prst="rect">
            <a:avLst/>
          </a:prstGeom>
        </p:spPr>
      </p:pic>
      <p:pic>
        <p:nvPicPr>
          <p:cNvPr id="5" name="Picture 4" descr="experim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12" y="2192433"/>
            <a:ext cx="2425399" cy="2474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90" y="1068991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Pretest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595" y="5337083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Abadi MT Condensed Extra Bold"/>
                <a:cs typeface="Abadi MT Condensed Extra Bold"/>
              </a:rPr>
              <a:t>Postest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595" y="2152893"/>
            <a:ext cx="15174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Learning Process with different treatment 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402" y="4638869"/>
            <a:ext cx="2259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Experiment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052" y="4627790"/>
            <a:ext cx="1837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Control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7411" y="2870215"/>
            <a:ext cx="793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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3286" y="2870215"/>
            <a:ext cx="876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4418" y="1596510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3631" y="4846122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285</TotalTime>
  <Words>455</Words>
  <Application>Microsoft Macintosh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PowerPoint Presentation</vt:lpstr>
      <vt:lpstr>Masalah asistensi</vt:lpstr>
      <vt:lpstr>Introduction</vt:lpstr>
      <vt:lpstr>goal</vt:lpstr>
      <vt:lpstr>benefit</vt:lpstr>
      <vt:lpstr>references()</vt:lpstr>
      <vt:lpstr>basic theory</vt:lpstr>
      <vt:lpstr>Uji coba instrumen penelitian</vt:lpstr>
      <vt:lpstr>experiment</vt:lpstr>
      <vt:lpstr>Jadwal penelitian</vt:lpstr>
      <vt:lpstr>discussion</vt:lpstr>
      <vt:lpstr>Analisis Deskriptif</vt:lpstr>
      <vt:lpstr>Analisis Inferensi</vt:lpstr>
      <vt:lpstr>Conn…</vt:lpstr>
      <vt:lpstr>Analisis Index Gain</vt:lpstr>
      <vt:lpstr>Analisis Korelasi</vt:lpstr>
      <vt:lpstr>Conn..</vt:lpstr>
      <vt:lpstr>Demo IndoBlockly &amp;  statistik R tool</vt:lpstr>
    </vt:vector>
  </TitlesOfParts>
  <Company>rischanlab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Model Pembelajaran Menggunakan IndoBlockly (Bahasa  Pemrograman Visual Block) terhadap Pemahaman Mahasiswa pada Matakuliah Pemrograman Terstruktur (Studi pada Mahasiswa Semester I Angkatan 2012/2013 Teknik Informatika UIN Sunan Kalijaga Yogyakarta) </dc:title>
  <dc:creator>rischan mafrur</dc:creator>
  <cp:lastModifiedBy>rischan mafrur</cp:lastModifiedBy>
  <cp:revision>46</cp:revision>
  <dcterms:created xsi:type="dcterms:W3CDTF">2013-01-24T00:27:41Z</dcterms:created>
  <dcterms:modified xsi:type="dcterms:W3CDTF">2013-01-24T15:35:03Z</dcterms:modified>
</cp:coreProperties>
</file>