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.id/url?sa=t&amp;rct=j&amp;q=&amp;esrc=s&amp;source=web&amp;cd=1&amp;cad=rja&amp;ved=0CCwQFjAA&amp;url=http://www.mit.edu/&amp;ei=iQ8AUa-aMMavkgXqnIDYDw&amp;usg=AFQjCNF2EVXdPhiTQOtoL417djLOM3IjWg&amp;bvm=bv.41248874,d.dG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8725" y="874261"/>
            <a:ext cx="8395573" cy="1830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b="1" smtClean="0"/>
              <a:t>Pengaruh Model Pembelajaran Menggunakan </a:t>
            </a:r>
            <a:r>
              <a:rPr lang="hu-HU" sz="2000" b="1" i="1" smtClean="0"/>
              <a:t>IndoBlockly </a:t>
            </a:r>
            <a:r>
              <a:rPr lang="hu-HU" sz="2000" b="1" smtClean="0"/>
              <a:t>(Bahasa </a:t>
            </a:r>
            <a:r>
              <a:rPr lang="hu-HU" sz="2000" smtClean="0"/>
              <a:t/>
            </a:r>
            <a:br>
              <a:rPr lang="hu-HU" sz="2000" smtClean="0"/>
            </a:br>
            <a:r>
              <a:rPr lang="hu-HU" sz="2000" b="1" smtClean="0"/>
              <a:t>Pemrograman Visual Block) terhadap Pemahaman Mahasiswa pada Matakuliah Pemrograman Terstruktur (Studi pada Mahasiswa Semester I Angkatan 2012/2013 Teknik Informatika UIN Sunan Kalijaga Yogyakarta) </a:t>
            </a:r>
            <a:endParaRPr lang="hu-HU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4875" y="3876354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Rischan Mafrur</a:t>
            </a:r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www.developers.or.id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8135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pic>
        <p:nvPicPr>
          <p:cNvPr id="4" name="Picture 3" descr="deskripti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918"/>
            <a:ext cx="9127426" cy="23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34309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Data </a:t>
            </a:r>
            <a:r>
              <a:rPr lang="en-US" dirty="0" err="1" smtClean="0"/>
              <a:t>Pretes</a:t>
            </a:r>
            <a:r>
              <a:rPr lang="en-US" dirty="0" smtClean="0"/>
              <a:t> =&gt; Shapiro </a:t>
            </a:r>
            <a:r>
              <a:rPr lang="en-US" dirty="0" err="1" smtClean="0"/>
              <a:t>Wilk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Normal), p value all &lt; 0,05.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Non </a:t>
            </a:r>
            <a:r>
              <a:rPr lang="en-US" dirty="0" err="1" smtClean="0"/>
              <a:t>Parametrik</a:t>
            </a:r>
            <a:r>
              <a:rPr lang="en-US" dirty="0" smtClean="0"/>
              <a:t> (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rata-rata </a:t>
            </a:r>
            <a:r>
              <a:rPr lang="en-US" dirty="0" err="1" smtClean="0"/>
              <a:t>dengan</a:t>
            </a:r>
            <a:r>
              <a:rPr lang="en-US" dirty="0" smtClean="0"/>
              <a:t> Mann Whitney) =&gt;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rata-rata, p-value 0,749 &gt; 0,05.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6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Postest</a:t>
            </a:r>
            <a:r>
              <a:rPr lang="en-US" dirty="0" smtClean="0"/>
              <a:t> </a:t>
            </a:r>
            <a:r>
              <a:rPr lang="en-US" dirty="0" err="1" smtClean="0"/>
              <a:t>Experimen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=&gt; Shapiro </a:t>
            </a:r>
            <a:r>
              <a:rPr lang="en-US" dirty="0" err="1" smtClean="0"/>
              <a:t>Wilk</a:t>
            </a:r>
            <a:r>
              <a:rPr lang="en-US" dirty="0" smtClean="0"/>
              <a:t>, p-value all &lt; 0.05 : </a:t>
            </a:r>
            <a:r>
              <a:rPr lang="en-US" dirty="0" err="1" smtClean="0"/>
              <a:t>Tidak</a:t>
            </a:r>
            <a:r>
              <a:rPr lang="en-US" dirty="0" smtClean="0"/>
              <a:t> Normal</a:t>
            </a:r>
          </a:p>
          <a:p>
            <a:r>
              <a:rPr lang="en-US" dirty="0" smtClean="0"/>
              <a:t>Mann Whitney (</a:t>
            </a:r>
            <a:r>
              <a:rPr lang="en-US" dirty="0" err="1" smtClean="0"/>
              <a:t>Kesamaan</a:t>
            </a:r>
            <a:r>
              <a:rPr lang="en-US" dirty="0" smtClean="0"/>
              <a:t> Rata-rata), p-value &lt; 0.05. Ada </a:t>
            </a:r>
            <a:r>
              <a:rPr lang="en-US" dirty="0" err="1" smtClean="0"/>
              <a:t>Perbedaan</a:t>
            </a:r>
            <a:r>
              <a:rPr lang="en-US" dirty="0" smtClean="0"/>
              <a:t> Rata-Rata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Experimen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473571"/>
            <a:ext cx="8042276" cy="10172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Lampiran</a:t>
            </a:r>
            <a:r>
              <a:rPr lang="en-US" sz="3000" dirty="0" smtClean="0"/>
              <a:t> I </a:t>
            </a:r>
            <a:r>
              <a:rPr lang="en-US" sz="3000" dirty="0" err="1" smtClean="0"/>
              <a:t>Perhitungan</a:t>
            </a:r>
            <a:r>
              <a:rPr lang="en-US" sz="3000" dirty="0" smtClean="0"/>
              <a:t> Index Gain</a:t>
            </a:r>
            <a:endParaRPr lang="en-US" sz="3000" dirty="0"/>
          </a:p>
        </p:txBody>
      </p:sp>
      <p:pic>
        <p:nvPicPr>
          <p:cNvPr id="5" name="Picture 4" descr="g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4" y="2490819"/>
            <a:ext cx="7556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2205"/>
            <a:ext cx="8042276" cy="76821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60422"/>
            <a:ext cx="8042276" cy="5504783"/>
          </a:xfrm>
        </p:spPr>
        <p:txBody>
          <a:bodyPr/>
          <a:lstStyle/>
          <a:p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p-value &lt; 0.05.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Normal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(Spearman)</a:t>
            </a:r>
          </a:p>
          <a:p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, p-value 0,00 &lt; 0.05=&gt; Ada </a:t>
            </a:r>
            <a:r>
              <a:rPr lang="en-US" dirty="0" err="1" smtClean="0"/>
              <a:t>Korelasi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(r) </a:t>
            </a:r>
            <a:r>
              <a:rPr lang="en-US" dirty="0" err="1" smtClean="0"/>
              <a:t>dengan</a:t>
            </a:r>
            <a:r>
              <a:rPr lang="en-US" dirty="0" smtClean="0"/>
              <a:t> spearman 0,43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Signifikansi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, p-value 0,02 &lt; 0.05 =&gt; </a:t>
            </a:r>
            <a:r>
              <a:rPr lang="en-US" dirty="0" err="1" smtClean="0"/>
              <a:t>signifikan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Determinasi</a:t>
            </a:r>
            <a:r>
              <a:rPr lang="en-US" dirty="0" smtClean="0"/>
              <a:t> r</a:t>
            </a:r>
            <a:r>
              <a:rPr lang="en-US" baseline="30000" dirty="0" smtClean="0"/>
              <a:t>2 </a:t>
            </a:r>
            <a:r>
              <a:rPr lang="en-US" dirty="0" smtClean="0"/>
              <a:t>= 0.1849 / 18.49 %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2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9967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2" descr="D:\KULIAH\SKRIPSI\SEMINAR\image\Scratc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0"/>
            <a:ext cx="1697276" cy="15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KULIAH\SKRIPSI\SEMINAR\image\greenfo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50312"/>
            <a:ext cx="1395429" cy="16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KULIAH\SKRIPSI\SEMINAR\image\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24923"/>
            <a:ext cx="2979102" cy="17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KULIAH\SKRIPSI\SEMINAR\image\waterbearla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" y="3508177"/>
            <a:ext cx="1529069" cy="19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lackBerry-App-Generat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8" y="3101931"/>
            <a:ext cx="4021390" cy="24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36197"/>
            <a:ext cx="8042276" cy="30074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indoblockly</a:t>
            </a:r>
            <a:r>
              <a:rPr lang="en-US" dirty="0"/>
              <a:t> </a:t>
            </a:r>
            <a:r>
              <a:rPr lang="en-US" dirty="0" smtClean="0"/>
              <a:t>can improve </a:t>
            </a:r>
            <a:r>
              <a:rPr lang="en-US" dirty="0"/>
              <a:t>learning </a:t>
            </a:r>
            <a:r>
              <a:rPr lang="en-US" dirty="0" smtClean="0"/>
              <a:t>outcomes ?</a:t>
            </a:r>
          </a:p>
          <a:p>
            <a:pPr marL="0" indent="0" algn="ctr">
              <a:buNone/>
            </a:pPr>
            <a:r>
              <a:rPr lang="en-US" dirty="0" smtClean="0"/>
              <a:t>TRUE ||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3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IndoBlockly</a:t>
            </a:r>
            <a:r>
              <a:rPr lang="en-US" dirty="0" smtClean="0"/>
              <a:t> developers?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Reseacher</a:t>
            </a:r>
            <a:r>
              <a:rPr lang="en-US" dirty="0" smtClean="0"/>
              <a:t> (me) ?</a:t>
            </a:r>
          </a:p>
          <a:p>
            <a:r>
              <a:rPr lang="en-US" dirty="0" smtClean="0"/>
              <a:t>For User (student and everyone) ?</a:t>
            </a:r>
          </a:p>
          <a:p>
            <a:r>
              <a:rPr lang="en-US" dirty="0" smtClean="0"/>
              <a:t>For next research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4774"/>
            <a:ext cx="8042276" cy="933172"/>
          </a:xfrm>
        </p:spPr>
        <p:txBody>
          <a:bodyPr/>
          <a:lstStyle/>
          <a:p>
            <a:r>
              <a:rPr lang="en-US" dirty="0" smtClean="0"/>
              <a:t>references()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303281"/>
            <a:ext cx="8758445" cy="5261923"/>
          </a:xfrm>
        </p:spPr>
        <p:txBody>
          <a:bodyPr/>
          <a:lstStyle/>
          <a:p>
            <a:r>
              <a:rPr lang="en-US" dirty="0" smtClean="0"/>
              <a:t>Robins,2003 : two factor =&gt; from himself, from teaching strategies.</a:t>
            </a:r>
          </a:p>
          <a:p>
            <a:r>
              <a:rPr lang="en-US" dirty="0" smtClean="0"/>
              <a:t>Lahtinen</a:t>
            </a:r>
            <a:r>
              <a:rPr lang="en-US" dirty="0"/>
              <a:t>,2005 : types of programming </a:t>
            </a:r>
            <a:r>
              <a:rPr lang="en-US" dirty="0" smtClean="0"/>
              <a:t>languages =&gt; important factor for novice programmer.</a:t>
            </a:r>
          </a:p>
          <a:p>
            <a:r>
              <a:rPr lang="hu-HU" dirty="0"/>
              <a:t>Kelleher dan Pausch,</a:t>
            </a:r>
            <a:r>
              <a:rPr lang="hu-HU" dirty="0" smtClean="0"/>
              <a:t>2003 : programming environment taxonomy =&gt; highest taxonomy is teaching system. Technical and social problems about novice programmer.</a:t>
            </a:r>
          </a:p>
          <a:p>
            <a:r>
              <a:rPr lang="en-US" dirty="0" smtClean="0"/>
              <a:t>Scratch paper by Maloney, 2008 : scratch club house </a:t>
            </a:r>
            <a:r>
              <a:rPr lang="en-US" dirty="0" smtClean="0">
                <a:sym typeface="Wingdings"/>
              </a:rPr>
              <a:t> </a:t>
            </a:r>
            <a:r>
              <a:rPr lang="cs-CZ" dirty="0" err="1" smtClean="0"/>
              <a:t>scratch.mit.edu</a:t>
            </a:r>
            <a:r>
              <a:rPr lang="cs-CZ" dirty="0" smtClean="0"/>
              <a:t> , full support by </a:t>
            </a:r>
            <a:r>
              <a:rPr lang="en-US" dirty="0">
                <a:hlinkClick r:id="rId2"/>
              </a:rPr>
              <a:t>Massachusetts Institute of Technology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learning and learning programming</a:t>
            </a:r>
          </a:p>
          <a:p>
            <a:r>
              <a:rPr lang="en-US" dirty="0" smtClean="0"/>
              <a:t>Why programming is so difficult?</a:t>
            </a:r>
          </a:p>
          <a:p>
            <a:r>
              <a:rPr lang="en-US" dirty="0" smtClean="0"/>
              <a:t>VPLs is better solution?</a:t>
            </a:r>
          </a:p>
          <a:p>
            <a:r>
              <a:rPr lang="en-US" dirty="0" smtClean="0"/>
              <a:t>Advantages and disadvantages about VPLs.</a:t>
            </a:r>
          </a:p>
          <a:p>
            <a:r>
              <a:rPr lang="en-US" dirty="0" err="1" smtClean="0"/>
              <a:t>IndoBlockly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51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53093"/>
            <a:ext cx="8042276" cy="1047108"/>
          </a:xfrm>
        </p:spPr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62074"/>
            <a:ext cx="8042276" cy="4343400"/>
          </a:xfrm>
        </p:spPr>
        <p:txBody>
          <a:bodyPr/>
          <a:lstStyle/>
          <a:p>
            <a:r>
              <a:rPr lang="en-US" dirty="0" smtClean="0"/>
              <a:t>Population and sample (purposive sampling).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expert,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. (</a:t>
            </a:r>
            <a:r>
              <a:rPr lang="en-US" dirty="0" err="1" smtClean="0"/>
              <a:t>validitas</a:t>
            </a:r>
            <a:r>
              <a:rPr lang="en-US" dirty="0" smtClean="0"/>
              <a:t>, </a:t>
            </a:r>
            <a:r>
              <a:rPr lang="en-US" dirty="0" err="1" smtClean="0"/>
              <a:t>reliabilitas</a:t>
            </a:r>
            <a:r>
              <a:rPr lang="en-US" dirty="0" smtClean="0"/>
              <a:t>,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,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kesukaran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10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7 </a:t>
            </a:r>
            <a:r>
              <a:rPr lang="en-US" dirty="0" err="1" smtClean="0"/>
              <a:t>soal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Lampiran</a:t>
            </a:r>
            <a:r>
              <a:rPr lang="en-US" dirty="0" smtClean="0"/>
              <a:t> B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907252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pic>
        <p:nvPicPr>
          <p:cNvPr id="4" name="Picture 3" descr="contro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4" y="2355197"/>
            <a:ext cx="2876700" cy="2272593"/>
          </a:xfrm>
          <a:prstGeom prst="rect">
            <a:avLst/>
          </a:prstGeom>
        </p:spPr>
      </p:pic>
      <p:pic>
        <p:nvPicPr>
          <p:cNvPr id="5" name="Picture 4" descr="experim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12" y="2192433"/>
            <a:ext cx="2425399" cy="2474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0690" y="1068991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Pretest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595" y="5337083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Abadi MT Condensed Extra Bold"/>
                <a:cs typeface="Abadi MT Condensed Extra Bold"/>
              </a:rPr>
              <a:t>Postest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595" y="2152893"/>
            <a:ext cx="151747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Learning Process with different treatment 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402" y="4638869"/>
            <a:ext cx="2259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Experiment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4052" y="4627790"/>
            <a:ext cx="1837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Control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7411" y="2870215"/>
            <a:ext cx="793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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23286" y="2870215"/>
            <a:ext cx="876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24418" y="1596510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73631" y="4846122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40405"/>
            <a:ext cx="8042276" cy="865658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9" y="1814504"/>
            <a:ext cx="8042276" cy="377746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110</TotalTime>
  <Words>416</Words>
  <Application>Microsoft Macintosh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PowerPoint Presentation</vt:lpstr>
      <vt:lpstr>Introduction</vt:lpstr>
      <vt:lpstr>goal</vt:lpstr>
      <vt:lpstr>benefit</vt:lpstr>
      <vt:lpstr>references()</vt:lpstr>
      <vt:lpstr>basic theory</vt:lpstr>
      <vt:lpstr>Uji coba instrumen penelitian</vt:lpstr>
      <vt:lpstr>experiment</vt:lpstr>
      <vt:lpstr>discussion</vt:lpstr>
      <vt:lpstr>Analisis Deskriptif</vt:lpstr>
      <vt:lpstr>Analisis Inferensi</vt:lpstr>
      <vt:lpstr>Conn…</vt:lpstr>
      <vt:lpstr>Analisis Index Gain</vt:lpstr>
      <vt:lpstr>Analisis Korelasi</vt:lpstr>
    </vt:vector>
  </TitlesOfParts>
  <Company>rischanlab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Pengaruh Model Pembelajaran Menggunakan IndoBlockly (Bahasa  Pemrograman Visual Block) terhadap Pemahaman Mahasiswa pada Matakuliah Pemrograman Terstruktur (Studi pada Mahasiswa Semester I Angkatan 2012/2013 Teknik Informatika UIN Sunan Kalijaga Yogyakarta) </dc:title>
  <dc:creator>rischan mafrur</dc:creator>
  <cp:lastModifiedBy>rischan mafrur</cp:lastModifiedBy>
  <cp:revision>20</cp:revision>
  <dcterms:created xsi:type="dcterms:W3CDTF">2013-01-24T00:27:41Z</dcterms:created>
  <dcterms:modified xsi:type="dcterms:W3CDTF">2013-01-24T02:18:23Z</dcterms:modified>
</cp:coreProperties>
</file>