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1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85" r:id="rId14"/>
    <p:sldId id="286" r:id="rId15"/>
    <p:sldId id="258" r:id="rId16"/>
    <p:sldId id="26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81" r:id="rId26"/>
    <p:sldId id="28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C4A79-252A-484E-8AB6-B1BE91C55B1E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6F09E-BD21-4685-8753-C7A0A614B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6F09E-BD21-4685-8753-C7A0A614B8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8681-4772-4E35-92F7-28335984263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1F3B-86B2-4368-A8AA-A58B41B2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Arm-flex Based biometrics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based on fusion of Dynamic time wrap and Cross Correlation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Borgule</a:t>
            </a:r>
            <a:endParaRPr lang="en-US" dirty="0" smtClean="0"/>
          </a:p>
          <a:p>
            <a:r>
              <a:rPr lang="en-US" sz="2400" dirty="0" smtClean="0"/>
              <a:t>Ubiquitous computing class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90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6840760" cy="553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4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6" y="1041470"/>
            <a:ext cx="8115300" cy="578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Cross Correlation</a:t>
            </a:r>
            <a:r>
              <a:rPr lang="en-US" dirty="0" smtClean="0">
                <a:solidFill>
                  <a:srgbClr val="00B0F0"/>
                </a:solidFill>
              </a:rPr>
              <a:t>:-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08912" cy="5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23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08912" cy="5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75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Source Code:-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7838"/>
            <a:ext cx="46196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61" y="899170"/>
            <a:ext cx="29432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81436"/>
            <a:ext cx="26479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59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Ear Image Shaped Recognition using Modified </a:t>
            </a:r>
            <a:r>
              <a:rPr lang="en-US" dirty="0" err="1" smtClean="0">
                <a:solidFill>
                  <a:srgbClr val="00B0F0"/>
                </a:solidFill>
              </a:rPr>
              <a:t>Hausdorff</a:t>
            </a:r>
            <a:r>
              <a:rPr lang="en-US" dirty="0" smtClean="0">
                <a:solidFill>
                  <a:srgbClr val="00B0F0"/>
                </a:solidFill>
              </a:rPr>
              <a:t> Distance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Borgule</a:t>
            </a:r>
            <a:endParaRPr lang="en-US" dirty="0" smtClean="0"/>
          </a:p>
          <a:p>
            <a:r>
              <a:rPr lang="en-US" sz="2400" dirty="0" smtClean="0"/>
              <a:t>Ubiquitous computing class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4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Proposed Algorithm:-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098659" y="211905"/>
            <a:ext cx="4977872" cy="6430160"/>
            <a:chOff x="2555776" y="158398"/>
            <a:chExt cx="4977872" cy="6614826"/>
          </a:xfrm>
        </p:grpSpPr>
        <p:sp>
          <p:nvSpPr>
            <p:cNvPr id="123" name="Rectangle 122"/>
            <p:cNvSpPr/>
            <p:nvPr/>
          </p:nvSpPr>
          <p:spPr>
            <a:xfrm>
              <a:off x="3316292" y="158398"/>
              <a:ext cx="1201881" cy="37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24" name="Parallelogram 123"/>
            <p:cNvSpPr/>
            <p:nvPr/>
          </p:nvSpPr>
          <p:spPr>
            <a:xfrm>
              <a:off x="2629840" y="803455"/>
              <a:ext cx="2574786" cy="51604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Capture Ear Image Photo</a:t>
              </a:r>
              <a:endParaRPr lang="en-US" dirty="0"/>
            </a:p>
          </p:txBody>
        </p:sp>
        <p:cxnSp>
          <p:nvCxnSpPr>
            <p:cNvPr id="128" name="Straight Arrow Connector 127"/>
            <p:cNvCxnSpPr>
              <a:stCxn id="124" idx="4"/>
              <a:endCxn id="38" idx="0"/>
            </p:cNvCxnSpPr>
            <p:nvPr/>
          </p:nvCxnSpPr>
          <p:spPr>
            <a:xfrm>
              <a:off x="3917233" y="1319499"/>
              <a:ext cx="0" cy="2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2"/>
              <a:endCxn id="124" idx="0"/>
            </p:cNvCxnSpPr>
            <p:nvPr/>
          </p:nvCxnSpPr>
          <p:spPr>
            <a:xfrm>
              <a:off x="3917233" y="538182"/>
              <a:ext cx="0" cy="2652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Parallelogram 132"/>
            <p:cNvSpPr/>
            <p:nvPr/>
          </p:nvSpPr>
          <p:spPr>
            <a:xfrm>
              <a:off x="2555776" y="2298071"/>
              <a:ext cx="2574788" cy="48379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Binary Pattern</a:t>
              </a:r>
              <a:endParaRPr lang="en-US" sz="1050" dirty="0"/>
            </a:p>
          </p:txBody>
        </p:sp>
        <p:cxnSp>
          <p:nvCxnSpPr>
            <p:cNvPr id="134" name="Straight Arrow Connector 133"/>
            <p:cNvCxnSpPr>
              <a:stCxn id="38" idx="4"/>
              <a:endCxn id="133" idx="1"/>
            </p:cNvCxnSpPr>
            <p:nvPr/>
          </p:nvCxnSpPr>
          <p:spPr>
            <a:xfrm flipH="1">
              <a:off x="3913137" y="2045200"/>
              <a:ext cx="4096" cy="252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Parallelogram 37"/>
            <p:cNvSpPr/>
            <p:nvPr/>
          </p:nvSpPr>
          <p:spPr>
            <a:xfrm>
              <a:off x="2629840" y="1529155"/>
              <a:ext cx="2574786" cy="51604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Preprocessing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24119" y="3026036"/>
              <a:ext cx="1861898" cy="57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Cropping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133" idx="4"/>
              <a:endCxn id="41" idx="0"/>
            </p:cNvCxnSpPr>
            <p:nvPr/>
          </p:nvCxnSpPr>
          <p:spPr>
            <a:xfrm>
              <a:off x="3843170" y="2781863"/>
              <a:ext cx="11898" cy="244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915874" y="3804759"/>
              <a:ext cx="1861898" cy="57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Block wise Histogram detection </a:t>
              </a:r>
              <a:endParaRPr lang="en-US" sz="1400" dirty="0"/>
            </a:p>
          </p:txBody>
        </p:sp>
        <p:cxnSp>
          <p:nvCxnSpPr>
            <p:cNvPr id="83" name="Straight Arrow Connector 82"/>
            <p:cNvCxnSpPr>
              <a:stCxn id="41" idx="2"/>
              <a:endCxn id="82" idx="0"/>
            </p:cNvCxnSpPr>
            <p:nvPr/>
          </p:nvCxnSpPr>
          <p:spPr>
            <a:xfrm flipH="1">
              <a:off x="3846823" y="3605503"/>
              <a:ext cx="8245" cy="199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Magnetic Disk 48"/>
            <p:cNvSpPr/>
            <p:nvPr/>
          </p:nvSpPr>
          <p:spPr>
            <a:xfrm>
              <a:off x="5858824" y="4593513"/>
              <a:ext cx="1674824" cy="48308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Training Data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82" idx="2"/>
              <a:endCxn id="52" idx="0"/>
            </p:cNvCxnSpPr>
            <p:nvPr/>
          </p:nvCxnSpPr>
          <p:spPr>
            <a:xfrm flipH="1">
              <a:off x="3843170" y="4384226"/>
              <a:ext cx="3653" cy="241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631548" y="4625766"/>
              <a:ext cx="2423245" cy="418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</a:rPr>
                <a:t>Hausdorff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 Distance Matching of Histograms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52" idx="3"/>
            </p:cNvCxnSpPr>
            <p:nvPr/>
          </p:nvCxnSpPr>
          <p:spPr>
            <a:xfrm flipH="1">
              <a:off x="5054793" y="4835054"/>
              <a:ext cx="8040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Decision 94"/>
            <p:cNvSpPr/>
            <p:nvPr/>
          </p:nvSpPr>
          <p:spPr>
            <a:xfrm>
              <a:off x="2838395" y="5229200"/>
              <a:ext cx="2016855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If threshold match </a:t>
              </a:r>
              <a:endParaRPr lang="en-US" sz="1400" dirty="0"/>
            </a:p>
          </p:txBody>
        </p:sp>
        <p:cxnSp>
          <p:nvCxnSpPr>
            <p:cNvPr id="114" name="Straight Arrow Connector 113"/>
            <p:cNvCxnSpPr>
              <a:stCxn id="52" idx="2"/>
              <a:endCxn id="95" idx="0"/>
            </p:cNvCxnSpPr>
            <p:nvPr/>
          </p:nvCxnSpPr>
          <p:spPr>
            <a:xfrm>
              <a:off x="3843171" y="5044341"/>
              <a:ext cx="3652" cy="184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Parallelogram 116"/>
            <p:cNvSpPr/>
            <p:nvPr/>
          </p:nvSpPr>
          <p:spPr>
            <a:xfrm>
              <a:off x="5130564" y="5319210"/>
              <a:ext cx="2158977" cy="68407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Authentication Successful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endCxn id="117" idx="5"/>
            </p:cNvCxnSpPr>
            <p:nvPr/>
          </p:nvCxnSpPr>
          <p:spPr>
            <a:xfrm>
              <a:off x="4847638" y="5661248"/>
              <a:ext cx="3684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245882" y="6393440"/>
              <a:ext cx="1201881" cy="37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</a:t>
              </a:r>
              <a:endParaRPr lang="en-US" dirty="0"/>
            </a:p>
          </p:txBody>
        </p:sp>
        <p:cxnSp>
          <p:nvCxnSpPr>
            <p:cNvPr id="154" name="Straight Arrow Connector 153"/>
            <p:cNvCxnSpPr>
              <a:stCxn id="95" idx="2"/>
              <a:endCxn id="153" idx="0"/>
            </p:cNvCxnSpPr>
            <p:nvPr/>
          </p:nvCxnSpPr>
          <p:spPr>
            <a:xfrm>
              <a:off x="3846823" y="6093296"/>
              <a:ext cx="0" cy="300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4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Algorithm:-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69879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The ear image is captured while call pickup process using smart phone front camera.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 input Image is resized and converted into grayscale.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 this step, Local Binary pattern is applied to the grayscale image.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Then image is divided into 128x128 blocks.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After that each block histogram is calculated.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err="1"/>
              <a:t>Hausdorff</a:t>
            </a:r>
            <a:r>
              <a:rPr lang="en-US" sz="2400" dirty="0"/>
              <a:t> Distance </a:t>
            </a:r>
            <a:r>
              <a:rPr lang="en-US" sz="2400" dirty="0" smtClean="0"/>
              <a:t>is calculated with test LBP image histograms and train image histograms.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/>
              <a:t>The computed point set distance is compared to decided for identification.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57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Algorithm:-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D:\Home works\Fourth Semister\Ubiquitous Computing\Project\TrainDatabase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55069"/>
            <a:ext cx="1717666" cy="22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156176" y="692696"/>
            <a:ext cx="1773766" cy="2352593"/>
            <a:chOff x="6156176" y="692696"/>
            <a:chExt cx="1773766" cy="2352593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753855"/>
              <a:ext cx="1773766" cy="229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6156176" y="692696"/>
              <a:ext cx="1717666" cy="2290222"/>
              <a:chOff x="1331640" y="3645023"/>
              <a:chExt cx="1717666" cy="22902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47664" y="3645024"/>
                <a:ext cx="0" cy="229022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835696" y="3645023"/>
                <a:ext cx="0" cy="229022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90473" y="3645024"/>
                <a:ext cx="0" cy="229022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627784" y="3645024"/>
                <a:ext cx="0" cy="229022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46248" y="3645024"/>
                <a:ext cx="0" cy="229022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31640" y="3933056"/>
                <a:ext cx="1714608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334698" y="4315527"/>
                <a:ext cx="1714608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334698" y="4725144"/>
                <a:ext cx="1714608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31640" y="5157192"/>
                <a:ext cx="1714608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331640" y="5589240"/>
                <a:ext cx="1714608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55069"/>
            <a:ext cx="1807668" cy="229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3590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476" y="32129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5372" y="32402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Grayscale image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00192" y="30946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LBP Image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519877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Histograms of LBP blocks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65646" y="4744715"/>
            <a:ext cx="2664296" cy="5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Hausdorff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42" name="Flowchart: Magnetic Disk 41"/>
          <p:cNvSpPr/>
          <p:nvPr/>
        </p:nvSpPr>
        <p:spPr>
          <a:xfrm>
            <a:off x="5760382" y="5835907"/>
            <a:ext cx="1674824" cy="4695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Training Data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3248676" y="1556792"/>
            <a:ext cx="3152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52120" y="1557252"/>
            <a:ext cx="3152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100392" y="1566258"/>
            <a:ext cx="3152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836967" y="4906350"/>
            <a:ext cx="3152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6200000">
            <a:off x="6371908" y="5345539"/>
            <a:ext cx="3152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091942" y="4868144"/>
            <a:ext cx="720080" cy="29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 flipV="1">
            <a:off x="7929942" y="5014354"/>
            <a:ext cx="162000" cy="2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7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74749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Hausdorff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Distance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726409" y="791145"/>
            <a:ext cx="7661275" cy="148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Efficiently compute the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Hausdorff</a:t>
            </a:r>
            <a:r>
              <a:rPr lang="en-US" altLang="en-US" sz="2800" dirty="0" smtClean="0">
                <a:solidFill>
                  <a:schemeClr val="tx1"/>
                </a:solidFill>
              </a:rPr>
              <a:t> Distance between all relative positions of a model and an image.</a:t>
            </a:r>
          </a:p>
          <a:p>
            <a:pPr lvl="1">
              <a:buFont typeface="Wingdings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39552" y="1981200"/>
            <a:ext cx="766127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chemeClr val="tx1"/>
                </a:solidFill>
              </a:rPr>
              <a:t>set A = {a1,….,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ap</a:t>
            </a:r>
            <a:r>
              <a:rPr lang="en-US" altLang="en-US" sz="2400" dirty="0" smtClean="0">
                <a:solidFill>
                  <a:schemeClr val="tx1"/>
                </a:solidFill>
              </a:rPr>
              <a:t>} and B = {b1,….,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bq</a:t>
            </a:r>
            <a:r>
              <a:rPr lang="en-US" altLang="en-US" sz="2400" dirty="0" smtClean="0">
                <a:solidFill>
                  <a:schemeClr val="tx1"/>
                </a:solidFill>
              </a:rPr>
              <a:t>}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en-US" sz="2400" dirty="0" err="1" smtClean="0">
                <a:solidFill>
                  <a:schemeClr val="tx1"/>
                </a:solidFill>
              </a:rPr>
              <a:t>Hausdorff</a:t>
            </a:r>
            <a:r>
              <a:rPr lang="en-US" altLang="en-US" sz="2400" dirty="0" smtClean="0">
                <a:solidFill>
                  <a:schemeClr val="tx1"/>
                </a:solidFill>
              </a:rPr>
              <a:t> distance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Directed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Hausdorff</a:t>
            </a:r>
            <a:r>
              <a:rPr lang="en-US" altLang="en-US" sz="2400" dirty="0" smtClean="0">
                <a:solidFill>
                  <a:schemeClr val="tx1"/>
                </a:solidFill>
              </a:rPr>
              <a:t> distance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h(A,B) ranks each point of A based on its nearest point of B and uses the most mismatched point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46030"/>
              </p:ext>
            </p:extLst>
          </p:nvPr>
        </p:nvGraphicFramePr>
        <p:xfrm>
          <a:off x="2583655" y="5284707"/>
          <a:ext cx="4392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Vergelijking" r:id="rId4" imgW="1662978" imgH="317362" progId="Equation.3">
                  <p:embed/>
                </p:oleObj>
              </mc:Choice>
              <mc:Fallback>
                <p:oleObj name="Vergelijking" r:id="rId4" imgW="166297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655" y="5284707"/>
                        <a:ext cx="439261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9307"/>
              </p:ext>
            </p:extLst>
          </p:nvPr>
        </p:nvGraphicFramePr>
        <p:xfrm>
          <a:off x="2247196" y="2996952"/>
          <a:ext cx="53990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Vergelijking" r:id="rId6" imgW="2019300" imgH="203200" progId="Equation.3">
                  <p:embed/>
                </p:oleObj>
              </mc:Choice>
              <mc:Fallback>
                <p:oleObj name="Vergelijking" r:id="rId6" imgW="2019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96" y="2996952"/>
                        <a:ext cx="53990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8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Proposed Algorithm:-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83568" y="396571"/>
            <a:ext cx="7302804" cy="6049452"/>
            <a:chOff x="683568" y="396571"/>
            <a:chExt cx="7302804" cy="6049452"/>
          </a:xfrm>
        </p:grpSpPr>
        <p:grpSp>
          <p:nvGrpSpPr>
            <p:cNvPr id="119" name="Group 118"/>
            <p:cNvGrpSpPr/>
            <p:nvPr/>
          </p:nvGrpSpPr>
          <p:grpSpPr>
            <a:xfrm>
              <a:off x="905239" y="396571"/>
              <a:ext cx="7081133" cy="6049452"/>
              <a:chOff x="1019258" y="403884"/>
              <a:chExt cx="7081133" cy="604945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707904" y="403884"/>
                <a:ext cx="165618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Start</a:t>
                </a:r>
                <a:endParaRPr lang="en-US" dirty="0"/>
              </a:p>
            </p:txBody>
          </p:sp>
          <p:sp>
            <p:nvSpPr>
              <p:cNvPr id="124" name="Parallelogram 123"/>
              <p:cNvSpPr/>
              <p:nvPr/>
            </p:nvSpPr>
            <p:spPr>
              <a:xfrm>
                <a:off x="2879812" y="1339988"/>
                <a:ext cx="3312368" cy="576064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Record Phone Pickup  Activity</a:t>
                </a:r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351777" y="220408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509367" y="220408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127" name="Straight Arrow Connector 126"/>
              <p:cNvCxnSpPr>
                <a:endCxn id="139" idx="0"/>
              </p:cNvCxnSpPr>
              <p:nvPr/>
            </p:nvCxnSpPr>
            <p:spPr>
              <a:xfrm>
                <a:off x="3277119" y="1916052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4531530" y="1916052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719104" y="1916052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6732239" y="223544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Gravity</a:t>
                </a:r>
                <a:endParaRPr lang="en-US" dirty="0"/>
              </a:p>
            </p:txBody>
          </p:sp>
          <p:cxnSp>
            <p:nvCxnSpPr>
              <p:cNvPr id="131" name="Straight Arrow Connector 130"/>
              <p:cNvCxnSpPr>
                <a:stCxn id="130" idx="1"/>
                <a:endCxn id="126" idx="3"/>
              </p:cNvCxnSpPr>
              <p:nvPr/>
            </p:nvCxnSpPr>
            <p:spPr>
              <a:xfrm flipH="1">
                <a:off x="5941415" y="2420108"/>
                <a:ext cx="7908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3" idx="2"/>
                <a:endCxn id="124" idx="0"/>
              </p:cNvCxnSpPr>
              <p:nvPr/>
            </p:nvCxnSpPr>
            <p:spPr>
              <a:xfrm>
                <a:off x="4535996" y="979948"/>
                <a:ext cx="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Parallelogram 132"/>
              <p:cNvSpPr/>
              <p:nvPr/>
            </p:nvSpPr>
            <p:spPr>
              <a:xfrm>
                <a:off x="2663788" y="2960168"/>
                <a:ext cx="3852428" cy="540060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Signal segmentation</a:t>
                </a:r>
              </a:p>
              <a:p>
                <a:pPr algn="ctr"/>
                <a:r>
                  <a:rPr lang="en-US" sz="1050" dirty="0" smtClean="0"/>
                  <a:t>Until gravity falls at minimum value</a:t>
                </a:r>
                <a:endParaRPr lang="en-US" sz="1050" dirty="0"/>
              </a:p>
            </p:txBody>
          </p:sp>
          <p:cxnSp>
            <p:nvCxnSpPr>
              <p:cNvPr id="134" name="Straight Arrow Connector 133"/>
              <p:cNvCxnSpPr>
                <a:stCxn id="125" idx="2"/>
              </p:cNvCxnSpPr>
              <p:nvPr/>
            </p:nvCxnSpPr>
            <p:spPr>
              <a:xfrm>
                <a:off x="4567801" y="2636132"/>
                <a:ext cx="0" cy="324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5719104" y="2586011"/>
                <a:ext cx="6287" cy="374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3277119" y="2636132"/>
                <a:ext cx="0" cy="324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145272" y="2225757"/>
                <a:ext cx="1404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Coordinates</a:t>
                </a:r>
                <a:endParaRPr lang="en-US" dirty="0"/>
              </a:p>
            </p:txBody>
          </p:sp>
          <p:cxnSp>
            <p:nvCxnSpPr>
              <p:cNvPr id="138" name="Straight Arrow Connector 137"/>
              <p:cNvCxnSpPr>
                <a:stCxn id="137" idx="3"/>
                <a:endCxn id="125" idx="1"/>
              </p:cNvCxnSpPr>
              <p:nvPr/>
            </p:nvCxnSpPr>
            <p:spPr>
              <a:xfrm>
                <a:off x="2549428" y="2410423"/>
                <a:ext cx="1802349" cy="96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/>
              <p:cNvSpPr/>
              <p:nvPr/>
            </p:nvSpPr>
            <p:spPr>
              <a:xfrm>
                <a:off x="3061095" y="220408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40" name="Parallelogram 139"/>
              <p:cNvSpPr/>
              <p:nvPr/>
            </p:nvSpPr>
            <p:spPr>
              <a:xfrm>
                <a:off x="2642522" y="3836522"/>
                <a:ext cx="1872208" cy="504056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Dynamic Time Warp</a:t>
                </a:r>
                <a:endParaRPr lang="en-US" dirty="0"/>
              </a:p>
            </p:txBody>
          </p:sp>
          <p:sp>
            <p:nvSpPr>
              <p:cNvPr id="141" name="Parallelogram 140"/>
              <p:cNvSpPr/>
              <p:nvPr/>
            </p:nvSpPr>
            <p:spPr>
              <a:xfrm>
                <a:off x="4786143" y="3861967"/>
                <a:ext cx="1872208" cy="504056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Cross Correlation</a:t>
                </a:r>
                <a:endParaRPr lang="en-US" dirty="0"/>
              </a:p>
            </p:txBody>
          </p:sp>
          <p:cxnSp>
            <p:nvCxnSpPr>
              <p:cNvPr id="142" name="Straight Arrow Connector 141"/>
              <p:cNvCxnSpPr>
                <a:endCxn id="140" idx="1"/>
              </p:cNvCxnSpPr>
              <p:nvPr/>
            </p:nvCxnSpPr>
            <p:spPr>
              <a:xfrm>
                <a:off x="3641633" y="3500228"/>
                <a:ext cx="0" cy="336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endCxn id="141" idx="0"/>
              </p:cNvCxnSpPr>
              <p:nvPr/>
            </p:nvCxnSpPr>
            <p:spPr>
              <a:xfrm>
                <a:off x="5719104" y="3500228"/>
                <a:ext cx="3143" cy="361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lowchart: Decision 143"/>
              <p:cNvSpPr/>
              <p:nvPr/>
            </p:nvSpPr>
            <p:spPr>
              <a:xfrm>
                <a:off x="3641633" y="4796372"/>
                <a:ext cx="2016855" cy="86409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If threshold match </a:t>
                </a:r>
                <a:endParaRPr lang="en-US" sz="1400" dirty="0"/>
              </a:p>
            </p:txBody>
          </p:sp>
          <p:cxnSp>
            <p:nvCxnSpPr>
              <p:cNvPr id="145" name="Elbow Connector 144"/>
              <p:cNvCxnSpPr>
                <a:stCxn id="140" idx="4"/>
                <a:endCxn id="141" idx="4"/>
              </p:cNvCxnSpPr>
              <p:nvPr/>
            </p:nvCxnSpPr>
            <p:spPr>
              <a:xfrm rot="16200000" flipH="1">
                <a:off x="4637714" y="3281489"/>
                <a:ext cx="25445" cy="2143621"/>
              </a:xfrm>
              <a:prstGeom prst="bentConnector3">
                <a:avLst>
                  <a:gd name="adj1" fmla="val 99840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endCxn id="144" idx="0"/>
              </p:cNvCxnSpPr>
              <p:nvPr/>
            </p:nvCxnSpPr>
            <p:spPr>
              <a:xfrm>
                <a:off x="4650060" y="458034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822344" y="5877272"/>
                <a:ext cx="165618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Stop</a:t>
                </a:r>
                <a:endParaRPr lang="en-US" dirty="0"/>
              </a:p>
            </p:txBody>
          </p:sp>
          <p:sp>
            <p:nvSpPr>
              <p:cNvPr id="148" name="Parallelogram 147"/>
              <p:cNvSpPr/>
              <p:nvPr/>
            </p:nvSpPr>
            <p:spPr>
              <a:xfrm>
                <a:off x="5941414" y="4886382"/>
                <a:ext cx="2158977" cy="684076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User Authentication Successful</a:t>
                </a:r>
                <a:endParaRPr lang="en-US" sz="1200" dirty="0"/>
              </a:p>
            </p:txBody>
          </p:sp>
          <p:cxnSp>
            <p:nvCxnSpPr>
              <p:cNvPr id="149" name="Straight Arrow Connector 148"/>
              <p:cNvCxnSpPr>
                <a:stCxn id="144" idx="3"/>
                <a:endCxn id="148" idx="5"/>
              </p:cNvCxnSpPr>
              <p:nvPr/>
            </p:nvCxnSpPr>
            <p:spPr>
              <a:xfrm>
                <a:off x="5658488" y="5228420"/>
                <a:ext cx="3684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44" idx="2"/>
                <a:endCxn id="147" idx="0"/>
              </p:cNvCxnSpPr>
              <p:nvPr/>
            </p:nvCxnSpPr>
            <p:spPr>
              <a:xfrm>
                <a:off x="4650061" y="5660468"/>
                <a:ext cx="375" cy="2168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1019258" y="3467190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Enhancement </a:t>
                </a:r>
                <a:endParaRPr lang="en-US" dirty="0"/>
              </a:p>
            </p:txBody>
          </p:sp>
        </p:grpSp>
        <p:sp>
          <p:nvSpPr>
            <p:cNvPr id="120" name="Flowchart: Magnetic Disk 119"/>
            <p:cNvSpPr/>
            <p:nvPr/>
          </p:nvSpPr>
          <p:spPr>
            <a:xfrm>
              <a:off x="683568" y="4395097"/>
              <a:ext cx="1607923" cy="3558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Recorded Dataset</a:t>
              </a:r>
              <a:endParaRPr lang="en-US" sz="1400" dirty="0"/>
            </a:p>
          </p:txBody>
        </p:sp>
        <p:cxnSp>
          <p:nvCxnSpPr>
            <p:cNvPr id="121" name="Elbow Connector 120"/>
            <p:cNvCxnSpPr>
              <a:stCxn id="120" idx="4"/>
              <a:endCxn id="140" idx="5"/>
            </p:cNvCxnSpPr>
            <p:nvPr/>
          </p:nvCxnSpPr>
          <p:spPr>
            <a:xfrm flipV="1">
              <a:off x="2291491" y="4081237"/>
              <a:ext cx="300019" cy="4917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20" idx="4"/>
              <a:endCxn id="141" idx="5"/>
            </p:cNvCxnSpPr>
            <p:nvPr/>
          </p:nvCxnSpPr>
          <p:spPr>
            <a:xfrm flipV="1">
              <a:off x="2291491" y="4106682"/>
              <a:ext cx="2443640" cy="466353"/>
            </a:xfrm>
            <a:prstGeom prst="bentConnector3">
              <a:avLst>
                <a:gd name="adj1" fmla="val 8880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77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74749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Hausdorff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Distance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2263"/>
            <a:ext cx="1773766" cy="229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2267744" y="994762"/>
            <a:ext cx="1717666" cy="2290222"/>
            <a:chOff x="1331640" y="3645023"/>
            <a:chExt cx="1717666" cy="229022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547664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35696" y="3645023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90473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27784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46248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31640" y="3933056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34698" y="4315527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34698" y="4725144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331640" y="5157192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31640" y="5589240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05" y="931568"/>
            <a:ext cx="1704468" cy="232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2058" y="3302256"/>
            <a:ext cx="22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mate Ear Image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86288" y="3284984"/>
            <a:ext cx="177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ear image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874005" y="913141"/>
            <a:ext cx="1717666" cy="2290222"/>
            <a:chOff x="1331640" y="3645023"/>
            <a:chExt cx="1717666" cy="229022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547664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835696" y="3645023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90473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627784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6248" y="3645024"/>
              <a:ext cx="0" cy="229022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31640" y="3933056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334698" y="4315527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34698" y="4725144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31640" y="5157192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331640" y="5589240"/>
              <a:ext cx="17146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1"/>
          <a:stretch/>
        </p:blipFill>
        <p:spPr bwMode="auto">
          <a:xfrm>
            <a:off x="3154627" y="4147151"/>
            <a:ext cx="1220820" cy="73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411760" y="3203362"/>
            <a:ext cx="1629750" cy="108973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124744"/>
            <a:ext cx="1224136" cy="31683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090029" y="3164728"/>
            <a:ext cx="685734" cy="10177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27170" y="1059754"/>
            <a:ext cx="385344" cy="32333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1"/>
          <a:stretch/>
        </p:blipFill>
        <p:spPr bwMode="auto">
          <a:xfrm>
            <a:off x="4949329" y="4177012"/>
            <a:ext cx="1220820" cy="73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35696" y="5280344"/>
            <a:ext cx="59658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=1:n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mhd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= [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mhd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ModHausdorffDist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(count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(:,i,1),count2(:,i,1))];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0363" y="6069666"/>
            <a:ext cx="516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distance is computed from the given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79476"/>
            <a:ext cx="35147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504" y="74749"/>
            <a:ext cx="35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Comparison with threshold method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23321" y="265862"/>
            <a:ext cx="98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Results:-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8" name="Picture 2" descr="D:\Home works\Fourth Semister\Ubiquitous Computing\Project\TestDatabase\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21" y="1294160"/>
            <a:ext cx="2355726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Home works\Fourth Semister\Ubiquitous Computing\Project\TrainDatabase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7" y="1268760"/>
            <a:ext cx="2366278" cy="31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655" y="4529554"/>
            <a:ext cx="182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mate Ear 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4102" y="4542254"/>
            <a:ext cx="182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mate Ear</a:t>
            </a:r>
          </a:p>
          <a:p>
            <a:r>
              <a:rPr lang="en-US" dirty="0" smtClean="0"/>
              <a:t>Test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94182" y="74749"/>
            <a:ext cx="98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Results:-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8747"/>
            <a:ext cx="6984776" cy="611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37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23321" y="265862"/>
            <a:ext cx="98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Results:-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9" name="Picture 3" descr="D:\Home works\Fourth Semister\Ubiquitous Computing\Project\TrainDatabase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7" y="1268760"/>
            <a:ext cx="2366278" cy="31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655" y="4529554"/>
            <a:ext cx="182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mate Ear Train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4065" y="4529553"/>
            <a:ext cx="182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my ear </a:t>
            </a:r>
          </a:p>
          <a:p>
            <a:r>
              <a:rPr lang="en-US" dirty="0" smtClean="0"/>
              <a:t>Test image</a:t>
            </a:r>
            <a:endParaRPr lang="en-US" dirty="0"/>
          </a:p>
        </p:txBody>
      </p:sp>
      <p:pic>
        <p:nvPicPr>
          <p:cNvPr id="15362" name="Picture 2" descr="D:\Home works\Fourth Semister\Ubiquitous Computing\Project\TestDatabase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34" y="1268760"/>
            <a:ext cx="22908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6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94182" y="74749"/>
            <a:ext cx="98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Results:-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593463" cy="605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3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113" y="74749"/>
            <a:ext cx="1359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Source Code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55948"/>
            <a:ext cx="50673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49" y="770037"/>
            <a:ext cx="2781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19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01" y="2996952"/>
            <a:ext cx="417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rgbClr val="00B0F0"/>
                </a:solidFill>
              </a:rPr>
              <a:t>Thank You !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 Acquisition:-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764704"/>
            <a:ext cx="74888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In first, Using </a:t>
            </a:r>
            <a:r>
              <a:rPr lang="en-US" sz="2800" dirty="0" err="1" smtClean="0"/>
              <a:t>AndroSensor</a:t>
            </a:r>
            <a:r>
              <a:rPr lang="en-US" sz="2800" dirty="0" smtClean="0"/>
              <a:t> application the data is collected.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The collected data consist of phone pick up activity.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X,Y and Z parameters are extracted from.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The collected data is converted to .MAT file for the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software environment.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And further experiment is performed on *.Mat file.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29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 Acquisition:-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79889"/>
            <a:ext cx="1123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56768"/>
            <a:ext cx="2650232" cy="43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10816165_851855501531243_761491186_n.jpg (600×96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2" y="948832"/>
            <a:ext cx="288032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563888" y="2852936"/>
            <a:ext cx="504056" cy="44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80112" y="2852936"/>
            <a:ext cx="504056" cy="44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5703" y="549991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Acquisition using </a:t>
            </a:r>
            <a:r>
              <a:rPr lang="en-US" dirty="0" err="1" smtClean="0"/>
              <a:t>AndroSensor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Signal Segmentation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692696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In here, we observed the gravity parameter Z and their values while call pickup process.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we can conclude is that the values of Z is decreases due to accelerometer is heading against the gravity.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From beginning to the certain minimum point we segment the signal.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The min value is selected from vector Z and from the beginning point is signal is segmented.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9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Signal Segmentation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104456" cy="35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176464" cy="35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5756" y="4910917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Segmentation</a:t>
            </a:r>
          </a:p>
          <a:p>
            <a:pPr algn="ctr"/>
            <a:r>
              <a:rPr lang="en-US" dirty="0" smtClean="0"/>
              <a:t>Red=X</a:t>
            </a:r>
          </a:p>
          <a:p>
            <a:pPr algn="ctr"/>
            <a:r>
              <a:rPr lang="en-US" dirty="0" smtClean="0"/>
              <a:t>Green=Y</a:t>
            </a:r>
          </a:p>
          <a:p>
            <a:pPr algn="ctr"/>
            <a:r>
              <a:rPr lang="en-US" dirty="0" smtClean="0"/>
              <a:t>Blue=Z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19872" y="1124744"/>
            <a:ext cx="0" cy="358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3608" y="1124744"/>
            <a:ext cx="0" cy="358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Test data also processed same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Dynamic Time warp:-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8963" y="83671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Time Warping algorithm is applied to compute similarity of between those signals.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51" y="1628800"/>
            <a:ext cx="4665365" cy="42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558733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35796" y="3933056"/>
            <a:ext cx="364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Where, D(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a distance matrix</a:t>
            </a:r>
          </a:p>
          <a:p>
            <a:r>
              <a:rPr lang="en-US" dirty="0" smtClean="0"/>
              <a:t>         is distance each between two             </a:t>
            </a:r>
          </a:p>
          <a:p>
            <a:r>
              <a:rPr lang="en-US" dirty="0" smtClean="0"/>
              <a:t>          points in V and W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r="70808"/>
          <a:stretch/>
        </p:blipFill>
        <p:spPr bwMode="auto">
          <a:xfrm>
            <a:off x="2876978" y="4241464"/>
            <a:ext cx="351640" cy="30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65067" y="5301208"/>
            <a:ext cx="5508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cost=norm(s(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)-t(j));</a:t>
            </a:r>
          </a:p>
          <a:p>
            <a:r>
              <a:rPr lang="nn-NO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nn-NO" sz="1000" dirty="0">
                <a:solidFill>
                  <a:srgbClr val="228B22"/>
                </a:solidFill>
                <a:latin typeface="Courier New"/>
              </a:rPr>
              <a:t>%D(i,j)=min(D(i-1,j-1)+cost, D(i-1,j)+cost*0.5, D(i,j-1)+cost*0.5);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D(i+1, j+1)= cost + min([D(i,j+1), D(i+1,j), D(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)]);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15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723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Cross Correlation</a:t>
            </a:r>
            <a:r>
              <a:rPr lang="en-US" dirty="0" smtClean="0">
                <a:solidFill>
                  <a:srgbClr val="00B0F0"/>
                </a:solidFill>
              </a:rPr>
              <a:t>:-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755576" y="764704"/>
            <a:ext cx="723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In signal processing, cross-correlation is a measure of similarity of two waveforms as a function of a time-lag applied to one of them. 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Ø"/>
            </a:pPr>
            <a:endParaRPr lang="en-US" alt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 smtClean="0"/>
              <a:t>This </a:t>
            </a:r>
            <a:r>
              <a:rPr lang="en-US" altLang="en-US" sz="1800" dirty="0"/>
              <a:t>is also known as a sliding dot product or sliding inner-product. It is commonly used for searching a long signal for a shorter, known feature. 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Ø"/>
            </a:pPr>
            <a:endParaRPr lang="en-US" alt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 smtClean="0"/>
              <a:t>It </a:t>
            </a:r>
            <a:r>
              <a:rPr lang="en-US" altLang="en-US" sz="1800" dirty="0"/>
              <a:t>has applications in pattern recognition, single particle analysis, electron tomography, </a:t>
            </a:r>
            <a:r>
              <a:rPr lang="de-DE" altLang="en-US" sz="1800" b="1" dirty="0"/>
              <a:t>Similarity </a:t>
            </a:r>
            <a:r>
              <a:rPr lang="de-DE" altLang="en-US" sz="1800" b="1" dirty="0" smtClean="0"/>
              <a:t>measure</a:t>
            </a:r>
            <a:r>
              <a:rPr lang="de-DE" altLang="en-US" sz="1800" dirty="0" smtClean="0"/>
              <a:t>, </a:t>
            </a:r>
            <a:r>
              <a:rPr lang="en-US" altLang="en-US" sz="1800" dirty="0" smtClean="0"/>
              <a:t>averaging</a:t>
            </a:r>
            <a:r>
              <a:rPr lang="en-US" altLang="en-US" sz="1800" dirty="0"/>
              <a:t>, cryptanalysis, and neurophysiology.</a:t>
            </a:r>
            <a:endParaRPr lang="de-DE" altLang="en-US" sz="1800" dirty="0" smtClean="0"/>
          </a:p>
          <a:p>
            <a:pPr lvl="1">
              <a:buFont typeface="Wingdings" pitchFamily="2" charset="2"/>
              <a:buNone/>
            </a:pPr>
            <a:endParaRPr lang="de-DE" altLang="en-US" sz="1800" dirty="0" smtClean="0"/>
          </a:p>
          <a:p>
            <a:pPr lvl="1">
              <a:buFont typeface="Wingdings" pitchFamily="2" charset="2"/>
              <a:buChar char="Ø"/>
            </a:pPr>
            <a:endParaRPr lang="de-DE" altLang="en-US" sz="1800" dirty="0" smtClean="0"/>
          </a:p>
          <a:p>
            <a:pPr>
              <a:buFont typeface="Wingdings" pitchFamily="2" charset="2"/>
              <a:buChar char="Ø"/>
            </a:pPr>
            <a:endParaRPr lang="de-DE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09120"/>
            <a:ext cx="34099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12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704856" cy="53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48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633</Words>
  <Application>Microsoft Office PowerPoint</Application>
  <PresentationFormat>On-screen Show (4:3)</PresentationFormat>
  <Paragraphs>141</Paragraphs>
  <Slides>27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Vergelijking 3.0</vt:lpstr>
      <vt:lpstr>Arm-flex Based biometrics based on fusion of Dynamic time wrap and Cross Correlation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Ear Image Shaped Recognition using Modified Hausdorff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Arm-flex Based biometrics based on fusion of Dynamic time wrap and Correlation</dc:title>
  <dc:creator>Abhijeet</dc:creator>
  <cp:lastModifiedBy>Abhijeet</cp:lastModifiedBy>
  <cp:revision>16</cp:revision>
  <dcterms:created xsi:type="dcterms:W3CDTF">2014-12-03T17:03:02Z</dcterms:created>
  <dcterms:modified xsi:type="dcterms:W3CDTF">2014-12-04T05:56:07Z</dcterms:modified>
</cp:coreProperties>
</file>