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368" r:id="rId4"/>
    <p:sldId id="257" r:id="rId5"/>
    <p:sldId id="356" r:id="rId6"/>
    <p:sldId id="259" r:id="rId7"/>
    <p:sldId id="291" r:id="rId8"/>
    <p:sldId id="375" r:id="rId9"/>
    <p:sldId id="343" r:id="rId10"/>
    <p:sldId id="367" r:id="rId11"/>
    <p:sldId id="359" r:id="rId12"/>
    <p:sldId id="260" r:id="rId13"/>
    <p:sldId id="371" r:id="rId14"/>
    <p:sldId id="372" r:id="rId15"/>
    <p:sldId id="346" r:id="rId16"/>
    <p:sldId id="351" r:id="rId17"/>
    <p:sldId id="357" r:id="rId18"/>
    <p:sldId id="349" r:id="rId19"/>
    <p:sldId id="350"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36" autoAdjust="0"/>
    <p:restoredTop sz="94041"/>
  </p:normalViewPr>
  <p:slideViewPr>
    <p:cSldViewPr snapToGrid="0">
      <p:cViewPr varScale="1">
        <p:scale>
          <a:sx n="127" d="100"/>
          <a:sy n="127" d="100"/>
        </p:scale>
        <p:origin x="200" y="176"/>
      </p:cViewPr>
      <p:guideLst/>
    </p:cSldViewPr>
  </p:slideViewPr>
  <p:outlineViewPr>
    <p:cViewPr>
      <p:scale>
        <a:sx n="33" d="100"/>
        <a:sy n="33" d="100"/>
      </p:scale>
      <p:origin x="0" y="-33464"/>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310DC85-2B43-8546-B422-C85BB8157AC4}" type="datetimeFigureOut">
              <a:rPr lang="en-US" smtClean="0"/>
              <a:t>1/22/23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D6932F46-F64A-FA4B-BE66-765633A3EF6E}" type="slidenum">
              <a:rPr lang="en-US" smtClean="0"/>
              <a:t>‹#›</a:t>
            </a:fld>
            <a:endParaRPr lang="en-US"/>
          </a:p>
        </p:txBody>
      </p:sp>
    </p:spTree>
    <p:extLst>
      <p:ext uri="{BB962C8B-B14F-4D97-AF65-F5344CB8AC3E}">
        <p14:creationId xmlns:p14="http://schemas.microsoft.com/office/powerpoint/2010/main" val="677452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a:t>
            </a:fld>
            <a:endParaRPr lang="en-US"/>
          </a:p>
        </p:txBody>
      </p:sp>
    </p:spTree>
    <p:extLst>
      <p:ext uri="{BB962C8B-B14F-4D97-AF65-F5344CB8AC3E}">
        <p14:creationId xmlns:p14="http://schemas.microsoft.com/office/powerpoint/2010/main" val="1354303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11</a:t>
            </a:fld>
            <a:endParaRPr lang="en-US"/>
          </a:p>
        </p:txBody>
      </p:sp>
    </p:spTree>
    <p:extLst>
      <p:ext uri="{BB962C8B-B14F-4D97-AF65-F5344CB8AC3E}">
        <p14:creationId xmlns:p14="http://schemas.microsoft.com/office/powerpoint/2010/main" val="116459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13</a:t>
            </a:fld>
            <a:endParaRPr lang="en-US"/>
          </a:p>
        </p:txBody>
      </p:sp>
    </p:spTree>
    <p:extLst>
      <p:ext uri="{BB962C8B-B14F-4D97-AF65-F5344CB8AC3E}">
        <p14:creationId xmlns:p14="http://schemas.microsoft.com/office/powerpoint/2010/main" val="1451948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14</a:t>
            </a:fld>
            <a:endParaRPr lang="en-US"/>
          </a:p>
        </p:txBody>
      </p:sp>
    </p:spTree>
    <p:extLst>
      <p:ext uri="{BB962C8B-B14F-4D97-AF65-F5344CB8AC3E}">
        <p14:creationId xmlns:p14="http://schemas.microsoft.com/office/powerpoint/2010/main" val="1371235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15</a:t>
            </a:fld>
            <a:endParaRPr lang="en-US"/>
          </a:p>
        </p:txBody>
      </p:sp>
    </p:spTree>
    <p:extLst>
      <p:ext uri="{BB962C8B-B14F-4D97-AF65-F5344CB8AC3E}">
        <p14:creationId xmlns:p14="http://schemas.microsoft.com/office/powerpoint/2010/main" val="1647417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16</a:t>
            </a:fld>
            <a:endParaRPr lang="en-US"/>
          </a:p>
        </p:txBody>
      </p:sp>
    </p:spTree>
    <p:extLst>
      <p:ext uri="{BB962C8B-B14F-4D97-AF65-F5344CB8AC3E}">
        <p14:creationId xmlns:p14="http://schemas.microsoft.com/office/powerpoint/2010/main" val="2478627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17</a:t>
            </a:fld>
            <a:endParaRPr lang="en-US"/>
          </a:p>
        </p:txBody>
      </p:sp>
    </p:spTree>
    <p:extLst>
      <p:ext uri="{BB962C8B-B14F-4D97-AF65-F5344CB8AC3E}">
        <p14:creationId xmlns:p14="http://schemas.microsoft.com/office/powerpoint/2010/main" val="3458879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18</a:t>
            </a:fld>
            <a:endParaRPr lang="en-US"/>
          </a:p>
        </p:txBody>
      </p:sp>
    </p:spTree>
    <p:extLst>
      <p:ext uri="{BB962C8B-B14F-4D97-AF65-F5344CB8AC3E}">
        <p14:creationId xmlns:p14="http://schemas.microsoft.com/office/powerpoint/2010/main" val="1755339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19</a:t>
            </a:fld>
            <a:endParaRPr lang="en-US"/>
          </a:p>
        </p:txBody>
      </p:sp>
    </p:spTree>
    <p:extLst>
      <p:ext uri="{BB962C8B-B14F-4D97-AF65-F5344CB8AC3E}">
        <p14:creationId xmlns:p14="http://schemas.microsoft.com/office/powerpoint/2010/main" val="2930526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9c2e8f276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9c2e8f276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435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9c2e8f276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9c2e8f276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216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ee8baf484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ee8baf484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933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6</a:t>
            </a:fld>
            <a:endParaRPr lang="en-US"/>
          </a:p>
        </p:txBody>
      </p:sp>
    </p:spTree>
    <p:extLst>
      <p:ext uri="{BB962C8B-B14F-4D97-AF65-F5344CB8AC3E}">
        <p14:creationId xmlns:p14="http://schemas.microsoft.com/office/powerpoint/2010/main" val="1408083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7</a:t>
            </a:fld>
            <a:endParaRPr lang="en-US"/>
          </a:p>
        </p:txBody>
      </p:sp>
    </p:spTree>
    <p:extLst>
      <p:ext uri="{BB962C8B-B14F-4D97-AF65-F5344CB8AC3E}">
        <p14:creationId xmlns:p14="http://schemas.microsoft.com/office/powerpoint/2010/main" val="421018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8</a:t>
            </a:fld>
            <a:endParaRPr lang="en-US"/>
          </a:p>
        </p:txBody>
      </p:sp>
    </p:spTree>
    <p:extLst>
      <p:ext uri="{BB962C8B-B14F-4D97-AF65-F5344CB8AC3E}">
        <p14:creationId xmlns:p14="http://schemas.microsoft.com/office/powerpoint/2010/main" val="1325298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9</a:t>
            </a:fld>
            <a:endParaRPr lang="en-US"/>
          </a:p>
        </p:txBody>
      </p:sp>
    </p:spTree>
    <p:extLst>
      <p:ext uri="{BB962C8B-B14F-4D97-AF65-F5344CB8AC3E}">
        <p14:creationId xmlns:p14="http://schemas.microsoft.com/office/powerpoint/2010/main" val="531413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10</a:t>
            </a:fld>
            <a:endParaRPr lang="en-US"/>
          </a:p>
        </p:txBody>
      </p:sp>
    </p:spTree>
    <p:extLst>
      <p:ext uri="{BB962C8B-B14F-4D97-AF65-F5344CB8AC3E}">
        <p14:creationId xmlns:p14="http://schemas.microsoft.com/office/powerpoint/2010/main" val="187015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0956-7974-4906-AFF7-CDE944DBAF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F788E34-F343-4CD3-AA91-E900E79BAF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3D42577-1750-404B-BAB5-84D422B560B9}"/>
              </a:ext>
            </a:extLst>
          </p:cNvPr>
          <p:cNvSpPr>
            <a:spLocks noGrp="1"/>
          </p:cNvSpPr>
          <p:nvPr>
            <p:ph type="dt" sz="half" idx="10"/>
          </p:nvPr>
        </p:nvSpPr>
        <p:spPr/>
        <p:txBody>
          <a:bodyPr/>
          <a:lstStyle/>
          <a:p>
            <a:fld id="{775F4E84-A691-44AD-BBCC-467BB5BF1C70}" type="datetimeFigureOut">
              <a:rPr lang="en-GB" smtClean="0"/>
              <a:t>22/01/2023</a:t>
            </a:fld>
            <a:endParaRPr lang="en-GB"/>
          </a:p>
        </p:txBody>
      </p:sp>
      <p:sp>
        <p:nvSpPr>
          <p:cNvPr id="5" name="Footer Placeholder 4">
            <a:extLst>
              <a:ext uri="{FF2B5EF4-FFF2-40B4-BE49-F238E27FC236}">
                <a16:creationId xmlns:a16="http://schemas.microsoft.com/office/drawing/2014/main" id="{A1C65124-105B-4E76-B474-FD7942D1C2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A487E6-3BEB-4289-8EB4-FD50C6AD40BF}"/>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06379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CEBA-F231-4E22-9220-03CFCAA4E67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49D5FF1-0C6E-4BAD-B8A8-54A92129CB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795D0E-BB19-4462-A3DF-906D35CD30CD}"/>
              </a:ext>
            </a:extLst>
          </p:cNvPr>
          <p:cNvSpPr>
            <a:spLocks noGrp="1"/>
          </p:cNvSpPr>
          <p:nvPr>
            <p:ph type="dt" sz="half" idx="10"/>
          </p:nvPr>
        </p:nvSpPr>
        <p:spPr/>
        <p:txBody>
          <a:bodyPr/>
          <a:lstStyle/>
          <a:p>
            <a:fld id="{775F4E84-A691-44AD-BBCC-467BB5BF1C70}" type="datetimeFigureOut">
              <a:rPr lang="en-GB" smtClean="0"/>
              <a:t>22/01/2023</a:t>
            </a:fld>
            <a:endParaRPr lang="en-GB"/>
          </a:p>
        </p:txBody>
      </p:sp>
      <p:sp>
        <p:nvSpPr>
          <p:cNvPr id="5" name="Footer Placeholder 4">
            <a:extLst>
              <a:ext uri="{FF2B5EF4-FFF2-40B4-BE49-F238E27FC236}">
                <a16:creationId xmlns:a16="http://schemas.microsoft.com/office/drawing/2014/main" id="{0EE8E5C5-35D4-491B-9001-2D676FE456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34EECF-87E1-4C2E-B4D9-00875565760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93495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67E369-BCE9-4259-B27F-213A4054B5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F5C815C-EFA5-428B-9F71-31F15BC00F8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58A94D-5BE7-446D-952D-5F481829DC27}"/>
              </a:ext>
            </a:extLst>
          </p:cNvPr>
          <p:cNvSpPr>
            <a:spLocks noGrp="1"/>
          </p:cNvSpPr>
          <p:nvPr>
            <p:ph type="dt" sz="half" idx="10"/>
          </p:nvPr>
        </p:nvSpPr>
        <p:spPr/>
        <p:txBody>
          <a:bodyPr/>
          <a:lstStyle/>
          <a:p>
            <a:fld id="{775F4E84-A691-44AD-BBCC-467BB5BF1C70}" type="datetimeFigureOut">
              <a:rPr lang="en-GB" smtClean="0"/>
              <a:t>22/01/2023</a:t>
            </a:fld>
            <a:endParaRPr lang="en-GB"/>
          </a:p>
        </p:txBody>
      </p:sp>
      <p:sp>
        <p:nvSpPr>
          <p:cNvPr id="5" name="Footer Placeholder 4">
            <a:extLst>
              <a:ext uri="{FF2B5EF4-FFF2-40B4-BE49-F238E27FC236}">
                <a16:creationId xmlns:a16="http://schemas.microsoft.com/office/drawing/2014/main" id="{7A95C3D2-E048-482F-A858-0DDB127CFB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1FC360-D909-4D2C-AD33-0F1A6214F99B}"/>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35381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415600" y="288567"/>
            <a:ext cx="11360800" cy="99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4000"/>
              <a:buNone/>
              <a:defRPr>
                <a:solidFill>
                  <a:srgbClr val="434343"/>
                </a:solidFill>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endParaRPr/>
          </a:p>
        </p:txBody>
      </p:sp>
      <p:sp>
        <p:nvSpPr>
          <p:cNvPr id="40" name="Google Shape;40;p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endParaRPr/>
          </a:p>
        </p:txBody>
      </p:sp>
      <p:sp>
        <p:nvSpPr>
          <p:cNvPr id="41" name="Google Shape;41;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
        <p:nvSpPr>
          <p:cNvPr id="42" name="Google Shape;42;p7"/>
          <p:cNvSpPr/>
          <p:nvPr/>
        </p:nvSpPr>
        <p:spPr>
          <a:xfrm>
            <a:off x="0" y="0"/>
            <a:ext cx="12192000" cy="137200"/>
          </a:xfrm>
          <a:prstGeom prst="rect">
            <a:avLst/>
          </a:prstGeom>
          <a:gradFill>
            <a:gsLst>
              <a:gs pos="0">
                <a:srgbClr val="0A3799"/>
              </a:gs>
              <a:gs pos="100000">
                <a:srgbClr val="0A6B7C"/>
              </a:gs>
            </a:gsLst>
            <a:lin ang="0"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43" name="Google Shape;43;p7"/>
          <p:cNvPicPr preferRelativeResize="0"/>
          <p:nvPr/>
        </p:nvPicPr>
        <p:blipFill rotWithShape="1">
          <a:blip r:embed="rId2">
            <a:alphaModFix/>
          </a:blip>
          <a:srcRect/>
          <a:stretch/>
        </p:blipFill>
        <p:spPr>
          <a:xfrm>
            <a:off x="241601" y="6325095"/>
            <a:ext cx="1947535" cy="309900"/>
          </a:xfrm>
          <a:prstGeom prst="rect">
            <a:avLst/>
          </a:prstGeom>
          <a:noFill/>
          <a:ln>
            <a:noFill/>
          </a:ln>
        </p:spPr>
      </p:pic>
    </p:spTree>
    <p:extLst>
      <p:ext uri="{BB962C8B-B14F-4D97-AF65-F5344CB8AC3E}">
        <p14:creationId xmlns:p14="http://schemas.microsoft.com/office/powerpoint/2010/main" val="386198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855A-236B-42A6-9021-449D51DBEF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04485E7-025B-43E4-84B5-713044E014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B3C356-BADD-4DA7-A2ED-CDAD84C54F01}"/>
              </a:ext>
            </a:extLst>
          </p:cNvPr>
          <p:cNvSpPr>
            <a:spLocks noGrp="1"/>
          </p:cNvSpPr>
          <p:nvPr>
            <p:ph type="dt" sz="half" idx="10"/>
          </p:nvPr>
        </p:nvSpPr>
        <p:spPr/>
        <p:txBody>
          <a:bodyPr/>
          <a:lstStyle/>
          <a:p>
            <a:fld id="{775F4E84-A691-44AD-BBCC-467BB5BF1C70}" type="datetimeFigureOut">
              <a:rPr lang="en-GB" smtClean="0"/>
              <a:t>22/01/2023</a:t>
            </a:fld>
            <a:endParaRPr lang="en-GB"/>
          </a:p>
        </p:txBody>
      </p:sp>
      <p:sp>
        <p:nvSpPr>
          <p:cNvPr id="5" name="Footer Placeholder 4">
            <a:extLst>
              <a:ext uri="{FF2B5EF4-FFF2-40B4-BE49-F238E27FC236}">
                <a16:creationId xmlns:a16="http://schemas.microsoft.com/office/drawing/2014/main" id="{E7078565-AE55-43E5-97B5-D4430A2F38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14C94E-4496-40A9-83F4-CCB221E54B3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96035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A166-A535-406D-AC4F-ACA1294D93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D180CF7-6B99-4332-8DA9-3BF8FF6E82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D34F87-6385-4782-9EB3-540CDF7AAC53}"/>
              </a:ext>
            </a:extLst>
          </p:cNvPr>
          <p:cNvSpPr>
            <a:spLocks noGrp="1"/>
          </p:cNvSpPr>
          <p:nvPr>
            <p:ph type="dt" sz="half" idx="10"/>
          </p:nvPr>
        </p:nvSpPr>
        <p:spPr/>
        <p:txBody>
          <a:bodyPr/>
          <a:lstStyle/>
          <a:p>
            <a:fld id="{775F4E84-A691-44AD-BBCC-467BB5BF1C70}" type="datetimeFigureOut">
              <a:rPr lang="en-GB" smtClean="0"/>
              <a:t>22/01/2023</a:t>
            </a:fld>
            <a:endParaRPr lang="en-GB"/>
          </a:p>
        </p:txBody>
      </p:sp>
      <p:sp>
        <p:nvSpPr>
          <p:cNvPr id="5" name="Footer Placeholder 4">
            <a:extLst>
              <a:ext uri="{FF2B5EF4-FFF2-40B4-BE49-F238E27FC236}">
                <a16:creationId xmlns:a16="http://schemas.microsoft.com/office/drawing/2014/main" id="{3BF11D84-8329-4521-9FD6-DDBA128750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A54843-50BC-40E2-8294-6CB8E2339C95}"/>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53195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EDA6-99D6-4C70-88E8-46A1E3EDD6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8FFAEF-594E-42AC-ADD3-A8AA4E731D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A55E1E-0C2B-4AE7-8742-71F23E8F7F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6FC8CD7-4A60-4FBE-93D9-2D49A4A58DC5}"/>
              </a:ext>
            </a:extLst>
          </p:cNvPr>
          <p:cNvSpPr>
            <a:spLocks noGrp="1"/>
          </p:cNvSpPr>
          <p:nvPr>
            <p:ph type="dt" sz="half" idx="10"/>
          </p:nvPr>
        </p:nvSpPr>
        <p:spPr/>
        <p:txBody>
          <a:bodyPr/>
          <a:lstStyle/>
          <a:p>
            <a:fld id="{775F4E84-A691-44AD-BBCC-467BB5BF1C70}" type="datetimeFigureOut">
              <a:rPr lang="en-GB" smtClean="0"/>
              <a:t>22/01/2023</a:t>
            </a:fld>
            <a:endParaRPr lang="en-GB"/>
          </a:p>
        </p:txBody>
      </p:sp>
      <p:sp>
        <p:nvSpPr>
          <p:cNvPr id="6" name="Footer Placeholder 5">
            <a:extLst>
              <a:ext uri="{FF2B5EF4-FFF2-40B4-BE49-F238E27FC236}">
                <a16:creationId xmlns:a16="http://schemas.microsoft.com/office/drawing/2014/main" id="{907F4709-CEC6-4BFB-A17B-623BABFE4F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BA4E6B-897A-42FD-8651-56D114110B53}"/>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292483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9052-B569-4413-911E-2B6DBF80482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53A05A-8426-4E84-A62D-9F7EE60A58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990537-1278-458B-BE69-144C0BBB6E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AD2B9D9-CB7E-4F75-ABCE-210D1AA98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586C8D-CC6B-41C5-BFE4-435C87DF6C8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B6620A-6AFA-4941-99ED-A936602E61F4}"/>
              </a:ext>
            </a:extLst>
          </p:cNvPr>
          <p:cNvSpPr>
            <a:spLocks noGrp="1"/>
          </p:cNvSpPr>
          <p:nvPr>
            <p:ph type="dt" sz="half" idx="10"/>
          </p:nvPr>
        </p:nvSpPr>
        <p:spPr/>
        <p:txBody>
          <a:bodyPr/>
          <a:lstStyle/>
          <a:p>
            <a:fld id="{775F4E84-A691-44AD-BBCC-467BB5BF1C70}" type="datetimeFigureOut">
              <a:rPr lang="en-GB" smtClean="0"/>
              <a:t>22/01/2023</a:t>
            </a:fld>
            <a:endParaRPr lang="en-GB"/>
          </a:p>
        </p:txBody>
      </p:sp>
      <p:sp>
        <p:nvSpPr>
          <p:cNvPr id="8" name="Footer Placeholder 7">
            <a:extLst>
              <a:ext uri="{FF2B5EF4-FFF2-40B4-BE49-F238E27FC236}">
                <a16:creationId xmlns:a16="http://schemas.microsoft.com/office/drawing/2014/main" id="{C8CDDB6C-F5FB-41DE-9146-6541703C84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36F33F1-C24B-4470-BAD3-6A86C583B809}"/>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36876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7B0B-6CE5-4644-B260-668451DC15D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A8BAADA-C598-471A-BA50-D56209969B6E}"/>
              </a:ext>
            </a:extLst>
          </p:cNvPr>
          <p:cNvSpPr>
            <a:spLocks noGrp="1"/>
          </p:cNvSpPr>
          <p:nvPr>
            <p:ph type="dt" sz="half" idx="10"/>
          </p:nvPr>
        </p:nvSpPr>
        <p:spPr/>
        <p:txBody>
          <a:bodyPr/>
          <a:lstStyle/>
          <a:p>
            <a:fld id="{775F4E84-A691-44AD-BBCC-467BB5BF1C70}" type="datetimeFigureOut">
              <a:rPr lang="en-GB" smtClean="0"/>
              <a:t>22/01/2023</a:t>
            </a:fld>
            <a:endParaRPr lang="en-GB"/>
          </a:p>
        </p:txBody>
      </p:sp>
      <p:sp>
        <p:nvSpPr>
          <p:cNvPr id="4" name="Footer Placeholder 3">
            <a:extLst>
              <a:ext uri="{FF2B5EF4-FFF2-40B4-BE49-F238E27FC236}">
                <a16:creationId xmlns:a16="http://schemas.microsoft.com/office/drawing/2014/main" id="{7EB2E261-7AF4-4F91-A851-5C7D8B293DD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B011AF8-FC2C-4CCC-92A9-0D8447672B9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4520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73105F-DFB1-401E-8549-4033B4DDB7EA}"/>
              </a:ext>
            </a:extLst>
          </p:cNvPr>
          <p:cNvSpPr>
            <a:spLocks noGrp="1"/>
          </p:cNvSpPr>
          <p:nvPr>
            <p:ph type="dt" sz="half" idx="10"/>
          </p:nvPr>
        </p:nvSpPr>
        <p:spPr/>
        <p:txBody>
          <a:bodyPr/>
          <a:lstStyle/>
          <a:p>
            <a:fld id="{775F4E84-A691-44AD-BBCC-467BB5BF1C70}" type="datetimeFigureOut">
              <a:rPr lang="en-GB" smtClean="0"/>
              <a:t>22/01/2023</a:t>
            </a:fld>
            <a:endParaRPr lang="en-GB"/>
          </a:p>
        </p:txBody>
      </p:sp>
      <p:sp>
        <p:nvSpPr>
          <p:cNvPr id="3" name="Footer Placeholder 2">
            <a:extLst>
              <a:ext uri="{FF2B5EF4-FFF2-40B4-BE49-F238E27FC236}">
                <a16:creationId xmlns:a16="http://schemas.microsoft.com/office/drawing/2014/main" id="{5F2C6232-381E-45F5-BD44-779F2A7B3A8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9A2FFEE-9907-4C14-90F8-3F05AEE1B7FD}"/>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71356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EE31-E8C9-4016-BFAC-465A13B0F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76100C-1DCE-4CA3-A475-A8023CD5FE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78C41C-55A7-442F-9056-ECED34FE2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58D8CD-9F25-499F-8089-C496F2FD3C0A}"/>
              </a:ext>
            </a:extLst>
          </p:cNvPr>
          <p:cNvSpPr>
            <a:spLocks noGrp="1"/>
          </p:cNvSpPr>
          <p:nvPr>
            <p:ph type="dt" sz="half" idx="10"/>
          </p:nvPr>
        </p:nvSpPr>
        <p:spPr/>
        <p:txBody>
          <a:bodyPr/>
          <a:lstStyle/>
          <a:p>
            <a:fld id="{775F4E84-A691-44AD-BBCC-467BB5BF1C70}" type="datetimeFigureOut">
              <a:rPr lang="en-GB" smtClean="0"/>
              <a:t>22/01/2023</a:t>
            </a:fld>
            <a:endParaRPr lang="en-GB"/>
          </a:p>
        </p:txBody>
      </p:sp>
      <p:sp>
        <p:nvSpPr>
          <p:cNvPr id="6" name="Footer Placeholder 5">
            <a:extLst>
              <a:ext uri="{FF2B5EF4-FFF2-40B4-BE49-F238E27FC236}">
                <a16:creationId xmlns:a16="http://schemas.microsoft.com/office/drawing/2014/main" id="{AF0F129E-9505-49E2-B02B-B32D7D3BCD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93C170-B0DA-42F8-ABA2-423CBC012FF6}"/>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81814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13CE-A648-4778-8885-C924F90A2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7244BC3-B2A8-4BEC-956A-2573CC8A7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C9B58FC-C702-47D6-BCE8-EC2D4798F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FEB38B-AD48-4281-A988-3D8F3B1330A0}"/>
              </a:ext>
            </a:extLst>
          </p:cNvPr>
          <p:cNvSpPr>
            <a:spLocks noGrp="1"/>
          </p:cNvSpPr>
          <p:nvPr>
            <p:ph type="dt" sz="half" idx="10"/>
          </p:nvPr>
        </p:nvSpPr>
        <p:spPr/>
        <p:txBody>
          <a:bodyPr/>
          <a:lstStyle/>
          <a:p>
            <a:fld id="{775F4E84-A691-44AD-BBCC-467BB5BF1C70}" type="datetimeFigureOut">
              <a:rPr lang="en-GB" smtClean="0"/>
              <a:t>22/01/2023</a:t>
            </a:fld>
            <a:endParaRPr lang="en-GB"/>
          </a:p>
        </p:txBody>
      </p:sp>
      <p:sp>
        <p:nvSpPr>
          <p:cNvPr id="6" name="Footer Placeholder 5">
            <a:extLst>
              <a:ext uri="{FF2B5EF4-FFF2-40B4-BE49-F238E27FC236}">
                <a16:creationId xmlns:a16="http://schemas.microsoft.com/office/drawing/2014/main" id="{F71E4B7A-FF8F-410C-9F76-5EDFCFA9E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19872A-F10C-4697-90D3-CE54958549C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46418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344C-E062-4208-A008-27F2A5340E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BE28FFD-84ED-44D2-AFA8-09035F88BB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598770-6024-43A4-A68D-F5296E3DA4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F4E84-A691-44AD-BBCC-467BB5BF1C70}" type="datetimeFigureOut">
              <a:rPr lang="en-GB" smtClean="0"/>
              <a:t>22/01/2023</a:t>
            </a:fld>
            <a:endParaRPr lang="en-GB"/>
          </a:p>
        </p:txBody>
      </p:sp>
      <p:sp>
        <p:nvSpPr>
          <p:cNvPr id="5" name="Footer Placeholder 4">
            <a:extLst>
              <a:ext uri="{FF2B5EF4-FFF2-40B4-BE49-F238E27FC236}">
                <a16:creationId xmlns:a16="http://schemas.microsoft.com/office/drawing/2014/main" id="{BD57EBDC-9CB5-4160-922F-F891154D21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167CAC0-6316-4C65-8FD6-00B2E6A43B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CECE7-DC43-43F9-A94D-711966BF7515}" type="slidenum">
              <a:rPr lang="en-GB" smtClean="0"/>
              <a:t>‹#›</a:t>
            </a:fld>
            <a:endParaRPr lang="en-GB"/>
          </a:p>
        </p:txBody>
      </p:sp>
    </p:spTree>
    <p:extLst>
      <p:ext uri="{BB962C8B-B14F-4D97-AF65-F5344CB8AC3E}">
        <p14:creationId xmlns:p14="http://schemas.microsoft.com/office/powerpoint/2010/main" val="3751137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riscof.readthedocs.io/en/latest/cond_spec.html#cond-spec"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riscv.org/regulations/"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mailto:help@riscv.org"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riscv.org/community/community-code-of-conduc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riscv-non-isa/riscv-arch-test" TargetMode="External"/><Relationship Id="rId13" Type="http://schemas.openxmlformats.org/officeDocument/2006/relationships/hyperlink" Target="https://github.com/riscv/sail-riscv/tree/master/doc" TargetMode="External"/><Relationship Id="rId18" Type="http://schemas.openxmlformats.org/officeDocument/2006/relationships/hyperlink" Target="https://github.com/rems-project/riscv-isa-manual/blob/sail/release/riscv-privileged-sail-draft.pdf" TargetMode="External"/><Relationship Id="rId3" Type="http://schemas.openxmlformats.org/officeDocument/2006/relationships/hyperlink" Target="mailto:allen.baum@esperantotech.com" TargetMode="External"/><Relationship Id="rId7" Type="http://schemas.openxmlformats.org/officeDocument/2006/relationships/hyperlink" Target="https://github.com/" TargetMode="External"/><Relationship Id="rId12" Type="http://schemas.openxmlformats.org/officeDocument/2006/relationships/hyperlink" Target="https://github.com/riscv/riscv-config/" TargetMode="External"/><Relationship Id="rId17" Type="http://schemas.openxmlformats.org/officeDocument/2006/relationships/hyperlink" Target="https://github.com/rems-project/riscv-isa-manual/blob/sail/release/riscv-spec-sail-draft.pdf" TargetMode="External"/><Relationship Id="rId2" Type="http://schemas.openxmlformats.org/officeDocument/2006/relationships/notesSlide" Target="../notesSlides/notesSlide5.xml"/><Relationship Id="rId16" Type="http://schemas.openxmlformats.org/officeDocument/2006/relationships/hyperlink" Target="https://github.com/rems-project/riscv-isa-manual/blob/sail/README.SAIL" TargetMode="External"/><Relationship Id="rId1" Type="http://schemas.openxmlformats.org/officeDocument/2006/relationships/slideLayout" Target="../slideLayouts/slideLayout2.xml"/><Relationship Id="rId6" Type="http://schemas.openxmlformats.org/officeDocument/2006/relationships/hyperlink" Target="https://drive.google.com/drive/folders/1DemKMAD3D0Ka1MeESRoVCJipSrwiUlEs" TargetMode="External"/><Relationship Id="rId11" Type="http://schemas.openxmlformats.org/officeDocument/2006/relationships/hyperlink" Target="https://github.com/riscv-software-src/riscv_ctg" TargetMode="External"/><Relationship Id="rId5" Type="http://schemas.openxmlformats.org/officeDocument/2006/relationships/hyperlink" Target="https://sites.google.com/a/riscv.org/risc-v-staff/home/tech-groups-cal" TargetMode="External"/><Relationship Id="rId15" Type="http://schemas.openxmlformats.org/officeDocument/2006/relationships/hyperlink" Target="https://jira.riscv.org/projects/CSC/issues/CSC-1?filter=allopenissues" TargetMode="External"/><Relationship Id="rId10" Type="http://schemas.openxmlformats.org/officeDocument/2006/relationships/hyperlink" Target="https://github.com/riscv-software-src/riscof/tree/master/docsr" TargetMode="External"/><Relationship Id="rId19" Type="http://schemas.openxmlformats.org/officeDocument/2006/relationships/hyperlink" Target="https://us02web.zoom.us/rec/share/-XIYazzhIBbQoiZdarCfebdjxjDWiVhf-LxnuVrliN4Bc30yf17ztKkKDU4Og54b.fArPPqnuR-NiXpQU" TargetMode="External"/><Relationship Id="rId4" Type="http://schemas.openxmlformats.org/officeDocument/2006/relationships/hyperlink" Target="mailto:sig-arch-test@lists.riscv.org" TargetMode="External"/><Relationship Id="rId9" Type="http://schemas.openxmlformats.org/officeDocument/2006/relationships/hyperlink" Target="https://github.com/riscv/riscv-compliance/tree/master/doc/" TargetMode="External"/><Relationship Id="rId14" Type="http://schemas.openxmlformats.org/officeDocument/2006/relationships/hyperlink" Target="https://github.com/rems-project/sail-riscv/"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0451E-73F8-46DE-9A04-E493ED4D9E5A}"/>
              </a:ext>
            </a:extLst>
          </p:cNvPr>
          <p:cNvSpPr>
            <a:spLocks noGrp="1"/>
          </p:cNvSpPr>
          <p:nvPr>
            <p:ph type="ctrTitle"/>
          </p:nvPr>
        </p:nvSpPr>
        <p:spPr/>
        <p:txBody>
          <a:bodyPr>
            <a:normAutofit/>
          </a:bodyPr>
          <a:lstStyle/>
          <a:p>
            <a:r>
              <a:rPr lang="en-GB" dirty="0"/>
              <a:t>Architectural Test SIG</a:t>
            </a:r>
            <a:br>
              <a:rPr lang="en-GB" dirty="0"/>
            </a:br>
            <a:r>
              <a:rPr lang="en-GB" dirty="0"/>
              <a:t>Call –Minutes</a:t>
            </a:r>
          </a:p>
        </p:txBody>
      </p:sp>
      <p:sp>
        <p:nvSpPr>
          <p:cNvPr id="3" name="Subtitle 2">
            <a:extLst>
              <a:ext uri="{FF2B5EF4-FFF2-40B4-BE49-F238E27FC236}">
                <a16:creationId xmlns:a16="http://schemas.microsoft.com/office/drawing/2014/main" id="{437E35AF-ACBC-4DC0-9520-859DFD904A3F}"/>
              </a:ext>
            </a:extLst>
          </p:cNvPr>
          <p:cNvSpPr>
            <a:spLocks noGrp="1"/>
          </p:cNvSpPr>
          <p:nvPr>
            <p:ph type="subTitle" idx="1"/>
          </p:nvPr>
        </p:nvSpPr>
        <p:spPr>
          <a:xfrm>
            <a:off x="1524000" y="3602037"/>
            <a:ext cx="9144000" cy="2880955"/>
          </a:xfrm>
        </p:spPr>
        <p:txBody>
          <a:bodyPr>
            <a:normAutofit/>
          </a:bodyPr>
          <a:lstStyle/>
          <a:p>
            <a:r>
              <a:rPr lang="en-US" dirty="0" err="1">
                <a:sym typeface="Wingdings" pitchFamily="2" charset="2"/>
              </a:rPr>
              <a:t>Thur</a:t>
            </a:r>
            <a:r>
              <a:rPr lang="en-US" dirty="0">
                <a:sym typeface="Wingdings" pitchFamily="2" charset="2"/>
              </a:rPr>
              <a:t>, 12Jan2023 8am Pacific   </a:t>
            </a:r>
            <a:r>
              <a:rPr lang="en-US" dirty="0">
                <a:solidFill>
                  <a:srgbClr val="FF0000"/>
                </a:solidFill>
                <a:sym typeface="Wingdings" pitchFamily="2" charset="2"/>
              </a:rPr>
              <a:t>Daylight </a:t>
            </a:r>
            <a:r>
              <a:rPr lang="en-US" dirty="0">
                <a:sym typeface="Wingdings" pitchFamily="2" charset="2"/>
              </a:rPr>
              <a:t> Time</a:t>
            </a:r>
          </a:p>
          <a:p>
            <a:endParaRPr lang="en-US" dirty="0">
              <a:sym typeface="Wingdings" pitchFamily="2" charset="2"/>
            </a:endParaRPr>
          </a:p>
          <a:p>
            <a:r>
              <a:rPr lang="en-US" dirty="0">
                <a:sym typeface="Wingdings" pitchFamily="2" charset="2"/>
              </a:rPr>
              <a:t>See slide 7 for agenda</a:t>
            </a:r>
          </a:p>
        </p:txBody>
      </p:sp>
    </p:spTree>
    <p:extLst>
      <p:ext uri="{BB962C8B-B14F-4D97-AF65-F5344CB8AC3E}">
        <p14:creationId xmlns:p14="http://schemas.microsoft.com/office/powerpoint/2010/main" val="4097951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Decisions &amp; Action Items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7" y="1177160"/>
            <a:ext cx="5436809" cy="5680840"/>
          </a:xfrm>
        </p:spPr>
        <p:txBody>
          <a:bodyPr lIns="0" rIns="0">
            <a:normAutofit/>
          </a:bodyPr>
          <a:lstStyle/>
          <a:p>
            <a:pPr marL="0" indent="0">
              <a:buNone/>
            </a:pPr>
            <a:r>
              <a:rPr lang="en-GB" sz="2000" b="1" u="sng" dirty="0"/>
              <a:t>Decisions ()</a:t>
            </a:r>
            <a:br>
              <a:rPr lang="en-GB" sz="2000" u="sng" dirty="0"/>
            </a:br>
            <a:endParaRPr lang="en-US" sz="2000" dirty="0"/>
          </a:p>
          <a:p>
            <a:pPr marL="0" indent="0">
              <a:buNone/>
            </a:pPr>
            <a:endParaRPr lang="en-US" sz="1800" dirty="0">
              <a:latin typeface="Calibri" panose="020F0502020204030204" pitchFamily="34" charset="0"/>
            </a:endParaRPr>
          </a:p>
          <a:p>
            <a:pPr marL="0" indent="0">
              <a:buNone/>
            </a:pPr>
            <a:endParaRPr lang="en-US" sz="1800" dirty="0">
              <a:latin typeface="Calibri" panose="020F0502020204030204" pitchFamily="34" charset="0"/>
            </a:endParaRPr>
          </a:p>
        </p:txBody>
      </p:sp>
      <p:sp>
        <p:nvSpPr>
          <p:cNvPr id="5" name="Content Placeholder 4">
            <a:extLst>
              <a:ext uri="{FF2B5EF4-FFF2-40B4-BE49-F238E27FC236}">
                <a16:creationId xmlns:a16="http://schemas.microsoft.com/office/drawing/2014/main" id="{279CF8A0-FAF9-406B-9F2D-489555E9511E}"/>
              </a:ext>
            </a:extLst>
          </p:cNvPr>
          <p:cNvSpPr>
            <a:spLocks noGrp="1"/>
          </p:cNvSpPr>
          <p:nvPr>
            <p:ph sz="half" idx="2"/>
          </p:nvPr>
        </p:nvSpPr>
        <p:spPr>
          <a:xfrm>
            <a:off x="5743253" y="1093077"/>
            <a:ext cx="6448747" cy="5764923"/>
          </a:xfrm>
        </p:spPr>
        <p:txBody>
          <a:bodyPr lIns="0" rIns="0">
            <a:normAutofit/>
          </a:bodyPr>
          <a:lstStyle/>
          <a:p>
            <a:pPr marL="0" indent="0">
              <a:buNone/>
            </a:pPr>
            <a:r>
              <a:rPr lang="en-GB" sz="1400" b="1" u="sng" dirty="0"/>
              <a:t>Outstanding Action Items</a:t>
            </a:r>
            <a:endParaRPr lang="en-US" sz="1400" dirty="0"/>
          </a:p>
          <a:p>
            <a:pPr>
              <a:spcBef>
                <a:spcPts val="0"/>
              </a:spcBef>
              <a:buFontTx/>
              <a:buChar char="-"/>
            </a:pPr>
            <a:r>
              <a:rPr lang="en-US" sz="1400" dirty="0"/>
              <a:t>Get test failure data for misaligned tests &lt;</a:t>
            </a:r>
            <a:r>
              <a:rPr lang="en-US" sz="1400" dirty="0">
                <a:solidFill>
                  <a:srgbClr val="FF0000"/>
                </a:solidFill>
              </a:rPr>
              <a:t>inspire</a:t>
            </a:r>
            <a:r>
              <a:rPr lang="en-US" sz="1400" dirty="0"/>
              <a:t>&gt;</a:t>
            </a:r>
          </a:p>
          <a:p>
            <a:pPr>
              <a:spcBef>
                <a:spcPts val="0"/>
              </a:spcBef>
              <a:buFontTx/>
              <a:buChar char="-"/>
            </a:pPr>
            <a:r>
              <a:rPr lang="en-US" sz="1400" dirty="0"/>
              <a:t>Add test failure debug hints in readme &lt;</a:t>
            </a:r>
            <a:r>
              <a:rPr lang="en-US" sz="1400" dirty="0">
                <a:solidFill>
                  <a:srgbClr val="FF0000"/>
                </a:solidFill>
              </a:rPr>
              <a:t>inspire, </a:t>
            </a:r>
            <a:r>
              <a:rPr lang="en-US" sz="1400" dirty="0" err="1">
                <a:solidFill>
                  <a:srgbClr val="FF0000"/>
                </a:solidFill>
              </a:rPr>
              <a:t>incore</a:t>
            </a:r>
            <a:r>
              <a:rPr lang="en-US" sz="1400" dirty="0">
                <a:solidFill>
                  <a:srgbClr val="FF0000"/>
                </a:solidFill>
              </a:rPr>
              <a:t>, </a:t>
            </a:r>
            <a:r>
              <a:rPr lang="en-US" sz="1400" dirty="0" err="1">
                <a:solidFill>
                  <a:srgbClr val="FF0000"/>
                </a:solidFill>
              </a:rPr>
              <a:t>axiomise</a:t>
            </a:r>
            <a:r>
              <a:rPr lang="en-US" sz="1400" dirty="0"/>
              <a:t>&gt;</a:t>
            </a:r>
          </a:p>
          <a:p>
            <a:pPr>
              <a:spcBef>
                <a:spcPts val="0"/>
              </a:spcBef>
              <a:buFontTx/>
              <a:buChar char="-"/>
            </a:pPr>
            <a:r>
              <a:rPr lang="en-US" sz="1400" dirty="0"/>
              <a:t>Look for and setup ref-signature-as a service site using docker image of Sail and tests &lt;</a:t>
            </a:r>
            <a:r>
              <a:rPr lang="en-US" sz="1400" dirty="0">
                <a:solidFill>
                  <a:srgbClr val="FF0000"/>
                </a:solidFill>
              </a:rPr>
              <a:t> Chair</a:t>
            </a:r>
            <a:r>
              <a:rPr lang="en-US" sz="1400" dirty="0"/>
              <a:t> &gt; </a:t>
            </a:r>
            <a:r>
              <a:rPr lang="en-US" sz="1400" dirty="0">
                <a:solidFill>
                  <a:schemeClr val="accent2"/>
                </a:solidFill>
              </a:rPr>
              <a:t>funding for this yes</a:t>
            </a:r>
          </a:p>
          <a:p>
            <a:pPr>
              <a:spcBef>
                <a:spcPts val="0"/>
              </a:spcBef>
              <a:buFontTx/>
              <a:buChar char="-"/>
            </a:pPr>
            <a:r>
              <a:rPr lang="en-US" sz="1400" dirty="0"/>
              <a:t>Develop plugins for </a:t>
            </a:r>
            <a:r>
              <a:rPr lang="en-US" sz="1400" dirty="0" err="1"/>
              <a:t>podman</a:t>
            </a:r>
            <a:r>
              <a:rPr lang="en-US" sz="1400" dirty="0"/>
              <a:t> as well as remote container &lt;</a:t>
            </a:r>
            <a:r>
              <a:rPr lang="en-US" sz="1400" dirty="0">
                <a:solidFill>
                  <a:srgbClr val="FF0000"/>
                </a:solidFill>
              </a:rPr>
              <a:t> HC?</a:t>
            </a:r>
            <a:r>
              <a:rPr lang="en-US" sz="1400" dirty="0"/>
              <a:t> &gt;</a:t>
            </a:r>
          </a:p>
          <a:p>
            <a:pPr>
              <a:spcBef>
                <a:spcPts val="0"/>
              </a:spcBef>
              <a:buFontTx/>
              <a:buChar char="-"/>
            </a:pPr>
            <a:r>
              <a:rPr lang="en-US" sz="1400" dirty="0"/>
              <a:t>Propose new wording for Bare mode encoding restrictions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a:t>
            </a:r>
            <a:r>
              <a:rPr lang="en-US" sz="1400" dirty="0">
                <a:latin typeface="Calibri" panose="020F0502020204030204" pitchFamily="34" charset="0"/>
              </a:rPr>
              <a:t>&gt;</a:t>
            </a:r>
          </a:p>
          <a:p>
            <a:pPr>
              <a:spcBef>
                <a:spcPts val="0"/>
              </a:spcBef>
              <a:buFontTx/>
              <a:buChar char="-"/>
            </a:pPr>
            <a:r>
              <a:rPr lang="en-US" sz="1400" dirty="0">
                <a:latin typeface="Calibri" panose="020F0502020204030204" pitchFamily="34" charset="0"/>
              </a:rPr>
              <a:t>Set up a TG to define </a:t>
            </a:r>
            <a:r>
              <a:rPr lang="en-US" sz="1400" dirty="0" err="1">
                <a:latin typeface="Calibri" panose="020F0502020204030204" pitchFamily="34" charset="0"/>
              </a:rPr>
              <a:t>Async</a:t>
            </a:r>
            <a:r>
              <a:rPr lang="en-US" sz="1400" dirty="0">
                <a:latin typeface="Calibri" panose="020F0502020204030204" pitchFamily="34" charset="0"/>
              </a:rPr>
              <a:t> Event Generator specs (test interface, Model interface, generator SW that can interface to RTL and simulators, sample shims for Spike and Sail &lt;</a:t>
            </a:r>
            <a:r>
              <a:rPr lang="en-US" sz="1400" dirty="0">
                <a:solidFill>
                  <a:srgbClr val="FF0000"/>
                </a:solidFill>
                <a:latin typeface="Calibri" panose="020F0502020204030204" pitchFamily="34" charset="0"/>
              </a:rPr>
              <a:t>chair</a:t>
            </a:r>
            <a:r>
              <a:rPr lang="en-US" sz="1400" dirty="0">
                <a:latin typeface="Calibri" panose="020F0502020204030204" pitchFamily="34" charset="0"/>
              </a:rPr>
              <a:t>&gt;</a:t>
            </a:r>
          </a:p>
          <a:p>
            <a:pPr>
              <a:spcBef>
                <a:spcPts val="0"/>
              </a:spcBef>
              <a:buFontTx/>
              <a:buChar char="-"/>
            </a:pPr>
            <a:r>
              <a:rPr lang="en-US" sz="1400" strike="sngStrike" dirty="0">
                <a:latin typeface="Calibri" panose="020F0502020204030204" pitchFamily="34" charset="0"/>
              </a:rPr>
              <a:t>(issue #233) Document RVTEST_ISA </a:t>
            </a:r>
            <a:r>
              <a:rPr lang="en-US" sz="1400" strike="sngStrike" dirty="0" err="1">
                <a:latin typeface="Calibri" panose="020F0502020204030204" pitchFamily="34" charset="0"/>
              </a:rPr>
              <a:t>chgs</a:t>
            </a:r>
            <a:r>
              <a:rPr lang="en-US" sz="1400" strike="sngStrike" dirty="0">
                <a:latin typeface="Calibri" panose="020F0502020204030204" pitchFamily="34" charset="0"/>
              </a:rPr>
              <a:t> required, add to test format spec &lt;</a:t>
            </a:r>
            <a:r>
              <a:rPr lang="en-US" sz="1400" strike="sngStrike" dirty="0">
                <a:solidFill>
                  <a:srgbClr val="FF0000"/>
                </a:solidFill>
                <a:latin typeface="Calibri" panose="020F0502020204030204" pitchFamily="34" charset="0"/>
              </a:rPr>
              <a:t>done</a:t>
            </a:r>
            <a:r>
              <a:rPr lang="en-US" sz="1400" strike="sngStrike" dirty="0">
                <a:latin typeface="Calibri" panose="020F0502020204030204" pitchFamily="34" charset="0"/>
              </a:rPr>
              <a:t>&gt; </a:t>
            </a:r>
          </a:p>
          <a:p>
            <a:pPr>
              <a:spcBef>
                <a:spcPts val="0"/>
              </a:spcBef>
              <a:buFontTx/>
              <a:buChar char="-"/>
            </a:pPr>
            <a:r>
              <a:rPr lang="en-US" sz="1400" dirty="0"/>
              <a:t>(issue #203) Add fence test with all set bits) &lt;</a:t>
            </a:r>
            <a:r>
              <a:rPr lang="en-US" sz="1400" dirty="0" err="1">
                <a:solidFill>
                  <a:srgbClr val="FF0000"/>
                </a:solidFill>
              </a:rPr>
              <a:t>Incore</a:t>
            </a:r>
            <a:r>
              <a:rPr lang="en-US" sz="1400" dirty="0"/>
              <a:t>&gt;</a:t>
            </a:r>
          </a:p>
          <a:p>
            <a:pPr>
              <a:spcBef>
                <a:spcPts val="0"/>
              </a:spcBef>
              <a:buFontTx/>
              <a:buChar char="-"/>
            </a:pPr>
            <a:r>
              <a:rPr lang="en-US" sz="1400" dirty="0"/>
              <a:t>(issue#119) Add </a:t>
            </a:r>
            <a:r>
              <a:rPr lang="en-US" sz="1400" dirty="0" err="1"/>
              <a:t>rm</a:t>
            </a:r>
            <a:r>
              <a:rPr lang="en-US" sz="1400" dirty="0"/>
              <a:t> field </a:t>
            </a:r>
            <a:r>
              <a:rPr lang="en-US" sz="1400" dirty="0" err="1"/>
              <a:t>fence.i</a:t>
            </a:r>
            <a:r>
              <a:rPr lang="en-US" sz="1400" dirty="0"/>
              <a:t>  walking ones test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chair/dev partners</a:t>
            </a:r>
            <a:r>
              <a:rPr lang="en-US" sz="1400" dirty="0">
                <a:latin typeface="Calibri" panose="020F0502020204030204" pitchFamily="34" charset="0"/>
              </a:rPr>
              <a:t>&gt;</a:t>
            </a:r>
            <a:endParaRPr lang="en-US" sz="1400" dirty="0"/>
          </a:p>
          <a:p>
            <a:pPr>
              <a:spcBef>
                <a:spcPts val="0"/>
              </a:spcBef>
              <a:buFontTx/>
              <a:buChar char="-"/>
            </a:pPr>
            <a:r>
              <a:rPr lang="en-US" sz="1400" dirty="0"/>
              <a:t>(</a:t>
            </a:r>
            <a:r>
              <a:rPr lang="en-US" sz="1400" strike="sngStrike" dirty="0"/>
              <a:t>issue #190) Document options for ( 16B sig size)  </a:t>
            </a:r>
            <a:r>
              <a:rPr lang="en-US" sz="1400" strike="sngStrike" dirty="0">
                <a:latin typeface="Calibri" panose="020F0502020204030204" pitchFamily="34" charset="0"/>
              </a:rPr>
              <a:t>&lt;</a:t>
            </a:r>
            <a:r>
              <a:rPr lang="en-US" sz="1400" strike="sngStrike" dirty="0">
                <a:solidFill>
                  <a:srgbClr val="FF0000"/>
                </a:solidFill>
                <a:latin typeface="Calibri" panose="020F0502020204030204" pitchFamily="34" charset="0"/>
              </a:rPr>
              <a:t>done</a:t>
            </a:r>
            <a:r>
              <a:rPr lang="en-US" sz="1400" strike="sngStrike" dirty="0">
                <a:latin typeface="Calibri" panose="020F0502020204030204" pitchFamily="34" charset="0"/>
              </a:rPr>
              <a:t>&gt;</a:t>
            </a:r>
          </a:p>
          <a:p>
            <a:pPr>
              <a:spcBef>
                <a:spcPts val="0"/>
              </a:spcBef>
              <a:buFontTx/>
              <a:buChar char="-"/>
            </a:pPr>
            <a:r>
              <a:rPr lang="en-US" sz="1400" strike="sngStrike" dirty="0">
                <a:latin typeface="Calibri" panose="020F0502020204030204" pitchFamily="34" charset="0"/>
              </a:rPr>
              <a:t>Delete target directory from main repo branch &lt;</a:t>
            </a:r>
            <a:r>
              <a:rPr lang="en-US" sz="1400" strike="sngStrike" dirty="0">
                <a:solidFill>
                  <a:srgbClr val="FF0000"/>
                </a:solidFill>
                <a:latin typeface="Calibri" panose="020F0502020204030204" pitchFamily="34" charset="0"/>
              </a:rPr>
              <a:t>done</a:t>
            </a:r>
            <a:r>
              <a:rPr lang="en-US" sz="1400" dirty="0">
                <a:latin typeface="Calibri" panose="020F0502020204030204" pitchFamily="34" charset="0"/>
              </a:rPr>
              <a:t>&gt; </a:t>
            </a:r>
          </a:p>
          <a:p>
            <a:pPr>
              <a:spcBef>
                <a:spcPts val="0"/>
              </a:spcBef>
              <a:buFontTx/>
              <a:buChar char="-"/>
            </a:pPr>
            <a:r>
              <a:rPr lang="en-US" sz="1400" strike="sngStrike" dirty="0" err="1">
                <a:latin typeface="Calibri" panose="020F0502020204030204" pitchFamily="34" charset="0"/>
              </a:rPr>
              <a:t>Sedit</a:t>
            </a:r>
            <a:r>
              <a:rPr lang="en-US" sz="1400" strike="sngStrike" dirty="0">
                <a:latin typeface="Calibri" panose="020F0502020204030204" pitchFamily="34" charset="0"/>
              </a:rPr>
              <a:t> all tests: add canary </a:t>
            </a:r>
            <a:r>
              <a:rPr lang="en-US" sz="1400" strike="sngStrike" dirty="0" err="1">
                <a:latin typeface="Calibri" panose="020F0502020204030204" pitchFamily="34" charset="0"/>
              </a:rPr>
              <a:t>wd</a:t>
            </a:r>
            <a:r>
              <a:rPr lang="en-US" sz="1400" strike="sngStrike" dirty="0">
                <a:latin typeface="Calibri" panose="020F0502020204030204" pitchFamily="34" charset="0"/>
              </a:rPr>
              <a:t> before sig end, replace RVMODEL_DATA_BEGIN/END with RVTEST_SIG_BEGIN/END, add explicit </a:t>
            </a:r>
            <a:r>
              <a:rPr lang="en-US" sz="1400" strike="sngStrike" dirty="0" err="1">
                <a:latin typeface="Calibri" panose="020F0502020204030204" pitchFamily="34" charset="0"/>
              </a:rPr>
              <a:t>ZiCSR</a:t>
            </a:r>
            <a:r>
              <a:rPr lang="en-US" sz="1400" strike="sngStrike" dirty="0">
                <a:latin typeface="Calibri" panose="020F0502020204030204" pitchFamily="34" charset="0"/>
              </a:rPr>
              <a:t> test in TEST_CASE (#233, make default </a:t>
            </a:r>
            <a:r>
              <a:rPr lang="en-US" sz="1400" strike="sngStrike" dirty="0" err="1">
                <a:latin typeface="Calibri" panose="020F0502020204030204" pitchFamily="34" charset="0"/>
              </a:rPr>
              <a:t>rvtest_data</a:t>
            </a:r>
            <a:r>
              <a:rPr lang="en-US" sz="1400" strike="sngStrike" dirty="0">
                <a:latin typeface="Calibri" panose="020F0502020204030204" pitchFamily="34" charset="0"/>
              </a:rPr>
              <a:t> region be &gt;=16B (#211), replace la/la with LA/LI (#275), change 0xdeadbeef to be CANARY and define CANARY to be 0xdeadbeef in arch-test &lt;</a:t>
            </a:r>
            <a:r>
              <a:rPr lang="en-US" sz="1400" strike="sngStrike" dirty="0">
                <a:solidFill>
                  <a:srgbClr val="FF0000"/>
                </a:solidFill>
                <a:latin typeface="Calibri" panose="020F0502020204030204" pitchFamily="34" charset="0"/>
              </a:rPr>
              <a:t>done</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Rewrite test-</a:t>
            </a:r>
            <a:r>
              <a:rPr lang="en-US" sz="1400" dirty="0" err="1">
                <a:latin typeface="Calibri" panose="020F0502020204030204" pitchFamily="34" charset="0"/>
              </a:rPr>
              <a:t>Format_spec</a:t>
            </a:r>
            <a:r>
              <a:rPr lang="en-US" sz="1400" dirty="0">
                <a:latin typeface="Calibri" panose="020F0502020204030204" pitchFamily="34" charset="0"/>
              </a:rPr>
              <a:t>, splitting into test dev guidelines and model </a:t>
            </a:r>
            <a:r>
              <a:rPr lang="en-US" sz="1400" dirty="0" err="1">
                <a:latin typeface="Calibri" panose="020F0502020204030204" pitchFamily="34" charset="0"/>
              </a:rPr>
              <a:t>reqs</a:t>
            </a:r>
            <a:r>
              <a:rPr lang="en-US" sz="1400" dirty="0">
                <a:latin typeface="Calibri" panose="020F0502020204030204" pitchFamily="34" charset="0"/>
              </a:rPr>
              <a:t>, </a:t>
            </a:r>
            <a:r>
              <a:rPr lang="en-US" sz="1400" strike="sngStrike" dirty="0">
                <a:latin typeface="Calibri" panose="020F0502020204030204" pitchFamily="34" charset="0"/>
              </a:rPr>
              <a:t>update ISA string </a:t>
            </a:r>
            <a:r>
              <a:rPr lang="en-US" sz="1400" strike="sngStrike" dirty="0" err="1">
                <a:latin typeface="Calibri" panose="020F0502020204030204" pitchFamily="34" charset="0"/>
              </a:rPr>
              <a:t>chgs</a:t>
            </a:r>
            <a:r>
              <a:rPr lang="en-US" sz="1400" strike="sngStrike" dirty="0">
                <a:latin typeface="Calibri" panose="020F0502020204030204" pitchFamily="34" charset="0"/>
              </a:rPr>
              <a:t>,  16B align, CANARY, RVTEST_SIG_BEGIN/END</a:t>
            </a:r>
            <a:r>
              <a:rPr lang="en-US" sz="1400" dirty="0"/>
              <a:t>)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a:t>
            </a:r>
            <a:r>
              <a:rPr lang="en-US" sz="1400" dirty="0">
                <a:latin typeface="Calibri" panose="020F0502020204030204" pitchFamily="34" charset="0"/>
              </a:rPr>
              <a:t>&gt;</a:t>
            </a:r>
          </a:p>
          <a:p>
            <a:pPr>
              <a:spcBef>
                <a:spcPts val="0"/>
              </a:spcBef>
              <a:buFontTx/>
              <a:buChar char="-"/>
            </a:pPr>
            <a:r>
              <a:rPr lang="en-US" sz="1400" strike="sngStrike" dirty="0">
                <a:latin typeface="Calibri" panose="020F0502020204030204" pitchFamily="34" charset="0"/>
              </a:rPr>
              <a:t>Add toolchain version </a:t>
            </a:r>
            <a:r>
              <a:rPr lang="en-US" sz="1400" strike="sngStrike" dirty="0" err="1">
                <a:latin typeface="Calibri" panose="020F0502020204030204" pitchFamily="34" charset="0"/>
              </a:rPr>
              <a:t>req</a:t>
            </a:r>
            <a:r>
              <a:rPr lang="en-US" sz="1400" strike="sngStrike" dirty="0">
                <a:latin typeface="Calibri" panose="020F0502020204030204" pitchFamily="34" charset="0"/>
              </a:rPr>
              <a:t> to merge policy &lt;</a:t>
            </a:r>
            <a:r>
              <a:rPr lang="en-US" sz="1400" strike="sngStrike" dirty="0">
                <a:solidFill>
                  <a:srgbClr val="FF0000"/>
                </a:solidFill>
                <a:latin typeface="Calibri" panose="020F0502020204030204" pitchFamily="34" charset="0"/>
              </a:rPr>
              <a:t>already in policy</a:t>
            </a:r>
            <a:r>
              <a:rPr lang="en-US" sz="1400" strike="sngStrike" dirty="0">
                <a:latin typeface="Calibri" panose="020F0502020204030204" pitchFamily="34" charset="0"/>
              </a:rPr>
              <a:t>&gt;</a:t>
            </a:r>
          </a:p>
          <a:p>
            <a:pPr>
              <a:spcBef>
                <a:spcPts val="0"/>
              </a:spcBef>
              <a:buFontTx/>
              <a:buChar char="-"/>
            </a:pPr>
            <a:r>
              <a:rPr lang="en-US" sz="1400" dirty="0">
                <a:latin typeface="Calibri" panose="020F0502020204030204" pitchFamily="34" charset="0"/>
              </a:rPr>
              <a:t>Move </a:t>
            </a:r>
            <a:r>
              <a:rPr lang="en-US" sz="1400" dirty="0" err="1">
                <a:latin typeface="Calibri" panose="020F0502020204030204" pitchFamily="34" charset="0"/>
              </a:rPr>
              <a:t>fld_align</a:t>
            </a:r>
            <a:r>
              <a:rPr lang="en-US" sz="1400" dirty="0">
                <a:latin typeface="Calibri" panose="020F0502020204030204" pitchFamily="34" charset="0"/>
              </a:rPr>
              <a:t> tests in F </a:t>
            </a:r>
            <a:r>
              <a:rPr lang="en-US" sz="1400" dirty="0" err="1">
                <a:latin typeface="Calibri" panose="020F0502020204030204" pitchFamily="34" charset="0"/>
              </a:rPr>
              <a:t>dir</a:t>
            </a:r>
            <a:r>
              <a:rPr lang="en-US" sz="1400" dirty="0">
                <a:latin typeface="Calibri" panose="020F0502020204030204" pitchFamily="34" charset="0"/>
              </a:rPr>
              <a:t>, close #250 w/comment &lt;</a:t>
            </a:r>
            <a:r>
              <a:rPr lang="en-US" sz="1400" dirty="0" err="1">
                <a:solidFill>
                  <a:srgbClr val="FF0000"/>
                </a:solidFill>
                <a:latin typeface="Calibri" panose="020F0502020204030204" pitchFamily="34" charset="0"/>
              </a:rPr>
              <a:t>Incore</a:t>
            </a:r>
            <a:r>
              <a:rPr lang="en-US" sz="1400" dirty="0">
                <a:latin typeface="Calibri" panose="020F0502020204030204" pitchFamily="34" charset="0"/>
              </a:rPr>
              <a:t>&gt; </a:t>
            </a:r>
          </a:p>
          <a:p>
            <a:pPr>
              <a:spcBef>
                <a:spcPts val="0"/>
              </a:spcBef>
              <a:buFontTx/>
              <a:buChar char="-"/>
            </a:pPr>
            <a:r>
              <a:rPr lang="en-US" sz="1400" strike="sngStrike" dirty="0">
                <a:latin typeface="Calibri" panose="020F0502020204030204" pitchFamily="34" charset="0"/>
              </a:rPr>
              <a:t>Replace value strings in </a:t>
            </a:r>
            <a:r>
              <a:rPr lang="en-US" sz="1400" strike="sngStrike" dirty="0" err="1">
                <a:latin typeface="Calibri" panose="020F0502020204030204" pitchFamily="34" charset="0"/>
              </a:rPr>
              <a:t>ctg</a:t>
            </a:r>
            <a:r>
              <a:rPr lang="en-US" sz="1400" strike="sngStrike" dirty="0">
                <a:latin typeface="Calibri" panose="020F0502020204030204" pitchFamily="34" charset="0"/>
              </a:rPr>
              <a:t> tests comments to “?” instead of fake answer &lt;</a:t>
            </a:r>
            <a:r>
              <a:rPr lang="en-US" sz="1400" strike="sngStrike" dirty="0" err="1">
                <a:solidFill>
                  <a:srgbClr val="FF0000"/>
                </a:solidFill>
                <a:latin typeface="Calibri" panose="020F0502020204030204" pitchFamily="34" charset="0"/>
              </a:rPr>
              <a:t>Incore</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Add PTE&lt;level&gt; to Sail trace as an option &lt;</a:t>
            </a:r>
            <a:r>
              <a:rPr lang="en-US" sz="1400" dirty="0">
                <a:solidFill>
                  <a:srgbClr val="FF0000"/>
                </a:solidFill>
                <a:latin typeface="Calibri" panose="020F0502020204030204" pitchFamily="34" charset="0"/>
              </a:rPr>
              <a:t>Sail</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Add TLB disable option to Sail&lt;</a:t>
            </a:r>
            <a:r>
              <a:rPr lang="en-US" sz="1400" dirty="0">
                <a:solidFill>
                  <a:srgbClr val="FF0000"/>
                </a:solidFill>
                <a:latin typeface="Calibri" panose="020F0502020204030204" pitchFamily="34" charset="0"/>
              </a:rPr>
              <a:t>Sail</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Add F/D </a:t>
            </a:r>
            <a:r>
              <a:rPr lang="en-US" sz="1400" dirty="0" err="1">
                <a:latin typeface="Calibri" panose="020F0502020204030204" pitchFamily="34" charset="0"/>
              </a:rPr>
              <a:t>status.FS</a:t>
            </a:r>
            <a:r>
              <a:rPr lang="en-US" sz="1400" dirty="0">
                <a:latin typeface="Calibri" panose="020F0502020204030204" pitchFamily="34" charset="0"/>
              </a:rPr>
              <a:t> tests&lt;</a:t>
            </a:r>
            <a:r>
              <a:rPr lang="en-US" sz="1400" dirty="0">
                <a:solidFill>
                  <a:srgbClr val="FF0000"/>
                </a:solidFill>
                <a:latin typeface="Calibri" panose="020F0502020204030204" pitchFamily="34" charset="0"/>
              </a:rPr>
              <a:t>chair/dev partners</a:t>
            </a:r>
            <a:r>
              <a:rPr lang="en-US" sz="1400" dirty="0">
                <a:latin typeface="Calibri" panose="020F0502020204030204" pitchFamily="34" charset="0"/>
              </a:rPr>
              <a:t>&gt;</a:t>
            </a:r>
          </a:p>
          <a:p>
            <a:pPr>
              <a:spcBef>
                <a:spcPts val="0"/>
              </a:spcBef>
              <a:buFontTx/>
              <a:buChar char="-"/>
            </a:pPr>
            <a:r>
              <a:rPr lang="en-US" sz="1400" dirty="0"/>
              <a:t>(issue#119) Add </a:t>
            </a:r>
            <a:r>
              <a:rPr lang="en-US" sz="1400" dirty="0" err="1"/>
              <a:t>rm</a:t>
            </a:r>
            <a:r>
              <a:rPr lang="en-US" sz="1400" dirty="0"/>
              <a:t> field </a:t>
            </a:r>
            <a:r>
              <a:rPr lang="en-US" sz="1400" dirty="0" err="1"/>
              <a:t>fence.i</a:t>
            </a:r>
            <a:r>
              <a:rPr lang="en-US" sz="1400" dirty="0"/>
              <a:t>  walking ones test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chair/dev partners</a:t>
            </a:r>
            <a:r>
              <a:rPr lang="en-US" sz="1400" dirty="0">
                <a:latin typeface="Calibri" panose="020F0502020204030204" pitchFamily="34" charset="0"/>
              </a:rPr>
              <a:t>&gt;</a:t>
            </a:r>
            <a:endParaRPr lang="en-US" sz="1400" dirty="0"/>
          </a:p>
          <a:p>
            <a:pPr>
              <a:spcBef>
                <a:spcPts val="0"/>
              </a:spcBef>
              <a:buFontTx/>
              <a:buChar char="-"/>
            </a:pPr>
            <a:r>
              <a:rPr lang="en-US" sz="1400" dirty="0">
                <a:latin typeface="Calibri" panose="020F0502020204030204" pitchFamily="34" charset="0"/>
              </a:rPr>
              <a:t>?File </a:t>
            </a:r>
            <a:r>
              <a:rPr lang="en-US" sz="1400" dirty="0" err="1">
                <a:latin typeface="Calibri" panose="020F0502020204030204" pitchFamily="34" charset="0"/>
              </a:rPr>
              <a:t>binutils</a:t>
            </a:r>
            <a:r>
              <a:rPr lang="en-US" sz="1400" dirty="0">
                <a:latin typeface="Calibri" panose="020F0502020204030204" pitchFamily="34" charset="0"/>
              </a:rPr>
              <a:t> update to allow use of other rounding mode encodings? </a:t>
            </a:r>
            <a:r>
              <a:rPr lang="en-US" sz="1400" dirty="0">
                <a:solidFill>
                  <a:srgbClr val="FF0000"/>
                </a:solidFill>
                <a:latin typeface="Calibri" panose="020F0502020204030204" pitchFamily="34" charset="0"/>
              </a:rPr>
              <a:t>&lt;</a:t>
            </a:r>
            <a:r>
              <a:rPr lang="en-US" sz="1400" dirty="0" err="1">
                <a:solidFill>
                  <a:srgbClr val="FF0000"/>
                </a:solidFill>
                <a:latin typeface="Calibri" panose="020F0502020204030204" pitchFamily="34" charset="0"/>
              </a:rPr>
              <a:t>incore</a:t>
            </a:r>
            <a:r>
              <a:rPr lang="en-US" sz="1400" dirty="0">
                <a:solidFill>
                  <a:srgbClr val="FF0000"/>
                </a:solidFill>
                <a:latin typeface="Calibri" panose="020F0502020204030204" pitchFamily="34" charset="0"/>
              </a:rPr>
              <a:t>&gt;</a:t>
            </a:r>
          </a:p>
          <a:p>
            <a:pPr marL="0" indent="0">
              <a:spcBef>
                <a:spcPts val="0"/>
              </a:spcBef>
              <a:buNone/>
            </a:pPr>
            <a:endParaRPr lang="en-US" sz="1400" dirty="0">
              <a:latin typeface="Calibri" panose="020F0502020204030204" pitchFamily="34" charset="0"/>
            </a:endParaRPr>
          </a:p>
          <a:p>
            <a:pPr>
              <a:spcBef>
                <a:spcPts val="0"/>
              </a:spcBef>
              <a:buFontTx/>
              <a:buChar char="-"/>
            </a:pPr>
            <a:endParaRPr lang="en-US" sz="1400" dirty="0">
              <a:latin typeface="Calibri" panose="020F0502020204030204" pitchFamily="34" charset="0"/>
            </a:endParaRPr>
          </a:p>
          <a:p>
            <a:pPr>
              <a:spcBef>
                <a:spcPts val="0"/>
              </a:spcBef>
              <a:buFontTx/>
              <a:buChar char="-"/>
            </a:pPr>
            <a:endParaRPr lang="en-US" sz="1400" dirty="0">
              <a:latin typeface="Calibri" panose="020F0502020204030204" pitchFamily="34" charset="0"/>
            </a:endParaRPr>
          </a:p>
          <a:p>
            <a:pPr>
              <a:buFontTx/>
              <a:buChar char="-"/>
            </a:pPr>
            <a:endParaRPr lang="en-US" sz="1400" dirty="0"/>
          </a:p>
          <a:p>
            <a:pPr>
              <a:buFontTx/>
              <a:buChar char="-"/>
            </a:pPr>
            <a:endParaRPr lang="en-US" sz="1400" dirty="0"/>
          </a:p>
          <a:p>
            <a:pPr>
              <a:buFontTx/>
              <a:buChar char="-"/>
            </a:pPr>
            <a:endParaRPr lang="en-US" sz="1400" dirty="0">
              <a:latin typeface="Calibri" panose="020F0502020204030204" pitchFamily="34" charset="0"/>
            </a:endParaRPr>
          </a:p>
          <a:p>
            <a:pPr marL="0" indent="0">
              <a:buNone/>
            </a:pPr>
            <a:endParaRPr lang="en-US" sz="1400" dirty="0"/>
          </a:p>
          <a:p>
            <a:pPr marL="0" indent="0">
              <a:buNone/>
            </a:pPr>
            <a:endParaRPr lang="en-US" sz="1400" dirty="0"/>
          </a:p>
          <a:p>
            <a:pPr marL="0" indent="0">
              <a:buNone/>
            </a:pPr>
            <a:endParaRPr lang="en-GB" sz="1400" dirty="0"/>
          </a:p>
          <a:p>
            <a:pPr marL="0" indent="0">
              <a:buNone/>
            </a:pPr>
            <a:endParaRPr lang="en-GB" sz="1400" dirty="0"/>
          </a:p>
        </p:txBody>
      </p:sp>
    </p:spTree>
    <p:extLst>
      <p:ext uri="{BB962C8B-B14F-4D97-AF65-F5344CB8AC3E}">
        <p14:creationId xmlns:p14="http://schemas.microsoft.com/office/powerpoint/2010/main" val="3293446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BACKUP</a:t>
            </a:r>
          </a:p>
        </p:txBody>
      </p:sp>
    </p:spTree>
    <p:extLst>
      <p:ext uri="{BB962C8B-B14F-4D97-AF65-F5344CB8AC3E}">
        <p14:creationId xmlns:p14="http://schemas.microsoft.com/office/powerpoint/2010/main" val="2310536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 name="Group 644">
            <a:extLst>
              <a:ext uri="{FF2B5EF4-FFF2-40B4-BE49-F238E27FC236}">
                <a16:creationId xmlns:a16="http://schemas.microsoft.com/office/drawing/2014/main" id="{685A3DE5-9CE1-6F4F-8C37-71D763F96223}"/>
              </a:ext>
            </a:extLst>
          </p:cNvPr>
          <p:cNvGrpSpPr/>
          <p:nvPr/>
        </p:nvGrpSpPr>
        <p:grpSpPr>
          <a:xfrm>
            <a:off x="2497290" y="3732637"/>
            <a:ext cx="998973" cy="1226232"/>
            <a:chOff x="4705336" y="2530311"/>
            <a:chExt cx="1144493" cy="1226232"/>
          </a:xfrm>
        </p:grpSpPr>
        <p:sp>
          <p:nvSpPr>
            <p:cNvPr id="646" name="Rectangle 645">
              <a:extLst>
                <a:ext uri="{FF2B5EF4-FFF2-40B4-BE49-F238E27FC236}">
                  <a16:creationId xmlns:a16="http://schemas.microsoft.com/office/drawing/2014/main" id="{FD890DB4-54DD-1541-A8DE-CD7420599381}"/>
                </a:ext>
              </a:extLst>
            </p:cNvPr>
            <p:cNvSpPr/>
            <p:nvPr/>
          </p:nvSpPr>
          <p:spPr>
            <a:xfrm>
              <a:off x="4883024" y="2530311"/>
              <a:ext cx="966805" cy="98821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7" name="Rectangle 646">
              <a:extLst>
                <a:ext uri="{FF2B5EF4-FFF2-40B4-BE49-F238E27FC236}">
                  <a16:creationId xmlns:a16="http://schemas.microsoft.com/office/drawing/2014/main" id="{CD315FC8-CC9E-9648-9384-C5694FCCDF61}"/>
                </a:ext>
              </a:extLst>
            </p:cNvPr>
            <p:cNvSpPr/>
            <p:nvPr/>
          </p:nvSpPr>
          <p:spPr>
            <a:xfrm>
              <a:off x="4789611" y="2700048"/>
              <a:ext cx="972756" cy="92875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8" name="Rectangle 647">
              <a:extLst>
                <a:ext uri="{FF2B5EF4-FFF2-40B4-BE49-F238E27FC236}">
                  <a16:creationId xmlns:a16="http://schemas.microsoft.com/office/drawing/2014/main" id="{EF7EB8B9-86D4-4B48-A53F-A33BC98F35C4}"/>
                </a:ext>
              </a:extLst>
            </p:cNvPr>
            <p:cNvSpPr/>
            <p:nvPr/>
          </p:nvSpPr>
          <p:spPr>
            <a:xfrm>
              <a:off x="4705336" y="2861861"/>
              <a:ext cx="972755" cy="89468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9" name="Rectangle 648">
              <a:extLst>
                <a:ext uri="{FF2B5EF4-FFF2-40B4-BE49-F238E27FC236}">
                  <a16:creationId xmlns:a16="http://schemas.microsoft.com/office/drawing/2014/main" id="{6D19C3CC-DF51-1F41-B102-20B7DF455887}"/>
                </a:ext>
              </a:extLst>
            </p:cNvPr>
            <p:cNvSpPr/>
            <p:nvPr/>
          </p:nvSpPr>
          <p:spPr>
            <a:xfrm>
              <a:off x="4814880" y="3038387"/>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650" name="Rectangle 649">
              <a:extLst>
                <a:ext uri="{FF2B5EF4-FFF2-40B4-BE49-F238E27FC236}">
                  <a16:creationId xmlns:a16="http://schemas.microsoft.com/office/drawing/2014/main" id="{8AE36510-75C3-7447-8581-B0A32D19E64E}"/>
                </a:ext>
              </a:extLst>
            </p:cNvPr>
            <p:cNvSpPr/>
            <p:nvPr/>
          </p:nvSpPr>
          <p:spPr>
            <a:xfrm>
              <a:off x="4814880" y="3340001"/>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sp>
        <p:nvSpPr>
          <p:cNvPr id="384" name="Rectangle 383">
            <a:extLst>
              <a:ext uri="{FF2B5EF4-FFF2-40B4-BE49-F238E27FC236}">
                <a16:creationId xmlns:a16="http://schemas.microsoft.com/office/drawing/2014/main" id="{3D8ED978-3691-5545-BAC8-24258D3CFED0}"/>
              </a:ext>
            </a:extLst>
          </p:cNvPr>
          <p:cNvSpPr/>
          <p:nvPr/>
        </p:nvSpPr>
        <p:spPr>
          <a:xfrm>
            <a:off x="6459635" y="2542700"/>
            <a:ext cx="2358208" cy="1686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16" name="Rectangle 15">
            <a:extLst>
              <a:ext uri="{FF2B5EF4-FFF2-40B4-BE49-F238E27FC236}">
                <a16:creationId xmlns:a16="http://schemas.microsoft.com/office/drawing/2014/main" id="{5236A0FE-46E4-F343-A65B-E3D6BAEDBA74}"/>
              </a:ext>
            </a:extLst>
          </p:cNvPr>
          <p:cNvSpPr/>
          <p:nvPr/>
        </p:nvSpPr>
        <p:spPr>
          <a:xfrm>
            <a:off x="493425" y="1078536"/>
            <a:ext cx="1157933" cy="48341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CSR_STRUCT</a:t>
            </a:r>
          </a:p>
        </p:txBody>
      </p:sp>
      <p:grpSp>
        <p:nvGrpSpPr>
          <p:cNvPr id="27" name="Group 26">
            <a:extLst>
              <a:ext uri="{FF2B5EF4-FFF2-40B4-BE49-F238E27FC236}">
                <a16:creationId xmlns:a16="http://schemas.microsoft.com/office/drawing/2014/main" id="{3DD42570-0EED-C64F-9B0D-E0D5E18674B8}"/>
              </a:ext>
            </a:extLst>
          </p:cNvPr>
          <p:cNvGrpSpPr/>
          <p:nvPr/>
        </p:nvGrpSpPr>
        <p:grpSpPr>
          <a:xfrm>
            <a:off x="9736311" y="5608421"/>
            <a:ext cx="669188" cy="933544"/>
            <a:chOff x="9811262" y="2175341"/>
            <a:chExt cx="669188" cy="933544"/>
          </a:xfrm>
        </p:grpSpPr>
        <p:sp>
          <p:nvSpPr>
            <p:cNvPr id="5" name="Rectangle 4">
              <a:extLst>
                <a:ext uri="{FF2B5EF4-FFF2-40B4-BE49-F238E27FC236}">
                  <a16:creationId xmlns:a16="http://schemas.microsoft.com/office/drawing/2014/main" id="{55CDB646-D17B-9148-8039-FEE4E4F36CC0}"/>
                </a:ext>
              </a:extLst>
            </p:cNvPr>
            <p:cNvSpPr/>
            <p:nvPr/>
          </p:nvSpPr>
          <p:spPr>
            <a:xfrm>
              <a:off x="9811263" y="2857425"/>
              <a:ext cx="669187" cy="25146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6" name="Rectangle 5">
              <a:extLst>
                <a:ext uri="{FF2B5EF4-FFF2-40B4-BE49-F238E27FC236}">
                  <a16:creationId xmlns:a16="http://schemas.microsoft.com/office/drawing/2014/main" id="{DC5BDA1D-BFC6-2042-8993-F35684DCE770}"/>
                </a:ext>
              </a:extLst>
            </p:cNvPr>
            <p:cNvSpPr/>
            <p:nvPr/>
          </p:nvSpPr>
          <p:spPr>
            <a:xfrm>
              <a:off x="9811263" y="2587049"/>
              <a:ext cx="669187" cy="27037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struct</a:t>
              </a:r>
            </a:p>
          </p:txBody>
        </p:sp>
        <p:sp>
          <p:nvSpPr>
            <p:cNvPr id="7" name="Rectangle 6">
              <a:extLst>
                <a:ext uri="{FF2B5EF4-FFF2-40B4-BE49-F238E27FC236}">
                  <a16:creationId xmlns:a16="http://schemas.microsoft.com/office/drawing/2014/main" id="{B1F36A39-51BB-5444-9DF0-22666DC00F23}"/>
                </a:ext>
              </a:extLst>
            </p:cNvPr>
            <p:cNvSpPr/>
            <p:nvPr/>
          </p:nvSpPr>
          <p:spPr>
            <a:xfrm>
              <a:off x="9811263" y="2386768"/>
              <a:ext cx="669187" cy="200281"/>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List()</a:t>
              </a:r>
            </a:p>
          </p:txBody>
        </p:sp>
        <p:sp>
          <p:nvSpPr>
            <p:cNvPr id="26" name="Rectangle 25">
              <a:extLst>
                <a:ext uri="{FF2B5EF4-FFF2-40B4-BE49-F238E27FC236}">
                  <a16:creationId xmlns:a16="http://schemas.microsoft.com/office/drawing/2014/main" id="{28478EA6-4F63-2342-A735-388980E87860}"/>
                </a:ext>
              </a:extLst>
            </p:cNvPr>
            <p:cNvSpPr/>
            <p:nvPr/>
          </p:nvSpPr>
          <p:spPr>
            <a:xfrm>
              <a:off x="9811262" y="2175341"/>
              <a:ext cx="669187" cy="2011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native</a:t>
              </a:r>
            </a:p>
          </p:txBody>
        </p:sp>
      </p:grpSp>
      <p:grpSp>
        <p:nvGrpSpPr>
          <p:cNvPr id="573" name="Group 572">
            <a:extLst>
              <a:ext uri="{FF2B5EF4-FFF2-40B4-BE49-F238E27FC236}">
                <a16:creationId xmlns:a16="http://schemas.microsoft.com/office/drawing/2014/main" id="{3565AAE7-D9CE-9B4C-9384-C18259BEF042}"/>
              </a:ext>
            </a:extLst>
          </p:cNvPr>
          <p:cNvGrpSpPr/>
          <p:nvPr/>
        </p:nvGrpSpPr>
        <p:grpSpPr>
          <a:xfrm>
            <a:off x="2295818" y="632736"/>
            <a:ext cx="1126347" cy="1915617"/>
            <a:chOff x="2295818" y="371482"/>
            <a:chExt cx="1126347" cy="1915617"/>
          </a:xfrm>
        </p:grpSpPr>
        <p:sp>
          <p:nvSpPr>
            <p:cNvPr id="43" name="Rectangle 42">
              <a:extLst>
                <a:ext uri="{FF2B5EF4-FFF2-40B4-BE49-F238E27FC236}">
                  <a16:creationId xmlns:a16="http://schemas.microsoft.com/office/drawing/2014/main" id="{97B69717-7067-1E4B-9FEF-852F5222336E}"/>
                </a:ext>
              </a:extLst>
            </p:cNvPr>
            <p:cNvSpPr/>
            <p:nvPr/>
          </p:nvSpPr>
          <p:spPr>
            <a:xfrm>
              <a:off x="2520122" y="37148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42" name="Rectangle 41">
              <a:extLst>
                <a:ext uri="{FF2B5EF4-FFF2-40B4-BE49-F238E27FC236}">
                  <a16:creationId xmlns:a16="http://schemas.microsoft.com/office/drawing/2014/main" id="{A503D3A6-852F-4941-B758-466496D93D5F}"/>
                </a:ext>
              </a:extLst>
            </p:cNvPr>
            <p:cNvSpPr/>
            <p:nvPr/>
          </p:nvSpPr>
          <p:spPr>
            <a:xfrm>
              <a:off x="2411147" y="48735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9" name="Rectangle 8">
              <a:extLst>
                <a:ext uri="{FF2B5EF4-FFF2-40B4-BE49-F238E27FC236}">
                  <a16:creationId xmlns:a16="http://schemas.microsoft.com/office/drawing/2014/main" id="{ACBEC066-6904-1F44-9481-174E04BC21F0}"/>
                </a:ext>
              </a:extLst>
            </p:cNvPr>
            <p:cNvSpPr/>
            <p:nvPr/>
          </p:nvSpPr>
          <p:spPr>
            <a:xfrm>
              <a:off x="2295818" y="619163"/>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10" name="Rectangle 9">
              <a:extLst>
                <a:ext uri="{FF2B5EF4-FFF2-40B4-BE49-F238E27FC236}">
                  <a16:creationId xmlns:a16="http://schemas.microsoft.com/office/drawing/2014/main" id="{0A890C4B-90F9-6D4B-B843-F52FBF7BB4B3}"/>
                </a:ext>
              </a:extLst>
            </p:cNvPr>
            <p:cNvSpPr/>
            <p:nvPr/>
          </p:nvSpPr>
          <p:spPr>
            <a:xfrm>
              <a:off x="2373794" y="821404"/>
              <a:ext cx="728557"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Bitfld64</a:t>
              </a:r>
            </a:p>
            <a:p>
              <a:pPr algn="ctr"/>
              <a:r>
                <a:rPr lang="en-US" sz="1200" dirty="0">
                  <a:solidFill>
                    <a:schemeClr val="tx1"/>
                  </a:solidFill>
                </a:rPr>
                <a:t> reset</a:t>
              </a:r>
            </a:p>
          </p:txBody>
        </p:sp>
        <p:sp>
          <p:nvSpPr>
            <p:cNvPr id="23" name="Rectangle 22">
              <a:extLst>
                <a:ext uri="{FF2B5EF4-FFF2-40B4-BE49-F238E27FC236}">
                  <a16:creationId xmlns:a16="http://schemas.microsoft.com/office/drawing/2014/main" id="{F1409791-061A-C240-82D9-70833A91F9B1}"/>
                </a:ext>
              </a:extLst>
            </p:cNvPr>
            <p:cNvSpPr/>
            <p:nvPr/>
          </p:nvSpPr>
          <p:spPr>
            <a:xfrm>
              <a:off x="2366169" y="1170145"/>
              <a:ext cx="728559"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CSR_NUM</a:t>
              </a:r>
            </a:p>
          </p:txBody>
        </p:sp>
        <p:sp>
          <p:nvSpPr>
            <p:cNvPr id="33" name="Rectangle 32">
              <a:extLst>
                <a:ext uri="{FF2B5EF4-FFF2-40B4-BE49-F238E27FC236}">
                  <a16:creationId xmlns:a16="http://schemas.microsoft.com/office/drawing/2014/main" id="{ED731ECC-9021-4748-9C48-DE4536B372AA}"/>
                </a:ext>
              </a:extLst>
            </p:cNvPr>
            <p:cNvSpPr/>
            <p:nvPr/>
          </p:nvSpPr>
          <p:spPr>
            <a:xfrm>
              <a:off x="2366169" y="1527696"/>
              <a:ext cx="736182" cy="35104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sz="1200" dirty="0">
                  <a:solidFill>
                    <a:schemeClr val="tx1"/>
                  </a:solidFill>
                </a:rPr>
                <a:t>List</a:t>
              </a:r>
            </a:p>
            <a:p>
              <a:pPr algn="ctr"/>
              <a:r>
                <a:rPr lang="en-US" sz="1050" dirty="0">
                  <a:solidFill>
                    <a:schemeClr val="tx1"/>
                  </a:solidFill>
                </a:rPr>
                <a:t>CSR_FMT</a:t>
              </a:r>
            </a:p>
          </p:txBody>
        </p:sp>
        <p:sp>
          <p:nvSpPr>
            <p:cNvPr id="120" name="Rectangle 119">
              <a:extLst>
                <a:ext uri="{FF2B5EF4-FFF2-40B4-BE49-F238E27FC236}">
                  <a16:creationId xmlns:a16="http://schemas.microsoft.com/office/drawing/2014/main" id="{9BDF1DC7-DAE7-664E-A2B5-0999941E805C}"/>
                </a:ext>
              </a:extLst>
            </p:cNvPr>
            <p:cNvSpPr/>
            <p:nvPr/>
          </p:nvSpPr>
          <p:spPr>
            <a:xfrm>
              <a:off x="2373794" y="1888853"/>
              <a:ext cx="720934"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050" dirty="0">
                  <a:solidFill>
                    <a:schemeClr val="tx1"/>
                  </a:solidFill>
                </a:rPr>
                <a:t>DEP_ELE</a:t>
              </a:r>
            </a:p>
          </p:txBody>
        </p:sp>
      </p:grpSp>
      <p:grpSp>
        <p:nvGrpSpPr>
          <p:cNvPr id="122" name="Group 121">
            <a:extLst>
              <a:ext uri="{FF2B5EF4-FFF2-40B4-BE49-F238E27FC236}">
                <a16:creationId xmlns:a16="http://schemas.microsoft.com/office/drawing/2014/main" id="{6825D107-4C2C-5643-9267-96E12CB9057A}"/>
              </a:ext>
            </a:extLst>
          </p:cNvPr>
          <p:cNvGrpSpPr/>
          <p:nvPr/>
        </p:nvGrpSpPr>
        <p:grpSpPr>
          <a:xfrm>
            <a:off x="663451" y="3304530"/>
            <a:ext cx="965365" cy="1984048"/>
            <a:chOff x="7282612" y="656614"/>
            <a:chExt cx="889618" cy="1984048"/>
          </a:xfrm>
        </p:grpSpPr>
        <p:sp>
          <p:nvSpPr>
            <p:cNvPr id="123" name="Rectangle 122">
              <a:extLst>
                <a:ext uri="{FF2B5EF4-FFF2-40B4-BE49-F238E27FC236}">
                  <a16:creationId xmlns:a16="http://schemas.microsoft.com/office/drawing/2014/main" id="{251D2E14-ED40-B942-9D94-DCDD4073C35D}"/>
                </a:ext>
              </a:extLst>
            </p:cNvPr>
            <p:cNvSpPr/>
            <p:nvPr/>
          </p:nvSpPr>
          <p:spPr>
            <a:xfrm>
              <a:off x="7586272" y="656614"/>
              <a:ext cx="585958"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4" name="Rectangle 123">
              <a:extLst>
                <a:ext uri="{FF2B5EF4-FFF2-40B4-BE49-F238E27FC236}">
                  <a16:creationId xmlns:a16="http://schemas.microsoft.com/office/drawing/2014/main" id="{176E159F-F5A5-134B-8211-9BC0179A9747}"/>
                </a:ext>
              </a:extLst>
            </p:cNvPr>
            <p:cNvSpPr/>
            <p:nvPr/>
          </p:nvSpPr>
          <p:spPr>
            <a:xfrm>
              <a:off x="7434442" y="826351"/>
              <a:ext cx="643043"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5" name="Rectangle 124">
              <a:extLst>
                <a:ext uri="{FF2B5EF4-FFF2-40B4-BE49-F238E27FC236}">
                  <a16:creationId xmlns:a16="http://schemas.microsoft.com/office/drawing/2014/main" id="{0936C22C-CB75-6F45-90A3-5E6F125AFF56}"/>
                </a:ext>
              </a:extLst>
            </p:cNvPr>
            <p:cNvSpPr/>
            <p:nvPr/>
          </p:nvSpPr>
          <p:spPr>
            <a:xfrm>
              <a:off x="7282612" y="996088"/>
              <a:ext cx="691324"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7" name="Rectangle 126">
              <a:extLst>
                <a:ext uri="{FF2B5EF4-FFF2-40B4-BE49-F238E27FC236}">
                  <a16:creationId xmlns:a16="http://schemas.microsoft.com/office/drawing/2014/main" id="{9AF40EB4-F44E-9E42-9B61-881E4FA93905}"/>
                </a:ext>
              </a:extLst>
            </p:cNvPr>
            <p:cNvSpPr/>
            <p:nvPr/>
          </p:nvSpPr>
          <p:spPr>
            <a:xfrm>
              <a:off x="7326284" y="1518431"/>
              <a:ext cx="621991"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dep_type</a:t>
              </a:r>
              <a:endParaRPr lang="en-US" sz="1200" dirty="0">
                <a:solidFill>
                  <a:schemeClr val="tx1"/>
                </a:solidFill>
              </a:endParaRPr>
            </a:p>
          </p:txBody>
        </p:sp>
        <p:sp>
          <p:nvSpPr>
            <p:cNvPr id="129" name="Rectangle 128">
              <a:extLst>
                <a:ext uri="{FF2B5EF4-FFF2-40B4-BE49-F238E27FC236}">
                  <a16:creationId xmlns:a16="http://schemas.microsoft.com/office/drawing/2014/main" id="{A7F003F9-2E41-794D-81F8-26FFF8FED270}"/>
                </a:ext>
              </a:extLst>
            </p:cNvPr>
            <p:cNvSpPr/>
            <p:nvPr/>
          </p:nvSpPr>
          <p:spPr>
            <a:xfrm>
              <a:off x="7323490" y="1862538"/>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fld_hi</a:t>
              </a:r>
              <a:endParaRPr lang="en-US" sz="1200" dirty="0">
                <a:solidFill>
                  <a:schemeClr val="tx1"/>
                </a:solidFill>
              </a:endParaRPr>
            </a:p>
          </p:txBody>
        </p:sp>
        <p:sp>
          <p:nvSpPr>
            <p:cNvPr id="133" name="Rectangle 132">
              <a:extLst>
                <a:ext uri="{FF2B5EF4-FFF2-40B4-BE49-F238E27FC236}">
                  <a16:creationId xmlns:a16="http://schemas.microsoft.com/office/drawing/2014/main" id="{D9C49515-4FD0-5746-9E5C-B4F10FF19316}"/>
                </a:ext>
              </a:extLst>
            </p:cNvPr>
            <p:cNvSpPr/>
            <p:nvPr/>
          </p:nvSpPr>
          <p:spPr>
            <a:xfrm>
              <a:off x="7324309" y="1174323"/>
              <a:ext cx="629082"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REG_NUM</a:t>
              </a:r>
            </a:p>
          </p:txBody>
        </p:sp>
        <p:sp>
          <p:nvSpPr>
            <p:cNvPr id="498" name="Rectangle 497">
              <a:extLst>
                <a:ext uri="{FF2B5EF4-FFF2-40B4-BE49-F238E27FC236}">
                  <a16:creationId xmlns:a16="http://schemas.microsoft.com/office/drawing/2014/main" id="{B9CD0006-74E6-3745-8180-20E3D948461E}"/>
                </a:ext>
              </a:extLst>
            </p:cNvPr>
            <p:cNvSpPr/>
            <p:nvPr/>
          </p:nvSpPr>
          <p:spPr>
            <a:xfrm>
              <a:off x="7324543" y="2205905"/>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fld_lo</a:t>
              </a:r>
              <a:endParaRPr lang="en-US" sz="1200" dirty="0">
                <a:solidFill>
                  <a:schemeClr val="tx1"/>
                </a:solidFill>
              </a:endParaRPr>
            </a:p>
          </p:txBody>
        </p:sp>
      </p:grpSp>
      <p:cxnSp>
        <p:nvCxnSpPr>
          <p:cNvPr id="131" name="Straight Arrow Connector 130">
            <a:extLst>
              <a:ext uri="{FF2B5EF4-FFF2-40B4-BE49-F238E27FC236}">
                <a16:creationId xmlns:a16="http://schemas.microsoft.com/office/drawing/2014/main" id="{F0606F81-63F1-C745-9389-82BD8AA8E5E3}"/>
              </a:ext>
            </a:extLst>
          </p:cNvPr>
          <p:cNvCxnSpPr>
            <a:cxnSpLocks/>
            <a:stCxn id="120" idx="1"/>
            <a:endCxn id="125" idx="3"/>
          </p:cNvCxnSpPr>
          <p:nvPr/>
        </p:nvCxnSpPr>
        <p:spPr>
          <a:xfrm flipH="1">
            <a:off x="1413638" y="2324478"/>
            <a:ext cx="960156" cy="21418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60" name="Group 259">
            <a:extLst>
              <a:ext uri="{FF2B5EF4-FFF2-40B4-BE49-F238E27FC236}">
                <a16:creationId xmlns:a16="http://schemas.microsoft.com/office/drawing/2014/main" id="{660C9739-0D8C-3C44-A057-9AE8C35F18F7}"/>
              </a:ext>
            </a:extLst>
          </p:cNvPr>
          <p:cNvGrpSpPr/>
          <p:nvPr/>
        </p:nvGrpSpPr>
        <p:grpSpPr>
          <a:xfrm>
            <a:off x="3717464" y="1455542"/>
            <a:ext cx="987570" cy="1418617"/>
            <a:chOff x="3715917" y="2114806"/>
            <a:chExt cx="1134921" cy="1418617"/>
          </a:xfrm>
        </p:grpSpPr>
        <p:sp>
          <p:nvSpPr>
            <p:cNvPr id="28" name="Rectangle 27">
              <a:extLst>
                <a:ext uri="{FF2B5EF4-FFF2-40B4-BE49-F238E27FC236}">
                  <a16:creationId xmlns:a16="http://schemas.microsoft.com/office/drawing/2014/main" id="{0EB5D729-A97C-AE4A-A33B-4EE92DBDA390}"/>
                </a:ext>
              </a:extLst>
            </p:cNvPr>
            <p:cNvSpPr/>
            <p:nvPr/>
          </p:nvSpPr>
          <p:spPr>
            <a:xfrm>
              <a:off x="3919794" y="2114806"/>
              <a:ext cx="931044"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6" name="Rectangle 45">
              <a:extLst>
                <a:ext uri="{FF2B5EF4-FFF2-40B4-BE49-F238E27FC236}">
                  <a16:creationId xmlns:a16="http://schemas.microsoft.com/office/drawing/2014/main" id="{1A11CB17-AC05-4D48-AC46-E41708630842}"/>
                </a:ext>
              </a:extLst>
            </p:cNvPr>
            <p:cNvSpPr/>
            <p:nvPr/>
          </p:nvSpPr>
          <p:spPr>
            <a:xfrm>
              <a:off x="3817080" y="2282826"/>
              <a:ext cx="924666"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7" name="Rectangle 46">
              <a:extLst>
                <a:ext uri="{FF2B5EF4-FFF2-40B4-BE49-F238E27FC236}">
                  <a16:creationId xmlns:a16="http://schemas.microsoft.com/office/drawing/2014/main" id="{C003E87E-8518-014C-832F-53E071577FD8}"/>
                </a:ext>
              </a:extLst>
            </p:cNvPr>
            <p:cNvSpPr/>
            <p:nvPr/>
          </p:nvSpPr>
          <p:spPr>
            <a:xfrm>
              <a:off x="3715917" y="2450846"/>
              <a:ext cx="916735"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96" name="Rectangle 95">
              <a:extLst>
                <a:ext uri="{FF2B5EF4-FFF2-40B4-BE49-F238E27FC236}">
                  <a16:creationId xmlns:a16="http://schemas.microsoft.com/office/drawing/2014/main" id="{2BBA412A-C807-0A46-ABBC-91E5CDEA34AD}"/>
                </a:ext>
              </a:extLst>
            </p:cNvPr>
            <p:cNvSpPr/>
            <p:nvPr/>
          </p:nvSpPr>
          <p:spPr>
            <a:xfrm>
              <a:off x="3793954" y="2653989"/>
              <a:ext cx="754800"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DEP_LIST</a:t>
              </a:r>
            </a:p>
          </p:txBody>
        </p:sp>
        <p:sp>
          <p:nvSpPr>
            <p:cNvPr id="180" name="Rectangle 179">
              <a:extLst>
                <a:ext uri="{FF2B5EF4-FFF2-40B4-BE49-F238E27FC236}">
                  <a16:creationId xmlns:a16="http://schemas.microsoft.com/office/drawing/2014/main" id="{D04F338B-AAA9-5941-A52A-3820FAE724C9}"/>
                </a:ext>
              </a:extLst>
            </p:cNvPr>
            <p:cNvSpPr/>
            <p:nvPr/>
          </p:nvSpPr>
          <p:spPr>
            <a:xfrm>
              <a:off x="3795606" y="3008535"/>
              <a:ext cx="753147"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FLD_FMT</a:t>
              </a:r>
            </a:p>
          </p:txBody>
        </p:sp>
      </p:grpSp>
      <p:sp>
        <p:nvSpPr>
          <p:cNvPr id="208" name="Rounded Rectangle 207">
            <a:extLst>
              <a:ext uri="{FF2B5EF4-FFF2-40B4-BE49-F238E27FC236}">
                <a16:creationId xmlns:a16="http://schemas.microsoft.com/office/drawing/2014/main" id="{9D7234B3-B7D7-9648-AE0D-DF1810F56A96}"/>
              </a:ext>
            </a:extLst>
          </p:cNvPr>
          <p:cNvSpPr/>
          <p:nvPr/>
        </p:nvSpPr>
        <p:spPr>
          <a:xfrm>
            <a:off x="8187865" y="936609"/>
            <a:ext cx="1167007" cy="10096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err="1">
                <a:solidFill>
                  <a:schemeClr val="tx1"/>
                </a:solidFill>
              </a:rPr>
              <a:t>unchg</a:t>
            </a:r>
            <a:r>
              <a:rPr lang="en-US" sz="1100" dirty="0">
                <a:solidFill>
                  <a:schemeClr val="tx1"/>
                </a:solidFill>
              </a:rPr>
              <a:t>,   </a:t>
            </a:r>
            <a:r>
              <a:rPr lang="en-US" sz="1100" dirty="0" err="1">
                <a:solidFill>
                  <a:schemeClr val="tx1"/>
                </a:solidFill>
              </a:rPr>
              <a:t>wr_val</a:t>
            </a:r>
            <a:endParaRPr lang="en-US" sz="1100" dirty="0">
              <a:solidFill>
                <a:schemeClr val="tx1"/>
              </a:solidFill>
            </a:endParaRPr>
          </a:p>
          <a:p>
            <a:r>
              <a:rPr lang="en-US" sz="1100" dirty="0" err="1">
                <a:solidFill>
                  <a:schemeClr val="tx1"/>
                </a:solidFill>
              </a:rPr>
              <a:t>near_up</a:t>
            </a:r>
            <a:r>
              <a:rPr lang="en-US" sz="1100" dirty="0">
                <a:solidFill>
                  <a:schemeClr val="tx1"/>
                </a:solidFill>
              </a:rPr>
              <a:t>, </a:t>
            </a:r>
            <a:r>
              <a:rPr lang="en-US" sz="1100" dirty="0" err="1">
                <a:solidFill>
                  <a:schemeClr val="tx1"/>
                </a:solidFill>
              </a:rPr>
              <a:t>near_dn</a:t>
            </a:r>
            <a:r>
              <a:rPr lang="en-US" sz="1100" dirty="0">
                <a:solidFill>
                  <a:schemeClr val="tx1"/>
                </a:solidFill>
              </a:rPr>
              <a:t>,</a:t>
            </a:r>
          </a:p>
          <a:p>
            <a:r>
              <a:rPr lang="en-US" sz="1100" dirty="0" err="1">
                <a:solidFill>
                  <a:schemeClr val="tx1"/>
                </a:solidFill>
              </a:rPr>
              <a:t>nxt_up</a:t>
            </a:r>
            <a:r>
              <a:rPr lang="en-US" sz="1100" dirty="0">
                <a:solidFill>
                  <a:schemeClr val="tx1"/>
                </a:solidFill>
              </a:rPr>
              <a:t>,   </a:t>
            </a:r>
            <a:r>
              <a:rPr lang="en-US" sz="1100" dirty="0" err="1">
                <a:solidFill>
                  <a:schemeClr val="tx1"/>
                </a:solidFill>
              </a:rPr>
              <a:t>nxt_dn</a:t>
            </a:r>
            <a:r>
              <a:rPr lang="en-US" sz="1100" dirty="0">
                <a:solidFill>
                  <a:schemeClr val="tx1"/>
                </a:solidFill>
              </a:rPr>
              <a:t>,</a:t>
            </a:r>
          </a:p>
          <a:p>
            <a:r>
              <a:rPr lang="en-US" sz="1100" dirty="0">
                <a:solidFill>
                  <a:schemeClr val="tx1"/>
                </a:solidFill>
              </a:rPr>
              <a:t>large          small,</a:t>
            </a:r>
          </a:p>
          <a:p>
            <a:r>
              <a:rPr lang="en-US" sz="1100" dirty="0">
                <a:solidFill>
                  <a:schemeClr val="tx1"/>
                </a:solidFill>
              </a:rPr>
              <a:t>extend,   </a:t>
            </a:r>
            <a:r>
              <a:rPr lang="en-US" sz="1100" dirty="0" err="1">
                <a:solidFill>
                  <a:schemeClr val="tx1"/>
                </a:solidFill>
              </a:rPr>
              <a:t>wpri</a:t>
            </a:r>
            <a:r>
              <a:rPr lang="en-US" sz="1100" dirty="0">
                <a:solidFill>
                  <a:schemeClr val="tx1"/>
                </a:solidFill>
              </a:rPr>
              <a:t>, </a:t>
            </a:r>
            <a:r>
              <a:rPr lang="en-US" sz="1100" dirty="0" err="1">
                <a:solidFill>
                  <a:schemeClr val="tx1"/>
                </a:solidFill>
              </a:rPr>
              <a:t>imm_val</a:t>
            </a:r>
            <a:endParaRPr lang="en-US" sz="1100" dirty="0">
              <a:solidFill>
                <a:schemeClr val="tx1"/>
              </a:solidFill>
            </a:endParaRPr>
          </a:p>
        </p:txBody>
      </p:sp>
      <p:sp>
        <p:nvSpPr>
          <p:cNvPr id="214" name="Rounded Rectangle 213">
            <a:extLst>
              <a:ext uri="{FF2B5EF4-FFF2-40B4-BE49-F238E27FC236}">
                <a16:creationId xmlns:a16="http://schemas.microsoft.com/office/drawing/2014/main" id="{A738E457-A76F-794F-98A5-1CDE9C5F6DC7}"/>
              </a:ext>
            </a:extLst>
          </p:cNvPr>
          <p:cNvSpPr/>
          <p:nvPr/>
        </p:nvSpPr>
        <p:spPr>
          <a:xfrm>
            <a:off x="307706" y="2978129"/>
            <a:ext cx="626243" cy="3634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CSR, </a:t>
            </a:r>
            <a:r>
              <a:rPr lang="en-US" sz="1100" dirty="0" err="1">
                <a:solidFill>
                  <a:schemeClr val="tx1"/>
                </a:solidFill>
              </a:rPr>
              <a:t>Xreg</a:t>
            </a:r>
            <a:r>
              <a:rPr lang="en-US" sz="1100" dirty="0">
                <a:solidFill>
                  <a:schemeClr val="tx1"/>
                </a:solidFill>
              </a:rPr>
              <a:t>, </a:t>
            </a:r>
            <a:r>
              <a:rPr lang="en-US" sz="1100" dirty="0" err="1">
                <a:solidFill>
                  <a:schemeClr val="tx1"/>
                </a:solidFill>
              </a:rPr>
              <a:t>Freg</a:t>
            </a:r>
            <a:r>
              <a:rPr lang="en-US" sz="1100" dirty="0">
                <a:solidFill>
                  <a:schemeClr val="tx1"/>
                </a:solidFill>
              </a:rPr>
              <a:t>, </a:t>
            </a:r>
            <a:r>
              <a:rPr lang="en-US" sz="1100" dirty="0" err="1">
                <a:solidFill>
                  <a:schemeClr val="tx1"/>
                </a:solidFill>
              </a:rPr>
              <a:t>Vreg</a:t>
            </a:r>
            <a:endParaRPr lang="en-US" sz="1100" dirty="0">
              <a:solidFill>
                <a:schemeClr val="tx1"/>
              </a:solidFill>
            </a:endParaRPr>
          </a:p>
        </p:txBody>
      </p:sp>
      <p:cxnSp>
        <p:nvCxnSpPr>
          <p:cNvPr id="215" name="Straight Arrow Connector 173">
            <a:extLst>
              <a:ext uri="{FF2B5EF4-FFF2-40B4-BE49-F238E27FC236}">
                <a16:creationId xmlns:a16="http://schemas.microsoft.com/office/drawing/2014/main" id="{71241663-5E0E-C54D-A704-75C1EDDF81C7}"/>
              </a:ext>
            </a:extLst>
          </p:cNvPr>
          <p:cNvCxnSpPr>
            <a:cxnSpLocks/>
            <a:stCxn id="214" idx="1"/>
            <a:endCxn id="127" idx="1"/>
          </p:cNvCxnSpPr>
          <p:nvPr/>
        </p:nvCxnSpPr>
        <p:spPr>
          <a:xfrm rot="10800000" flipH="1" flipV="1">
            <a:off x="307705" y="3159838"/>
            <a:ext cx="403133" cy="1180879"/>
          </a:xfrm>
          <a:prstGeom prst="curvedConnector3">
            <a:avLst>
              <a:gd name="adj1" fmla="val -56706"/>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221" name="Straight Arrow Connector 173">
            <a:extLst>
              <a:ext uri="{FF2B5EF4-FFF2-40B4-BE49-F238E27FC236}">
                <a16:creationId xmlns:a16="http://schemas.microsoft.com/office/drawing/2014/main" id="{6FF29131-B195-2D47-9C9C-72981A05590A}"/>
              </a:ext>
            </a:extLst>
          </p:cNvPr>
          <p:cNvCxnSpPr>
            <a:cxnSpLocks/>
            <a:stCxn id="505" idx="2"/>
            <a:endCxn id="648" idx="1"/>
          </p:cNvCxnSpPr>
          <p:nvPr/>
        </p:nvCxnSpPr>
        <p:spPr>
          <a:xfrm rot="16200000" flipH="1">
            <a:off x="2054829" y="4069066"/>
            <a:ext cx="456695" cy="428227"/>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26" name="Straight Arrow Connector 173">
            <a:extLst>
              <a:ext uri="{FF2B5EF4-FFF2-40B4-BE49-F238E27FC236}">
                <a16:creationId xmlns:a16="http://schemas.microsoft.com/office/drawing/2014/main" id="{EDA04631-A184-BC43-8D15-0D32FDDEA1C4}"/>
              </a:ext>
            </a:extLst>
          </p:cNvPr>
          <p:cNvCxnSpPr>
            <a:cxnSpLocks/>
            <a:stCxn id="232" idx="1"/>
            <a:endCxn id="120" idx="3"/>
          </p:cNvCxnSpPr>
          <p:nvPr/>
        </p:nvCxnSpPr>
        <p:spPr>
          <a:xfrm rot="10800000" flipV="1">
            <a:off x="3094729" y="984792"/>
            <a:ext cx="1015877" cy="1339686"/>
          </a:xfrm>
          <a:prstGeom prst="curvedConnector3">
            <a:avLst>
              <a:gd name="adj1" fmla="val 58798"/>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2FD5422A-83AE-E241-8E84-6DFF2884A92B}"/>
              </a:ext>
            </a:extLst>
          </p:cNvPr>
          <p:cNvSpPr txBox="1"/>
          <p:nvPr/>
        </p:nvSpPr>
        <p:spPr>
          <a:xfrm>
            <a:off x="4110605" y="892459"/>
            <a:ext cx="1073475" cy="184666"/>
          </a:xfrm>
          <a:prstGeom prst="rect">
            <a:avLst/>
          </a:prstGeom>
          <a:noFill/>
        </p:spPr>
        <p:txBody>
          <a:bodyPr wrap="square" lIns="0" tIns="0" rIns="0" bIns="0" rtlCol="0">
            <a:spAutoFit/>
          </a:bodyPr>
          <a:lstStyle/>
          <a:p>
            <a:r>
              <a:rPr lang="en-US" sz="1200" dirty="0"/>
              <a:t>Could be empty!</a:t>
            </a:r>
          </a:p>
        </p:txBody>
      </p:sp>
      <p:cxnSp>
        <p:nvCxnSpPr>
          <p:cNvPr id="233" name="Straight Arrow Connector 173">
            <a:extLst>
              <a:ext uri="{FF2B5EF4-FFF2-40B4-BE49-F238E27FC236}">
                <a16:creationId xmlns:a16="http://schemas.microsoft.com/office/drawing/2014/main" id="{3C7C54FB-46DD-9940-8CCC-7456C6131B75}"/>
              </a:ext>
            </a:extLst>
          </p:cNvPr>
          <p:cNvCxnSpPr>
            <a:cxnSpLocks/>
            <a:stCxn id="505" idx="2"/>
            <a:endCxn id="125" idx="3"/>
          </p:cNvCxnSpPr>
          <p:nvPr/>
        </p:nvCxnSpPr>
        <p:spPr>
          <a:xfrm rot="5400000">
            <a:off x="1535622" y="3932850"/>
            <a:ext cx="411458" cy="65542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36" name="Straight Arrow Connector 173">
            <a:extLst>
              <a:ext uri="{FF2B5EF4-FFF2-40B4-BE49-F238E27FC236}">
                <a16:creationId xmlns:a16="http://schemas.microsoft.com/office/drawing/2014/main" id="{DE856861-9750-C84F-8FAE-A53E53B26626}"/>
              </a:ext>
            </a:extLst>
          </p:cNvPr>
          <p:cNvCxnSpPr>
            <a:cxnSpLocks/>
            <a:stCxn id="232" idx="1"/>
            <a:endCxn id="96" idx="1"/>
          </p:cNvCxnSpPr>
          <p:nvPr/>
        </p:nvCxnSpPr>
        <p:spPr>
          <a:xfrm rot="10800000" flipV="1">
            <a:off x="3785369" y="984792"/>
            <a:ext cx="325236" cy="1184304"/>
          </a:xfrm>
          <a:prstGeom prst="curvedConnector3">
            <a:avLst>
              <a:gd name="adj1" fmla="val 170287"/>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E952F3FD-761B-6A4E-AEA7-5008E9E72647}"/>
              </a:ext>
            </a:extLst>
          </p:cNvPr>
          <p:cNvCxnSpPr>
            <a:cxnSpLocks/>
            <a:stCxn id="180" idx="3"/>
            <a:endCxn id="201" idx="1"/>
          </p:cNvCxnSpPr>
          <p:nvPr/>
        </p:nvCxnSpPr>
        <p:spPr>
          <a:xfrm>
            <a:off x="4442169" y="2523642"/>
            <a:ext cx="585677" cy="3698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73" name="Group 272">
            <a:extLst>
              <a:ext uri="{FF2B5EF4-FFF2-40B4-BE49-F238E27FC236}">
                <a16:creationId xmlns:a16="http://schemas.microsoft.com/office/drawing/2014/main" id="{01668EFF-B3DD-6443-B8E7-6DCEC96D9D50}"/>
              </a:ext>
            </a:extLst>
          </p:cNvPr>
          <p:cNvGrpSpPr/>
          <p:nvPr/>
        </p:nvGrpSpPr>
        <p:grpSpPr>
          <a:xfrm>
            <a:off x="5027846" y="1596991"/>
            <a:ext cx="982874" cy="2261549"/>
            <a:chOff x="4705337" y="2530310"/>
            <a:chExt cx="1876694" cy="2261549"/>
          </a:xfrm>
        </p:grpSpPr>
        <p:sp>
          <p:nvSpPr>
            <p:cNvPr id="203" name="Rectangle 202">
              <a:extLst>
                <a:ext uri="{FF2B5EF4-FFF2-40B4-BE49-F238E27FC236}">
                  <a16:creationId xmlns:a16="http://schemas.microsoft.com/office/drawing/2014/main" id="{43152C98-F652-0B44-AD72-B3A1211704C0}"/>
                </a:ext>
              </a:extLst>
            </p:cNvPr>
            <p:cNvSpPr/>
            <p:nvPr/>
          </p:nvSpPr>
          <p:spPr>
            <a:xfrm>
              <a:off x="4883023" y="2530310"/>
              <a:ext cx="1699008" cy="20256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2" name="Rectangle 201">
              <a:extLst>
                <a:ext uri="{FF2B5EF4-FFF2-40B4-BE49-F238E27FC236}">
                  <a16:creationId xmlns:a16="http://schemas.microsoft.com/office/drawing/2014/main" id="{08FEC5B9-F94F-A348-A6FD-018CFFC5451A}"/>
                </a:ext>
              </a:extLst>
            </p:cNvPr>
            <p:cNvSpPr/>
            <p:nvPr/>
          </p:nvSpPr>
          <p:spPr>
            <a:xfrm>
              <a:off x="4789614" y="2700047"/>
              <a:ext cx="1641317" cy="19574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1" name="Rectangle 200">
              <a:extLst>
                <a:ext uri="{FF2B5EF4-FFF2-40B4-BE49-F238E27FC236}">
                  <a16:creationId xmlns:a16="http://schemas.microsoft.com/office/drawing/2014/main" id="{CEA8E13D-82C6-784E-BFD5-F220604C5520}"/>
                </a:ext>
              </a:extLst>
            </p:cNvPr>
            <p:cNvSpPr/>
            <p:nvPr/>
          </p:nvSpPr>
          <p:spPr>
            <a:xfrm>
              <a:off x="4705337" y="2861859"/>
              <a:ext cx="1559578" cy="193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179" name="Rectangle 178">
              <a:extLst>
                <a:ext uri="{FF2B5EF4-FFF2-40B4-BE49-F238E27FC236}">
                  <a16:creationId xmlns:a16="http://schemas.microsoft.com/office/drawing/2014/main" id="{55322EF1-4E99-0144-BE55-94622F6D83F9}"/>
                </a:ext>
              </a:extLst>
            </p:cNvPr>
            <p:cNvSpPr/>
            <p:nvPr/>
          </p:nvSpPr>
          <p:spPr>
            <a:xfrm>
              <a:off x="4831632" y="3055342"/>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fld_msb</a:t>
              </a:r>
              <a:endParaRPr lang="en-US" sz="1200" dirty="0">
                <a:solidFill>
                  <a:schemeClr val="tx1"/>
                </a:solidFill>
              </a:endParaRPr>
            </a:p>
          </p:txBody>
        </p:sp>
        <p:sp>
          <p:nvSpPr>
            <p:cNvPr id="184" name="Rectangle 183">
              <a:extLst>
                <a:ext uri="{FF2B5EF4-FFF2-40B4-BE49-F238E27FC236}">
                  <a16:creationId xmlns:a16="http://schemas.microsoft.com/office/drawing/2014/main" id="{889CF365-CC5E-4A42-A84B-0405104B3962}"/>
                </a:ext>
              </a:extLst>
            </p:cNvPr>
            <p:cNvSpPr/>
            <p:nvPr/>
          </p:nvSpPr>
          <p:spPr>
            <a:xfrm>
              <a:off x="4837885" y="3709049"/>
              <a:ext cx="1310593" cy="3382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FLD_RNG</a:t>
              </a:r>
            </a:p>
          </p:txBody>
        </p:sp>
        <p:sp>
          <p:nvSpPr>
            <p:cNvPr id="577" name="Rectangle 576">
              <a:extLst>
                <a:ext uri="{FF2B5EF4-FFF2-40B4-BE49-F238E27FC236}">
                  <a16:creationId xmlns:a16="http://schemas.microsoft.com/office/drawing/2014/main" id="{5A571007-A483-8340-B03C-7742F91BA862}"/>
                </a:ext>
              </a:extLst>
            </p:cNvPr>
            <p:cNvSpPr/>
            <p:nvPr/>
          </p:nvSpPr>
          <p:spPr>
            <a:xfrm>
              <a:off x="4834962" y="3392646"/>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fld_lsb</a:t>
              </a:r>
              <a:endParaRPr lang="en-US" sz="1200" dirty="0">
                <a:solidFill>
                  <a:schemeClr val="tx1"/>
                </a:solidFill>
              </a:endParaRPr>
            </a:p>
          </p:txBody>
        </p:sp>
      </p:grpSp>
      <p:grpSp>
        <p:nvGrpSpPr>
          <p:cNvPr id="278" name="Group 277">
            <a:extLst>
              <a:ext uri="{FF2B5EF4-FFF2-40B4-BE49-F238E27FC236}">
                <a16:creationId xmlns:a16="http://schemas.microsoft.com/office/drawing/2014/main" id="{282C1E48-063E-2842-ADB9-237307C363AE}"/>
              </a:ext>
            </a:extLst>
          </p:cNvPr>
          <p:cNvGrpSpPr/>
          <p:nvPr/>
        </p:nvGrpSpPr>
        <p:grpSpPr>
          <a:xfrm>
            <a:off x="1576664" y="4769395"/>
            <a:ext cx="886426" cy="153888"/>
            <a:chOff x="1761550" y="4010890"/>
            <a:chExt cx="886426" cy="143652"/>
          </a:xfrm>
        </p:grpSpPr>
        <p:sp>
          <p:nvSpPr>
            <p:cNvPr id="276" name="TextBox 275">
              <a:extLst>
                <a:ext uri="{FF2B5EF4-FFF2-40B4-BE49-F238E27FC236}">
                  <a16:creationId xmlns:a16="http://schemas.microsoft.com/office/drawing/2014/main" id="{3253A049-3B3D-E745-9872-B279E2CE1F09}"/>
                </a:ext>
              </a:extLst>
            </p:cNvPr>
            <p:cNvSpPr txBox="1"/>
            <p:nvPr/>
          </p:nvSpPr>
          <p:spPr>
            <a:xfrm>
              <a:off x="1761550" y="4010890"/>
              <a:ext cx="439014" cy="143652"/>
            </a:xfrm>
            <a:prstGeom prst="rect">
              <a:avLst/>
            </a:prstGeom>
            <a:noFill/>
          </p:spPr>
          <p:txBody>
            <a:bodyPr wrap="square" lIns="0" tIns="0" rIns="0" bIns="0" rtlCol="0">
              <a:spAutoFit/>
            </a:bodyPr>
            <a:lstStyle/>
            <a:p>
              <a:pPr algn="ctr"/>
              <a:r>
                <a:rPr lang="en-US" sz="1000" dirty="0"/>
                <a:t>fetch</a:t>
              </a:r>
            </a:p>
          </p:txBody>
        </p:sp>
        <p:sp>
          <p:nvSpPr>
            <p:cNvPr id="277" name="TextBox 276">
              <a:extLst>
                <a:ext uri="{FF2B5EF4-FFF2-40B4-BE49-F238E27FC236}">
                  <a16:creationId xmlns:a16="http://schemas.microsoft.com/office/drawing/2014/main" id="{899182CB-39AC-4345-B2FB-C8717541BB82}"/>
                </a:ext>
              </a:extLst>
            </p:cNvPr>
            <p:cNvSpPr txBox="1"/>
            <p:nvPr/>
          </p:nvSpPr>
          <p:spPr>
            <a:xfrm>
              <a:off x="2244366" y="4010890"/>
              <a:ext cx="403610" cy="143652"/>
            </a:xfrm>
            <a:prstGeom prst="rect">
              <a:avLst/>
            </a:prstGeom>
            <a:noFill/>
          </p:spPr>
          <p:txBody>
            <a:bodyPr wrap="square" lIns="0" tIns="0" rIns="0" bIns="0" rtlCol="0">
              <a:spAutoFit/>
            </a:bodyPr>
            <a:lstStyle/>
            <a:p>
              <a:pPr algn="ctr"/>
              <a:r>
                <a:rPr lang="en-US" sz="1000" dirty="0"/>
                <a:t>check</a:t>
              </a:r>
            </a:p>
          </p:txBody>
        </p:sp>
      </p:grpSp>
      <p:cxnSp>
        <p:nvCxnSpPr>
          <p:cNvPr id="279" name="Straight Arrow Connector 173">
            <a:extLst>
              <a:ext uri="{FF2B5EF4-FFF2-40B4-BE49-F238E27FC236}">
                <a16:creationId xmlns:a16="http://schemas.microsoft.com/office/drawing/2014/main" id="{E9C3A9DC-7B63-DB48-8B31-0544AF0CBFFB}"/>
              </a:ext>
            </a:extLst>
          </p:cNvPr>
          <p:cNvCxnSpPr>
            <a:cxnSpLocks/>
            <a:stCxn id="276" idx="0"/>
            <a:endCxn id="125" idx="3"/>
          </p:cNvCxnSpPr>
          <p:nvPr/>
        </p:nvCxnSpPr>
        <p:spPr>
          <a:xfrm rot="16200000" flipV="1">
            <a:off x="1453353" y="4426576"/>
            <a:ext cx="303104" cy="3825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82" name="Straight Arrow Connector 173">
            <a:extLst>
              <a:ext uri="{FF2B5EF4-FFF2-40B4-BE49-F238E27FC236}">
                <a16:creationId xmlns:a16="http://schemas.microsoft.com/office/drawing/2014/main" id="{BF37C33A-AC30-214B-A45E-8827FD676F00}"/>
              </a:ext>
            </a:extLst>
          </p:cNvPr>
          <p:cNvCxnSpPr>
            <a:cxnSpLocks/>
            <a:stCxn id="277" idx="0"/>
            <a:endCxn id="648" idx="1"/>
          </p:cNvCxnSpPr>
          <p:nvPr/>
        </p:nvCxnSpPr>
        <p:spPr>
          <a:xfrm rot="5400000" flipH="1" flipV="1">
            <a:off x="2250354" y="4522460"/>
            <a:ext cx="257867" cy="23600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88" name="TextBox 287">
            <a:extLst>
              <a:ext uri="{FF2B5EF4-FFF2-40B4-BE49-F238E27FC236}">
                <a16:creationId xmlns:a16="http://schemas.microsoft.com/office/drawing/2014/main" id="{7DB43998-FE9A-9C48-BDC9-1C7BAC5A7686}"/>
              </a:ext>
            </a:extLst>
          </p:cNvPr>
          <p:cNvSpPr txBox="1"/>
          <p:nvPr/>
        </p:nvSpPr>
        <p:spPr>
          <a:xfrm>
            <a:off x="2677443" y="5355264"/>
            <a:ext cx="1222560" cy="615553"/>
          </a:xfrm>
          <a:prstGeom prst="rect">
            <a:avLst/>
          </a:prstGeom>
          <a:noFill/>
        </p:spPr>
        <p:txBody>
          <a:bodyPr wrap="square" lIns="0" tIns="0" rIns="0" bIns="0" rtlCol="0">
            <a:spAutoFit/>
          </a:bodyPr>
          <a:lstStyle/>
          <a:p>
            <a:r>
              <a:rPr lang="en-US" sz="1000" dirty="0"/>
              <a:t>When all DEP_ELEs are within FLD_RNGs, the FLD_FMT list describes the CSR field format</a:t>
            </a:r>
          </a:p>
        </p:txBody>
      </p:sp>
      <p:cxnSp>
        <p:nvCxnSpPr>
          <p:cNvPr id="289" name="Straight Arrow Connector 173">
            <a:extLst>
              <a:ext uri="{FF2B5EF4-FFF2-40B4-BE49-F238E27FC236}">
                <a16:creationId xmlns:a16="http://schemas.microsoft.com/office/drawing/2014/main" id="{658B1893-CB81-934B-BB4A-B213FC9C9AA5}"/>
              </a:ext>
            </a:extLst>
          </p:cNvPr>
          <p:cNvCxnSpPr>
            <a:cxnSpLocks/>
            <a:stCxn id="648" idx="2"/>
            <a:endCxn id="288" idx="0"/>
          </p:cNvCxnSpPr>
          <p:nvPr/>
        </p:nvCxnSpPr>
        <p:spPr>
          <a:xfrm rot="16200000" flipH="1">
            <a:off x="2907077" y="4973617"/>
            <a:ext cx="396395" cy="366897"/>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92" name="Straight Arrow Connector 173">
            <a:extLst>
              <a:ext uri="{FF2B5EF4-FFF2-40B4-BE49-F238E27FC236}">
                <a16:creationId xmlns:a16="http://schemas.microsoft.com/office/drawing/2014/main" id="{776E3301-D69B-DB40-97EE-83D8409A0059}"/>
              </a:ext>
            </a:extLst>
          </p:cNvPr>
          <p:cNvCxnSpPr>
            <a:cxnSpLocks/>
            <a:stCxn id="709" idx="0"/>
            <a:endCxn id="696" idx="3"/>
          </p:cNvCxnSpPr>
          <p:nvPr/>
        </p:nvCxnSpPr>
        <p:spPr>
          <a:xfrm rot="16200000" flipV="1">
            <a:off x="3912075" y="3292329"/>
            <a:ext cx="508293" cy="325680"/>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98" name="TextBox 297">
            <a:extLst>
              <a:ext uri="{FF2B5EF4-FFF2-40B4-BE49-F238E27FC236}">
                <a16:creationId xmlns:a16="http://schemas.microsoft.com/office/drawing/2014/main" id="{C2C156A0-8A4A-404E-9D58-BBB91FA27F53}"/>
              </a:ext>
            </a:extLst>
          </p:cNvPr>
          <p:cNvSpPr txBox="1"/>
          <p:nvPr/>
        </p:nvSpPr>
        <p:spPr>
          <a:xfrm>
            <a:off x="4045595" y="5263648"/>
            <a:ext cx="2776904" cy="923330"/>
          </a:xfrm>
          <a:prstGeom prst="rect">
            <a:avLst/>
          </a:prstGeom>
          <a:noFill/>
        </p:spPr>
        <p:txBody>
          <a:bodyPr wrap="square" lIns="0" tIns="0" rIns="0" bIns="0" rtlCol="0">
            <a:spAutoFit/>
          </a:bodyPr>
          <a:lstStyle/>
          <a:p>
            <a:r>
              <a:rPr lang="en-US" sz="1000" dirty="0"/>
              <a:t>For each field in that format, search the FLD_COND list for a range that includes the </a:t>
            </a:r>
            <a:r>
              <a:rPr lang="en-US" sz="1000" dirty="0" err="1"/>
              <a:t>wr_val</a:t>
            </a:r>
            <a:r>
              <a:rPr lang="en-US" sz="1000" dirty="0"/>
              <a:t>, and apply the mapping function to update that field value)</a:t>
            </a:r>
          </a:p>
          <a:p>
            <a:endParaRPr lang="en-US" sz="1000" dirty="0"/>
          </a:p>
          <a:p>
            <a:r>
              <a:rPr lang="en-US" sz="1000" dirty="0"/>
              <a:t>Optional, unimplemented CSRs are encoded as bitmask with zero mask, zero value</a:t>
            </a:r>
          </a:p>
        </p:txBody>
      </p:sp>
      <p:grpSp>
        <p:nvGrpSpPr>
          <p:cNvPr id="300" name="Group 299">
            <a:extLst>
              <a:ext uri="{FF2B5EF4-FFF2-40B4-BE49-F238E27FC236}">
                <a16:creationId xmlns:a16="http://schemas.microsoft.com/office/drawing/2014/main" id="{691025E6-6F6F-5946-8DCF-29211357D065}"/>
              </a:ext>
            </a:extLst>
          </p:cNvPr>
          <p:cNvGrpSpPr/>
          <p:nvPr/>
        </p:nvGrpSpPr>
        <p:grpSpPr>
          <a:xfrm>
            <a:off x="6587639" y="2767631"/>
            <a:ext cx="998973" cy="1317388"/>
            <a:chOff x="4705336" y="2530311"/>
            <a:chExt cx="1144493" cy="1317388"/>
          </a:xfrm>
        </p:grpSpPr>
        <p:sp>
          <p:nvSpPr>
            <p:cNvPr id="301" name="Rectangle 300">
              <a:extLst>
                <a:ext uri="{FF2B5EF4-FFF2-40B4-BE49-F238E27FC236}">
                  <a16:creationId xmlns:a16="http://schemas.microsoft.com/office/drawing/2014/main" id="{26A7F5C7-31AD-4348-A0F1-764F4A670677}"/>
                </a:ext>
              </a:extLst>
            </p:cNvPr>
            <p:cNvSpPr/>
            <p:nvPr/>
          </p:nvSpPr>
          <p:spPr>
            <a:xfrm>
              <a:off x="4883024" y="2530311"/>
              <a:ext cx="966805" cy="108890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2" name="Rectangle 301">
              <a:extLst>
                <a:ext uri="{FF2B5EF4-FFF2-40B4-BE49-F238E27FC236}">
                  <a16:creationId xmlns:a16="http://schemas.microsoft.com/office/drawing/2014/main" id="{2955E2BD-4D9C-5B46-A1CE-A0D4BF7B13F3}"/>
                </a:ext>
              </a:extLst>
            </p:cNvPr>
            <p:cNvSpPr/>
            <p:nvPr/>
          </p:nvSpPr>
          <p:spPr>
            <a:xfrm>
              <a:off x="4789611" y="2700048"/>
              <a:ext cx="972756" cy="10233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3" name="Rectangle 302">
              <a:extLst>
                <a:ext uri="{FF2B5EF4-FFF2-40B4-BE49-F238E27FC236}">
                  <a16:creationId xmlns:a16="http://schemas.microsoft.com/office/drawing/2014/main" id="{65539F16-9F33-1148-A8C8-D0BB20438853}"/>
                </a:ext>
              </a:extLst>
            </p:cNvPr>
            <p:cNvSpPr/>
            <p:nvPr/>
          </p:nvSpPr>
          <p:spPr>
            <a:xfrm>
              <a:off x="4705336" y="2861860"/>
              <a:ext cx="972755" cy="9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307" name="Rectangle 306">
              <a:extLst>
                <a:ext uri="{FF2B5EF4-FFF2-40B4-BE49-F238E27FC236}">
                  <a16:creationId xmlns:a16="http://schemas.microsoft.com/office/drawing/2014/main" id="{BEAF2674-02DF-C147-A0FA-D715D028AC4F}"/>
                </a:ext>
              </a:extLst>
            </p:cNvPr>
            <p:cNvSpPr/>
            <p:nvPr/>
          </p:nvSpPr>
          <p:spPr>
            <a:xfrm>
              <a:off x="4814880" y="3076794"/>
              <a:ext cx="770464" cy="3024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fld_msk</a:t>
              </a:r>
              <a:endParaRPr lang="en-US" sz="1200" dirty="0">
                <a:solidFill>
                  <a:schemeClr val="tx1"/>
                </a:solidFill>
              </a:endParaRPr>
            </a:p>
          </p:txBody>
        </p:sp>
        <p:sp>
          <p:nvSpPr>
            <p:cNvPr id="473" name="Rectangle 472">
              <a:extLst>
                <a:ext uri="{FF2B5EF4-FFF2-40B4-BE49-F238E27FC236}">
                  <a16:creationId xmlns:a16="http://schemas.microsoft.com/office/drawing/2014/main" id="{A498D89A-ED2B-604A-8C1D-E5777EF7E720}"/>
                </a:ext>
              </a:extLst>
            </p:cNvPr>
            <p:cNvSpPr/>
            <p:nvPr/>
          </p:nvSpPr>
          <p:spPr>
            <a:xfrm>
              <a:off x="4816956" y="3387210"/>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fld_val</a:t>
              </a:r>
              <a:endParaRPr lang="en-US" sz="1200" dirty="0">
                <a:solidFill>
                  <a:schemeClr val="tx1"/>
                </a:solidFill>
              </a:endParaRPr>
            </a:p>
          </p:txBody>
        </p:sp>
      </p:grpSp>
      <p:cxnSp>
        <p:nvCxnSpPr>
          <p:cNvPr id="63" name="Straight Arrow Connector 173">
            <a:extLst>
              <a:ext uri="{FF2B5EF4-FFF2-40B4-BE49-F238E27FC236}">
                <a16:creationId xmlns:a16="http://schemas.microsoft.com/office/drawing/2014/main" id="{5B8FE7F3-BC0F-A845-9FAD-A955C6566660}"/>
              </a:ext>
            </a:extLst>
          </p:cNvPr>
          <p:cNvCxnSpPr>
            <a:cxnSpLocks/>
            <a:stCxn id="298" idx="3"/>
            <a:endCxn id="303" idx="1"/>
          </p:cNvCxnSpPr>
          <p:nvPr/>
        </p:nvCxnSpPr>
        <p:spPr>
          <a:xfrm flipH="1" flipV="1">
            <a:off x="6587639" y="3592100"/>
            <a:ext cx="234860" cy="2133213"/>
          </a:xfrm>
          <a:prstGeom prst="curvedConnector5">
            <a:avLst>
              <a:gd name="adj1" fmla="val -97335"/>
              <a:gd name="adj2" fmla="val 49267"/>
              <a:gd name="adj3" fmla="val 197335"/>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F48E51B9-6A74-F348-B93C-3CFE480B8C75}"/>
              </a:ext>
            </a:extLst>
          </p:cNvPr>
          <p:cNvCxnSpPr>
            <a:cxnSpLocks/>
            <a:stCxn id="184" idx="3"/>
            <a:endCxn id="384" idx="1"/>
          </p:cNvCxnSpPr>
          <p:nvPr/>
        </p:nvCxnSpPr>
        <p:spPr>
          <a:xfrm>
            <a:off x="5783657" y="2944837"/>
            <a:ext cx="675978" cy="4412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84206C2-AE68-2142-84D9-E716A6FE0980}"/>
              </a:ext>
            </a:extLst>
          </p:cNvPr>
          <p:cNvCxnSpPr>
            <a:cxnSpLocks/>
            <a:stCxn id="33" idx="3"/>
            <a:endCxn id="47" idx="1"/>
          </p:cNvCxnSpPr>
          <p:nvPr/>
        </p:nvCxnSpPr>
        <p:spPr>
          <a:xfrm>
            <a:off x="3102351" y="1964474"/>
            <a:ext cx="615112" cy="3683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03" name="TextBox 402">
            <a:extLst>
              <a:ext uri="{FF2B5EF4-FFF2-40B4-BE49-F238E27FC236}">
                <a16:creationId xmlns:a16="http://schemas.microsoft.com/office/drawing/2014/main" id="{2FBC8831-CBEA-8F43-BB35-5188E631B0D9}"/>
              </a:ext>
            </a:extLst>
          </p:cNvPr>
          <p:cNvSpPr txBox="1"/>
          <p:nvPr/>
        </p:nvSpPr>
        <p:spPr>
          <a:xfrm>
            <a:off x="6855423" y="4522085"/>
            <a:ext cx="1291798" cy="769441"/>
          </a:xfrm>
          <a:prstGeom prst="rect">
            <a:avLst/>
          </a:prstGeom>
          <a:noFill/>
        </p:spPr>
        <p:txBody>
          <a:bodyPr wrap="square" lIns="0" tIns="0" rIns="0" bIns="0" rtlCol="0">
            <a:spAutoFit/>
          </a:bodyPr>
          <a:lstStyle/>
          <a:p>
            <a:r>
              <a:rPr lang="en-US" sz="1000" dirty="0"/>
              <a:t>Notes: </a:t>
            </a:r>
          </a:p>
          <a:p>
            <a:r>
              <a:rPr lang="en-US" sz="1000" dirty="0"/>
              <a:t>For RV32, change bitfield64 to bitfield32</a:t>
            </a:r>
          </a:p>
          <a:p>
            <a:r>
              <a:rPr lang="en-US" sz="1000" dirty="0"/>
              <a:t>Int64        to Int32</a:t>
            </a:r>
          </a:p>
          <a:p>
            <a:r>
              <a:rPr lang="en-US" sz="1000" dirty="0"/>
              <a:t>int6          to int5</a:t>
            </a:r>
          </a:p>
        </p:txBody>
      </p:sp>
      <p:sp>
        <p:nvSpPr>
          <p:cNvPr id="405" name="TextBox 404">
            <a:extLst>
              <a:ext uri="{FF2B5EF4-FFF2-40B4-BE49-F238E27FC236}">
                <a16:creationId xmlns:a16="http://schemas.microsoft.com/office/drawing/2014/main" id="{8F8C5CBC-C28F-6B4F-B2F3-BD878859382C}"/>
              </a:ext>
            </a:extLst>
          </p:cNvPr>
          <p:cNvSpPr txBox="1"/>
          <p:nvPr/>
        </p:nvSpPr>
        <p:spPr>
          <a:xfrm>
            <a:off x="8132292" y="4553690"/>
            <a:ext cx="2026697" cy="769441"/>
          </a:xfrm>
          <a:prstGeom prst="rect">
            <a:avLst/>
          </a:prstGeom>
          <a:noFill/>
        </p:spPr>
        <p:txBody>
          <a:bodyPr wrap="square" lIns="0" tIns="0" rIns="0" bIns="0" rtlCol="0">
            <a:spAutoFit/>
          </a:bodyPr>
          <a:lstStyle/>
          <a:p>
            <a:r>
              <a:rPr lang="en-US" sz="1000" dirty="0">
                <a:solidFill>
                  <a:srgbClr val="FF0000"/>
                </a:solidFill>
              </a:rPr>
              <a:t>TBD: how to deal with shadow fields? Can shadow fields have dependencies? Need to point to shadowed field via </a:t>
            </a:r>
          </a:p>
          <a:p>
            <a:r>
              <a:rPr lang="en-US" sz="1000" dirty="0">
                <a:solidFill>
                  <a:srgbClr val="FF0000"/>
                </a:solidFill>
              </a:rPr>
              <a:t>  int12 </a:t>
            </a:r>
            <a:r>
              <a:rPr lang="en-US" sz="1000" dirty="0" err="1">
                <a:solidFill>
                  <a:srgbClr val="FF0000"/>
                </a:solidFill>
              </a:rPr>
              <a:t>csrnum</a:t>
            </a:r>
            <a:r>
              <a:rPr lang="en-US" sz="1000" dirty="0">
                <a:solidFill>
                  <a:srgbClr val="FF0000"/>
                </a:solidFill>
              </a:rPr>
              <a:t>, int6 </a:t>
            </a:r>
            <a:r>
              <a:rPr lang="en-US" sz="1000" dirty="0" err="1">
                <a:solidFill>
                  <a:srgbClr val="FF0000"/>
                </a:solidFill>
              </a:rPr>
              <a:t>fld_hi</a:t>
            </a:r>
            <a:r>
              <a:rPr lang="en-US" sz="1000" dirty="0">
                <a:solidFill>
                  <a:srgbClr val="FF0000"/>
                </a:solidFill>
              </a:rPr>
              <a:t>, int6 </a:t>
            </a:r>
            <a:r>
              <a:rPr lang="en-US" sz="1000" dirty="0" err="1">
                <a:solidFill>
                  <a:srgbClr val="FF0000"/>
                </a:solidFill>
              </a:rPr>
              <a:t>fld_lo</a:t>
            </a:r>
            <a:r>
              <a:rPr lang="en-US" sz="1000" dirty="0">
                <a:solidFill>
                  <a:srgbClr val="FF0000"/>
                </a:solidFill>
              </a:rPr>
              <a:t>.</a:t>
            </a:r>
          </a:p>
          <a:p>
            <a:r>
              <a:rPr lang="en-US" sz="1000" dirty="0">
                <a:solidFill>
                  <a:srgbClr val="FF0000"/>
                </a:solidFill>
              </a:rPr>
              <a:t>Does WLRL need special handling?</a:t>
            </a:r>
          </a:p>
        </p:txBody>
      </p:sp>
      <p:cxnSp>
        <p:nvCxnSpPr>
          <p:cNvPr id="406" name="Straight Arrow Connector 173">
            <a:extLst>
              <a:ext uri="{FF2B5EF4-FFF2-40B4-BE49-F238E27FC236}">
                <a16:creationId xmlns:a16="http://schemas.microsoft.com/office/drawing/2014/main" id="{4CE15260-B960-7F47-AADB-C004135305CB}"/>
              </a:ext>
            </a:extLst>
          </p:cNvPr>
          <p:cNvCxnSpPr>
            <a:cxnSpLocks/>
            <a:stCxn id="232" idx="3"/>
          </p:cNvCxnSpPr>
          <p:nvPr/>
        </p:nvCxnSpPr>
        <p:spPr>
          <a:xfrm flipH="1">
            <a:off x="4785131" y="984792"/>
            <a:ext cx="398949" cy="1734050"/>
          </a:xfrm>
          <a:prstGeom prst="curvedConnector4">
            <a:avLst>
              <a:gd name="adj1" fmla="val -57301"/>
              <a:gd name="adj2" fmla="val 3799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34" name="Straight Arrow Connector 173">
            <a:extLst>
              <a:ext uri="{FF2B5EF4-FFF2-40B4-BE49-F238E27FC236}">
                <a16:creationId xmlns:a16="http://schemas.microsoft.com/office/drawing/2014/main" id="{F9BABB7B-8156-9644-B83A-F2FC4B9E322E}"/>
              </a:ext>
            </a:extLst>
          </p:cNvPr>
          <p:cNvCxnSpPr>
            <a:cxnSpLocks/>
            <a:stCxn id="232" idx="3"/>
          </p:cNvCxnSpPr>
          <p:nvPr/>
        </p:nvCxnSpPr>
        <p:spPr>
          <a:xfrm>
            <a:off x="5184080" y="984792"/>
            <a:ext cx="1001552" cy="20040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45" name="TextBox 444">
            <a:extLst>
              <a:ext uri="{FF2B5EF4-FFF2-40B4-BE49-F238E27FC236}">
                <a16:creationId xmlns:a16="http://schemas.microsoft.com/office/drawing/2014/main" id="{071E3656-5771-F445-B77D-12A399FC0CD4}"/>
              </a:ext>
            </a:extLst>
          </p:cNvPr>
          <p:cNvSpPr txBox="1"/>
          <p:nvPr/>
        </p:nvSpPr>
        <p:spPr>
          <a:xfrm>
            <a:off x="4213" y="5541295"/>
            <a:ext cx="2648172" cy="769441"/>
          </a:xfrm>
          <a:prstGeom prst="rect">
            <a:avLst/>
          </a:prstGeom>
          <a:noFill/>
        </p:spPr>
        <p:txBody>
          <a:bodyPr wrap="square" lIns="0" tIns="0" rIns="0" bIns="0" rtlCol="0">
            <a:spAutoFit/>
          </a:bodyPr>
          <a:lstStyle/>
          <a:p>
            <a:r>
              <a:rPr lang="en-US" sz="1000" dirty="0"/>
              <a:t>If DEP_LIST is empty, then DEP_VAL must be empty</a:t>
            </a:r>
          </a:p>
          <a:p>
            <a:r>
              <a:rPr lang="en-US" sz="1000" dirty="0"/>
              <a:t>If FLD_FMT is empty, then the entire </a:t>
            </a:r>
            <a:r>
              <a:rPr lang="en-US" sz="1000" dirty="0" err="1"/>
              <a:t>reg</a:t>
            </a:r>
            <a:r>
              <a:rPr lang="en-US" sz="1000" dirty="0"/>
              <a:t> is RW (or </a:t>
            </a:r>
            <a:r>
              <a:rPr lang="en-US" sz="1000" dirty="0" err="1"/>
              <a:t>RdOnly</a:t>
            </a:r>
            <a:r>
              <a:rPr lang="en-US" sz="1000" dirty="0"/>
              <a:t> depending on CSR#) with no WARL fields</a:t>
            </a:r>
          </a:p>
          <a:p>
            <a:r>
              <a:rPr lang="en-US" sz="1000" dirty="0" err="1"/>
              <a:t>RdOnly</a:t>
            </a:r>
            <a:r>
              <a:rPr lang="en-US" sz="1000" dirty="0"/>
              <a:t> is handled as </a:t>
            </a:r>
            <a:r>
              <a:rPr lang="en-US" sz="1000" dirty="0" err="1"/>
              <a:t>rng_hi</a:t>
            </a:r>
            <a:r>
              <a:rPr lang="en-US" sz="1000" dirty="0"/>
              <a:t>&lt;</a:t>
            </a:r>
            <a:r>
              <a:rPr lang="en-US" sz="1000" dirty="0" err="1"/>
              <a:t>rng_lo</a:t>
            </a:r>
            <a:r>
              <a:rPr lang="en-US" sz="1000" dirty="0"/>
              <a:t> with </a:t>
            </a:r>
            <a:r>
              <a:rPr lang="en-US" sz="1000" dirty="0" err="1"/>
              <a:t>map_func</a:t>
            </a:r>
            <a:r>
              <a:rPr lang="en-US" sz="1000" dirty="0"/>
              <a:t> = </a:t>
            </a:r>
            <a:r>
              <a:rPr lang="en-US" sz="1000" dirty="0" err="1"/>
              <a:t>unchg</a:t>
            </a:r>
            <a:endParaRPr lang="en-US" sz="1000" dirty="0"/>
          </a:p>
        </p:txBody>
      </p:sp>
      <p:grpSp>
        <p:nvGrpSpPr>
          <p:cNvPr id="451" name="Group 450">
            <a:extLst>
              <a:ext uri="{FF2B5EF4-FFF2-40B4-BE49-F238E27FC236}">
                <a16:creationId xmlns:a16="http://schemas.microsoft.com/office/drawing/2014/main" id="{675F71BD-58EF-ED4D-BA65-35DE9C6AF5DA}"/>
              </a:ext>
            </a:extLst>
          </p:cNvPr>
          <p:cNvGrpSpPr/>
          <p:nvPr/>
        </p:nvGrpSpPr>
        <p:grpSpPr>
          <a:xfrm>
            <a:off x="7708396" y="2775171"/>
            <a:ext cx="998973" cy="1309848"/>
            <a:chOff x="4705336" y="2530311"/>
            <a:chExt cx="1144493" cy="1309848"/>
          </a:xfrm>
        </p:grpSpPr>
        <p:sp>
          <p:nvSpPr>
            <p:cNvPr id="452" name="Rectangle 451">
              <a:extLst>
                <a:ext uri="{FF2B5EF4-FFF2-40B4-BE49-F238E27FC236}">
                  <a16:creationId xmlns:a16="http://schemas.microsoft.com/office/drawing/2014/main" id="{FD459B60-8337-F144-9FF9-EBA425BBE720}"/>
                </a:ext>
              </a:extLst>
            </p:cNvPr>
            <p:cNvSpPr/>
            <p:nvPr/>
          </p:nvSpPr>
          <p:spPr>
            <a:xfrm>
              <a:off x="4883024" y="2530311"/>
              <a:ext cx="966805" cy="1080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3" name="Rectangle 452">
              <a:extLst>
                <a:ext uri="{FF2B5EF4-FFF2-40B4-BE49-F238E27FC236}">
                  <a16:creationId xmlns:a16="http://schemas.microsoft.com/office/drawing/2014/main" id="{E2BCCAD0-0D67-ED4B-9F07-4A4DF8D98224}"/>
                </a:ext>
              </a:extLst>
            </p:cNvPr>
            <p:cNvSpPr/>
            <p:nvPr/>
          </p:nvSpPr>
          <p:spPr>
            <a:xfrm>
              <a:off x="4789611" y="2700048"/>
              <a:ext cx="972756" cy="10155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4" name="Rectangle 453">
              <a:extLst>
                <a:ext uri="{FF2B5EF4-FFF2-40B4-BE49-F238E27FC236}">
                  <a16:creationId xmlns:a16="http://schemas.microsoft.com/office/drawing/2014/main" id="{806BB1B3-5459-4841-B812-3A3AC547B52D}"/>
                </a:ext>
              </a:extLst>
            </p:cNvPr>
            <p:cNvSpPr/>
            <p:nvPr/>
          </p:nvSpPr>
          <p:spPr>
            <a:xfrm>
              <a:off x="4705336" y="2861860"/>
              <a:ext cx="972755" cy="9782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6" name="Rectangle 455">
              <a:extLst>
                <a:ext uri="{FF2B5EF4-FFF2-40B4-BE49-F238E27FC236}">
                  <a16:creationId xmlns:a16="http://schemas.microsoft.com/office/drawing/2014/main" id="{AB0E50A4-A7C4-3F46-A22F-24D04FA8A2B1}"/>
                </a:ext>
              </a:extLst>
            </p:cNvPr>
            <p:cNvSpPr/>
            <p:nvPr/>
          </p:nvSpPr>
          <p:spPr>
            <a:xfrm>
              <a:off x="4814880" y="3104291"/>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474" name="Rectangle 473">
              <a:extLst>
                <a:ext uri="{FF2B5EF4-FFF2-40B4-BE49-F238E27FC236}">
                  <a16:creationId xmlns:a16="http://schemas.microsoft.com/office/drawing/2014/main" id="{01F71E9A-BFC3-AA45-ADA9-BBB07293B20F}"/>
                </a:ext>
              </a:extLst>
            </p:cNvPr>
            <p:cNvSpPr/>
            <p:nvPr/>
          </p:nvSpPr>
          <p:spPr>
            <a:xfrm>
              <a:off x="4814880" y="3405905"/>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cxnSp>
        <p:nvCxnSpPr>
          <p:cNvPr id="213" name="Straight Arrow Connector 173">
            <a:extLst>
              <a:ext uri="{FF2B5EF4-FFF2-40B4-BE49-F238E27FC236}">
                <a16:creationId xmlns:a16="http://schemas.microsoft.com/office/drawing/2014/main" id="{5A966490-1D40-1546-B6E5-645195B69DFF}"/>
              </a:ext>
            </a:extLst>
          </p:cNvPr>
          <p:cNvCxnSpPr>
            <a:cxnSpLocks/>
          </p:cNvCxnSpPr>
          <p:nvPr/>
        </p:nvCxnSpPr>
        <p:spPr>
          <a:xfrm rot="5400000">
            <a:off x="7800586" y="2154698"/>
            <a:ext cx="1516085" cy="425483"/>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69" name="Rounded Rectangle 468">
            <a:extLst>
              <a:ext uri="{FF2B5EF4-FFF2-40B4-BE49-F238E27FC236}">
                <a16:creationId xmlns:a16="http://schemas.microsoft.com/office/drawing/2014/main" id="{C452F3D1-A137-B14E-B316-9D217A7A3D35}"/>
              </a:ext>
            </a:extLst>
          </p:cNvPr>
          <p:cNvSpPr/>
          <p:nvPr/>
        </p:nvSpPr>
        <p:spPr>
          <a:xfrm>
            <a:off x="7319625" y="1267399"/>
            <a:ext cx="523804" cy="1297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bitfield</a:t>
            </a:r>
          </a:p>
        </p:txBody>
      </p:sp>
      <p:cxnSp>
        <p:nvCxnSpPr>
          <p:cNvPr id="470" name="Straight Arrow Connector 173">
            <a:extLst>
              <a:ext uri="{FF2B5EF4-FFF2-40B4-BE49-F238E27FC236}">
                <a16:creationId xmlns:a16="http://schemas.microsoft.com/office/drawing/2014/main" id="{6A2803AD-2C6C-1644-90D7-B8AFBE95E04C}"/>
              </a:ext>
            </a:extLst>
          </p:cNvPr>
          <p:cNvCxnSpPr>
            <a:cxnSpLocks/>
            <a:stCxn id="469" idx="2"/>
          </p:cNvCxnSpPr>
          <p:nvPr/>
        </p:nvCxnSpPr>
        <p:spPr>
          <a:xfrm rot="5400000">
            <a:off x="6373776" y="2248547"/>
            <a:ext cx="2059104" cy="356398"/>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88" name="TextBox 487">
            <a:extLst>
              <a:ext uri="{FF2B5EF4-FFF2-40B4-BE49-F238E27FC236}">
                <a16:creationId xmlns:a16="http://schemas.microsoft.com/office/drawing/2014/main" id="{6D8F10D1-8A42-A640-8843-413CD9A9AA83}"/>
              </a:ext>
            </a:extLst>
          </p:cNvPr>
          <p:cNvSpPr txBox="1"/>
          <p:nvPr/>
        </p:nvSpPr>
        <p:spPr>
          <a:xfrm>
            <a:off x="4836874" y="4359870"/>
            <a:ext cx="1615822" cy="769441"/>
          </a:xfrm>
          <a:prstGeom prst="rect">
            <a:avLst/>
          </a:prstGeom>
          <a:noFill/>
        </p:spPr>
        <p:txBody>
          <a:bodyPr wrap="square" lIns="0" tIns="0" rIns="0" bIns="0" rtlCol="0">
            <a:spAutoFit/>
          </a:bodyPr>
          <a:lstStyle/>
          <a:p>
            <a:r>
              <a:rPr lang="en-US" sz="1000" dirty="0"/>
              <a:t>Each list member describes a CSR field position, points to the list of legal value ranges for that field, and the mapping function for anything illegal.</a:t>
            </a:r>
          </a:p>
        </p:txBody>
      </p:sp>
      <p:cxnSp>
        <p:nvCxnSpPr>
          <p:cNvPr id="489" name="Straight Arrow Connector 173">
            <a:extLst>
              <a:ext uri="{FF2B5EF4-FFF2-40B4-BE49-F238E27FC236}">
                <a16:creationId xmlns:a16="http://schemas.microsoft.com/office/drawing/2014/main" id="{B83B7FF7-3174-3D41-B792-E9463C609FFC}"/>
              </a:ext>
            </a:extLst>
          </p:cNvPr>
          <p:cNvCxnSpPr>
            <a:cxnSpLocks/>
            <a:stCxn id="488" idx="0"/>
            <a:endCxn id="201" idx="2"/>
          </p:cNvCxnSpPr>
          <p:nvPr/>
        </p:nvCxnSpPr>
        <p:spPr>
          <a:xfrm rot="16200000" flipV="1">
            <a:off x="5289849" y="4004933"/>
            <a:ext cx="501330" cy="208543"/>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05" name="Rounded Rectangle 504">
            <a:extLst>
              <a:ext uri="{FF2B5EF4-FFF2-40B4-BE49-F238E27FC236}">
                <a16:creationId xmlns:a16="http://schemas.microsoft.com/office/drawing/2014/main" id="{A3060BBF-00EE-CE47-96A6-B0C28601FCCB}"/>
              </a:ext>
            </a:extLst>
          </p:cNvPr>
          <p:cNvSpPr/>
          <p:nvPr/>
        </p:nvSpPr>
        <p:spPr>
          <a:xfrm>
            <a:off x="1647109" y="3548930"/>
            <a:ext cx="843907" cy="505903"/>
          </a:xfrm>
          <a:prstGeom prst="round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Lists must be same </a:t>
            </a:r>
            <a:r>
              <a:rPr lang="en-US" sz="1100" dirty="0" err="1">
                <a:solidFill>
                  <a:schemeClr val="tx1"/>
                </a:solidFill>
              </a:rPr>
              <a:t>leng</a:t>
            </a:r>
            <a:r>
              <a:rPr lang="en-US" sz="1100" dirty="0">
                <a:solidFill>
                  <a:schemeClr val="tx1"/>
                </a:solidFill>
              </a:rPr>
              <a:t> &amp;</a:t>
            </a:r>
          </a:p>
          <a:p>
            <a:r>
              <a:rPr lang="en-US" sz="1100" dirty="0">
                <a:solidFill>
                  <a:schemeClr val="tx1"/>
                </a:solidFill>
              </a:rPr>
              <a:t>In same order</a:t>
            </a:r>
          </a:p>
        </p:txBody>
      </p:sp>
      <p:sp>
        <p:nvSpPr>
          <p:cNvPr id="536" name="TextBox 535">
            <a:extLst>
              <a:ext uri="{FF2B5EF4-FFF2-40B4-BE49-F238E27FC236}">
                <a16:creationId xmlns:a16="http://schemas.microsoft.com/office/drawing/2014/main" id="{9FE6DDF1-CD06-A64C-9A39-015D83BD109C}"/>
              </a:ext>
            </a:extLst>
          </p:cNvPr>
          <p:cNvSpPr txBox="1"/>
          <p:nvPr/>
        </p:nvSpPr>
        <p:spPr>
          <a:xfrm rot="16200000">
            <a:off x="92088" y="4664353"/>
            <a:ext cx="591440" cy="215444"/>
          </a:xfrm>
          <a:prstGeom prst="rect">
            <a:avLst/>
          </a:prstGeom>
          <a:noFill/>
        </p:spPr>
        <p:txBody>
          <a:bodyPr wrap="square" lIns="0" tIns="0" rIns="0" bIns="0" rtlCol="0">
            <a:spAutoFit/>
          </a:bodyPr>
          <a:lstStyle/>
          <a:p>
            <a:r>
              <a:rPr lang="en-US" sz="700" dirty="0"/>
              <a:t> </a:t>
            </a:r>
            <a:r>
              <a:rPr lang="en-US" sz="700" dirty="0" err="1"/>
              <a:t>Fld_hi</a:t>
            </a:r>
            <a:r>
              <a:rPr lang="en-US" sz="700" dirty="0"/>
              <a:t>==</a:t>
            </a:r>
            <a:r>
              <a:rPr lang="en-US" sz="700" dirty="0" err="1"/>
              <a:t>fld_lo</a:t>
            </a:r>
            <a:r>
              <a:rPr lang="en-US" sz="700" dirty="0"/>
              <a:t> </a:t>
            </a:r>
          </a:p>
          <a:p>
            <a:r>
              <a:rPr lang="en-US" sz="700" dirty="0"/>
              <a:t>is a 1 bit field</a:t>
            </a:r>
          </a:p>
        </p:txBody>
      </p:sp>
      <p:sp>
        <p:nvSpPr>
          <p:cNvPr id="537" name="Left Brace 536">
            <a:extLst>
              <a:ext uri="{FF2B5EF4-FFF2-40B4-BE49-F238E27FC236}">
                <a16:creationId xmlns:a16="http://schemas.microsoft.com/office/drawing/2014/main" id="{AEBDC47B-A3A5-F748-9880-FEBE271EC09A}"/>
              </a:ext>
            </a:extLst>
          </p:cNvPr>
          <p:cNvSpPr/>
          <p:nvPr/>
        </p:nvSpPr>
        <p:spPr>
          <a:xfrm>
            <a:off x="539486" y="4522426"/>
            <a:ext cx="169538" cy="6632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43" name="Group 542">
            <a:extLst>
              <a:ext uri="{FF2B5EF4-FFF2-40B4-BE49-F238E27FC236}">
                <a16:creationId xmlns:a16="http://schemas.microsoft.com/office/drawing/2014/main" id="{3A8A9144-3BB0-9443-B4CE-4C14F62BA88A}"/>
              </a:ext>
            </a:extLst>
          </p:cNvPr>
          <p:cNvGrpSpPr/>
          <p:nvPr/>
        </p:nvGrpSpPr>
        <p:grpSpPr>
          <a:xfrm>
            <a:off x="663451" y="42443"/>
            <a:ext cx="8154392" cy="516506"/>
            <a:chOff x="-993002" y="90776"/>
            <a:chExt cx="8154392" cy="516506"/>
          </a:xfrm>
        </p:grpSpPr>
        <p:sp>
          <p:nvSpPr>
            <p:cNvPr id="538" name="TextBox 537">
              <a:extLst>
                <a:ext uri="{FF2B5EF4-FFF2-40B4-BE49-F238E27FC236}">
                  <a16:creationId xmlns:a16="http://schemas.microsoft.com/office/drawing/2014/main" id="{FE932FA0-2374-4346-AB99-F14254A1999B}"/>
                </a:ext>
              </a:extLst>
            </p:cNvPr>
            <p:cNvSpPr txBox="1"/>
            <p:nvPr/>
          </p:nvSpPr>
          <p:spPr>
            <a:xfrm>
              <a:off x="1827445" y="90776"/>
              <a:ext cx="1588086" cy="507831"/>
            </a:xfrm>
            <a:prstGeom prst="rect">
              <a:avLst/>
            </a:prstGeom>
            <a:noFill/>
          </p:spPr>
          <p:txBody>
            <a:bodyPr wrap="square" lIns="0" tIns="0" rIns="0" bIns="0" rtlCol="0">
              <a:spAutoFit/>
            </a:bodyPr>
            <a:lstStyle/>
            <a:p>
              <a:r>
                <a:rPr lang="en-US" sz="1100" dirty="0"/>
                <a:t>containing a list of dependency values and the field format they describe</a:t>
              </a:r>
            </a:p>
          </p:txBody>
        </p:sp>
        <p:sp>
          <p:nvSpPr>
            <p:cNvPr id="540" name="TextBox 539">
              <a:extLst>
                <a:ext uri="{FF2B5EF4-FFF2-40B4-BE49-F238E27FC236}">
                  <a16:creationId xmlns:a16="http://schemas.microsoft.com/office/drawing/2014/main" id="{BC842E44-FA72-D74B-98EB-941DDAA2C893}"/>
                </a:ext>
              </a:extLst>
            </p:cNvPr>
            <p:cNvSpPr txBox="1"/>
            <p:nvPr/>
          </p:nvSpPr>
          <p:spPr>
            <a:xfrm>
              <a:off x="5663172" y="90776"/>
              <a:ext cx="1498218" cy="338554"/>
            </a:xfrm>
            <a:prstGeom prst="rect">
              <a:avLst/>
            </a:prstGeom>
            <a:noFill/>
          </p:spPr>
          <p:txBody>
            <a:bodyPr wrap="square" lIns="0" tIns="0" rIns="0" bIns="0" rtlCol="0">
              <a:spAutoFit/>
            </a:bodyPr>
            <a:lstStyle/>
            <a:p>
              <a:r>
                <a:rPr lang="en-US" sz="1100" dirty="0"/>
                <a:t>containing a list of legal value/ranges for that field</a:t>
              </a:r>
            </a:p>
          </p:txBody>
        </p:sp>
        <p:sp>
          <p:nvSpPr>
            <p:cNvPr id="541" name="TextBox 540">
              <a:extLst>
                <a:ext uri="{FF2B5EF4-FFF2-40B4-BE49-F238E27FC236}">
                  <a16:creationId xmlns:a16="http://schemas.microsoft.com/office/drawing/2014/main" id="{542F11A6-A8BA-A349-A291-FF00CDB311E9}"/>
                </a:ext>
              </a:extLst>
            </p:cNvPr>
            <p:cNvSpPr txBox="1"/>
            <p:nvPr/>
          </p:nvSpPr>
          <p:spPr>
            <a:xfrm>
              <a:off x="3474860" y="90776"/>
              <a:ext cx="1384586" cy="507831"/>
            </a:xfrm>
            <a:prstGeom prst="rect">
              <a:avLst/>
            </a:prstGeom>
            <a:noFill/>
          </p:spPr>
          <p:txBody>
            <a:bodyPr wrap="square" lIns="0" tIns="0" rIns="0" bIns="0" rtlCol="0">
              <a:spAutoFit/>
            </a:bodyPr>
            <a:lstStyle/>
            <a:p>
              <a:r>
                <a:rPr lang="en-US" sz="1100" dirty="0"/>
                <a:t>containing a list of each field in that format and its mapping function</a:t>
              </a:r>
            </a:p>
          </p:txBody>
        </p:sp>
        <p:sp>
          <p:nvSpPr>
            <p:cNvPr id="542" name="TextBox 541">
              <a:extLst>
                <a:ext uri="{FF2B5EF4-FFF2-40B4-BE49-F238E27FC236}">
                  <a16:creationId xmlns:a16="http://schemas.microsoft.com/office/drawing/2014/main" id="{F4B8C761-711A-0447-8267-67C734B7D207}"/>
                </a:ext>
              </a:extLst>
            </p:cNvPr>
            <p:cNvSpPr txBox="1"/>
            <p:nvPr/>
          </p:nvSpPr>
          <p:spPr>
            <a:xfrm>
              <a:off x="-993002" y="99451"/>
              <a:ext cx="1319275" cy="507831"/>
            </a:xfrm>
            <a:prstGeom prst="rect">
              <a:avLst/>
            </a:prstGeom>
            <a:noFill/>
          </p:spPr>
          <p:txBody>
            <a:bodyPr wrap="square" lIns="0" tIns="0" rIns="0" bIns="0" rtlCol="0">
              <a:spAutoFit/>
            </a:bodyPr>
            <a:lstStyle/>
            <a:p>
              <a:r>
                <a:rPr lang="en-US" sz="1100" dirty="0"/>
                <a:t>A list of CSRs and a list of state each depend on to specify a format</a:t>
              </a:r>
            </a:p>
          </p:txBody>
        </p:sp>
      </p:grpSp>
      <p:cxnSp>
        <p:nvCxnSpPr>
          <p:cNvPr id="544" name="Straight Arrow Connector 173">
            <a:extLst>
              <a:ext uri="{FF2B5EF4-FFF2-40B4-BE49-F238E27FC236}">
                <a16:creationId xmlns:a16="http://schemas.microsoft.com/office/drawing/2014/main" id="{8707C2B6-39B7-B044-BF6D-E798C4CFB9CF}"/>
              </a:ext>
            </a:extLst>
          </p:cNvPr>
          <p:cNvCxnSpPr>
            <a:cxnSpLocks/>
            <a:stCxn id="542" idx="3"/>
            <a:endCxn id="43" idx="0"/>
          </p:cNvCxnSpPr>
          <p:nvPr/>
        </p:nvCxnSpPr>
        <p:spPr>
          <a:xfrm>
            <a:off x="1982726" y="305034"/>
            <a:ext cx="988418" cy="327702"/>
          </a:xfrm>
          <a:prstGeom prst="curvedConnector2">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48" name="Straight Arrow Connector 173">
            <a:extLst>
              <a:ext uri="{FF2B5EF4-FFF2-40B4-BE49-F238E27FC236}">
                <a16:creationId xmlns:a16="http://schemas.microsoft.com/office/drawing/2014/main" id="{12D94EB6-D240-FA4D-8AB9-87BEDF4B4190}"/>
              </a:ext>
            </a:extLst>
          </p:cNvPr>
          <p:cNvCxnSpPr>
            <a:cxnSpLocks/>
            <a:stCxn id="538" idx="2"/>
            <a:endCxn id="28" idx="0"/>
          </p:cNvCxnSpPr>
          <p:nvPr/>
        </p:nvCxnSpPr>
        <p:spPr>
          <a:xfrm rot="16200000" flipH="1">
            <a:off x="3836313" y="991902"/>
            <a:ext cx="905268" cy="22012"/>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57" name="Straight Arrow Connector 173">
            <a:extLst>
              <a:ext uri="{FF2B5EF4-FFF2-40B4-BE49-F238E27FC236}">
                <a16:creationId xmlns:a16="http://schemas.microsoft.com/office/drawing/2014/main" id="{D7DC75CE-D3E1-0E4C-98E4-1D64A1AE044F}"/>
              </a:ext>
            </a:extLst>
          </p:cNvPr>
          <p:cNvCxnSpPr>
            <a:cxnSpLocks/>
            <a:stCxn id="541" idx="2"/>
            <a:endCxn id="203" idx="0"/>
          </p:cNvCxnSpPr>
          <p:nvPr/>
        </p:nvCxnSpPr>
        <p:spPr>
          <a:xfrm rot="5400000">
            <a:off x="5171352" y="944736"/>
            <a:ext cx="1046717" cy="257793"/>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60" name="Straight Arrow Connector 173">
            <a:extLst>
              <a:ext uri="{FF2B5EF4-FFF2-40B4-BE49-F238E27FC236}">
                <a16:creationId xmlns:a16="http://schemas.microsoft.com/office/drawing/2014/main" id="{3CC2F543-C36C-7A4D-9B57-3A96DDAD2DC3}"/>
              </a:ext>
            </a:extLst>
          </p:cNvPr>
          <p:cNvCxnSpPr>
            <a:cxnSpLocks/>
            <a:stCxn id="540" idx="2"/>
            <a:endCxn id="384" idx="0"/>
          </p:cNvCxnSpPr>
          <p:nvPr/>
        </p:nvCxnSpPr>
        <p:spPr>
          <a:xfrm rot="5400000">
            <a:off x="6772886" y="1246851"/>
            <a:ext cx="2161703" cy="429995"/>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64" name="Rectangle 563">
            <a:extLst>
              <a:ext uri="{FF2B5EF4-FFF2-40B4-BE49-F238E27FC236}">
                <a16:creationId xmlns:a16="http://schemas.microsoft.com/office/drawing/2014/main" id="{B8F0DE0E-E108-E942-A50A-C2E0DBB90105}"/>
              </a:ext>
            </a:extLst>
          </p:cNvPr>
          <p:cNvSpPr/>
          <p:nvPr/>
        </p:nvSpPr>
        <p:spPr>
          <a:xfrm>
            <a:off x="539486" y="42443"/>
            <a:ext cx="8411541" cy="544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cxnSp>
        <p:nvCxnSpPr>
          <p:cNvPr id="568" name="Straight Arrow Connector 567">
            <a:extLst>
              <a:ext uri="{FF2B5EF4-FFF2-40B4-BE49-F238E27FC236}">
                <a16:creationId xmlns:a16="http://schemas.microsoft.com/office/drawing/2014/main" id="{8DC0E0AE-0C2F-2B49-9B81-8D91C05AE3EA}"/>
              </a:ext>
            </a:extLst>
          </p:cNvPr>
          <p:cNvCxnSpPr>
            <a:cxnSpLocks/>
            <a:stCxn id="16" idx="3"/>
            <a:endCxn id="9" idx="1"/>
          </p:cNvCxnSpPr>
          <p:nvPr/>
        </p:nvCxnSpPr>
        <p:spPr>
          <a:xfrm>
            <a:off x="1651358" y="1320244"/>
            <a:ext cx="644460" cy="39414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75" name="TextBox 574">
            <a:extLst>
              <a:ext uri="{FF2B5EF4-FFF2-40B4-BE49-F238E27FC236}">
                <a16:creationId xmlns:a16="http://schemas.microsoft.com/office/drawing/2014/main" id="{7691C5FA-BD57-324B-A2AC-AC20CB46F81A}"/>
              </a:ext>
            </a:extLst>
          </p:cNvPr>
          <p:cNvSpPr txBox="1"/>
          <p:nvPr/>
        </p:nvSpPr>
        <p:spPr>
          <a:xfrm>
            <a:off x="60223" y="684246"/>
            <a:ext cx="2360832" cy="153888"/>
          </a:xfrm>
          <a:prstGeom prst="rect">
            <a:avLst/>
          </a:prstGeom>
          <a:noFill/>
        </p:spPr>
        <p:txBody>
          <a:bodyPr wrap="square" lIns="0" tIns="0" rIns="0" bIns="0" rtlCol="0">
            <a:spAutoFit/>
          </a:bodyPr>
          <a:lstStyle/>
          <a:p>
            <a:r>
              <a:rPr lang="en-US" sz="1000" dirty="0" err="1"/>
              <a:t>LegalizeCSR</a:t>
            </a:r>
            <a:r>
              <a:rPr lang="en-US" sz="1000" dirty="0"/>
              <a:t>(int12 </a:t>
            </a:r>
            <a:r>
              <a:rPr lang="en-US" sz="1000" dirty="0" err="1"/>
              <a:t>CSR_num</a:t>
            </a:r>
            <a:r>
              <a:rPr lang="en-US" sz="1000" dirty="0"/>
              <a:t>, </a:t>
            </a:r>
            <a:r>
              <a:rPr lang="en-US" sz="1000" dirty="0" err="1"/>
              <a:t>Wr_data</a:t>
            </a:r>
            <a:r>
              <a:rPr lang="en-US" sz="1000" dirty="0"/>
              <a:t>, mode)</a:t>
            </a:r>
          </a:p>
        </p:txBody>
      </p:sp>
      <p:sp>
        <p:nvSpPr>
          <p:cNvPr id="607" name="Rectangle 606">
            <a:extLst>
              <a:ext uri="{FF2B5EF4-FFF2-40B4-BE49-F238E27FC236}">
                <a16:creationId xmlns:a16="http://schemas.microsoft.com/office/drawing/2014/main" id="{CA25CAE2-F4EB-D248-942E-467B40E587AA}"/>
              </a:ext>
            </a:extLst>
          </p:cNvPr>
          <p:cNvSpPr/>
          <p:nvPr/>
        </p:nvSpPr>
        <p:spPr>
          <a:xfrm>
            <a:off x="5092368" y="3110668"/>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map_func</a:t>
            </a:r>
            <a:endParaRPr lang="en-US" sz="1200" dirty="0">
              <a:solidFill>
                <a:schemeClr val="tx1"/>
              </a:solidFill>
            </a:endParaRPr>
          </a:p>
        </p:txBody>
      </p:sp>
      <p:sp>
        <p:nvSpPr>
          <p:cNvPr id="623" name="Rectangle 622">
            <a:extLst>
              <a:ext uri="{FF2B5EF4-FFF2-40B4-BE49-F238E27FC236}">
                <a16:creationId xmlns:a16="http://schemas.microsoft.com/office/drawing/2014/main" id="{ED597065-C1FE-694D-B27E-8ED032E55725}"/>
              </a:ext>
            </a:extLst>
          </p:cNvPr>
          <p:cNvSpPr/>
          <p:nvPr/>
        </p:nvSpPr>
        <p:spPr>
          <a:xfrm>
            <a:off x="5092368" y="3449091"/>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bitfield</a:t>
            </a:r>
          </a:p>
          <a:p>
            <a:pPr algn="ctr"/>
            <a:r>
              <a:rPr lang="en-US" sz="1200" dirty="0" err="1">
                <a:solidFill>
                  <a:schemeClr val="tx1"/>
                </a:solidFill>
              </a:rPr>
              <a:t>imm_val</a:t>
            </a:r>
            <a:endParaRPr lang="en-US" sz="1200" dirty="0">
              <a:solidFill>
                <a:schemeClr val="tx1"/>
              </a:solidFill>
            </a:endParaRPr>
          </a:p>
        </p:txBody>
      </p:sp>
      <p:grpSp>
        <p:nvGrpSpPr>
          <p:cNvPr id="694" name="Group 693">
            <a:extLst>
              <a:ext uri="{FF2B5EF4-FFF2-40B4-BE49-F238E27FC236}">
                <a16:creationId xmlns:a16="http://schemas.microsoft.com/office/drawing/2014/main" id="{1802DFBD-64B4-E84A-8562-67B62CD77759}"/>
              </a:ext>
            </a:extLst>
          </p:cNvPr>
          <p:cNvGrpSpPr/>
          <p:nvPr/>
        </p:nvGrpSpPr>
        <p:grpSpPr>
          <a:xfrm>
            <a:off x="2997983" y="2958102"/>
            <a:ext cx="1005398" cy="623467"/>
            <a:chOff x="2985287" y="2850242"/>
            <a:chExt cx="1005398" cy="623467"/>
          </a:xfrm>
        </p:grpSpPr>
        <p:sp>
          <p:nvSpPr>
            <p:cNvPr id="696" name="Rectangle 695">
              <a:extLst>
                <a:ext uri="{FF2B5EF4-FFF2-40B4-BE49-F238E27FC236}">
                  <a16:creationId xmlns:a16="http://schemas.microsoft.com/office/drawing/2014/main" id="{3F388952-3B9B-A444-8FDE-F016D1498CCE}"/>
                </a:ext>
              </a:extLst>
            </p:cNvPr>
            <p:cNvSpPr/>
            <p:nvPr/>
          </p:nvSpPr>
          <p:spPr>
            <a:xfrm>
              <a:off x="3146807" y="2850242"/>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5" name="Rectangle 694">
              <a:extLst>
                <a:ext uri="{FF2B5EF4-FFF2-40B4-BE49-F238E27FC236}">
                  <a16:creationId xmlns:a16="http://schemas.microsoft.com/office/drawing/2014/main" id="{84E1FA5F-2A82-7A49-98B2-DFEA214E9169}"/>
                </a:ext>
              </a:extLst>
            </p:cNvPr>
            <p:cNvSpPr/>
            <p:nvPr/>
          </p:nvSpPr>
          <p:spPr>
            <a:xfrm>
              <a:off x="3066047" y="2919056"/>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1" name="Rectangle 690">
              <a:extLst>
                <a:ext uri="{FF2B5EF4-FFF2-40B4-BE49-F238E27FC236}">
                  <a16:creationId xmlns:a16="http://schemas.microsoft.com/office/drawing/2014/main" id="{C244AB4C-4B03-1745-A8EA-F6FD5EB60B2D}"/>
                </a:ext>
              </a:extLst>
            </p:cNvPr>
            <p:cNvSpPr/>
            <p:nvPr/>
          </p:nvSpPr>
          <p:spPr>
            <a:xfrm>
              <a:off x="2985287" y="2987870"/>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72" name="Rectangle 671">
              <a:extLst>
                <a:ext uri="{FF2B5EF4-FFF2-40B4-BE49-F238E27FC236}">
                  <a16:creationId xmlns:a16="http://schemas.microsoft.com/office/drawing/2014/main" id="{1FD01D71-E7BA-1A49-982F-BAD647F80C45}"/>
                </a:ext>
              </a:extLst>
            </p:cNvPr>
            <p:cNvSpPr/>
            <p:nvPr/>
          </p:nvSpPr>
          <p:spPr>
            <a:xfrm>
              <a:off x="3073276" y="3150688"/>
              <a:ext cx="690874" cy="2694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FLD_RNG</a:t>
              </a:r>
            </a:p>
          </p:txBody>
        </p:sp>
      </p:grpSp>
      <p:sp>
        <p:nvSpPr>
          <p:cNvPr id="522" name="Rectangle 521">
            <a:extLst>
              <a:ext uri="{FF2B5EF4-FFF2-40B4-BE49-F238E27FC236}">
                <a16:creationId xmlns:a16="http://schemas.microsoft.com/office/drawing/2014/main" id="{344BB82F-1E5B-6D46-BB45-44511F9AFFE3}"/>
              </a:ext>
            </a:extLst>
          </p:cNvPr>
          <p:cNvSpPr/>
          <p:nvPr/>
        </p:nvSpPr>
        <p:spPr>
          <a:xfrm>
            <a:off x="1383484" y="4532856"/>
            <a:ext cx="1290043" cy="577081"/>
          </a:xfrm>
          <a:prstGeom prst="rect">
            <a:avLst/>
          </a:prstGeom>
        </p:spPr>
        <p:txBody>
          <a:bodyPr wrap="square">
            <a:spAutoFit/>
          </a:bodyPr>
          <a:lstStyle/>
          <a:p>
            <a:pPr algn="ctr"/>
            <a:r>
              <a:rPr lang="en-US" sz="1050" dirty="0"/>
              <a:t>Used to</a:t>
            </a:r>
          </a:p>
          <a:p>
            <a:endParaRPr lang="en-US" sz="1050" dirty="0"/>
          </a:p>
          <a:p>
            <a:r>
              <a:rPr lang="en-US" sz="1050" dirty="0"/>
              <a:t>  dependency values</a:t>
            </a:r>
          </a:p>
        </p:txBody>
      </p:sp>
      <p:cxnSp>
        <p:nvCxnSpPr>
          <p:cNvPr id="141" name="Straight Arrow Connector 140">
            <a:extLst>
              <a:ext uri="{FF2B5EF4-FFF2-40B4-BE49-F238E27FC236}">
                <a16:creationId xmlns:a16="http://schemas.microsoft.com/office/drawing/2014/main" id="{BAE4EAFC-EB42-AA47-A82F-1389551C97EC}"/>
              </a:ext>
            </a:extLst>
          </p:cNvPr>
          <p:cNvCxnSpPr>
            <a:cxnSpLocks/>
            <a:stCxn id="96" idx="1"/>
            <a:endCxn id="672" idx="0"/>
          </p:cNvCxnSpPr>
          <p:nvPr/>
        </p:nvCxnSpPr>
        <p:spPr>
          <a:xfrm flipH="1">
            <a:off x="3431409" y="2169096"/>
            <a:ext cx="353960" cy="10894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7" name="Straight Arrow Connector 666">
            <a:extLst>
              <a:ext uri="{FF2B5EF4-FFF2-40B4-BE49-F238E27FC236}">
                <a16:creationId xmlns:a16="http://schemas.microsoft.com/office/drawing/2014/main" id="{60B73AFC-4402-2A47-83D4-2BD98D27FDE5}"/>
              </a:ext>
            </a:extLst>
          </p:cNvPr>
          <p:cNvCxnSpPr>
            <a:cxnSpLocks/>
            <a:stCxn id="672" idx="1"/>
            <a:endCxn id="648" idx="0"/>
          </p:cNvCxnSpPr>
          <p:nvPr/>
        </p:nvCxnSpPr>
        <p:spPr>
          <a:xfrm flipH="1">
            <a:off x="2921826" y="3393292"/>
            <a:ext cx="164146" cy="6708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97" name="TextBox 696">
            <a:extLst>
              <a:ext uri="{FF2B5EF4-FFF2-40B4-BE49-F238E27FC236}">
                <a16:creationId xmlns:a16="http://schemas.microsoft.com/office/drawing/2014/main" id="{1A6EB0D0-5693-BD4F-B25E-90FC23007B69}"/>
              </a:ext>
            </a:extLst>
          </p:cNvPr>
          <p:cNvSpPr txBox="1"/>
          <p:nvPr/>
        </p:nvSpPr>
        <p:spPr>
          <a:xfrm>
            <a:off x="317876" y="2315574"/>
            <a:ext cx="1232892" cy="307777"/>
          </a:xfrm>
          <a:prstGeom prst="rect">
            <a:avLst/>
          </a:prstGeom>
          <a:noFill/>
        </p:spPr>
        <p:txBody>
          <a:bodyPr wrap="square" lIns="0" tIns="0" rIns="0" bIns="0" rtlCol="0">
            <a:spAutoFit/>
          </a:bodyPr>
          <a:lstStyle/>
          <a:p>
            <a:r>
              <a:rPr lang="en-US" sz="1000" dirty="0"/>
              <a:t>This defines which state are dependencies</a:t>
            </a:r>
          </a:p>
        </p:txBody>
      </p:sp>
      <p:cxnSp>
        <p:nvCxnSpPr>
          <p:cNvPr id="698" name="Straight Arrow Connector 173">
            <a:extLst>
              <a:ext uri="{FF2B5EF4-FFF2-40B4-BE49-F238E27FC236}">
                <a16:creationId xmlns:a16="http://schemas.microsoft.com/office/drawing/2014/main" id="{629522F3-4337-9C49-9A62-C12D747A4819}"/>
              </a:ext>
            </a:extLst>
          </p:cNvPr>
          <p:cNvCxnSpPr>
            <a:cxnSpLocks/>
            <a:stCxn id="697" idx="2"/>
            <a:endCxn id="123" idx="0"/>
          </p:cNvCxnSpPr>
          <p:nvPr/>
        </p:nvCxnSpPr>
        <p:spPr>
          <a:xfrm rot="16200000" flipH="1">
            <a:off x="782017" y="2775655"/>
            <a:ext cx="681179" cy="376569"/>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1" name="TextBox 700">
            <a:extLst>
              <a:ext uri="{FF2B5EF4-FFF2-40B4-BE49-F238E27FC236}">
                <a16:creationId xmlns:a16="http://schemas.microsoft.com/office/drawing/2014/main" id="{88671AE3-ECB1-F041-8943-B73788E324C2}"/>
              </a:ext>
            </a:extLst>
          </p:cNvPr>
          <p:cNvSpPr txBox="1"/>
          <p:nvPr/>
        </p:nvSpPr>
        <p:spPr>
          <a:xfrm>
            <a:off x="1645017" y="2674684"/>
            <a:ext cx="1138254" cy="461665"/>
          </a:xfrm>
          <a:prstGeom prst="rect">
            <a:avLst/>
          </a:prstGeom>
          <a:noFill/>
        </p:spPr>
        <p:txBody>
          <a:bodyPr wrap="square" lIns="0" tIns="0" rIns="0" bIns="0" rtlCol="0">
            <a:spAutoFit/>
          </a:bodyPr>
          <a:lstStyle/>
          <a:p>
            <a:r>
              <a:rPr lang="en-US" sz="1000" dirty="0"/>
              <a:t>This defines state values corresponding to a CSR format. </a:t>
            </a:r>
          </a:p>
        </p:txBody>
      </p:sp>
      <p:cxnSp>
        <p:nvCxnSpPr>
          <p:cNvPr id="702" name="Straight Arrow Connector 173">
            <a:extLst>
              <a:ext uri="{FF2B5EF4-FFF2-40B4-BE49-F238E27FC236}">
                <a16:creationId xmlns:a16="http://schemas.microsoft.com/office/drawing/2014/main" id="{4CDE0F61-CACB-3448-8292-EE7E785AA3F5}"/>
              </a:ext>
            </a:extLst>
          </p:cNvPr>
          <p:cNvCxnSpPr>
            <a:cxnSpLocks/>
            <a:stCxn id="701" idx="2"/>
          </p:cNvCxnSpPr>
          <p:nvPr/>
        </p:nvCxnSpPr>
        <p:spPr>
          <a:xfrm rot="16200000" flipH="1">
            <a:off x="2199439" y="3151054"/>
            <a:ext cx="623708" cy="594298"/>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9" name="TextBox 708">
            <a:extLst>
              <a:ext uri="{FF2B5EF4-FFF2-40B4-BE49-F238E27FC236}">
                <a16:creationId xmlns:a16="http://schemas.microsoft.com/office/drawing/2014/main" id="{174FE370-BC75-E94D-8860-F935C1F94E29}"/>
              </a:ext>
            </a:extLst>
          </p:cNvPr>
          <p:cNvSpPr txBox="1"/>
          <p:nvPr/>
        </p:nvSpPr>
        <p:spPr>
          <a:xfrm>
            <a:off x="3742284" y="3709315"/>
            <a:ext cx="1173553" cy="461665"/>
          </a:xfrm>
          <a:prstGeom prst="rect">
            <a:avLst/>
          </a:prstGeom>
          <a:noFill/>
        </p:spPr>
        <p:txBody>
          <a:bodyPr wrap="square" lIns="0" tIns="0" rIns="0" bIns="0" rtlCol="0">
            <a:spAutoFit/>
          </a:bodyPr>
          <a:lstStyle/>
          <a:p>
            <a:r>
              <a:rPr lang="en-US" sz="1000" dirty="0"/>
              <a:t>There can be multiple sets of dependency values for each format</a:t>
            </a:r>
          </a:p>
        </p:txBody>
      </p:sp>
    </p:spTree>
    <p:extLst>
      <p:ext uri="{BB962C8B-B14F-4D97-AF65-F5344CB8AC3E}">
        <p14:creationId xmlns:p14="http://schemas.microsoft.com/office/powerpoint/2010/main" val="1351304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Draft </a:t>
            </a:r>
            <a:r>
              <a:rPr lang="en-GB" b="1" dirty="0" err="1">
                <a:solidFill>
                  <a:schemeClr val="bg1"/>
                </a:solidFill>
              </a:rPr>
              <a:t>Test_Dev</a:t>
            </a:r>
            <a:r>
              <a:rPr lang="en-GB" b="1" dirty="0">
                <a:solidFill>
                  <a:schemeClr val="bg1"/>
                </a:solidFill>
              </a:rPr>
              <a:t> Guidelines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8" y="967409"/>
            <a:ext cx="5436809" cy="5812010"/>
          </a:xfrm>
        </p:spPr>
        <p:txBody>
          <a:bodyPr lIns="0" rIns="0">
            <a:noAutofit/>
          </a:bodyPr>
          <a:lstStyle/>
          <a:p>
            <a:pPr marL="0" indent="0">
              <a:spcBef>
                <a:spcPts val="0"/>
              </a:spcBef>
              <a:buNone/>
            </a:pPr>
            <a:r>
              <a:rPr lang="en-US" sz="1200" b="1" dirty="0"/>
              <a:t> </a:t>
            </a:r>
            <a:r>
              <a:rPr lang="en-US" sz="1200" b="1" u="sng" dirty="0"/>
              <a:t>Required Pre-Defined Macros </a:t>
            </a:r>
            <a:r>
              <a:rPr lang="en-US" sz="1200" b="1" dirty="0"/>
              <a:t>– </a:t>
            </a:r>
            <a:r>
              <a:rPr lang="en-US" sz="1200" dirty="0"/>
              <a:t>Macros that every test must include</a:t>
            </a:r>
          </a:p>
          <a:p>
            <a:pPr marL="0" indent="0">
              <a:spcBef>
                <a:spcPts val="0"/>
              </a:spcBef>
              <a:buNone/>
            </a:pPr>
            <a:endParaRPr lang="en-US" sz="1400" dirty="0"/>
          </a:p>
          <a:p>
            <a:pPr marL="0" indent="0">
              <a:spcBef>
                <a:spcPts val="0"/>
              </a:spcBef>
              <a:buNone/>
            </a:pPr>
            <a:r>
              <a:rPr lang="en-US" sz="900" b="1" dirty="0"/>
              <a:t>RVTEST_CODE_BEGIN    </a:t>
            </a:r>
            <a:r>
              <a:rPr lang="en-US" sz="900" dirty="0"/>
              <a:t>This saves state and conditionally initializes the trap handler and initializes </a:t>
            </a:r>
            <a:r>
              <a:rPr lang="en-US" sz="900" dirty="0" err="1"/>
              <a:t>gprs</a:t>
            </a:r>
            <a:endParaRPr lang="en-US" sz="1000" dirty="0"/>
          </a:p>
          <a:p>
            <a:pPr marL="0" lvl="0" indent="0">
              <a:spcBef>
                <a:spcPts val="0"/>
              </a:spcBef>
              <a:buNone/>
            </a:pPr>
            <a:r>
              <a:rPr lang="en-US" sz="900" dirty="0"/>
              <a:t>  </a:t>
            </a:r>
            <a:endParaRPr lang="en-US" sz="900" b="1" i="1" dirty="0"/>
          </a:p>
          <a:p>
            <a:pPr marL="0" indent="0">
              <a:spcBef>
                <a:spcPts val="0"/>
              </a:spcBef>
              <a:buNone/>
            </a:pPr>
            <a:r>
              <a:rPr lang="en-US" sz="900" b="1" dirty="0"/>
              <a:t>RVTEST_CODE_END        </a:t>
            </a:r>
            <a:r>
              <a:rPr lang="en-US" sz="900" dirty="0"/>
              <a:t>This conditionally saves the post-test GPR values, transitions to </a:t>
            </a:r>
            <a:r>
              <a:rPr lang="en-US" sz="900" dirty="0" err="1"/>
              <a:t>Mmode</a:t>
            </a:r>
            <a:r>
              <a:rPr lang="en-US" sz="900" dirty="0"/>
              <a:t>, </a:t>
            </a:r>
          </a:p>
          <a:p>
            <a:pPr marL="0" indent="0">
              <a:spcBef>
                <a:spcPts val="0"/>
              </a:spcBef>
              <a:buNone/>
            </a:pPr>
            <a:r>
              <a:rPr lang="en-US" sz="900" dirty="0"/>
              <a:t>	         conditionally restores pre-test state and causes branches to test halt, then</a:t>
            </a:r>
          </a:p>
          <a:p>
            <a:pPr marL="0" indent="0">
              <a:spcBef>
                <a:spcPts val="0"/>
              </a:spcBef>
              <a:buNone/>
            </a:pPr>
            <a:r>
              <a:rPr lang="en-US" sz="900" dirty="0"/>
              <a:t>	         conditionally installs the trap handler</a:t>
            </a:r>
            <a:endParaRPr lang="en-US" sz="1000" dirty="0"/>
          </a:p>
          <a:p>
            <a:pPr marL="0" indent="0">
              <a:spcBef>
                <a:spcPts val="0"/>
              </a:spcBef>
              <a:buNone/>
            </a:pPr>
            <a:endParaRPr lang="en-US" sz="900" dirty="0"/>
          </a:p>
          <a:p>
            <a:pPr marL="0" indent="0">
              <a:spcBef>
                <a:spcPts val="0"/>
              </a:spcBef>
              <a:buNone/>
            </a:pPr>
            <a:r>
              <a:rPr lang="en-US" sz="900" b="1" dirty="0"/>
              <a:t>RVTEST_DATA_BEGIN   </a:t>
            </a:r>
            <a:r>
              <a:rPr lang="en-US" sz="900" dirty="0"/>
              <a:t>This initializes the a pointer to that trap signature area of the test signature, </a:t>
            </a:r>
          </a:p>
          <a:p>
            <a:pPr marL="0" indent="0">
              <a:spcBef>
                <a:spcPts val="0"/>
              </a:spcBef>
              <a:buNone/>
            </a:pPr>
            <a:r>
              <a:rPr lang="en-US" sz="900" dirty="0"/>
              <a:t> 	         and reserves space for a pointer to the save area used to save and restore state</a:t>
            </a:r>
          </a:p>
          <a:p>
            <a:pPr marL="0" indent="0">
              <a:spcBef>
                <a:spcPts val="0"/>
              </a:spcBef>
              <a:buNone/>
            </a:pPr>
            <a:r>
              <a:rPr lang="en-US" sz="900" dirty="0"/>
              <a:t>	         modified by the trap handler </a:t>
            </a:r>
            <a:r>
              <a:rPr lang="en-US" sz="900" b="1" i="1" dirty="0"/>
              <a:t>.</a:t>
            </a:r>
          </a:p>
          <a:p>
            <a:pPr marL="0" indent="0">
              <a:spcBef>
                <a:spcPts val="0"/>
              </a:spcBef>
              <a:buNone/>
            </a:pPr>
            <a:endParaRPr lang="en-US" sz="900" dirty="0"/>
          </a:p>
          <a:p>
            <a:pPr marL="0" indent="0">
              <a:spcBef>
                <a:spcPts val="0"/>
              </a:spcBef>
              <a:buNone/>
            </a:pPr>
            <a:r>
              <a:rPr lang="en-US" sz="900" b="1" dirty="0"/>
              <a:t>RVTEST_DATA_END       </a:t>
            </a:r>
            <a:r>
              <a:rPr lang="en-US" sz="900" dirty="0"/>
              <a:t>Contains the current trap signature pointer (if traps are enabled)</a:t>
            </a:r>
            <a:endParaRPr lang="en-US" sz="1000" dirty="0"/>
          </a:p>
          <a:p>
            <a:pPr marL="0" lvl="0" indent="0">
              <a:spcBef>
                <a:spcPts val="0"/>
              </a:spcBef>
              <a:buNone/>
            </a:pPr>
            <a:r>
              <a:rPr lang="en-US" sz="900" dirty="0"/>
              <a:t>  	        This macro marks the end of the test input data section with label </a:t>
            </a:r>
            <a:r>
              <a:rPr lang="en-US" sz="900" i="1" u="sng" dirty="0" err="1"/>
              <a:t>rvtest_data_end</a:t>
            </a:r>
            <a:endParaRPr lang="en-US" sz="900" i="1" u="sng" dirty="0"/>
          </a:p>
          <a:p>
            <a:pPr marL="0" lvl="0" indent="0">
              <a:spcBef>
                <a:spcPts val="0"/>
              </a:spcBef>
              <a:buNone/>
            </a:pPr>
            <a:endParaRPr lang="en-US" sz="900" i="1" u="sng" dirty="0"/>
          </a:p>
          <a:p>
            <a:pPr marL="0" indent="0">
              <a:spcBef>
                <a:spcPts val="0"/>
              </a:spcBef>
              <a:buNone/>
            </a:pPr>
            <a:r>
              <a:rPr lang="en-US" sz="900" b="1" dirty="0"/>
              <a:t>RVTEST_SIG_BEGIN       </a:t>
            </a:r>
            <a:r>
              <a:rPr lang="en-US" sz="900" dirty="0"/>
              <a:t>Marks the beginning of the signature region with label </a:t>
            </a:r>
            <a:r>
              <a:rPr lang="en-US" sz="900" i="1" u="sng" dirty="0" err="1"/>
              <a:t>rvtest_sig_begin</a:t>
            </a:r>
            <a:r>
              <a:rPr lang="en-US" sz="900" dirty="0"/>
              <a:t> and encapsulates</a:t>
            </a:r>
          </a:p>
          <a:p>
            <a:pPr marL="0" indent="0">
              <a:spcBef>
                <a:spcPts val="0"/>
              </a:spcBef>
              <a:buNone/>
            </a:pPr>
            <a:r>
              <a:rPr lang="en-US" sz="900" dirty="0"/>
              <a:t>	        the RVMODEL_DATA_BEGIN macro . and label </a:t>
            </a:r>
            <a:r>
              <a:rPr lang="en-US" sz="900" i="1" u="sng" dirty="0" err="1"/>
              <a:t>mtrap_sigptr</a:t>
            </a:r>
            <a:endParaRPr lang="en-US" sz="900" i="1" u="sng" dirty="0"/>
          </a:p>
          <a:p>
            <a:pPr marL="0" indent="0">
              <a:spcBef>
                <a:spcPts val="0"/>
              </a:spcBef>
              <a:buNone/>
            </a:pPr>
            <a:endParaRPr lang="en-US" sz="900" i="1" u="sng" dirty="0"/>
          </a:p>
          <a:p>
            <a:pPr marL="0" indent="0">
              <a:spcBef>
                <a:spcPts val="0"/>
              </a:spcBef>
              <a:buNone/>
            </a:pPr>
            <a:r>
              <a:rPr lang="en-US" sz="900" b="1" dirty="0"/>
              <a:t>RVTEST_TSIG_BEGIN    </a:t>
            </a:r>
            <a:r>
              <a:rPr lang="en-US" sz="900" dirty="0"/>
              <a:t>Marks the end of the signature pointer (if traps are enabled) and encapsulates the</a:t>
            </a:r>
          </a:p>
          <a:p>
            <a:pPr marL="0" indent="0">
              <a:spcBef>
                <a:spcPts val="0"/>
              </a:spcBef>
              <a:buNone/>
            </a:pPr>
            <a:r>
              <a:rPr lang="en-US" sz="900" dirty="0"/>
              <a:t>	       the RVMODEL_DATA_END macro. and label </a:t>
            </a:r>
            <a:r>
              <a:rPr lang="en-US" sz="900" i="1" u="sng" dirty="0" err="1"/>
              <a:t>rvtest_sig_end</a:t>
            </a:r>
            <a:endParaRPr lang="en-US" sz="900" i="1" u="sng" dirty="0"/>
          </a:p>
          <a:p>
            <a:pPr marL="0" lvl="0" indent="0">
              <a:spcBef>
                <a:spcPts val="0"/>
              </a:spcBef>
              <a:buNone/>
            </a:pPr>
            <a:endParaRPr lang="en-US" sz="900" i="1" u="sng" dirty="0"/>
          </a:p>
          <a:p>
            <a:pPr marL="0" indent="0">
              <a:spcBef>
                <a:spcPts val="0"/>
              </a:spcBef>
              <a:buNone/>
            </a:pPr>
            <a:r>
              <a:rPr lang="en-US" sz="900" b="1" dirty="0"/>
              <a:t>RVTEST_SIG_END        </a:t>
            </a:r>
            <a:r>
              <a:rPr lang="en-US" sz="900" dirty="0"/>
              <a:t>Contains the current trap signature pointer (if traps are enabled)  ***FIXME-1/mode</a:t>
            </a:r>
            <a:endParaRPr lang="en-US" sz="1000" dirty="0"/>
          </a:p>
          <a:p>
            <a:pPr marL="0" lvl="0" indent="0">
              <a:spcBef>
                <a:spcPts val="0"/>
              </a:spcBef>
              <a:buNone/>
            </a:pPr>
            <a:r>
              <a:rPr lang="en-US" sz="900" dirty="0"/>
              <a:t>  This macro marks the end of the test input data section with label </a:t>
            </a:r>
            <a:r>
              <a:rPr lang="en-US" sz="900" i="1" u="sng" dirty="0" err="1"/>
              <a:t>rvtest_data_end</a:t>
            </a:r>
            <a:endParaRPr lang="en-US" sz="900" i="1" u="sng" dirty="0"/>
          </a:p>
          <a:p>
            <a:pPr marL="0" lvl="0" indent="0">
              <a:spcBef>
                <a:spcPts val="0"/>
              </a:spcBef>
              <a:buNone/>
            </a:pPr>
            <a:endParaRPr lang="en-US" sz="900" b="1" i="1" dirty="0"/>
          </a:p>
          <a:p>
            <a:pPr marL="0" lvl="0" indent="0">
              <a:spcBef>
                <a:spcPts val="0"/>
              </a:spcBef>
              <a:buNone/>
            </a:pPr>
            <a:r>
              <a:rPr lang="en-US" sz="900" b="1" i="1" dirty="0"/>
              <a:t>RVTEST_CASE(</a:t>
            </a:r>
            <a:r>
              <a:rPr lang="en-US" sz="900" b="1" i="1" dirty="0" err="1"/>
              <a:t>CaseName</a:t>
            </a:r>
            <a:r>
              <a:rPr lang="en-US" sz="900" b="1" i="1" dirty="0"/>
              <a:t>, </a:t>
            </a:r>
            <a:r>
              <a:rPr lang="en-US" sz="900" b="1" i="1" dirty="0" err="1"/>
              <a:t>CondStr</a:t>
            </a:r>
            <a:r>
              <a:rPr lang="en-US" sz="900" b="1" i="1" dirty="0"/>
              <a:t>)</a:t>
            </a:r>
            <a:endParaRPr lang="en-US" sz="1000" dirty="0"/>
          </a:p>
          <a:p>
            <a:pPr marL="0" indent="0">
              <a:spcBef>
                <a:spcPts val="0"/>
              </a:spcBef>
              <a:buNone/>
            </a:pPr>
            <a:r>
              <a:rPr lang="en-US" sz="900" dirty="0"/>
              <a:t>execute this case only if condition in </a:t>
            </a:r>
            <a:r>
              <a:rPr lang="en-US" sz="900" dirty="0" err="1"/>
              <a:t>cond_str</a:t>
            </a:r>
            <a:r>
              <a:rPr lang="en-US" sz="900" dirty="0"/>
              <a:t> are met</a:t>
            </a:r>
            <a:endParaRPr lang="en-US" sz="1000" dirty="0"/>
          </a:p>
          <a:p>
            <a:pPr marL="0" indent="0">
              <a:spcBef>
                <a:spcPts val="0"/>
              </a:spcBef>
              <a:buNone/>
            </a:pPr>
            <a:r>
              <a:rPr lang="en-US" sz="900" dirty="0" err="1"/>
              <a:t>CaseName</a:t>
            </a:r>
            <a:r>
              <a:rPr lang="en-US" sz="900" dirty="0"/>
              <a:t> is arbitrary string</a:t>
            </a:r>
            <a:endParaRPr lang="en-US" sz="1000" dirty="0"/>
          </a:p>
          <a:p>
            <a:pPr marL="0" indent="0">
              <a:spcBef>
                <a:spcPts val="0"/>
              </a:spcBef>
              <a:buNone/>
            </a:pPr>
            <a:r>
              <a:rPr lang="en-US" sz="900" dirty="0" err="1"/>
              <a:t>CondStr</a:t>
            </a:r>
            <a:r>
              <a:rPr lang="en-US" sz="900" dirty="0"/>
              <a:t> is evaluated to determine if the test-case is enabled and sets name variable</a:t>
            </a:r>
            <a:endParaRPr lang="en-US" sz="1000" dirty="0"/>
          </a:p>
          <a:p>
            <a:pPr marL="0" indent="0">
              <a:spcBef>
                <a:spcPts val="0"/>
              </a:spcBef>
              <a:buNone/>
            </a:pPr>
            <a:r>
              <a:rPr lang="en-US" sz="900" dirty="0" err="1"/>
              <a:t>CondStr</a:t>
            </a:r>
            <a:r>
              <a:rPr lang="en-US" sz="900" dirty="0"/>
              <a:t> can also define compile time macros required for the test-case to be enabled.</a:t>
            </a:r>
            <a:endParaRPr lang="en-US" sz="1000" dirty="0"/>
          </a:p>
          <a:p>
            <a:pPr marL="0" indent="0">
              <a:spcBef>
                <a:spcPts val="0"/>
              </a:spcBef>
              <a:buNone/>
            </a:pPr>
            <a:r>
              <a:rPr lang="en-US" sz="900" dirty="0"/>
              <a:t>The test-case must be delimited with an </a:t>
            </a:r>
            <a:r>
              <a:rPr lang="en-US" sz="900" b="1" dirty="0"/>
              <a:t>#ifdef </a:t>
            </a:r>
            <a:r>
              <a:rPr lang="en-US" sz="900" b="1" dirty="0" err="1"/>
              <a:t>CaseName</a:t>
            </a:r>
            <a:r>
              <a:rPr lang="en-US" sz="900" b="1" dirty="0"/>
              <a:t>/#endif </a:t>
            </a:r>
            <a:r>
              <a:rPr lang="en-US" sz="900" dirty="0"/>
              <a:t>pair</a:t>
            </a:r>
            <a:endParaRPr lang="en-US" sz="1000" dirty="0"/>
          </a:p>
          <a:p>
            <a:pPr marL="0" indent="0">
              <a:spcBef>
                <a:spcPts val="0"/>
              </a:spcBef>
              <a:buNone/>
            </a:pPr>
            <a:r>
              <a:rPr lang="en-US" sz="900" dirty="0"/>
              <a:t>The format of </a:t>
            </a:r>
            <a:r>
              <a:rPr lang="en-US" sz="900" dirty="0" err="1"/>
              <a:t>CondStr</a:t>
            </a:r>
            <a:r>
              <a:rPr lang="en-US" sz="900" dirty="0"/>
              <a:t> can be found in </a:t>
            </a:r>
            <a:r>
              <a:rPr lang="en-US" sz="900" dirty="0">
                <a:hlinkClick r:id="rId3"/>
              </a:rPr>
              <a:t>https://riscof.readthedocs.io/en/latest/cond_spec.html#cond-spec</a:t>
            </a:r>
            <a:endParaRPr lang="en-US" sz="1050" dirty="0"/>
          </a:p>
          <a:p>
            <a:pPr marL="0" indent="0">
              <a:spcBef>
                <a:spcPts val="0"/>
              </a:spcBef>
              <a:buNone/>
            </a:pPr>
            <a:endParaRPr lang="en-US" sz="1000" dirty="0"/>
          </a:p>
          <a:p>
            <a:pPr marL="0" indent="0">
              <a:spcBef>
                <a:spcPts val="0"/>
              </a:spcBef>
              <a:buNone/>
            </a:pPr>
            <a:r>
              <a:rPr lang="en-US" sz="900" b="1" dirty="0"/>
              <a:t>RVTEST_GOTO_MMODE </a:t>
            </a:r>
            <a:r>
              <a:rPr lang="en-US" sz="900" dirty="0"/>
              <a:t>This is used whenever a test halts to put it in Mode so it can restore all state*</a:t>
            </a:r>
          </a:p>
          <a:p>
            <a:pPr marL="0" indent="0">
              <a:spcBef>
                <a:spcPts val="0"/>
              </a:spcBef>
              <a:buNone/>
            </a:pPr>
            <a:r>
              <a:rPr lang="en-US" sz="900" b="1" dirty="0"/>
              <a:t>RVTEST_GOTO_LOWER_MODE(mode) </a:t>
            </a:r>
            <a:r>
              <a:rPr lang="en-US" sz="900" dirty="0"/>
              <a:t>MRET to lower </a:t>
            </a:r>
            <a:r>
              <a:rPr lang="en-US" sz="900" dirty="0" err="1"/>
              <a:t>priv</a:t>
            </a:r>
            <a:r>
              <a:rPr lang="en-US" sz="900" dirty="0"/>
              <a:t> mode</a:t>
            </a:r>
            <a:r>
              <a:rPr lang="en-US" sz="900" b="1" dirty="0"/>
              <a:t> (</a:t>
            </a:r>
            <a:r>
              <a:rPr lang="en-US" sz="900" i="1" dirty="0"/>
              <a:t>requires identity mapped MMU if transitioning to a mode with different MMU state)</a:t>
            </a:r>
            <a:endParaRPr lang="en-US" sz="1000" i="1" dirty="0"/>
          </a:p>
          <a:p>
            <a:pPr marL="0" indent="0">
              <a:spcBef>
                <a:spcPts val="0"/>
              </a:spcBef>
              <a:buNone/>
            </a:pPr>
            <a:endParaRPr lang="en-US" sz="1000" dirty="0"/>
          </a:p>
          <a:p>
            <a:pPr marL="0" indent="0">
              <a:spcBef>
                <a:spcPts val="0"/>
              </a:spcBef>
              <a:buNone/>
            </a:pPr>
            <a:r>
              <a:rPr lang="en-US" sz="1050" b="1" u="sng" dirty="0"/>
              <a:t>Helper Macros</a:t>
            </a:r>
            <a:r>
              <a:rPr lang="en-US" sz="1050" b="1" dirty="0"/>
              <a:t>	         </a:t>
            </a:r>
            <a:r>
              <a:rPr lang="en-US" sz="1050" dirty="0"/>
              <a:t>These are instantiated by the required macros</a:t>
            </a:r>
            <a:endParaRPr lang="en-US" sz="1050" b="1" u="sng" dirty="0"/>
          </a:p>
          <a:p>
            <a:pPr marL="0" indent="0">
              <a:spcBef>
                <a:spcPts val="0"/>
              </a:spcBef>
              <a:buNone/>
            </a:pPr>
            <a:r>
              <a:rPr lang="en-US" sz="900" b="1" dirty="0"/>
              <a:t>RVTEST_INIT_GPRS </a:t>
            </a:r>
          </a:p>
          <a:p>
            <a:pPr marL="0" indent="0">
              <a:spcBef>
                <a:spcPts val="0"/>
              </a:spcBef>
              <a:buNone/>
            </a:pPr>
            <a:r>
              <a:rPr lang="en-US" sz="900" b="1" dirty="0"/>
              <a:t>RVTEST_TRAP_PROLOG    </a:t>
            </a:r>
            <a:r>
              <a:rPr lang="en-US" sz="900" dirty="0"/>
              <a:t>sets up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dirty="0"/>
          </a:p>
          <a:p>
            <a:pPr marL="0" indent="0">
              <a:spcBef>
                <a:spcPts val="0"/>
              </a:spcBef>
              <a:buNone/>
            </a:pPr>
            <a:r>
              <a:rPr lang="en-US" sz="900" b="1" dirty="0"/>
              <a:t>RVTEST_TRAP_HANDLER  </a:t>
            </a:r>
            <a:r>
              <a:rPr lang="en-US" sz="900" dirty="0"/>
              <a:t>saves trap status in sig &amp; </a:t>
            </a:r>
            <a:r>
              <a:rPr lang="en-US" sz="900" dirty="0" err="1"/>
              <a:t>rtn</a:t>
            </a:r>
            <a:r>
              <a:rPr lang="en-US" sz="900" dirty="0"/>
              <a: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dirty="0"/>
          </a:p>
          <a:p>
            <a:pPr marL="0" indent="0">
              <a:spcBef>
                <a:spcPts val="0"/>
              </a:spcBef>
              <a:buNone/>
            </a:pPr>
            <a:r>
              <a:rPr lang="en-US" sz="900" b="1" dirty="0"/>
              <a:t>RVTEST_TRAP_EPILOG</a:t>
            </a:r>
            <a:r>
              <a:rPr lang="en-US" sz="900" dirty="0"/>
              <a:t>       restores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i="1" u="sng" dirty="0"/>
          </a:p>
          <a:p>
            <a:pPr marL="0" indent="0">
              <a:spcBef>
                <a:spcPts val="0"/>
              </a:spcBef>
              <a:buNone/>
            </a:pPr>
            <a:r>
              <a:rPr lang="en-US" sz="900" b="1" dirty="0"/>
              <a:t>RVTEST_TRAP_SAVEAREA </a:t>
            </a:r>
            <a:r>
              <a:rPr lang="en-US" sz="900" dirty="0"/>
              <a:t>set up save area for trap;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i="1" dirty="0"/>
          </a:p>
          <a:p>
            <a:pPr marL="0" indent="0">
              <a:spcBef>
                <a:spcPts val="0"/>
              </a:spcBef>
              <a:buNone/>
            </a:pPr>
            <a:r>
              <a:rPr lang="en-US" sz="900" b="1" dirty="0"/>
              <a:t>RVTEST_SAVE_GPRS(</a:t>
            </a:r>
            <a:r>
              <a:rPr lang="en-US" sz="900" b="1" dirty="0" err="1"/>
              <a:t>tmpreg</a:t>
            </a:r>
            <a:r>
              <a:rPr lang="en-US" sz="900" b="1" dirty="0"/>
              <a:t>, </a:t>
            </a:r>
            <a:r>
              <a:rPr lang="en-US" sz="900" b="1" dirty="0" err="1"/>
              <a:t>saveaddr</a:t>
            </a:r>
            <a:r>
              <a:rPr lang="en-US" sz="900" b="1" dirty="0"/>
              <a:t>)</a:t>
            </a:r>
            <a:r>
              <a:rPr lang="en-US" sz="900" dirty="0"/>
              <a:t>  saves all </a:t>
            </a:r>
            <a:r>
              <a:rPr lang="en-US" sz="900" dirty="0" err="1"/>
              <a:t>regs</a:t>
            </a:r>
            <a:r>
              <a:rPr lang="en-US" sz="900" dirty="0"/>
              <a:t> except </a:t>
            </a:r>
            <a:r>
              <a:rPr lang="en-US" sz="900" dirty="0" err="1"/>
              <a:t>tmpreg</a:t>
            </a:r>
            <a:r>
              <a:rPr lang="en-US" sz="900" dirty="0"/>
              <a:t> to </a:t>
            </a:r>
            <a:r>
              <a:rPr lang="en-US" sz="900" dirty="0" err="1"/>
              <a:t>saveaddr</a:t>
            </a:r>
            <a:r>
              <a:rPr lang="en-US" sz="900" dirty="0"/>
              <a:t> at test end if </a:t>
            </a:r>
            <a:r>
              <a:rPr lang="en-US" sz="900" b="1" dirty="0" err="1"/>
              <a:t>gpr_save</a:t>
            </a:r>
            <a:r>
              <a:rPr lang="en-US" sz="900" dirty="0"/>
              <a:t> defined</a:t>
            </a:r>
          </a:p>
          <a:p>
            <a:pPr marL="0" indent="0">
              <a:spcBef>
                <a:spcPts val="0"/>
              </a:spcBef>
              <a:buNone/>
            </a:pPr>
            <a:endParaRPr lang="en-US" sz="900" i="1" u="sng" dirty="0"/>
          </a:p>
          <a:p>
            <a:pPr marL="0" indent="0">
              <a:spcBef>
                <a:spcPts val="0"/>
              </a:spcBef>
              <a:buNone/>
            </a:pPr>
            <a:endParaRPr lang="en-US" sz="800"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dirty="0"/>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9" name="Content Placeholder 3">
            <a:extLst>
              <a:ext uri="{FF2B5EF4-FFF2-40B4-BE49-F238E27FC236}">
                <a16:creationId xmlns:a16="http://schemas.microsoft.com/office/drawing/2014/main" id="{CB77753A-0422-784E-B8C2-9B86CA0DCA5A}"/>
              </a:ext>
            </a:extLst>
          </p:cNvPr>
          <p:cNvSpPr txBox="1">
            <a:spLocks/>
          </p:cNvSpPr>
          <p:nvPr/>
        </p:nvSpPr>
        <p:spPr>
          <a:xfrm>
            <a:off x="6124575"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200" b="1" u="sng" dirty="0"/>
              <a:t>Required Pre-Defined Variables</a:t>
            </a:r>
            <a:r>
              <a:rPr lang="en-US" sz="1200" dirty="0"/>
              <a:t>	architecturally defined</a:t>
            </a:r>
          </a:p>
          <a:p>
            <a:pPr marL="0" indent="0">
              <a:spcBef>
                <a:spcPts val="0"/>
              </a:spcBef>
              <a:buNone/>
            </a:pPr>
            <a:endParaRPr lang="en-US" sz="1200" dirty="0"/>
          </a:p>
          <a:p>
            <a:pPr marL="0" indent="0">
              <a:spcBef>
                <a:spcPts val="0"/>
              </a:spcBef>
              <a:buNone/>
            </a:pPr>
            <a:r>
              <a:rPr lang="en-US" sz="900" b="1" dirty="0"/>
              <a:t>SET_REL_TVAL_MSK     </a:t>
            </a:r>
            <a:r>
              <a:rPr lang="en-US" sz="900" dirty="0"/>
              <a:t>(mask of which exceptions store data </a:t>
            </a:r>
            <a:r>
              <a:rPr lang="en-US" sz="900" dirty="0" err="1"/>
              <a:t>addrs</a:t>
            </a:r>
            <a:r>
              <a:rPr lang="en-US" sz="900" dirty="0"/>
              <a:t> in </a:t>
            </a:r>
            <a:r>
              <a:rPr lang="en-US" sz="900" dirty="0" err="1"/>
              <a:t>xtval</a:t>
            </a:r>
            <a:r>
              <a:rPr lang="en-US" sz="900" dirty="0"/>
              <a:t>. </a:t>
            </a:r>
          </a:p>
          <a:p>
            <a:pPr marL="0" indent="0">
              <a:spcBef>
                <a:spcPts val="0"/>
              </a:spcBef>
              <a:buNone/>
            </a:pPr>
            <a:r>
              <a:rPr lang="en-US" sz="900" dirty="0"/>
              <a:t>	       (Defaults to 15, 13..12, 7..4, 3,1..0 , YAML can </a:t>
            </a:r>
            <a:r>
              <a:rPr lang="en-US" sz="900" dirty="0" err="1"/>
              <a:t>ovveride</a:t>
            </a:r>
            <a:r>
              <a:rPr lang="en-US" sz="900" dirty="0"/>
              <a:t>))      **update for H-</a:t>
            </a:r>
            <a:r>
              <a:rPr lang="en-US" sz="900" dirty="0" err="1"/>
              <a:t>ext</a:t>
            </a:r>
            <a:endParaRPr lang="en-US" sz="900" dirty="0"/>
          </a:p>
          <a:p>
            <a:pPr marL="0" indent="0">
              <a:spcBef>
                <a:spcPts val="0"/>
              </a:spcBef>
              <a:buNone/>
            </a:pPr>
            <a:r>
              <a:rPr lang="en-US" sz="900" b="1" dirty="0"/>
              <a:t>NUM_SPECD_INTCAUSES</a:t>
            </a:r>
            <a:r>
              <a:rPr lang="en-US" sz="900" dirty="0"/>
              <a:t>	(defaults to 16, YAML can </a:t>
            </a:r>
            <a:r>
              <a:rPr lang="en-US" sz="900" dirty="0" err="1"/>
              <a:t>ovveride</a:t>
            </a:r>
            <a:r>
              <a:rPr lang="en-US" sz="900" dirty="0"/>
              <a:t>) ***fix for H-</a:t>
            </a:r>
            <a:r>
              <a:rPr lang="en-US" sz="900" dirty="0" err="1"/>
              <a:t>ext</a:t>
            </a:r>
            <a:r>
              <a:rPr lang="en-US" sz="900" dirty="0"/>
              <a:t> </a:t>
            </a:r>
          </a:p>
          <a:p>
            <a:pPr marL="0" indent="0">
              <a:spcBef>
                <a:spcPts val="0"/>
              </a:spcBef>
              <a:buNone/>
            </a:pPr>
            <a:r>
              <a:rPr lang="en-US" sz="900" b="1" dirty="0"/>
              <a:t>NUM_SPECD_EXCPTCAUSES</a:t>
            </a:r>
            <a:r>
              <a:rPr lang="en-US" sz="900" dirty="0"/>
              <a:t>	 (defaults to 16, YAML can </a:t>
            </a:r>
            <a:r>
              <a:rPr lang="en-US" sz="900" dirty="0" err="1"/>
              <a:t>ovveride</a:t>
            </a:r>
            <a:r>
              <a:rPr lang="en-US" sz="900" dirty="0"/>
              <a:t>) ***fix for H-</a:t>
            </a:r>
            <a:r>
              <a:rPr lang="en-US" sz="900" dirty="0" err="1"/>
              <a:t>ext</a:t>
            </a:r>
            <a:r>
              <a:rPr lang="en-US" sz="900" dirty="0"/>
              <a:t> </a:t>
            </a:r>
          </a:p>
          <a:p>
            <a:pPr marL="0" indent="0">
              <a:spcBef>
                <a:spcPts val="0"/>
              </a:spcBef>
              <a:buNone/>
            </a:pPr>
            <a:endParaRPr lang="en-US" sz="1200" dirty="0"/>
          </a:p>
          <a:p>
            <a:pPr marL="0" indent="0">
              <a:spcBef>
                <a:spcPts val="0"/>
              </a:spcBef>
              <a:buNone/>
            </a:pPr>
            <a:r>
              <a:rPr lang="en-US" sz="1200" b="1" i="1" u="sng" dirty="0"/>
              <a:t>Required predefined labels:</a:t>
            </a:r>
            <a:br>
              <a:rPr lang="en-US" sz="1050" dirty="0"/>
            </a:br>
            <a:endParaRPr lang="en-US" sz="1050" dirty="0"/>
          </a:p>
          <a:p>
            <a:pPr marL="0" indent="0">
              <a:spcBef>
                <a:spcPts val="0"/>
              </a:spcBef>
              <a:buNone/>
            </a:pPr>
            <a:r>
              <a:rPr lang="en-US" sz="900" b="1" dirty="0" err="1"/>
              <a:t>rvtest_entry_point</a:t>
            </a:r>
            <a:r>
              <a:rPr lang="en-US" sz="900" dirty="0"/>
              <a:t>   The test must define this label to indicate the location to be used by the linker as the </a:t>
            </a:r>
          </a:p>
          <a:p>
            <a:pPr marL="0" indent="0">
              <a:spcBef>
                <a:spcPts val="0"/>
              </a:spcBef>
              <a:buNone/>
            </a:pPr>
            <a:r>
              <a:rPr lang="en-US" sz="900" dirty="0"/>
              <a:t>     	entry point in the test. Generally, this would be before the RVMODEL_BOOT macro and</a:t>
            </a:r>
          </a:p>
          <a:p>
            <a:pPr marL="0" indent="0">
              <a:spcBef>
                <a:spcPts val="0"/>
              </a:spcBef>
              <a:buNone/>
            </a:pPr>
            <a:r>
              <a:rPr lang="en-US" sz="900" dirty="0"/>
              <a:t>	 should belong to the </a:t>
            </a:r>
            <a:r>
              <a:rPr lang="en-US" sz="900" dirty="0" err="1"/>
              <a:t>text.init</a:t>
            </a:r>
            <a:r>
              <a:rPr lang="en-US" sz="900" dirty="0"/>
              <a:t> section.</a:t>
            </a:r>
          </a:p>
          <a:p>
            <a:pPr marL="0" indent="0">
              <a:spcBef>
                <a:spcPts val="0"/>
              </a:spcBef>
              <a:buNone/>
            </a:pPr>
            <a:r>
              <a:rPr lang="en-US" sz="900" b="1" dirty="0" err="1"/>
              <a:t>gpr_save</a:t>
            </a:r>
            <a:r>
              <a:rPr lang="en-US" sz="900" dirty="0"/>
              <a:t> 	The test must define </a:t>
            </a:r>
            <a:r>
              <a:rPr lang="en-US" sz="900" b="1" i="1" dirty="0" err="1"/>
              <a:t>gpr_save</a:t>
            </a:r>
            <a:r>
              <a:rPr lang="en-US" sz="900" b="1" i="1" dirty="0"/>
              <a:t>  </a:t>
            </a:r>
            <a:r>
              <a:rPr lang="en-US" sz="900" dirty="0"/>
              <a:t>after  </a:t>
            </a:r>
            <a:r>
              <a:rPr lang="en-US" sz="900" b="1" i="1" dirty="0" err="1"/>
              <a:t>rvmodel_sig_end</a:t>
            </a:r>
            <a:r>
              <a:rPr lang="en-US" sz="900" b="1" i="1" dirty="0"/>
              <a:t> </a:t>
            </a:r>
            <a:r>
              <a:rPr lang="en-US" sz="900" dirty="0"/>
              <a:t>to mark where </a:t>
            </a:r>
          </a:p>
          <a:p>
            <a:pPr marL="0" indent="0">
              <a:spcBef>
                <a:spcPts val="0"/>
              </a:spcBef>
              <a:buNone/>
            </a:pPr>
            <a:r>
              <a:rPr lang="en-US" sz="900" dirty="0"/>
              <a:t>	registers get saved if </a:t>
            </a:r>
            <a:r>
              <a:rPr lang="en-US" sz="900" b="1" i="1" dirty="0" err="1"/>
              <a:t>rvtest_gpr_save</a:t>
            </a:r>
            <a:r>
              <a:rPr lang="en-US" sz="900" b="1" i="1" dirty="0"/>
              <a:t> </a:t>
            </a:r>
            <a:r>
              <a:rPr lang="en-US" sz="900" dirty="0"/>
              <a:t>is defined</a:t>
            </a:r>
          </a:p>
          <a:p>
            <a:pPr marL="0" indent="0">
              <a:spcBef>
                <a:spcPts val="0"/>
              </a:spcBef>
              <a:buNone/>
            </a:pPr>
            <a:endParaRPr lang="en-US" sz="900" dirty="0"/>
          </a:p>
          <a:p>
            <a:pPr marL="0" lvl="0" indent="0">
              <a:spcBef>
                <a:spcPts val="0"/>
              </a:spcBef>
              <a:buNone/>
            </a:pPr>
            <a:r>
              <a:rPr lang="en-US" sz="900" b="1" i="1" dirty="0" err="1"/>
              <a:t>rvtest_init</a:t>
            </a:r>
            <a:endParaRPr lang="en-US" sz="900" b="1" dirty="0"/>
          </a:p>
          <a:p>
            <a:pPr marL="0" lvl="0" indent="0">
              <a:spcBef>
                <a:spcPts val="0"/>
              </a:spcBef>
              <a:buNone/>
            </a:pPr>
            <a:r>
              <a:rPr lang="en-US" sz="900" b="1" dirty="0" err="1"/>
              <a:t>rvtest</a:t>
            </a:r>
            <a:r>
              <a:rPr lang="en-US" sz="900" b="1" dirty="0"/>
              <a:t>_[</a:t>
            </a:r>
            <a:r>
              <a:rPr lang="en-US" sz="900" b="1" dirty="0" err="1"/>
              <a:t>m,s,v</a:t>
            </a:r>
            <a:r>
              <a:rPr lang="en-US" sz="900" b="1" dirty="0"/>
              <a:t>]</a:t>
            </a:r>
            <a:r>
              <a:rPr lang="en-US" sz="900" b="1" dirty="0" err="1"/>
              <a:t>trap_routine</a:t>
            </a:r>
            <a:r>
              <a:rPr lang="en-US" sz="900" b="1" dirty="0"/>
              <a:t>  </a:t>
            </a:r>
            <a:r>
              <a:rPr lang="en-US" sz="900" dirty="0"/>
              <a:t>used to conditionally instantiate helper macros, depending modes a test will trap into</a:t>
            </a:r>
          </a:p>
          <a:p>
            <a:pPr marL="0" indent="0">
              <a:spcBef>
                <a:spcPts val="0"/>
              </a:spcBef>
              <a:buNone/>
            </a:pPr>
            <a:endParaRPr lang="en-US" sz="1100" dirty="0"/>
          </a:p>
          <a:p>
            <a:pPr marL="0" indent="0">
              <a:spcBef>
                <a:spcPts val="0"/>
              </a:spcBef>
              <a:buFont typeface="Arial" panose="020B0604020202020204" pitchFamily="34" charset="0"/>
              <a:buNone/>
            </a:pPr>
            <a:r>
              <a:rPr lang="en-US" sz="1100" b="1" u="sng" dirty="0"/>
              <a:t>Optional, Pre-defined Macros</a:t>
            </a:r>
            <a:br>
              <a:rPr lang="en-US" sz="800" b="1" dirty="0"/>
            </a:br>
            <a:r>
              <a:rPr lang="en-US" sz="900" dirty="0"/>
              <a:t>     These are helper macros that make test generation easier. The include a set that gives a standard way of storing </a:t>
            </a:r>
          </a:p>
          <a:p>
            <a:pPr marL="0" indent="0">
              <a:spcBef>
                <a:spcPts val="0"/>
              </a:spcBef>
              <a:buFont typeface="Arial" panose="020B0604020202020204" pitchFamily="34" charset="0"/>
              <a:buNone/>
            </a:pPr>
            <a:r>
              <a:rPr lang="en-US" sz="900" dirty="0"/>
              <a:t>     signatures from the various registers, keeping track of the signature offset, offset overflow, and offset alignment</a:t>
            </a:r>
          </a:p>
          <a:p>
            <a:pPr marL="0" indent="0">
              <a:spcBef>
                <a:spcPts val="0"/>
              </a:spcBef>
              <a:buFont typeface="Arial" panose="020B0604020202020204" pitchFamily="34" charset="0"/>
              <a:buNone/>
            </a:pPr>
            <a:r>
              <a:rPr lang="en-US" sz="900" dirty="0"/>
              <a:t>.</a:t>
            </a:r>
          </a:p>
          <a:p>
            <a:pPr marL="0" indent="0">
              <a:spcBef>
                <a:spcPts val="0"/>
              </a:spcBef>
              <a:buFont typeface="Arial" panose="020B0604020202020204" pitchFamily="34" charset="0"/>
              <a:buNone/>
            </a:pPr>
            <a:r>
              <a:rPr lang="en-US" sz="900" b="1" dirty="0"/>
              <a:t>RVTEST_SIGBASE(</a:t>
            </a:r>
            <a:r>
              <a:rPr lang="en-US" sz="900" b="1" dirty="0" err="1"/>
              <a:t>BaseReg,Val</a:t>
            </a:r>
            <a:r>
              <a:rPr lang="en-US" sz="900" b="1" dirty="0"/>
              <a:t>)</a:t>
            </a:r>
            <a:r>
              <a:rPr lang="en-US" sz="900" dirty="0"/>
              <a:t>      defines the base register used to update signature values</a:t>
            </a:r>
          </a:p>
          <a:p>
            <a:pPr marL="0" indent="0">
              <a:spcBef>
                <a:spcPts val="0"/>
              </a:spcBef>
              <a:buFont typeface="Arial" panose="020B0604020202020204" pitchFamily="34" charset="0"/>
              <a:buNone/>
            </a:pPr>
            <a:r>
              <a:rPr lang="en-US" sz="900" dirty="0"/>
              <a:t>	Register </a:t>
            </a:r>
            <a:r>
              <a:rPr lang="en-US" sz="900" dirty="0" err="1"/>
              <a:t>BaseReg</a:t>
            </a:r>
            <a:r>
              <a:rPr lang="en-US" sz="900" dirty="0"/>
              <a:t> is loaded with value Val, </a:t>
            </a:r>
            <a:r>
              <a:rPr lang="en-US" sz="900" dirty="0" err="1"/>
              <a:t>hidden_offset</a:t>
            </a:r>
            <a:r>
              <a:rPr lang="en-US" sz="900" dirty="0"/>
              <a:t> is initialized to zero</a:t>
            </a:r>
          </a:p>
          <a:p>
            <a:pPr marL="0" indent="0">
              <a:spcBef>
                <a:spcPts val="0"/>
              </a:spcBef>
              <a:buNone/>
            </a:pPr>
            <a:r>
              <a:rPr lang="en-US" sz="900" b="1" dirty="0"/>
              <a:t>RVTEST_BASEUPD(</a:t>
            </a:r>
            <a:r>
              <a:rPr lang="en-US" sz="900" b="1" dirty="0" err="1"/>
              <a:t>BaseReg</a:t>
            </a:r>
            <a:r>
              <a:rPr lang="en-US" sz="900" b="1" dirty="0"/>
              <a:t>[</a:t>
            </a:r>
            <a:r>
              <a:rPr lang="en-US" sz="900" b="1" dirty="0" err="1"/>
              <a:t>oldBase</a:t>
            </a:r>
            <a:r>
              <a:rPr lang="en-US" sz="900" b="1" dirty="0"/>
              <a:t>[,</a:t>
            </a:r>
            <a:r>
              <a:rPr lang="en-US" sz="900" b="1" dirty="0" err="1"/>
              <a:t>newOff</a:t>
            </a:r>
            <a:r>
              <a:rPr lang="en-US" sz="900" b="1" dirty="0"/>
              <a:t>]])</a:t>
            </a:r>
            <a:r>
              <a:rPr lang="en-US" sz="900" dirty="0"/>
              <a:t>  [moves &amp;] updates </a:t>
            </a:r>
            <a:r>
              <a:rPr lang="en-US" sz="900" dirty="0" err="1"/>
              <a:t>BaseReg</a:t>
            </a:r>
            <a:r>
              <a:rPr lang="en-US" sz="900" dirty="0"/>
              <a:t> past stored signature.</a:t>
            </a:r>
          </a:p>
          <a:p>
            <a:pPr marL="0" indent="0">
              <a:spcBef>
                <a:spcPts val="0"/>
              </a:spcBef>
              <a:buNone/>
            </a:pPr>
            <a:r>
              <a:rPr lang="en-US" sz="900" dirty="0"/>
              <a:t>	</a:t>
            </a:r>
            <a:r>
              <a:rPr lang="en-US" sz="900" dirty="0" err="1"/>
              <a:t>Hidden_offset</a:t>
            </a:r>
            <a:r>
              <a:rPr lang="en-US" sz="900" dirty="0"/>
              <a:t> is re-initialized to 0 afterwards</a:t>
            </a:r>
          </a:p>
          <a:p>
            <a:pPr marL="0" indent="0">
              <a:spcBef>
                <a:spcPts val="0"/>
              </a:spcBef>
              <a:buNone/>
            </a:pPr>
            <a:r>
              <a:rPr lang="en-US" sz="900" b="1" i="1" dirty="0"/>
              <a:t>RVTEST_VALBASEUPD(</a:t>
            </a:r>
            <a:r>
              <a:rPr lang="en-US" sz="900" b="1" i="1" dirty="0" err="1"/>
              <a:t>BaseReg</a:t>
            </a:r>
            <a:r>
              <a:rPr lang="en-US" sz="900" b="1" i="1" dirty="0"/>
              <a:t> [, Offset])</a:t>
            </a:r>
            <a:endParaRPr lang="en-US" sz="900" dirty="0"/>
          </a:p>
          <a:p>
            <a:pPr marL="0" indent="0">
              <a:spcBef>
                <a:spcPts val="0"/>
              </a:spcBef>
              <a:buNone/>
            </a:pPr>
            <a:endParaRPr lang="en-US" sz="900" dirty="0"/>
          </a:p>
          <a:p>
            <a:pPr marL="0" indent="0">
              <a:spcBef>
                <a:spcPts val="0"/>
              </a:spcBef>
              <a:buFont typeface="Arial" panose="020B0604020202020204" pitchFamily="34" charset="0"/>
              <a:buNone/>
            </a:pPr>
            <a:r>
              <a:rPr lang="en-US" sz="900" b="1" dirty="0"/>
              <a:t>RVTEST_SIGUPD(        </a:t>
            </a:r>
            <a:r>
              <a:rPr lang="en-US" sz="900" b="1" dirty="0" err="1"/>
              <a:t>BaseReg</a:t>
            </a:r>
            <a:r>
              <a:rPr lang="en-US" sz="900" b="1" dirty="0"/>
              <a:t>, </a:t>
            </a:r>
            <a:r>
              <a:rPr lang="en-US" sz="900" b="1" dirty="0" err="1"/>
              <a:t>SigReg</a:t>
            </a:r>
            <a:r>
              <a:rPr lang="en-US" sz="900" b="1" dirty="0"/>
              <a:t>                  [, Offset]) </a:t>
            </a:r>
          </a:p>
          <a:p>
            <a:pPr marL="0" indent="0">
              <a:spcBef>
                <a:spcPts val="0"/>
              </a:spcBef>
              <a:buNone/>
            </a:pPr>
            <a:r>
              <a:rPr lang="en-US" sz="900" b="1" dirty="0"/>
              <a:t>RVTEST_SIGUPD_F(    </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None/>
            </a:pPr>
            <a:r>
              <a:rPr lang="en-US" sz="900" b="1" dirty="0"/>
              <a:t>RVTEST_SIGUPD_FID(</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Font typeface="Arial" panose="020B0604020202020204" pitchFamily="34" charset="0"/>
              <a:buNone/>
            </a:pPr>
            <a:r>
              <a:rPr lang="en-US" sz="900" dirty="0"/>
              <a:t>	Updates the base </a:t>
            </a:r>
            <a:r>
              <a:rPr lang="en-US" sz="900" dirty="0" err="1"/>
              <a:t>reg</a:t>
            </a:r>
            <a:r>
              <a:rPr lang="en-US" sz="900" dirty="0"/>
              <a:t> by hidden or explicit offset. </a:t>
            </a:r>
            <a:r>
              <a:rPr lang="en-US" sz="900" dirty="0" err="1"/>
              <a:t>Flagreg</a:t>
            </a:r>
            <a:r>
              <a:rPr lang="en-US" sz="900" dirty="0"/>
              <a:t> is the </a:t>
            </a:r>
            <a:r>
              <a:rPr lang="en-US" sz="900" dirty="0" err="1"/>
              <a:t>gpr</a:t>
            </a:r>
            <a:r>
              <a:rPr lang="en-US" sz="900" dirty="0"/>
              <a:t> where </a:t>
            </a:r>
            <a:r>
              <a:rPr lang="en-US" sz="900" dirty="0" err="1"/>
              <a:t>fstatus</a:t>
            </a:r>
            <a:r>
              <a:rPr lang="en-US" sz="900" dirty="0"/>
              <a:t> CSR is loaded</a:t>
            </a:r>
          </a:p>
          <a:p>
            <a:pPr marL="0" indent="0">
              <a:spcBef>
                <a:spcPts val="0"/>
              </a:spcBef>
              <a:buFont typeface="Arial" panose="020B0604020202020204" pitchFamily="34" charset="0"/>
              <a:buNone/>
            </a:pPr>
            <a:r>
              <a:rPr lang="en-US" sz="900" i="1" dirty="0"/>
              <a:t>	**why is a flag register needed? The macro could copy </a:t>
            </a:r>
            <a:r>
              <a:rPr lang="en-US" sz="900" i="1" dirty="0" err="1"/>
              <a:t>fstatus</a:t>
            </a:r>
            <a:r>
              <a:rPr lang="en-US" sz="900" i="1" dirty="0"/>
              <a:t> into </a:t>
            </a:r>
            <a:r>
              <a:rPr lang="en-US" sz="900" i="1" dirty="0" err="1"/>
              <a:t>SigReg</a:t>
            </a:r>
            <a:r>
              <a:rPr lang="en-US" sz="900" i="1" dirty="0"/>
              <a:t> after storing it.</a:t>
            </a:r>
          </a:p>
          <a:p>
            <a:pPr marL="0" indent="0">
              <a:spcBef>
                <a:spcPts val="0"/>
              </a:spcBef>
              <a:buFont typeface="Arial" panose="020B0604020202020204" pitchFamily="34" charset="0"/>
              <a:buNone/>
            </a:pPr>
            <a:r>
              <a:rPr lang="en-US" sz="900" b="1" dirty="0"/>
              <a:t>LI(</a:t>
            </a:r>
            <a:r>
              <a:rPr lang="en-US" sz="900" b="1" dirty="0" err="1"/>
              <a:t>rd,imm</a:t>
            </a:r>
            <a:r>
              <a:rPr lang="en-US" sz="900" b="1" dirty="0"/>
              <a:t>)	</a:t>
            </a:r>
            <a:r>
              <a:rPr lang="en-US" sz="900" dirty="0"/>
              <a:t>must be used to load any constant whose value is not in -2048..2047 range</a:t>
            </a:r>
          </a:p>
          <a:p>
            <a:pPr marL="0" indent="0">
              <a:spcBef>
                <a:spcPts val="0"/>
              </a:spcBef>
              <a:buFont typeface="Arial" panose="020B0604020202020204" pitchFamily="34" charset="0"/>
              <a:buNone/>
            </a:pPr>
            <a:r>
              <a:rPr lang="en-US" sz="900" b="1" dirty="0"/>
              <a:t>LA(</a:t>
            </a:r>
            <a:r>
              <a:rPr lang="en-US" sz="900" b="1" dirty="0" err="1"/>
              <a:t>rd</a:t>
            </a:r>
            <a:r>
              <a:rPr lang="en-US" sz="900" b="1" dirty="0"/>
              <a:t>, </a:t>
            </a:r>
            <a:r>
              <a:rPr lang="en-US" sz="900" b="1" dirty="0" err="1"/>
              <a:t>addr</a:t>
            </a:r>
            <a:r>
              <a:rPr lang="en-US" sz="900" dirty="0"/>
              <a:t>)	must be used to load addresses that aren’t pre-loaded in memory</a:t>
            </a:r>
          </a:p>
          <a:p>
            <a:pPr marL="0" indent="0">
              <a:spcBef>
                <a:spcPts val="0"/>
              </a:spcBef>
              <a:buFont typeface="Arial" panose="020B0604020202020204" pitchFamily="34" charset="0"/>
              <a:buNone/>
            </a:pPr>
            <a:endParaRPr lang="en-US" sz="900" dirty="0"/>
          </a:p>
          <a:p>
            <a:pPr marL="0" indent="0">
              <a:spcBef>
                <a:spcPts val="0"/>
              </a:spcBef>
              <a:buNone/>
            </a:pPr>
            <a:endParaRPr lang="en-US" sz="1100" u="sng" dirty="0"/>
          </a:p>
          <a:p>
            <a:pPr marL="0" indent="0">
              <a:spcBef>
                <a:spcPts val="0"/>
              </a:spcBef>
              <a:buNone/>
            </a:pPr>
            <a:r>
              <a:rPr lang="en-US" sz="1100" b="1" u="sng" dirty="0"/>
              <a:t>TBD Optional, Test-defined Variables </a:t>
            </a:r>
          </a:p>
          <a:p>
            <a:pPr marL="0" indent="0">
              <a:spcBef>
                <a:spcPts val="0"/>
              </a:spcBef>
              <a:buNone/>
            </a:pPr>
            <a:r>
              <a:rPr lang="en-US" sz="900" b="1" dirty="0"/>
              <a:t>RVTEST_VA2PA</a:t>
            </a:r>
            <a:r>
              <a:rPr lang="en-US" sz="900" dirty="0"/>
              <a:t>	 perform a page table walk</a:t>
            </a:r>
          </a:p>
          <a:p>
            <a:pPr marL="0" indent="0">
              <a:spcBef>
                <a:spcPts val="0"/>
              </a:spcBef>
              <a:buNone/>
            </a:pPr>
            <a:r>
              <a:rPr lang="en-US" sz="900" b="1" dirty="0"/>
              <a:t>RVTEST_GVA2PA</a:t>
            </a:r>
            <a:r>
              <a:rPr lang="en-US" sz="900" dirty="0"/>
              <a:t>	 perform a 2 level page table walk</a:t>
            </a:r>
          </a:p>
          <a:p>
            <a:pPr marL="0" indent="0">
              <a:spcBef>
                <a:spcPts val="0"/>
              </a:spcBef>
              <a:buNone/>
            </a:pPr>
            <a:r>
              <a:rPr lang="en-US" sz="900" dirty="0" err="1"/>
              <a:t>rvtest_gpr_save</a:t>
            </a:r>
            <a:r>
              <a:rPr lang="en-US" sz="900" dirty="0"/>
              <a:t> 	 enables saving registers at the end of the signature</a:t>
            </a:r>
          </a:p>
          <a:p>
            <a:pPr marL="0" indent="0">
              <a:spcBef>
                <a:spcPts val="0"/>
              </a:spcBef>
              <a:buNone/>
            </a:pPr>
            <a:endParaRPr lang="en-US" sz="900" dirty="0"/>
          </a:p>
          <a:p>
            <a:pPr marL="0" indent="0">
              <a:spcBef>
                <a:spcPts val="0"/>
              </a:spcBef>
              <a:buNone/>
            </a:pPr>
            <a:endParaRPr lang="en-US" sz="900" dirty="0"/>
          </a:p>
          <a:p>
            <a:pPr marL="0" indent="0">
              <a:spcBef>
                <a:spcPts val="0"/>
              </a:spcBef>
              <a:buFont typeface="Arial" panose="020B0604020202020204" pitchFamily="34" charset="0"/>
              <a:buNone/>
            </a:pPr>
            <a:endParaRPr lang="en-US" sz="900" dirty="0"/>
          </a:p>
          <a:p>
            <a:pPr marL="0" indent="0">
              <a:spcBef>
                <a:spcPts val="0"/>
              </a:spcBef>
              <a:buNone/>
            </a:pPr>
            <a:br>
              <a:rPr lang="en-GB" sz="600" u="sng" dirty="0"/>
            </a:br>
            <a:endParaRPr lang="en-US" sz="600" dirty="0">
              <a:latin typeface="Calibri" panose="020F0502020204030204" pitchFamily="34" charset="0"/>
            </a:endParaRPr>
          </a:p>
        </p:txBody>
      </p:sp>
    </p:spTree>
    <p:extLst>
      <p:ext uri="{BB962C8B-B14F-4D97-AF65-F5344CB8AC3E}">
        <p14:creationId xmlns:p14="http://schemas.microsoft.com/office/powerpoint/2010/main" val="1815342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Draft:  External Arch-Test Spec</a:t>
            </a:r>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8" name="Content Placeholder 3">
            <a:extLst>
              <a:ext uri="{FF2B5EF4-FFF2-40B4-BE49-F238E27FC236}">
                <a16:creationId xmlns:a16="http://schemas.microsoft.com/office/drawing/2014/main" id="{6AC04EEB-6151-394D-97F4-D6B7238FEE15}"/>
              </a:ext>
            </a:extLst>
          </p:cNvPr>
          <p:cNvSpPr txBox="1">
            <a:spLocks/>
          </p:cNvSpPr>
          <p:nvPr/>
        </p:nvSpPr>
        <p:spPr>
          <a:xfrm>
            <a:off x="838200"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100" b="1" u="sng" dirty="0"/>
              <a:t>Required, Model-defined Macros</a:t>
            </a:r>
            <a:endParaRPr lang="en-US" sz="1200" u="sng" dirty="0"/>
          </a:p>
          <a:p>
            <a:pPr marL="0" indent="0">
              <a:spcBef>
                <a:spcPts val="0"/>
              </a:spcBef>
              <a:buFont typeface="Arial" panose="020B0604020202020204" pitchFamily="34" charset="0"/>
              <a:buNone/>
            </a:pPr>
            <a:r>
              <a:rPr lang="en-US" sz="900" dirty="0"/>
              <a:t>These macros are be defined by the owner of the test target in the file </a:t>
            </a:r>
            <a:r>
              <a:rPr lang="en-US" sz="900" b="1" dirty="0" err="1"/>
              <a:t>model_test.h</a:t>
            </a:r>
            <a:r>
              <a:rPr lang="en-US" sz="900" dirty="0"/>
              <a:t>. These macros are required to define the signature regions and also the logic required to halt/exit the test.</a:t>
            </a:r>
          </a:p>
          <a:p>
            <a:pPr marL="0" indent="0">
              <a:spcBef>
                <a:spcPts val="0"/>
              </a:spcBef>
              <a:buNone/>
            </a:pPr>
            <a:endParaRPr lang="en-US" sz="900" dirty="0"/>
          </a:p>
          <a:p>
            <a:pPr marL="0" indent="0">
              <a:spcBef>
                <a:spcPts val="0"/>
              </a:spcBef>
              <a:buNone/>
            </a:pPr>
            <a:r>
              <a:rPr lang="en-US" sz="900" b="1" i="1" dirty="0"/>
              <a:t>RVMODEL_HALT</a:t>
            </a:r>
            <a:endParaRPr lang="en-US" sz="900" dirty="0"/>
          </a:p>
          <a:p>
            <a:pPr marL="0" indent="0">
              <a:spcBef>
                <a:spcPts val="0"/>
              </a:spcBef>
              <a:buFont typeface="Arial" panose="020B0604020202020204" pitchFamily="34" charset="0"/>
              <a:buNone/>
            </a:pPr>
            <a:r>
              <a:rPr lang="en-US" sz="900" dirty="0"/>
              <a:t>This macro</a:t>
            </a:r>
            <a:r>
              <a:rPr lang="en-US" sz="900" strike="sngStrike" dirty="0"/>
              <a:t>s</a:t>
            </a:r>
            <a:r>
              <a:rPr lang="en-US" sz="900" dirty="0"/>
              <a:t> must define the test-target halt mechanism. This macro is called when the test is to be terminated either due to completion or due to unsupported behavior. This macro could also include routines to dump the signature region to a file on the host system which can be used for comparison.</a:t>
            </a:r>
          </a:p>
          <a:p>
            <a:pPr marL="0" indent="0">
              <a:spcBef>
                <a:spcPts val="0"/>
              </a:spcBef>
              <a:buNone/>
            </a:pPr>
            <a:r>
              <a:rPr lang="en-US" sz="1050" b="1" dirty="0"/>
              <a:t> </a:t>
            </a:r>
            <a:endParaRPr lang="en-US" sz="1100" dirty="0"/>
          </a:p>
          <a:p>
            <a:pPr marL="0" indent="0">
              <a:spcBef>
                <a:spcPts val="0"/>
              </a:spcBef>
              <a:buNone/>
            </a:pPr>
            <a:r>
              <a:rPr lang="en-US" sz="1050" b="1" u="sng" dirty="0"/>
              <a:t>Optional  Model Defined variables (**FIXME – need to complete)</a:t>
            </a:r>
          </a:p>
          <a:p>
            <a:pPr marL="0" indent="0">
              <a:spcBef>
                <a:spcPts val="0"/>
              </a:spcBef>
              <a:buNone/>
            </a:pPr>
            <a:endParaRPr lang="en-US" sz="1100" dirty="0"/>
          </a:p>
          <a:p>
            <a:pPr marL="0" indent="0">
              <a:spcBef>
                <a:spcPts val="0"/>
              </a:spcBef>
              <a:buNone/>
            </a:pPr>
            <a:r>
              <a:rPr lang="en-US" sz="900" b="1" dirty="0"/>
              <a:t>RVMODEL_ADDR_SZ_ </a:t>
            </a:r>
            <a:r>
              <a:rPr lang="en-US" sz="900" dirty="0"/>
              <a:t>	(default to the largest possible size if not defined)</a:t>
            </a:r>
          </a:p>
          <a:p>
            <a:pPr marL="0" indent="0">
              <a:spcBef>
                <a:spcPts val="0"/>
              </a:spcBef>
              <a:buNone/>
            </a:pPr>
            <a:r>
              <a:rPr lang="en-US" sz="900" b="1" dirty="0"/>
              <a:t>RVMODEL_PHYS_ADDR_SZ  </a:t>
            </a:r>
            <a:r>
              <a:rPr lang="en-US" sz="900" dirty="0"/>
              <a:t>	(default to 57 for RV64, 34 for RV32S, 32 for RV32)</a:t>
            </a:r>
          </a:p>
          <a:p>
            <a:pPr marL="0" indent="0">
              <a:spcBef>
                <a:spcPts val="0"/>
              </a:spcBef>
              <a:buNone/>
            </a:pPr>
            <a:r>
              <a:rPr lang="en-US" sz="900" b="1" dirty="0"/>
              <a:t>RVMODEL_CACHE_BLK_SZ   </a:t>
            </a:r>
            <a:r>
              <a:rPr lang="en-US" sz="900" dirty="0"/>
              <a:t>	(default to 64)</a:t>
            </a:r>
          </a:p>
          <a:p>
            <a:pPr marL="0" indent="0">
              <a:spcBef>
                <a:spcPts val="0"/>
              </a:spcBef>
              <a:buNone/>
            </a:pPr>
            <a:r>
              <a:rPr lang="en-US" sz="900" b="1" dirty="0"/>
              <a:t>NUM_SPECED_INTCAUSES</a:t>
            </a:r>
            <a:r>
              <a:rPr lang="en-US" sz="900" dirty="0"/>
              <a:t>	(default to 16) **FIXME for HEXT</a:t>
            </a:r>
          </a:p>
          <a:p>
            <a:pPr marL="0" indent="0">
              <a:spcBef>
                <a:spcPts val="0"/>
              </a:spcBef>
              <a:buNone/>
            </a:pPr>
            <a:r>
              <a:rPr lang="en-US" sz="900" b="1" dirty="0"/>
              <a:t>NUM_SPECED_EXCPTCAUSES</a:t>
            </a:r>
            <a:r>
              <a:rPr lang="en-US" sz="900" dirty="0"/>
              <a:t>	(default to 16) ) **FIXME for HEXT</a:t>
            </a:r>
          </a:p>
          <a:p>
            <a:pPr marL="0" indent="0">
              <a:spcBef>
                <a:spcPts val="0"/>
              </a:spcBef>
              <a:buNone/>
            </a:pPr>
            <a:r>
              <a:rPr lang="en-US" sz="900" b="1" dirty="0"/>
              <a:t>RV_MODEL_FENCEI</a:t>
            </a:r>
            <a:r>
              <a:rPr lang="en-US" sz="900" dirty="0"/>
              <a:t>	(default to </a:t>
            </a:r>
            <a:r>
              <a:rPr lang="en-US" sz="900" dirty="0" err="1"/>
              <a:t>fence.i</a:t>
            </a:r>
            <a:r>
              <a:rPr lang="en-US" sz="900" dirty="0"/>
              <a:t>)</a:t>
            </a:r>
          </a:p>
          <a:p>
            <a:pPr marL="0" indent="0">
              <a:spcBef>
                <a:spcPts val="0"/>
              </a:spcBef>
              <a:buNone/>
            </a:pPr>
            <a:r>
              <a:rPr lang="en-US" sz="900" b="1" dirty="0"/>
              <a:t>RVTEST_DATA_REL_TVAL_MSK 	</a:t>
            </a:r>
            <a:r>
              <a:rPr lang="en-US" sz="900" dirty="0"/>
              <a:t>(bit-reversed mask of which exceptions store data </a:t>
            </a:r>
            <a:r>
              <a:rPr lang="en-US" sz="900" dirty="0" err="1"/>
              <a:t>addrs</a:t>
            </a:r>
            <a:r>
              <a:rPr lang="en-US" sz="900" dirty="0"/>
              <a:t> in </a:t>
            </a:r>
            <a:r>
              <a:rPr lang="en-US" sz="900" dirty="0" err="1"/>
              <a:t>xtval</a:t>
            </a:r>
            <a:r>
              <a:rPr lang="en-US" sz="900" dirty="0"/>
              <a:t>. 		Defaults to left aligned 0x0F05 (causes 4..7, 13, 15</a:t>
            </a:r>
            <a:r>
              <a:rPr lang="en-US" sz="1050" dirty="0"/>
              <a:t>) </a:t>
            </a:r>
            <a:r>
              <a:rPr lang="en-US" sz="800" dirty="0"/>
              <a:t>**update for H-</a:t>
            </a:r>
            <a:r>
              <a:rPr lang="en-US" sz="800" dirty="0" err="1"/>
              <a:t>ext</a:t>
            </a:r>
            <a:endParaRPr lang="en-US" sz="1000" dirty="0"/>
          </a:p>
          <a:p>
            <a:pPr marL="0" indent="0">
              <a:spcBef>
                <a:spcPts val="0"/>
              </a:spcBef>
              <a:buNone/>
            </a:pPr>
            <a:r>
              <a:rPr lang="en-US" sz="900" b="1" dirty="0"/>
              <a:t>RVTEST_DATA_REL_TVAL_MSK 	</a:t>
            </a:r>
            <a:r>
              <a:rPr lang="en-US" sz="900" dirty="0"/>
              <a:t>(bit-reversed mask of which exceptions store code </a:t>
            </a:r>
            <a:r>
              <a:rPr lang="en-US" sz="900" dirty="0" err="1"/>
              <a:t>addrs</a:t>
            </a:r>
            <a:r>
              <a:rPr lang="en-US" sz="900" dirty="0"/>
              <a:t> in </a:t>
            </a:r>
            <a:r>
              <a:rPr lang="en-US" sz="900" dirty="0" err="1"/>
              <a:t>xtval</a:t>
            </a:r>
            <a:r>
              <a:rPr lang="en-US" sz="900" dirty="0"/>
              <a:t>.</a:t>
            </a:r>
          </a:p>
          <a:p>
            <a:pPr marL="0" indent="0">
              <a:spcBef>
                <a:spcPts val="0"/>
              </a:spcBef>
              <a:buNone/>
            </a:pPr>
            <a:r>
              <a:rPr lang="en-US" sz="900" dirty="0"/>
              <a:t>		Defaults to left aligned 0xD008 (causes 0,1,3,12</a:t>
            </a:r>
            <a:r>
              <a:rPr lang="en-US" sz="800" dirty="0"/>
              <a:t>)       **update for H-</a:t>
            </a:r>
            <a:r>
              <a:rPr lang="en-US" sz="800" dirty="0" err="1"/>
              <a:t>ext</a:t>
            </a:r>
            <a:endParaRPr lang="en-US" sz="800" dirty="0"/>
          </a:p>
          <a:p>
            <a:pPr marL="0" indent="0">
              <a:spcBef>
                <a:spcPts val="0"/>
              </a:spcBef>
              <a:buNone/>
            </a:pPr>
            <a:r>
              <a:rPr lang="en-US" sz="800" b="1" dirty="0"/>
              <a:t>GOTO_M_OP</a:t>
            </a:r>
            <a:r>
              <a:rPr lang="en-US" sz="800" dirty="0"/>
              <a:t>		Defaults to </a:t>
            </a:r>
            <a:r>
              <a:rPr lang="en-US" sz="800" dirty="0" err="1"/>
              <a:t>csrr</a:t>
            </a:r>
            <a:r>
              <a:rPr lang="en-US" sz="800" dirty="0"/>
              <a:t> t4, CSR_MSTATUS. Change if </a:t>
            </a:r>
            <a:r>
              <a:rPr lang="en-US" sz="800" dirty="0" err="1"/>
              <a:t>illegal_op</a:t>
            </a:r>
            <a:r>
              <a:rPr lang="en-US" sz="800" dirty="0"/>
              <a:t> is delegated</a:t>
            </a:r>
          </a:p>
          <a:p>
            <a:pPr marL="0" indent="0">
              <a:spcBef>
                <a:spcPts val="0"/>
              </a:spcBef>
              <a:buNone/>
            </a:pPr>
            <a:r>
              <a:rPr lang="en-US" sz="800" b="1" dirty="0"/>
              <a:t>RVTEST_E		</a:t>
            </a:r>
            <a:r>
              <a:rPr lang="en-US" sz="800" dirty="0"/>
              <a:t>Defined by framework if model is RV32/64E</a:t>
            </a:r>
          </a:p>
          <a:p>
            <a:pPr marL="0" indent="0">
              <a:spcBef>
                <a:spcPts val="0"/>
              </a:spcBef>
              <a:buFont typeface="Arial" panose="020B0604020202020204" pitchFamily="34" charset="0"/>
              <a:buNone/>
            </a:pPr>
            <a:r>
              <a:rPr lang="en-US" sz="1200" b="1" u="sng" dirty="0"/>
              <a:t>Model requirements:</a:t>
            </a:r>
          </a:p>
          <a:p>
            <a:pPr marL="0" indent="0">
              <a:spcBef>
                <a:spcPts val="0"/>
              </a:spcBef>
              <a:buFont typeface="Arial" panose="020B0604020202020204" pitchFamily="34" charset="0"/>
              <a:buNone/>
            </a:pPr>
            <a:endParaRPr lang="en-US" sz="900" dirty="0"/>
          </a:p>
          <a:p>
            <a:pPr marL="0" indent="0">
              <a:spcBef>
                <a:spcPts val="0"/>
              </a:spcBef>
              <a:buNone/>
            </a:pPr>
            <a:r>
              <a:rPr lang="en-US" sz="900" dirty="0"/>
              <a:t>Each  </a:t>
            </a:r>
            <a:r>
              <a:rPr lang="en-US" sz="900" dirty="0" err="1"/>
              <a:t>xTVEC</a:t>
            </a:r>
            <a:r>
              <a:rPr lang="en-US" sz="900" dirty="0"/>
              <a:t> is either arbitrarily writable or initialized to a memory address that has RWX permissions and at least 580 bytes in size  (specifically: (XLEN + 3* NUM_SPECD_INTCAUSES + 17) * 4). Altogether (up to 3) must not cross page boundaries</a:t>
            </a:r>
          </a:p>
          <a:p>
            <a:pPr marL="0" indent="0">
              <a:spcBef>
                <a:spcPts val="0"/>
              </a:spcBef>
              <a:buFont typeface="Arial" panose="020B0604020202020204" pitchFamily="34" charset="0"/>
              <a:buNone/>
            </a:pPr>
            <a:r>
              <a:rPr lang="en-US" sz="900" dirty="0"/>
              <a:t>The hart exports a 4bit output signal which is the # of retired instructions during each cycle</a:t>
            </a:r>
          </a:p>
          <a:p>
            <a:pPr marL="0" indent="0">
              <a:spcBef>
                <a:spcPts val="0"/>
              </a:spcBef>
              <a:buFont typeface="Arial" panose="020B0604020202020204" pitchFamily="34" charset="0"/>
              <a:buNone/>
            </a:pPr>
            <a:r>
              <a:rPr lang="en-US" sz="900" dirty="0"/>
              <a:t>The hart imports XLEN input interrupt signals</a:t>
            </a:r>
          </a:p>
          <a:p>
            <a:pPr marL="0" indent="0">
              <a:spcBef>
                <a:spcPts val="0"/>
              </a:spcBef>
              <a:buFont typeface="Arial" panose="020B0604020202020204" pitchFamily="34" charset="0"/>
              <a:buNone/>
            </a:pPr>
            <a:r>
              <a:rPr lang="en-US" sz="900" dirty="0"/>
              <a:t>The hart can be configured to have as much memory as a test requires</a:t>
            </a:r>
          </a:p>
          <a:p>
            <a:pPr marL="0" indent="0">
              <a:spcBef>
                <a:spcPts val="0"/>
              </a:spcBef>
              <a:buFont typeface="Arial" panose="020B0604020202020204" pitchFamily="34" charset="0"/>
              <a:buNone/>
            </a:pPr>
            <a:r>
              <a:rPr lang="en-US" sz="900" dirty="0"/>
              <a:t>The </a:t>
            </a:r>
            <a:r>
              <a:rPr lang="en-US" sz="900" dirty="0" err="1"/>
              <a:t>risv</a:t>
            </a:r>
            <a:r>
              <a:rPr lang="en-US" sz="900" dirty="0"/>
              <a:t>-config YAML for the core has all model defined variables and optional features implemented (**</a:t>
            </a:r>
            <a:r>
              <a:rPr lang="en-US" sz="900" dirty="0" err="1"/>
              <a:t>FIXME:list</a:t>
            </a:r>
            <a:r>
              <a:rPr lang="en-US" sz="900" dirty="0"/>
              <a:t>)</a:t>
            </a:r>
          </a:p>
          <a:p>
            <a:pPr marL="0" indent="0">
              <a:spcBef>
                <a:spcPts val="0"/>
              </a:spcBef>
              <a:buNone/>
            </a:pPr>
            <a:r>
              <a:rPr lang="en-US" sz="900" dirty="0"/>
              <a:t> e.g. unaligned access, </a:t>
            </a:r>
            <a:r>
              <a:rPr lang="en-US" sz="900" dirty="0" err="1"/>
              <a:t>unaligned_partial_store</a:t>
            </a:r>
            <a:r>
              <a:rPr lang="en-US" sz="900" dirty="0"/>
              <a:t>, </a:t>
            </a:r>
            <a:r>
              <a:rPr lang="en-US" sz="900" dirty="0" err="1"/>
              <a:t>Zextensions</a:t>
            </a:r>
            <a:r>
              <a:rPr lang="en-US" sz="900" dirty="0"/>
              <a:t> implemented, </a:t>
            </a:r>
            <a:r>
              <a:rPr lang="en-US" sz="900" dirty="0" err="1"/>
              <a:t>opt_except_priorities</a:t>
            </a:r>
            <a:r>
              <a:rPr lang="en-US" sz="900" dirty="0"/>
              <a:t>, granularity, #PMPs,  …</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
        <p:nvSpPr>
          <p:cNvPr id="10" name="Content Placeholder 3">
            <a:extLst>
              <a:ext uri="{FF2B5EF4-FFF2-40B4-BE49-F238E27FC236}">
                <a16:creationId xmlns:a16="http://schemas.microsoft.com/office/drawing/2014/main" id="{8F04FB86-793B-8542-A0B7-A2ADC865146C}"/>
              </a:ext>
            </a:extLst>
          </p:cNvPr>
          <p:cNvSpPr txBox="1">
            <a:spLocks/>
          </p:cNvSpPr>
          <p:nvPr/>
        </p:nvSpPr>
        <p:spPr>
          <a:xfrm>
            <a:off x="6275009"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050" b="1" u="sng" dirty="0"/>
              <a:t>Optional, Model-defined Macros</a:t>
            </a:r>
            <a:br>
              <a:rPr lang="en-US" sz="800" b="1" dirty="0"/>
            </a:br>
            <a:r>
              <a:rPr lang="en-US" sz="900" dirty="0"/>
              <a:t>	These are macros whose implementation must be defined by the DUT because they are platform specific. They include boot code, debug messaging routines, assertion checking, and eventually interfaces to </a:t>
            </a:r>
            <a:r>
              <a:rPr lang="en-US" sz="900" dirty="0" err="1"/>
              <a:t>asynch</a:t>
            </a:r>
            <a:r>
              <a:rPr lang="en-US" sz="900" dirty="0"/>
              <a:t> events like interrupts, concurrent memory accesses, and external debug.</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RVMODEL_BOOT</a:t>
            </a:r>
            <a:r>
              <a:rPr lang="en-US" sz="900" b="1" i="1" dirty="0"/>
              <a:t>	</a:t>
            </a:r>
            <a:r>
              <a:rPr lang="en-US" sz="900" dirty="0"/>
              <a:t>contains boot code for the test-target; may include emulation code or trap stub. </a:t>
            </a:r>
          </a:p>
          <a:p>
            <a:pPr marL="0" indent="0">
              <a:spcBef>
                <a:spcPts val="0"/>
              </a:spcBef>
              <a:buFont typeface="Arial" panose="020B0604020202020204" pitchFamily="34" charset="0"/>
              <a:buNone/>
            </a:pPr>
            <a:r>
              <a:rPr lang="en-US" sz="900" dirty="0"/>
              <a:t>	If the test-target enforces alignment or value restrictions on the </a:t>
            </a:r>
            <a:r>
              <a:rPr lang="en-US" sz="900" dirty="0" err="1"/>
              <a:t>mtvec</a:t>
            </a:r>
            <a:r>
              <a:rPr lang="en-US" sz="900" dirty="0"/>
              <a:t> </a:t>
            </a:r>
            <a:r>
              <a:rPr lang="en-US" sz="900" dirty="0" err="1"/>
              <a:t>csr</a:t>
            </a:r>
            <a:r>
              <a:rPr lang="en-US" sz="900" dirty="0"/>
              <a:t>, it is required that</a:t>
            </a:r>
          </a:p>
          <a:p>
            <a:pPr marL="0" indent="0">
              <a:spcBef>
                <a:spcPts val="0"/>
              </a:spcBef>
              <a:buFont typeface="Arial" panose="020B0604020202020204" pitchFamily="34" charset="0"/>
              <a:buNone/>
            </a:pPr>
            <a:r>
              <a:rPr lang="en-US" sz="900" dirty="0"/>
              <a:t>	 this macro sets the value of </a:t>
            </a:r>
            <a:r>
              <a:rPr lang="en-US" sz="900" dirty="0" err="1"/>
              <a:t>mtvec</a:t>
            </a:r>
            <a:r>
              <a:rPr lang="en-US" sz="900" dirty="0"/>
              <a:t> to a region which is readable and writable by the M- mode.</a:t>
            </a:r>
          </a:p>
          <a:p>
            <a:pPr marL="0" indent="0">
              <a:spcBef>
                <a:spcPts val="0"/>
              </a:spcBef>
              <a:buFont typeface="Arial" panose="020B0604020202020204" pitchFamily="34" charset="0"/>
              <a:buNone/>
            </a:pPr>
            <a:r>
              <a:rPr lang="en-US" sz="900" dirty="0"/>
              <a:t>	</a:t>
            </a:r>
            <a:r>
              <a:rPr lang="en-US" sz="900" i="1" dirty="0"/>
              <a:t> ***FIXME: must also specify </a:t>
            </a:r>
            <a:r>
              <a:rPr lang="en-US" sz="900" i="1" dirty="0" err="1"/>
              <a:t>stvec</a:t>
            </a:r>
            <a:r>
              <a:rPr lang="en-US" sz="900" i="1" dirty="0"/>
              <a:t> and </a:t>
            </a:r>
            <a:r>
              <a:rPr lang="en-US" sz="900" i="1" dirty="0" err="1"/>
              <a:t>vstevec</a:t>
            </a:r>
            <a:r>
              <a:rPr lang="en-US" sz="900" i="1" dirty="0"/>
              <a:t> and sizes (580 bytes</a:t>
            </a:r>
            <a:r>
              <a:rPr lang="en-US" sz="900" dirty="0"/>
              <a:t>)</a:t>
            </a:r>
          </a:p>
          <a:p>
            <a:pPr marL="0" indent="0">
              <a:spcBef>
                <a:spcPts val="0"/>
              </a:spcBef>
              <a:buFont typeface="Arial" panose="020B0604020202020204" pitchFamily="34" charset="0"/>
              <a:buNone/>
            </a:pPr>
            <a:r>
              <a:rPr lang="en-US" sz="900" dirty="0"/>
              <a:t>	The boot code may include code to copy the data sections from boot device to ram, </a:t>
            </a:r>
          </a:p>
          <a:p>
            <a:pPr marL="0" indent="0">
              <a:spcBef>
                <a:spcPts val="0"/>
              </a:spcBef>
              <a:buFont typeface="Arial" panose="020B0604020202020204" pitchFamily="34" charset="0"/>
              <a:buNone/>
            </a:pPr>
            <a:r>
              <a:rPr lang="en-US" sz="900" dirty="0"/>
              <a:t>	or any other code that needs to be run prior to running the tests.</a:t>
            </a:r>
          </a:p>
          <a:p>
            <a:pPr marL="0" indent="0">
              <a:spcBef>
                <a:spcPts val="0"/>
              </a:spcBef>
              <a:buFont typeface="Arial" panose="020B0604020202020204" pitchFamily="34" charset="0"/>
              <a:buNone/>
            </a:pPr>
            <a:endParaRPr lang="en-US" sz="900" dirty="0"/>
          </a:p>
          <a:p>
            <a:pPr marL="0" indent="0">
              <a:spcBef>
                <a:spcPts val="0"/>
              </a:spcBef>
              <a:buNone/>
            </a:pPr>
            <a:r>
              <a:rPr lang="en-US" sz="900" b="1" dirty="0"/>
              <a:t>RVMODEL_DATA_BEGIN </a:t>
            </a:r>
            <a:r>
              <a:rPr lang="en-US" sz="900" dirty="0"/>
              <a:t> This is instantiated inside </a:t>
            </a:r>
            <a:r>
              <a:rPr lang="en-US" sz="900" b="1" dirty="0"/>
              <a:t>RVTEST_SIG_BEGIN </a:t>
            </a:r>
            <a:r>
              <a:rPr lang="en-US" sz="900" dirty="0"/>
              <a:t>macro (which also defines the label</a:t>
            </a:r>
          </a:p>
          <a:p>
            <a:pPr marL="0" indent="0">
              <a:spcBef>
                <a:spcPts val="0"/>
              </a:spcBef>
              <a:buNone/>
            </a:pPr>
            <a:r>
              <a:rPr lang="en-US" sz="900" dirty="0"/>
              <a:t>	</a:t>
            </a:r>
            <a:r>
              <a:rPr lang="en-US" sz="900" dirty="0" err="1"/>
              <a:t>rvtest_sig_begin</a:t>
            </a:r>
            <a:r>
              <a:rPr lang="en-US" sz="900" dirty="0"/>
              <a:t>) and marks the end beginning signature region</a:t>
            </a:r>
          </a:p>
          <a:p>
            <a:pPr marL="0" indent="0">
              <a:spcBef>
                <a:spcPts val="0"/>
              </a:spcBef>
              <a:buNone/>
            </a:pPr>
            <a:r>
              <a:rPr lang="en-US" sz="900" dirty="0"/>
              <a:t>	The test-target can use this macro to create a data section. </a:t>
            </a:r>
          </a:p>
          <a:p>
            <a:pPr marL="0" indent="0">
              <a:spcBef>
                <a:spcPts val="0"/>
              </a:spcBef>
              <a:buNone/>
            </a:pPr>
            <a:endParaRPr lang="en-US" sz="900" i="1" dirty="0"/>
          </a:p>
          <a:p>
            <a:pPr marL="0" indent="0">
              <a:spcBef>
                <a:spcPts val="0"/>
              </a:spcBef>
              <a:buNone/>
            </a:pPr>
            <a:r>
              <a:rPr lang="en-US" sz="900" b="1" i="1" dirty="0"/>
              <a:t>??RVMODEL_SECTION_ END  </a:t>
            </a:r>
            <a:r>
              <a:rPr lang="en-US" sz="900" dirty="0"/>
              <a:t>This is instantiated inside  </a:t>
            </a:r>
            <a:r>
              <a:rPr lang="en-US" sz="900" b="1" dirty="0"/>
              <a:t>RVMODEL_SIG_END </a:t>
            </a:r>
            <a:r>
              <a:rPr lang="en-US" sz="900" dirty="0"/>
              <a:t>macro, (which also defines the label</a:t>
            </a:r>
          </a:p>
          <a:p>
            <a:pPr marL="0" indent="0">
              <a:spcBef>
                <a:spcPts val="0"/>
              </a:spcBef>
              <a:buNone/>
            </a:pPr>
            <a:r>
              <a:rPr lang="en-US" sz="900" dirty="0"/>
              <a:t>	</a:t>
            </a:r>
            <a:r>
              <a:rPr lang="en-US" sz="900" dirty="0" err="1"/>
              <a:t>rvtest_sig_end</a:t>
            </a:r>
            <a:r>
              <a:rPr lang="en-US" sz="900" dirty="0"/>
              <a:t>) and marks the end of the signature-region. </a:t>
            </a:r>
          </a:p>
          <a:p>
            <a:pPr marL="0" indent="0">
              <a:spcBef>
                <a:spcPts val="0"/>
              </a:spcBef>
              <a:buNone/>
            </a:pPr>
            <a:r>
              <a:rPr lang="en-US" sz="900" dirty="0"/>
              <a:t>	The test-target can 	reserve other model specific space, sections and global labels here. </a:t>
            </a:r>
          </a:p>
          <a:p>
            <a:pPr marL="0" indent="0">
              <a:spcBef>
                <a:spcPts val="0"/>
              </a:spcBef>
              <a:buNone/>
            </a:pPr>
            <a:endParaRPr lang="en-US" sz="900" b="1" dirty="0"/>
          </a:p>
          <a:p>
            <a:pPr marL="0" indent="0">
              <a:spcBef>
                <a:spcPts val="0"/>
              </a:spcBef>
              <a:buNone/>
            </a:pPr>
            <a:r>
              <a:rPr lang="en-US" sz="900" b="1" dirty="0"/>
              <a:t>RVMODEL_IO_INIT </a:t>
            </a:r>
            <a:r>
              <a:rPr lang="en-US" sz="900" dirty="0"/>
              <a:t>This</a:t>
            </a:r>
            <a:r>
              <a:rPr lang="en-US" sz="900" b="1" i="1" dirty="0"/>
              <a:t> </a:t>
            </a:r>
            <a:r>
              <a:rPr lang="en-US" sz="900" dirty="0"/>
              <a:t>initializes IO for debug output</a:t>
            </a:r>
          </a:p>
          <a:p>
            <a:pPr marL="0" indent="0">
              <a:spcBef>
                <a:spcPts val="0"/>
              </a:spcBef>
              <a:buFont typeface="Arial" panose="020B0604020202020204" pitchFamily="34" charset="0"/>
              <a:buNone/>
            </a:pPr>
            <a:r>
              <a:rPr lang="en-US" sz="900" dirty="0"/>
              <a:t>	This must be invoked if any of the other </a:t>
            </a:r>
            <a:r>
              <a:rPr lang="en-US" sz="900" b="1" i="1" dirty="0"/>
              <a:t>RV_MODEL_IO_* </a:t>
            </a:r>
            <a:r>
              <a:rPr lang="en-US" sz="900" dirty="0"/>
              <a:t>macros are used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RVMODEL_IO_ASSERT_GPR_EQ(</a:t>
            </a:r>
            <a:r>
              <a:rPr lang="en-US" sz="900" b="1" dirty="0" err="1"/>
              <a:t>ScrReg</a:t>
            </a:r>
            <a:r>
              <a:rPr lang="en-US" sz="900" b="1" dirty="0"/>
              <a:t>, Reg, Value)</a:t>
            </a:r>
            <a:r>
              <a:rPr lang="en-US" sz="900" b="1" i="1" dirty="0"/>
              <a:t> 	</a:t>
            </a:r>
            <a:r>
              <a:rPr lang="en-US" sz="900" dirty="0"/>
              <a:t>This outputs a debug message if Reg!=Value</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r>
              <a:rPr lang="en-US" sz="900" dirty="0"/>
              <a:t>	Can be used to help debug what tests have passed/failed</a:t>
            </a:r>
          </a:p>
          <a:p>
            <a:pPr marL="0" indent="0">
              <a:spcBef>
                <a:spcPts val="0"/>
              </a:spcBef>
              <a:buFont typeface="Arial" panose="020B0604020202020204" pitchFamily="34" charset="0"/>
              <a:buNone/>
            </a:pPr>
            <a:r>
              <a:rPr lang="en-US" sz="900" dirty="0"/>
              <a:t>	</a:t>
            </a:r>
            <a:r>
              <a:rPr lang="en-US" sz="900" i="1" dirty="0"/>
              <a:t>Note: this macro is currently implemented as an </a:t>
            </a:r>
            <a:r>
              <a:rPr lang="en-US" sz="900" i="1" dirty="0" err="1"/>
              <a:t>inlined</a:t>
            </a:r>
            <a:r>
              <a:rPr lang="en-US" sz="900" i="1" dirty="0"/>
              <a:t> routine. It will eventually be replaced</a:t>
            </a:r>
          </a:p>
          <a:p>
            <a:pPr marL="0" indent="0">
              <a:spcBef>
                <a:spcPts val="0"/>
              </a:spcBef>
              <a:buFont typeface="Arial" panose="020B0604020202020204" pitchFamily="34" charset="0"/>
              <a:buNone/>
            </a:pPr>
            <a:r>
              <a:rPr lang="en-US" sz="900" i="1" dirty="0"/>
              <a:t>	with an out-of-line routine with parameter values in specific registers that is called by an 	RVTEST_ASSERT macro that calls trampoline table code to handle register save </a:t>
            </a:r>
          </a:p>
          <a:p>
            <a:pPr marL="0" indent="0">
              <a:spcBef>
                <a:spcPts val="0"/>
              </a:spcBef>
              <a:buFont typeface="Arial" panose="020B0604020202020204" pitchFamily="34" charset="0"/>
              <a:buNone/>
            </a:pPr>
            <a:r>
              <a:rPr lang="en-US" sz="900" i="1" dirty="0"/>
              <a:t>	and inline parameter extraction before calling the RVMODEL code </a:t>
            </a:r>
            <a:r>
              <a:rPr lang="en-US" sz="900" dirty="0"/>
              <a:t>.</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RVMODEL_IO_WRITE_STR(</a:t>
            </a:r>
            <a:r>
              <a:rPr lang="en-US" sz="900" b="1" dirty="0" err="1"/>
              <a:t>ScrReg</a:t>
            </a:r>
            <a:r>
              <a:rPr lang="en-US" sz="900" b="1" dirty="0"/>
              <a:t>, String)</a:t>
            </a:r>
            <a:r>
              <a:rPr lang="en-US" sz="900" b="1" i="1" dirty="0"/>
              <a:t>  </a:t>
            </a:r>
            <a:r>
              <a:rPr lang="en-US" sz="900" dirty="0"/>
              <a:t>Output debug string, using a scratch register</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RVMODEL_SET_[M/S/V]SW_INT</a:t>
            </a:r>
            <a:r>
              <a:rPr lang="en-US" sz="900" b="1" i="1" dirty="0"/>
              <a:t>	</a:t>
            </a:r>
            <a:r>
              <a:rPr lang="en-US" sz="900" dirty="0"/>
              <a:t>Routines to set the  SW interrupt for each mode.</a:t>
            </a:r>
          </a:p>
          <a:p>
            <a:pPr marL="0" indent="0">
              <a:spcBef>
                <a:spcPts val="0"/>
              </a:spcBef>
              <a:buFont typeface="Arial" panose="020B0604020202020204" pitchFamily="34" charset="0"/>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RVMODEL_CLEAR_[M/S/V][SW/TIMER/EXT]_INT.   </a:t>
            </a:r>
            <a:r>
              <a:rPr lang="en-US" sz="900" dirty="0"/>
              <a:t>Routines to clear (SW/TMR/EXT) interrupts for each mode.</a:t>
            </a:r>
          </a:p>
          <a:p>
            <a:pPr marL="0" indent="0">
              <a:spcBef>
                <a:spcPts val="0"/>
              </a:spcBef>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i="1" dirty="0"/>
          </a:p>
          <a:p>
            <a:pPr marL="0" indent="0">
              <a:spcBef>
                <a:spcPts val="0"/>
              </a:spcBef>
              <a:buFont typeface="Arial" panose="020B0604020202020204" pitchFamily="34" charset="0"/>
              <a:buNone/>
            </a:pPr>
            <a:r>
              <a:rPr lang="en-US" sz="900" b="1" dirty="0"/>
              <a:t>RVMODEL FENCEI</a:t>
            </a:r>
            <a:r>
              <a:rPr lang="en-US" sz="900" b="1" i="1" dirty="0"/>
              <a:t>	</a:t>
            </a:r>
            <a:r>
              <a:rPr lang="en-US" sz="900" dirty="0"/>
              <a:t>Used in the trap handler and setup code to enforce synchronization when code is overwritten</a:t>
            </a:r>
          </a:p>
          <a:p>
            <a:pPr marL="0" indent="0">
              <a:spcBef>
                <a:spcPts val="0"/>
              </a:spcBef>
              <a:buNone/>
            </a:pPr>
            <a:r>
              <a:rPr lang="en-US" sz="900" dirty="0"/>
              <a:t>	Needed if </a:t>
            </a:r>
            <a:r>
              <a:rPr lang="en-US" sz="900" dirty="0" err="1"/>
              <a:t>fencei</a:t>
            </a:r>
            <a:r>
              <a:rPr lang="en-US" sz="900" dirty="0"/>
              <a:t> is not implemented; defaults to </a:t>
            </a:r>
            <a:r>
              <a:rPr lang="en-US" sz="900" dirty="0" err="1"/>
              <a:t>fencei</a:t>
            </a:r>
            <a:endParaRPr lang="en-US" sz="900" dirty="0"/>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dirty="0"/>
              <a:t>These will be augmented with more general interrupt test macros e.g.:</a:t>
            </a:r>
          </a:p>
          <a:p>
            <a:pPr marL="0" indent="0">
              <a:spcBef>
                <a:spcPts val="0"/>
              </a:spcBef>
              <a:buNone/>
            </a:pPr>
            <a:r>
              <a:rPr lang="en-US" sz="900" b="1" dirty="0"/>
              <a:t>RVMODEL_ASYNCH_EVENT_ADDR(</a:t>
            </a:r>
            <a:r>
              <a:rPr lang="en-US" sz="900" b="1" dirty="0" err="1"/>
              <a:t>BaseReg</a:t>
            </a:r>
            <a:r>
              <a:rPr lang="en-US" sz="900" b="1" dirty="0"/>
              <a:t>, </a:t>
            </a:r>
            <a:r>
              <a:rPr lang="en-US" sz="900" b="1" dirty="0" err="1"/>
              <a:t>AddrReg</a:t>
            </a:r>
            <a:r>
              <a:rPr lang="en-US" sz="900" b="1" dirty="0"/>
              <a:t>)</a:t>
            </a:r>
          </a:p>
          <a:p>
            <a:pPr marL="0" indent="0">
              <a:spcBef>
                <a:spcPts val="0"/>
              </a:spcBef>
              <a:buNone/>
            </a:pPr>
            <a:r>
              <a:rPr lang="en-US" sz="900" b="1" dirty="0"/>
              <a:t>RVMODEL_ASYNCH_EVENT_DATA( </a:t>
            </a:r>
            <a:r>
              <a:rPr lang="en-US" sz="900" b="1" dirty="0" err="1"/>
              <a:t>BaseReg</a:t>
            </a:r>
            <a:r>
              <a:rPr lang="en-US" sz="900" b="1" dirty="0"/>
              <a:t>, </a:t>
            </a:r>
            <a:r>
              <a:rPr lang="en-US" sz="900" b="1" dirty="0" err="1"/>
              <a:t>DataReg</a:t>
            </a:r>
            <a:r>
              <a:rPr lang="en-US" sz="900" b="1" dirty="0"/>
              <a:t>)</a:t>
            </a:r>
          </a:p>
          <a:p>
            <a:pPr marL="0" indent="0">
              <a:spcBef>
                <a:spcPts val="0"/>
              </a:spcBef>
              <a:buNone/>
            </a:pPr>
            <a:r>
              <a:rPr lang="en-US" sz="900" b="1" dirty="0"/>
              <a:t>RVMODEL_ASYNCH_EVENT_CMD(  </a:t>
            </a:r>
            <a:r>
              <a:rPr lang="en-US" sz="900" b="1" dirty="0" err="1"/>
              <a:t>BaseReg</a:t>
            </a:r>
            <a:r>
              <a:rPr lang="en-US" sz="900" b="1" dirty="0"/>
              <a:t>, </a:t>
            </a:r>
            <a:r>
              <a:rPr lang="en-US" sz="900" b="1" dirty="0" err="1"/>
              <a:t>CmdReg</a:t>
            </a:r>
            <a:r>
              <a:rPr lang="en-US" sz="900" b="1" dirty="0"/>
              <a:t>, Delta, </a:t>
            </a:r>
            <a:r>
              <a:rPr lang="en-US" sz="900" b="1" dirty="0" err="1"/>
              <a:t>Cmd</a:t>
            </a:r>
            <a:r>
              <a:rPr lang="en-US" sz="900" b="1" dirty="0"/>
              <a:t>, [</a:t>
            </a:r>
            <a:r>
              <a:rPr lang="en-US" sz="900" b="1" dirty="0" err="1"/>
              <a:t>ResultReg</a:t>
            </a:r>
            <a:r>
              <a:rPr lang="en-US" sz="900" b="1" dirty="0"/>
              <a:t>])</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Tree>
    <p:extLst>
      <p:ext uri="{BB962C8B-B14F-4D97-AF65-F5344CB8AC3E}">
        <p14:creationId xmlns:p14="http://schemas.microsoft.com/office/powerpoint/2010/main" val="2658852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Pull/Issue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974684655"/>
              </p:ext>
            </p:extLst>
          </p:nvPr>
        </p:nvGraphicFramePr>
        <p:xfrm>
          <a:off x="171008" y="803510"/>
          <a:ext cx="11567853" cy="4648200"/>
        </p:xfrm>
        <a:graphic>
          <a:graphicData uri="http://schemas.openxmlformats.org/drawingml/2006/table">
            <a:tbl>
              <a:tblPr>
                <a:tableStyleId>{5C22544A-7EE6-4342-B048-85BDC9FD1C3A}</a:tableStyleId>
              </a:tblPr>
              <a:tblGrid>
                <a:gridCol w="592137">
                  <a:extLst>
                    <a:ext uri="{9D8B030D-6E8A-4147-A177-3AD203B41FA5}">
                      <a16:colId xmlns:a16="http://schemas.microsoft.com/office/drawing/2014/main" val="1217288807"/>
                    </a:ext>
                  </a:extLst>
                </a:gridCol>
                <a:gridCol w="835687">
                  <a:extLst>
                    <a:ext uri="{9D8B030D-6E8A-4147-A177-3AD203B41FA5}">
                      <a16:colId xmlns:a16="http://schemas.microsoft.com/office/drawing/2014/main" val="2331964112"/>
                    </a:ext>
                  </a:extLst>
                </a:gridCol>
                <a:gridCol w="956441">
                  <a:extLst>
                    <a:ext uri="{9D8B030D-6E8A-4147-A177-3AD203B41FA5}">
                      <a16:colId xmlns:a16="http://schemas.microsoft.com/office/drawing/2014/main" val="2618796502"/>
                    </a:ext>
                  </a:extLst>
                </a:gridCol>
                <a:gridCol w="4981902">
                  <a:extLst>
                    <a:ext uri="{9D8B030D-6E8A-4147-A177-3AD203B41FA5}">
                      <a16:colId xmlns:a16="http://schemas.microsoft.com/office/drawing/2014/main" val="1864927547"/>
                    </a:ext>
                  </a:extLst>
                </a:gridCol>
                <a:gridCol w="1385277">
                  <a:extLst>
                    <a:ext uri="{9D8B030D-6E8A-4147-A177-3AD203B41FA5}">
                      <a16:colId xmlns:a16="http://schemas.microsoft.com/office/drawing/2014/main" val="3353639047"/>
                    </a:ext>
                  </a:extLst>
                </a:gridCol>
                <a:gridCol w="2816409">
                  <a:extLst>
                    <a:ext uri="{9D8B030D-6E8A-4147-A177-3AD203B41FA5}">
                      <a16:colId xmlns:a16="http://schemas.microsoft.com/office/drawing/2014/main" val="3662256178"/>
                    </a:ext>
                  </a:extLst>
                </a:gridCol>
              </a:tblGrid>
              <a:tr h="221371">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2700" cmpd="sng">
                      <a:noFill/>
                    </a:lnB>
                    <a:solidFill>
                      <a:schemeClr val="accent4"/>
                    </a:solidFill>
                  </a:tcPr>
                </a:tc>
                <a:extLst>
                  <a:ext uri="{0D108BD9-81ED-4DB2-BD59-A6C34878D82A}">
                    <a16:rowId xmlns:a16="http://schemas.microsoft.com/office/drawing/2014/main" val="265536252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09-Jan-23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Missing coverage in the div-01.s testcase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877384831"/>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09-Jan-23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Utilize more </a:t>
                      </a:r>
                      <a:r>
                        <a:rPr lang="en-US" sz="1200" b="0" i="0" u="none" strike="noStrike" baseline="0" dirty="0" err="1">
                          <a:solidFill>
                            <a:srgbClr val="000000"/>
                          </a:solidFill>
                          <a:effectLst/>
                          <a:latin typeface="Calibri" panose="020F0502020204030204" pitchFamily="34" charset="0"/>
                        </a:rPr>
                        <a:t>regs</a:t>
                      </a:r>
                      <a:r>
                        <a:rPr lang="en-US" sz="1200" b="0" i="0" u="none" strike="noStrike" baseline="0" dirty="0">
                          <a:solidFill>
                            <a:srgbClr val="000000"/>
                          </a:solidFill>
                          <a:effectLst/>
                          <a:latin typeface="Calibri" panose="020F0502020204030204" pitchFamily="34" charset="0"/>
                        </a:rPr>
                        <a:t> increased test coverage not specified in coverage definition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Nice to have, low priority</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22488518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304</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03-Jan-23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Compile warnings for SIGALIGN when FLEN is 64 in </a:t>
                      </a:r>
                      <a:r>
                        <a:rPr lang="en-US" sz="1200" b="0" i="0" u="none" strike="noStrike" baseline="0" dirty="0" err="1">
                          <a:solidFill>
                            <a:srgbClr val="000000"/>
                          </a:solidFill>
                          <a:effectLst/>
                          <a:latin typeface="Calibri" panose="020F0502020204030204" pitchFamily="34" charset="0"/>
                        </a:rPr>
                        <a:t>arch_test.h</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Fixed in next update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0089282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11-Dec-22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davidharrishmc</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Divide and Remainder are missing overflow corner case test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Tests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80871690"/>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297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28-Nov-22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Suggestion: please add expected results to each RV32F test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resource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needs a new tool to </a:t>
                      </a:r>
                      <a:r>
                        <a:rPr lang="en-US" sz="1200" b="0" i="0" u="none" strike="noStrike" baseline="0" dirty="0" err="1">
                          <a:solidFill>
                            <a:srgbClr val="FF0000"/>
                          </a:solidFill>
                          <a:effectLst/>
                          <a:latin typeface="Calibri" panose="020F0502020204030204" pitchFamily="34" charset="0"/>
                        </a:rPr>
                        <a:t>backannotate</a:t>
                      </a:r>
                      <a:r>
                        <a:rPr lang="en-US" sz="1200" b="0" i="0" u="none" strike="noStrike" baseline="0" dirty="0">
                          <a:solidFill>
                            <a:srgbClr val="FF0000"/>
                          </a:solidFill>
                          <a:effectLst/>
                          <a:latin typeface="Calibri" panose="020F0502020204030204" pitchFamily="34" charset="0"/>
                        </a:rPr>
                        <a:t> </a:t>
                      </a:r>
                      <a:r>
                        <a:rPr lang="en-US" sz="1200" b="0" i="0" u="none" strike="noStrike" baseline="0" dirty="0" err="1">
                          <a:solidFill>
                            <a:srgbClr val="FF0000"/>
                          </a:solidFill>
                          <a:effectLst/>
                          <a:latin typeface="Calibri" panose="020F0502020204030204" pitchFamily="34" charset="0"/>
                        </a:rPr>
                        <a:t>fm</a:t>
                      </a:r>
                      <a:r>
                        <a:rPr lang="en-US" sz="1200" b="0" i="0" u="none" strike="noStrike" baseline="0" dirty="0">
                          <a:solidFill>
                            <a:srgbClr val="FF0000"/>
                          </a:solidFill>
                          <a:effectLst/>
                          <a:latin typeface="Calibri" panose="020F0502020204030204" pitchFamily="34" charset="0"/>
                        </a:rPr>
                        <a:t> SAIL</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17185595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293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04-Nov-22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A-extension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resource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Basic functionality, can’t test atomicity</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16910491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292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03-nov-22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 few test issues (non-C test must have </a:t>
                      </a:r>
                      <a:r>
                        <a:rPr lang="en-US" sz="1200" b="0" i="0" u="none" strike="noStrike" baseline="0" dirty="0" err="1">
                          <a:solidFill>
                            <a:srgbClr val="000000"/>
                          </a:solidFill>
                          <a:effectLst/>
                          <a:latin typeface="Calibri" panose="020F0502020204030204" pitchFamily="34" charset="0"/>
                        </a:rPr>
                        <a:t>norvc</a:t>
                      </a:r>
                      <a:r>
                        <a:rPr lang="en-US" sz="1200" b="0" i="0" u="none" strike="noStrike" baseline="0" dirty="0">
                          <a:solidFill>
                            <a:srgbClr val="000000"/>
                          </a:solidFill>
                          <a:effectLst/>
                          <a:latin typeface="Calibri" panose="020F0502020204030204" pitchFamily="34" charset="0"/>
                        </a:rPr>
                        <a:t> defined, </a:t>
                      </a:r>
                      <a:r>
                        <a:rPr lang="en-US" sz="1200" b="0" i="0" u="none" strike="noStrike" baseline="0" dirty="0" err="1">
                          <a:solidFill>
                            <a:srgbClr val="000000"/>
                          </a:solidFill>
                          <a:effectLst/>
                          <a:latin typeface="Calibri" panose="020F0502020204030204" pitchFamily="34" charset="0"/>
                        </a:rPr>
                        <a:t>mtrap_routine</a:t>
                      </a:r>
                      <a:r>
                        <a:rPr lang="en-US" sz="1200" b="0" i="0" u="none" strike="noStrike" baseline="0" dirty="0">
                          <a:solidFill>
                            <a:srgbClr val="000000"/>
                          </a:solidFill>
                          <a:effectLst/>
                          <a:latin typeface="Calibri" panose="020F0502020204030204" pitchFamily="34" charset="0"/>
                        </a:rPr>
                        <a:t> not </a:t>
                      </a:r>
                      <a:r>
                        <a:rPr lang="en-US" sz="1200" b="0" i="0" u="none" strike="noStrike" baseline="0" dirty="0" err="1">
                          <a:solidFill>
                            <a:srgbClr val="000000"/>
                          </a:solidFill>
                          <a:effectLst/>
                          <a:latin typeface="Calibri" panose="020F0502020204030204" pitchFamily="34" charset="0"/>
                        </a:rPr>
                        <a:t>initied</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Fixed?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11880835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25-oct-22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Test signatures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Close?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Questions answered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27572708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289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11-oct-22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No </a:t>
                      </a:r>
                      <a:r>
                        <a:rPr lang="en-US" sz="1200" b="0" i="0" u="none" strike="noStrike" baseline="0" dirty="0" err="1">
                          <a:solidFill>
                            <a:srgbClr val="000000"/>
                          </a:solidFill>
                          <a:effectLst/>
                          <a:latin typeface="Calibri" panose="020F0502020204030204" pitchFamily="34" charset="0"/>
                        </a:rPr>
                        <a:t>c.flw</a:t>
                      </a:r>
                      <a:r>
                        <a:rPr lang="en-US" sz="1200" b="0" i="0" u="none" strike="noStrike" baseline="0" dirty="0">
                          <a:solidFill>
                            <a:srgbClr val="000000"/>
                          </a:solidFill>
                          <a:effectLst/>
                          <a:latin typeface="Calibri" panose="020F0502020204030204" pitchFamily="34" charset="0"/>
                        </a:rPr>
                        <a:t> or </a:t>
                      </a:r>
                      <a:r>
                        <a:rPr lang="en-US" sz="1200" b="0" i="0" u="none" strike="noStrike" baseline="0" dirty="0" err="1">
                          <a:solidFill>
                            <a:srgbClr val="000000"/>
                          </a:solidFill>
                          <a:effectLst/>
                          <a:latin typeface="Calibri" panose="020F0502020204030204" pitchFamily="34" charset="0"/>
                        </a:rPr>
                        <a:t>c.fsw</a:t>
                      </a:r>
                      <a:r>
                        <a:rPr lang="en-US" sz="1200" b="0" i="0" u="none" strike="noStrike" baseline="0" dirty="0">
                          <a:solidFill>
                            <a:srgbClr val="000000"/>
                          </a:solidFill>
                          <a:effectLst/>
                          <a:latin typeface="Calibri" panose="020F0502020204030204" pitchFamily="34" charset="0"/>
                        </a:rPr>
                        <a:t> in compressed testcases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Tests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51272899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285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20-sep-22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marcfedorow</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CLIC or vectored mode leads to misaligned load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Fixed in new trap handler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644506822"/>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pull#284</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19-Sep-22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UmerShahidengr</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r>
                        <a:rPr lang="en-US" sz="800" b="0" i="0" kern="1200" dirty="0">
                          <a:solidFill>
                            <a:schemeClr val="dk1"/>
                          </a:solidFill>
                          <a:effectLst/>
                          <a:latin typeface="+mn-lt"/>
                          <a:ea typeface="+mn-ea"/>
                          <a:cs typeface="+mn-cs"/>
                        </a:rPr>
                        <a:t>Add changes in </a:t>
                      </a:r>
                      <a:r>
                        <a:rPr lang="en-US" sz="800" b="0" i="0" kern="1200" dirty="0" err="1">
                          <a:solidFill>
                            <a:schemeClr val="dk1"/>
                          </a:solidFill>
                          <a:effectLst/>
                          <a:latin typeface="+mn-lt"/>
                          <a:ea typeface="+mn-ea"/>
                          <a:cs typeface="+mn-cs"/>
                        </a:rPr>
                        <a:t>arch_test.h</a:t>
                      </a:r>
                      <a:r>
                        <a:rPr lang="en-US" sz="800" b="0" i="0" kern="1200" dirty="0">
                          <a:solidFill>
                            <a:schemeClr val="dk1"/>
                          </a:solidFill>
                          <a:effectLst/>
                          <a:latin typeface="+mn-lt"/>
                          <a:ea typeface="+mn-ea"/>
                          <a:cs typeface="+mn-cs"/>
                        </a:rPr>
                        <a:t> file, split macros into 2 files and enable multiple Privilege Modes in Trap Handler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See 267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7620362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272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25-jul-22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r>
                        <a:rPr lang="en-US" sz="1200" b="0" i="0" kern="1200" dirty="0">
                          <a:solidFill>
                            <a:schemeClr val="dk1"/>
                          </a:solidFill>
                          <a:effectLst/>
                          <a:latin typeface="+mn-lt"/>
                          <a:ea typeface="+mn-ea"/>
                          <a:cs typeface="+mn-cs"/>
                        </a:rPr>
                        <a:t>Macro used in crypto scalar code are </a:t>
                      </a:r>
                      <a:r>
                        <a:rPr lang="en-US" sz="1200" b="0" i="0" kern="1200" dirty="0" err="1">
                          <a:solidFill>
                            <a:schemeClr val="dk1"/>
                          </a:solidFill>
                          <a:effectLst/>
                          <a:latin typeface="+mn-lt"/>
                          <a:ea typeface="+mn-ea"/>
                          <a:cs typeface="+mn-cs"/>
                        </a:rPr>
                        <a:t>mislabelled</a:t>
                      </a:r>
                      <a:endParaRPr lang="en-US" sz="1200" b="0" i="0" kern="1200" dirty="0">
                        <a:solidFill>
                          <a:schemeClr val="dk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Fixed in split files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Already updated in K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25732661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pull#277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14-Sep-22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UmerShahidengr</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Added PMP Compliance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319896761"/>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#262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15-Jun-22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Miogul</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Possible bug in privilege/misaligned load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In progress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Submit PR after testing new trap handler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393839"/>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18-may-22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misterjdrg</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FPU: missing test for FS bits of </a:t>
                      </a:r>
                      <a:r>
                        <a:rPr lang="en-US" sz="1200" b="0" i="0" u="none" strike="noStrike" baseline="0" dirty="0" err="1">
                          <a:solidFill>
                            <a:srgbClr val="000000"/>
                          </a:solidFill>
                          <a:effectLst/>
                          <a:latin typeface="Calibri" panose="020F0502020204030204" pitchFamily="34" charset="0"/>
                        </a:rPr>
                        <a:t>Mstatus</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High priority</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Being fixed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11854411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#249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07-ap-22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Duncaningram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RISC-V Toolchain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investigation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Maybe need to change march string?</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26434747"/>
                  </a:ext>
                </a:extLst>
              </a:tr>
              <a:tr h="161834">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pull#226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17-dec-21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liweiwei90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 support for </a:t>
                      </a:r>
                      <a:r>
                        <a:rPr lang="en-US" sz="1200" b="0" i="0" u="none" strike="noStrike" baseline="0" dirty="0" err="1">
                          <a:solidFill>
                            <a:srgbClr val="000000"/>
                          </a:solidFill>
                          <a:effectLst/>
                          <a:latin typeface="Calibri" panose="020F0502020204030204" pitchFamily="34" charset="0"/>
                        </a:rPr>
                        <a:t>cbo.zero</a:t>
                      </a:r>
                      <a:r>
                        <a:rPr lang="en-US" sz="1200" b="0" i="0" u="none" strike="noStrike" baseline="0" dirty="0">
                          <a:solidFill>
                            <a:srgbClr val="000000"/>
                          </a:solidFill>
                          <a:effectLst/>
                          <a:latin typeface="Calibri" panose="020F0502020204030204" pitchFamily="34" charset="0"/>
                        </a:rPr>
                        <a:t> in </a:t>
                      </a:r>
                      <a:r>
                        <a:rPr lang="en-US" sz="1200" b="0" i="0" u="none" strike="noStrike" baseline="0" dirty="0" err="1">
                          <a:solidFill>
                            <a:srgbClr val="000000"/>
                          </a:solidFill>
                          <a:effectLst/>
                          <a:latin typeface="Calibri" panose="020F0502020204030204" pitchFamily="34" charset="0"/>
                        </a:rPr>
                        <a:t>cmo</a:t>
                      </a:r>
                      <a:r>
                        <a:rPr lang="en-US" sz="1200" b="0" i="0" u="none" strike="noStrike" baseline="0" dirty="0">
                          <a:solidFill>
                            <a:srgbClr val="000000"/>
                          </a:solidFill>
                          <a:effectLst/>
                          <a:latin typeface="Calibri" panose="020F0502020204030204" pitchFamily="34" charset="0"/>
                        </a:rPr>
                        <a:t>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Can be merged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412121227"/>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203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24-Aug-21</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Fence test has poor coverage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Specifically: test </a:t>
                      </a:r>
                      <a:r>
                        <a:rPr lang="en-US" sz="1200" b="0" i="0" u="none" strike="noStrike" baseline="0" dirty="0" err="1">
                          <a:solidFill>
                            <a:srgbClr val="FF0000"/>
                          </a:solidFill>
                          <a:effectLst/>
                          <a:latin typeface="Calibri" panose="020F0502020204030204" pitchFamily="34" charset="0"/>
                        </a:rPr>
                        <a:t>fm</a:t>
                      </a:r>
                      <a:r>
                        <a:rPr lang="en-US" sz="1200" b="0" i="0" u="none" strike="noStrike" baseline="0" dirty="0">
                          <a:solidFill>
                            <a:srgbClr val="FF0000"/>
                          </a:solidFill>
                          <a:effectLst/>
                          <a:latin typeface="Calibri" panose="020F0502020204030204" pitchFamily="34" charset="0"/>
                        </a:rPr>
                        <a:t> bits are ignored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214222765"/>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119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17-jun-20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allenjbaum</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mn-lt"/>
                          <a:ea typeface="+mn-ea"/>
                          <a:cs typeface="+mn-cs"/>
                        </a:rPr>
                        <a:t>Missing RV32i/RV64i test: Fence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has been written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Close when RFQ test is merged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446329359"/>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pull#129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31-jul-20</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kern="1200" dirty="0" err="1">
                          <a:solidFill>
                            <a:schemeClr val="dk1"/>
                          </a:solidFill>
                          <a:effectLst/>
                          <a:latin typeface="+mn-lt"/>
                          <a:ea typeface="+mn-ea"/>
                          <a:cs typeface="+mn-cs"/>
                        </a:rPr>
                        <a:t>nmeum</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sail-</a:t>
                      </a:r>
                      <a:r>
                        <a:rPr lang="en-US" sz="1200" b="0" i="0" u="none" strike="noStrike" kern="1200" dirty="0" err="1">
                          <a:solidFill>
                            <a:schemeClr val="tx1"/>
                          </a:solidFill>
                          <a:effectLst/>
                          <a:latin typeface="+mn-lt"/>
                          <a:ea typeface="+mn-ea"/>
                          <a:cs typeface="+mn-cs"/>
                        </a:rPr>
                        <a:t>riscv</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ocaml</a:t>
                      </a:r>
                      <a:r>
                        <a:rPr lang="en-US" sz="1200" b="0" i="0" u="none" strike="noStrike" kern="1200" dirty="0">
                          <a:solidFill>
                            <a:schemeClr val="tx1"/>
                          </a:solidFill>
                          <a:effectLst/>
                          <a:latin typeface="+mn-lt"/>
                          <a:ea typeface="+mn-ea"/>
                          <a:cs typeface="+mn-cs"/>
                        </a:rPr>
                        <a:t>: Disable RVC extension on all devices not using it</a:t>
                      </a:r>
                      <a:endParaRPr lang="en-US" sz="1200" b="0" i="0" u="none" strike="noStrike" kern="1200" baseline="0" dirty="0">
                        <a:solidFill>
                          <a:schemeClr val="tx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ctr" rtl="0" fontAlgn="b"/>
                      <a:r>
                        <a:rPr lang="en-US" sz="1200" b="0" i="0" u="none" strike="noStrike" dirty="0">
                          <a:solidFill>
                            <a:srgbClr val="000000"/>
                          </a:solidFill>
                          <a:effectLst/>
                          <a:latin typeface="Calibri" panose="020F0502020204030204" pitchFamily="34" charset="0"/>
                        </a:rPr>
                        <a:t>Fixed in </a:t>
                      </a:r>
                      <a:r>
                        <a:rPr lang="en-US" sz="1200" b="0" i="0" u="none" strike="noStrike" dirty="0" err="1">
                          <a:solidFill>
                            <a:srgbClr val="000000"/>
                          </a:solidFill>
                          <a:effectLst/>
                          <a:latin typeface="Calibri" panose="020F0502020204030204" pitchFamily="34" charset="0"/>
                        </a:rPr>
                        <a:t>riscof</a:t>
                      </a:r>
                      <a:r>
                        <a:rPr lang="en-US" sz="1200" b="0" i="0" u="none" strike="noStrike" dirty="0">
                          <a:solidFill>
                            <a:srgbClr val="000000"/>
                          </a:solidFill>
                          <a:effectLst/>
                          <a:latin typeface="Calibri" panose="020F0502020204030204" pitchFamily="34" charset="0"/>
                        </a:rPr>
                        <a:t>?</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endParaRPr lang="en-US" sz="1200" b="0" i="0" u="none" strike="noStrike" baseline="0" dirty="0">
                        <a:solidFill>
                          <a:schemeClr val="tx1"/>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453397516"/>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189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26-Apr-21</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neelgala</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Proposal to enhance the RVTEST_ISA macro</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3764054496"/>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146-9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01-Dec-20</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Imperas</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mn-lt"/>
                          <a:ea typeface="+mn-ea"/>
                          <a:cs typeface="+mn-cs"/>
                        </a:rPr>
                        <a:t>Test I EBREAK,ECALL, MISALIGN_JMP/LDST, </a:t>
                      </a:r>
                      <a:r>
                        <a:rPr lang="en-US" sz="1200" b="0" i="0" u="none" kern="1200" dirty="0" err="1">
                          <a:solidFill>
                            <a:schemeClr val="tx1"/>
                          </a:solidFill>
                          <a:effectLst/>
                          <a:latin typeface="+mn-lt"/>
                          <a:ea typeface="+mn-ea"/>
                          <a:cs typeface="+mn-cs"/>
                        </a:rPr>
                        <a:t>OpenHW</a:t>
                      </a:r>
                      <a:endParaRPr lang="en-US" sz="1200" b="0" i="0" u="none" kern="1200" dirty="0">
                        <a:solidFill>
                          <a:schemeClr val="tx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HW misalign support not configurable</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2590967519"/>
                  </a:ext>
                </a:extLst>
              </a:tr>
              <a:tr h="82492">
                <a:tc>
                  <a:txBody>
                    <a:bodyPr/>
                    <a:lstStyle/>
                    <a:p>
                      <a:pPr algn="r" rtl="0" fontAlgn="b"/>
                      <a:r>
                        <a:rPr lang="en-US" sz="1200" b="0" i="0" u="none" strike="noStrike" dirty="0">
                          <a:solidFill>
                            <a:srgbClr val="000000"/>
                          </a:solidFill>
                          <a:effectLst/>
                          <a:latin typeface="Calibri" panose="020F0502020204030204" pitchFamily="34" charset="0"/>
                        </a:rPr>
                        <a:t>#</a:t>
                      </a:r>
                      <a:r>
                        <a:rPr lang="en-US" sz="1200" b="1" i="0" u="none" strike="noStrike" dirty="0">
                          <a:solidFill>
                            <a:srgbClr val="000000"/>
                          </a:solidFill>
                          <a:effectLst/>
                          <a:latin typeface="Calibri" panose="020F0502020204030204" pitchFamily="34" charset="0"/>
                        </a:rPr>
                        <a:t>22</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24-Nov-18</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a:solidFill>
                            <a:srgbClr val="000000"/>
                          </a:solidFill>
                          <a:effectLst/>
                          <a:latin typeface="Calibri" panose="020F0502020204030204" pitchFamily="34" charset="0"/>
                        </a:rPr>
                        <a:t>brouhaha</a:t>
                      </a:r>
                      <a:endParaRPr lang="en-US" sz="12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I-MISALIGN_LDST-01 assumes misaligned data access will trap</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v</a:t>
                      </a:r>
                    </a:p>
                  </a:txBody>
                  <a:tcPr marL="9525" marR="9525" marT="9525" marB="0" anchor="ctr">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HW misalign support not configurable</a:t>
                      </a:r>
                      <a:endParaRPr lang="en-US" sz="1200" dirty="0"/>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2956526190"/>
                  </a:ext>
                </a:extLst>
              </a:tr>
            </a:tbl>
          </a:graphicData>
        </a:graphic>
      </p:graphicFrame>
    </p:spTree>
    <p:extLst>
      <p:ext uri="{BB962C8B-B14F-4D97-AF65-F5344CB8AC3E}">
        <p14:creationId xmlns:p14="http://schemas.microsoft.com/office/powerpoint/2010/main" val="3201086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JIRA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31122372"/>
              </p:ext>
            </p:extLst>
          </p:nvPr>
        </p:nvGraphicFramePr>
        <p:xfrm>
          <a:off x="561425" y="704851"/>
          <a:ext cx="11541760" cy="1619847"/>
        </p:xfrm>
        <a:graphic>
          <a:graphicData uri="http://schemas.openxmlformats.org/drawingml/2006/table">
            <a:tbl>
              <a:tblPr>
                <a:tableStyleId>{5C22544A-7EE6-4342-B048-85BDC9FD1C3A}</a:tableStyleId>
              </a:tblPr>
              <a:tblGrid>
                <a:gridCol w="486539">
                  <a:extLst>
                    <a:ext uri="{9D8B030D-6E8A-4147-A177-3AD203B41FA5}">
                      <a16:colId xmlns:a16="http://schemas.microsoft.com/office/drawing/2014/main" val="1217288807"/>
                    </a:ext>
                  </a:extLst>
                </a:gridCol>
                <a:gridCol w="606175">
                  <a:extLst>
                    <a:ext uri="{9D8B030D-6E8A-4147-A177-3AD203B41FA5}">
                      <a16:colId xmlns:a16="http://schemas.microsoft.com/office/drawing/2014/main" val="2331964112"/>
                    </a:ext>
                  </a:extLst>
                </a:gridCol>
                <a:gridCol w="1265457">
                  <a:extLst>
                    <a:ext uri="{9D8B030D-6E8A-4147-A177-3AD203B41FA5}">
                      <a16:colId xmlns:a16="http://schemas.microsoft.com/office/drawing/2014/main" val="2618796502"/>
                    </a:ext>
                  </a:extLst>
                </a:gridCol>
                <a:gridCol w="5967550">
                  <a:extLst>
                    <a:ext uri="{9D8B030D-6E8A-4147-A177-3AD203B41FA5}">
                      <a16:colId xmlns:a16="http://schemas.microsoft.com/office/drawing/2014/main" val="1864927547"/>
                    </a:ext>
                  </a:extLst>
                </a:gridCol>
                <a:gridCol w="770562">
                  <a:extLst>
                    <a:ext uri="{9D8B030D-6E8A-4147-A177-3AD203B41FA5}">
                      <a16:colId xmlns:a16="http://schemas.microsoft.com/office/drawing/2014/main" val="3353639047"/>
                    </a:ext>
                  </a:extLst>
                </a:gridCol>
                <a:gridCol w="2445477">
                  <a:extLst>
                    <a:ext uri="{9D8B030D-6E8A-4147-A177-3AD203B41FA5}">
                      <a16:colId xmlns:a16="http://schemas.microsoft.com/office/drawing/2014/main" val="3662256178"/>
                    </a:ext>
                  </a:extLst>
                </a:gridCol>
              </a:tblGrid>
              <a:tr h="232827">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ctr"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55362526"/>
                  </a:ext>
                </a:extLst>
              </a:tr>
              <a:tr h="232827">
                <a:tc>
                  <a:txBody>
                    <a:bodyPr/>
                    <a:lstStyle/>
                    <a:p>
                      <a:pPr algn="l" rtl="0" fontAlgn="b"/>
                      <a:r>
                        <a:rPr lang="en-US" sz="1400" b="1" i="0" u="none" strike="noStrike" dirty="0">
                          <a:solidFill>
                            <a:srgbClr val="000000"/>
                          </a:solidFill>
                          <a:effectLst/>
                          <a:latin typeface="Calibri" panose="020F0502020204030204" pitchFamily="34" charset="0"/>
                        </a:rPr>
                        <a:t>CSC-1</a:t>
                      </a:r>
                      <a:endParaRPr lang="en-US" sz="1400" b="0" i="0" u="none" strike="noStrike" dirty="0">
                        <a:solidFill>
                          <a:srgbClr val="000000"/>
                        </a:solidFill>
                        <a:effectLst/>
                        <a:latin typeface="Calibri" panose="020F0502020204030204" pitchFamily="34" charset="0"/>
                      </a:endParaRPr>
                    </a:p>
                  </a:txBody>
                  <a:tcPr marL="9525" marR="9525" marT="9525" marB="0" anchor="b">
                    <a:lnL w="38100" cap="flat" cmpd="sng" algn="ctr">
                      <a:solidFill>
                        <a:schemeClr val="tx1"/>
                      </a:solidFill>
                      <a:prstDash val="solid"/>
                      <a:round/>
                      <a:headEnd type="none" w="med" len="med"/>
                      <a:tailEnd type="none" w="med" len="med"/>
                    </a:lnL>
                    <a:lnR w="12700" cmpd="sng">
                      <a:noFill/>
                    </a:lnR>
                    <a:lnB w="12700" cmpd="sng">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L w="12700" cmpd="sng">
                      <a:noFill/>
                    </a:lnL>
                    <a:lnR w="12700" cmpd="sng">
                      <a:noFill/>
                    </a:lnR>
                    <a:lnB w="12700" cmpd="sng">
                      <a:noFill/>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000000"/>
                          </a:solidFill>
                          <a:effectLst/>
                          <a:latin typeface="Calibri" panose="020F0502020204030204" pitchFamily="34" charset="0"/>
                        </a:rPr>
                        <a:t>Ken </a:t>
                      </a:r>
                      <a:r>
                        <a:rPr lang="en-US" sz="1400" b="0" i="0" u="none" strike="noStrike" dirty="0" err="1">
                          <a:solidFill>
                            <a:srgbClr val="000000"/>
                          </a:solidFill>
                          <a:effectLst/>
                          <a:latin typeface="Calibri" panose="020F0502020204030204" pitchFamily="34" charset="0"/>
                        </a:rPr>
                        <a:t>Dockser</a:t>
                      </a:r>
                      <a:endParaRPr lang="en-US" sz="1400" b="0" i="0" u="none" strike="noStrike" dirty="0">
                        <a:solidFill>
                          <a:srgbClr val="000000"/>
                        </a:solidFill>
                        <a:effectLst/>
                        <a:latin typeface="Calibri" panose="020F0502020204030204" pitchFamily="34" charset="0"/>
                      </a:endParaRPr>
                    </a:p>
                  </a:txBody>
                  <a:tcPr marL="9525" marR="9525" marT="9525" marB="0" anchor="b">
                    <a:lnL w="12700" cmpd="sng">
                      <a:noFill/>
                    </a:lnL>
                    <a:lnR w="19050" cap="flat" cmpd="sng" algn="ctr">
                      <a:solidFill>
                        <a:schemeClr val="bg1"/>
                      </a:solidFill>
                      <a:prstDash val="solid"/>
                      <a:round/>
                      <a:headEnd type="none" w="med" len="med"/>
                      <a:tailEnd type="none" w="med" len="med"/>
                    </a:lnR>
                    <a:lnB w="12700" cmpd="sng">
                      <a:noFill/>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Come up with names for the tests suites that we </a:t>
                      </a:r>
                      <a:r>
                        <a:rPr lang="en-US" sz="1200" b="0" i="0" u="none" strike="noStrike">
                          <a:solidFill>
                            <a:srgbClr val="000000"/>
                          </a:solidFill>
                          <a:effectLst/>
                          <a:latin typeface="Calibri" panose="020F0502020204030204" pitchFamily="34" charset="0"/>
                        </a:rPr>
                        <a:t>are creating</a:t>
                      </a:r>
                      <a:endParaRPr lang="en-US" sz="1200" b="0" i="0" u="none" strike="noStrike" dirty="0">
                        <a:solidFill>
                          <a:srgbClr val="000000"/>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endParaRPr lang="en-US" sz="1400" b="0" i="0" u="none" strike="noStrike" dirty="0">
                        <a:solidFill>
                          <a:srgbClr val="FF0000"/>
                        </a:solidFill>
                        <a:effectLst/>
                        <a:latin typeface="Calibri" panose="020F0502020204030204" pitchFamily="34" charset="0"/>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FF0000"/>
                          </a:solidFill>
                          <a:effectLst/>
                          <a:latin typeface="Calibri" panose="020F0502020204030204" pitchFamily="34" charset="0"/>
                        </a:rPr>
                        <a:t>1</a:t>
                      </a:r>
                      <a:r>
                        <a:rPr lang="en-US" sz="1400" b="0" i="0" u="none" strike="noStrike" baseline="30000" dirty="0">
                          <a:solidFill>
                            <a:srgbClr val="FF0000"/>
                          </a:solidFill>
                          <a:effectLst/>
                          <a:latin typeface="Calibri" panose="020F0502020204030204" pitchFamily="34" charset="0"/>
                        </a:rPr>
                        <a:t>st</a:t>
                      </a:r>
                      <a:r>
                        <a:rPr lang="en-US" sz="1400" b="0" i="0" u="none" strike="noStrike" dirty="0">
                          <a:solidFill>
                            <a:srgbClr val="FF0000"/>
                          </a:solidFill>
                          <a:effectLst/>
                          <a:latin typeface="Calibri" panose="020F0502020204030204" pitchFamily="34" charset="0"/>
                        </a:rPr>
                        <a:t> step done</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943616"/>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CSC-2</a:t>
                      </a:r>
                      <a:endParaRPr lang="en-US" sz="1400" b="0" i="0" u="none" strike="noStrike" baseline="0" dirty="0">
                        <a:solidFill>
                          <a:srgbClr val="000000"/>
                        </a:solidFill>
                        <a:effectLst/>
                        <a:latin typeface="Calibri" panose="020F0502020204030204" pitchFamily="34" charset="0"/>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Produce concise text to explain the Architecture Tests intent and Limits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baseline="0">
                          <a:solidFill>
                            <a:schemeClr val="tx1"/>
                          </a:solidFill>
                          <a:effectLst/>
                          <a:latin typeface="Calibri" panose="020F0502020204030204" pitchFamily="34" charset="0"/>
                        </a:rPr>
                        <a:t>done</a:t>
                      </a:r>
                      <a:endParaRPr lang="en-US" sz="1400" b="0" i="0" u="none" strike="noStrike" baseline="0" dirty="0">
                        <a:solidFill>
                          <a:schemeClr val="tx1"/>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Will become ACT policy</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1016115"/>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CSC-3</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Come up with an internal goal for what we wish to accomplish with the Architectural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This is the /test </a:t>
                      </a:r>
                      <a:r>
                        <a:rPr lang="en-US" sz="1400" b="0" i="0" u="none" strike="noStrike" baseline="0" dirty="0" err="1">
                          <a:solidFill>
                            <a:srgbClr val="FF0000"/>
                          </a:solidFill>
                          <a:effectLst/>
                          <a:latin typeface="Calibri" panose="020F0502020204030204" pitchFamily="34" charset="0"/>
                        </a:rPr>
                        <a:t>coverpoint</a:t>
                      </a:r>
                      <a:r>
                        <a:rPr lang="en-US" sz="1400" b="0" i="0" u="none" strike="noStrike" baseline="0" dirty="0">
                          <a:solidFill>
                            <a:srgbClr val="FF0000"/>
                          </a:solidFill>
                          <a:effectLst/>
                          <a:latin typeface="Calibri" panose="020F0502020204030204" pitchFamily="34" charset="0"/>
                        </a:rPr>
                        <a:t> YAML</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7011070"/>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CSC-4</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all the different categories of test suites that will need to be created</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Not written</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9779458"/>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CSC-5</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releases </a:t>
                      </a:r>
                      <a:r>
                        <a:rPr lang="en-US" sz="1200" b="0" i="0" u="none" strike="noStrike">
                          <a:solidFill>
                            <a:srgbClr val="000000"/>
                          </a:solidFill>
                          <a:effectLst/>
                          <a:latin typeface="Calibri" panose="020F0502020204030204" pitchFamily="34" charset="0"/>
                        </a:rPr>
                        <a:t>of single-instruction </a:t>
                      </a:r>
                      <a:r>
                        <a:rPr lang="en-US" sz="1200" b="0" i="0" u="none" strike="noStrike" dirty="0">
                          <a:solidFill>
                            <a:srgbClr val="000000"/>
                          </a:solidFill>
                          <a:effectLst/>
                          <a:latin typeface="Calibri" panose="020F0502020204030204" pitchFamily="34" charset="0"/>
                        </a:rPr>
                        <a:t>Architecture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Not written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3502031"/>
                  </a:ext>
                </a:extLst>
              </a:tr>
              <a:tr h="144911">
                <a:tc>
                  <a:txBody>
                    <a:bodyPr/>
                    <a:lstStyle/>
                    <a:p>
                      <a:pPr algn="l" rtl="0" fontAlgn="b"/>
                      <a:r>
                        <a:rPr lang="en-US" sz="1400" b="1" i="0" u="none" strike="noStrike" dirty="0">
                          <a:solidFill>
                            <a:srgbClr val="000000"/>
                          </a:solidFill>
                          <a:effectLst/>
                          <a:latin typeface="Calibri" panose="020F0502020204030204" pitchFamily="34" charset="0"/>
                        </a:rPr>
                        <a:t>CSC-6</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Ken </a:t>
                      </a:r>
                      <a:r>
                        <a:rPr kumimoji="0" lang="en-US" sz="14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reference RTL test fixture that can stimulate and check the CPU under test</a:t>
                      </a:r>
                      <a:endParaRPr lang="en-US" sz="1200" b="0" i="0" strike="noStrike" kern="1200" baseline="0" dirty="0">
                        <a:solidFill>
                          <a:schemeClr val="dk1"/>
                        </a:solidFill>
                        <a:effectLst/>
                        <a:latin typeface="+mn-lt"/>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chemeClr val="tx1"/>
                          </a:solidFill>
                          <a:effectLst/>
                          <a:latin typeface="Calibri" panose="020F0502020204030204" pitchFamily="34" charset="0"/>
                        </a:rPr>
                        <a:t>Needs more discussion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4652419"/>
                  </a:ext>
                </a:extLst>
              </a:tr>
            </a:tbl>
          </a:graphicData>
        </a:graphic>
      </p:graphicFrame>
    </p:spTree>
    <p:extLst>
      <p:ext uri="{BB962C8B-B14F-4D97-AF65-F5344CB8AC3E}">
        <p14:creationId xmlns:p14="http://schemas.microsoft.com/office/powerpoint/2010/main" val="2826905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Non-determinism in Architectural Tests</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20000"/>
          </a:bodyPr>
          <a:lstStyle/>
          <a:p>
            <a:pPr marL="0" indent="0">
              <a:buNone/>
            </a:pPr>
            <a:r>
              <a:rPr lang="en-US" dirty="0"/>
              <a:t>The RV architecture defines optional and model/µarch defined behavior. </a:t>
            </a:r>
            <a:br>
              <a:rPr lang="en-US" dirty="0"/>
            </a:br>
            <a:r>
              <a:rPr lang="en-US" dirty="0"/>
              <a:t>This implication: there are tests that have multiple correct answers.  E.g.:</a:t>
            </a:r>
          </a:p>
          <a:p>
            <a:pPr lvl="1" fontAlgn="base"/>
            <a:r>
              <a:rPr lang="en-US" dirty="0"/>
              <a:t>Misaligned accesses: can be handled in HW, by "invisible" traps w/ either misaligned or illegal access causes, and do it differently for the same op accessing the same address at different times </a:t>
            </a:r>
            <a:r>
              <a:rPr lang="en-US" sz="1800" dirty="0"/>
              <a:t>(e.g. if the 2nd half was in the TLB or not)</a:t>
            </a:r>
            <a:endParaRPr lang="en-US" dirty="0"/>
          </a:p>
          <a:p>
            <a:pPr lvl="1" fontAlgn="base"/>
            <a:r>
              <a:rPr lang="en-US" dirty="0"/>
              <a:t>Unordered Vector Reduce ops:  </a:t>
            </a:r>
            <a:r>
              <a:rPr lang="en-US" sz="1800" dirty="0"/>
              <a:t>(different results depending on ordering &amp; cancellation)</a:t>
            </a:r>
            <a:endParaRPr lang="en-US" dirty="0"/>
          </a:p>
          <a:p>
            <a:pPr lvl="1" fontAlgn="base"/>
            <a:r>
              <a:rPr lang="en-US" dirty="0"/>
              <a:t>Tests involving concurrency will have different results depending on microarchitectural state, speculation, or timing between concurrent threads </a:t>
            </a:r>
            <a:r>
              <a:rPr lang="en-US" sz="2000" dirty="0"/>
              <a:t>(e.g. modifying page table entry without fencing)</a:t>
            </a:r>
          </a:p>
          <a:p>
            <a:pPr marL="0" indent="0">
              <a:buNone/>
            </a:pPr>
            <a:br>
              <a:rPr lang="en-US" sz="1000" dirty="0"/>
            </a:br>
            <a:r>
              <a:rPr lang="en-US" dirty="0"/>
              <a:t>From the point of view of ACTs,  there are 2 (&amp; sometimes more) legal answers. The golden model only generates one. Possible mechanisms to test include:</a:t>
            </a:r>
            <a:endParaRPr lang="en-US" strike="sngStrike" dirty="0"/>
          </a:p>
          <a:p>
            <a:pPr lvl="1"/>
            <a:r>
              <a:rPr lang="en-US" dirty="0"/>
              <a:t>Modify (if necessary) &amp; configure reference model to generate each legal result,  run it with each config, &amp; accept either result from the DUT (e.g. misalign or un-fenced PTE modification)</a:t>
            </a:r>
          </a:p>
          <a:p>
            <a:pPr lvl="1"/>
            <a:r>
              <a:rPr lang="en-US" dirty="0"/>
              <a:t>Provide specific handlers for optional traps? (can’t test the trap is correct then)</a:t>
            </a:r>
          </a:p>
          <a:p>
            <a:pPr lvl="1"/>
            <a:r>
              <a:rPr lang="en-US" dirty="0"/>
              <a:t>Use self-testing tests(compare with list or range of allowed outcomes from litmus tests)</a:t>
            </a:r>
          </a:p>
          <a:p>
            <a:pPr lvl="1"/>
            <a:r>
              <a:rPr lang="en-US" dirty="0"/>
              <a:t>Avoid tests that can generate non-deterministic results</a:t>
            </a:r>
          </a:p>
          <a:p>
            <a:pPr lvl="1"/>
            <a:r>
              <a:rPr lang="en-US" dirty="0"/>
              <a:t>Ultimately: develop new frameworks that can handle concurrency along with reference models that can generate all legal outcomes</a:t>
            </a:r>
          </a:p>
          <a:p>
            <a:pPr lvl="1"/>
            <a:r>
              <a:rPr lang="en-US" dirty="0">
                <a:solidFill>
                  <a:srgbClr val="FF0000"/>
                </a:solidFill>
              </a:rPr>
              <a:t>It is the responsibility of the TG that develops an extension to develop the strategy for testing features and extensions that can have nondeterministic results</a:t>
            </a:r>
          </a:p>
        </p:txBody>
      </p:sp>
    </p:spTree>
    <p:extLst>
      <p:ext uri="{BB962C8B-B14F-4D97-AF65-F5344CB8AC3E}">
        <p14:creationId xmlns:p14="http://schemas.microsoft.com/office/powerpoint/2010/main" val="1936472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Framework Requirements </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450781" cy="5791199"/>
          </a:xfrm>
        </p:spPr>
        <p:txBody>
          <a:bodyPr>
            <a:normAutofit fontScale="92500" lnSpcReduction="20000"/>
          </a:bodyPr>
          <a:lstStyle/>
          <a:p>
            <a:pPr marL="0" indent="0">
              <a:buNone/>
            </a:pPr>
            <a:r>
              <a:rPr lang="en-US" dirty="0"/>
              <a:t>The framework must:</a:t>
            </a:r>
          </a:p>
          <a:p>
            <a:r>
              <a:rPr lang="en-US" dirty="0"/>
              <a:t>Use the </a:t>
            </a:r>
            <a:r>
              <a:rPr lang="en-US" dirty="0" err="1"/>
              <a:t>TestFormat</a:t>
            </a:r>
            <a:r>
              <a:rPr lang="en-US" dirty="0"/>
              <a:t> spec and macros described therein </a:t>
            </a:r>
          </a:p>
          <a:p>
            <a:pPr lvl="1"/>
            <a:r>
              <a:rPr lang="en-US" dirty="0"/>
              <a:t>(which must work </a:t>
            </a:r>
            <a:r>
              <a:rPr lang="en-US"/>
              <a:t>- including </a:t>
            </a:r>
            <a:r>
              <a:rPr lang="en-US" dirty="0"/>
              <a:t>assertions)</a:t>
            </a:r>
          </a:p>
          <a:p>
            <a:r>
              <a:rPr lang="en-US" dirty="0"/>
              <a:t>Choose test </a:t>
            </a:r>
            <a:r>
              <a:rPr lang="en-US"/>
              <a:t>cases according </a:t>
            </a:r>
            <a:r>
              <a:rPr lang="en-US" dirty="0"/>
              <a:t>to equations that reference the YAML configuration</a:t>
            </a:r>
          </a:p>
          <a:p>
            <a:r>
              <a:rPr lang="en-US" dirty="0"/>
              <a:t>Define macro variables to be used inside tests based on the YAML configuration</a:t>
            </a:r>
          </a:p>
          <a:p>
            <a:r>
              <a:rPr lang="en-US" dirty="0"/>
              <a:t>Include the compliance trap handler(s), &amp; handle its (separate) signature area(s)</a:t>
            </a:r>
          </a:p>
          <a:p>
            <a:r>
              <a:rPr lang="en-US" dirty="0"/>
              <a:t>Load, initialize, and run selected tests between two selected models, </a:t>
            </a:r>
            <a:br>
              <a:rPr lang="en-US" dirty="0"/>
            </a:br>
            <a:r>
              <a:rPr lang="en-US" dirty="0"/>
              <a:t>extract the signatures, compare results, and write out a report file</a:t>
            </a:r>
          </a:p>
          <a:p>
            <a:r>
              <a:rPr lang="en-US" dirty="0"/>
              <a:t>Exist in a </a:t>
            </a:r>
            <a:r>
              <a:rPr lang="en-US" dirty="0" err="1"/>
              <a:t>riscv</a:t>
            </a:r>
            <a:r>
              <a:rPr lang="en-US" dirty="0"/>
              <a:t> </a:t>
            </a:r>
            <a:r>
              <a:rPr lang="en-US" dirty="0" err="1"/>
              <a:t>github</a:t>
            </a:r>
            <a:r>
              <a:rPr lang="en-US" dirty="0"/>
              <a:t> repo, with a more than one maintainer.</a:t>
            </a:r>
          </a:p>
          <a:p>
            <a:r>
              <a:rPr lang="en-US" dirty="0"/>
              <a:t>Be easy to </a:t>
            </a:r>
            <a:r>
              <a:rPr lang="en-US"/>
              <a:t>get running, </a:t>
            </a:r>
            <a:r>
              <a:rPr lang="en-US" dirty="0"/>
              <a:t>e.g.: </a:t>
            </a:r>
          </a:p>
          <a:p>
            <a:pPr lvl="1"/>
            <a:r>
              <a:rPr lang="en-US" dirty="0"/>
              <a:t>run under a variety of OSes with the minimum number of distro specific tools.</a:t>
            </a:r>
          </a:p>
          <a:p>
            <a:pPr lvl="1"/>
            <a:r>
              <a:rPr lang="en-US" dirty="0"/>
              <a:t>Not require </a:t>
            </a:r>
            <a:r>
              <a:rPr lang="en-US" dirty="0" err="1"/>
              <a:t>sudo</a:t>
            </a:r>
            <a:r>
              <a:rPr lang="en-US" dirty="0"/>
              <a:t> privileges</a:t>
            </a:r>
          </a:p>
          <a:p>
            <a:r>
              <a:rPr lang="en-US" dirty="0"/>
              <a:t>Have the ability to measure and report coverage for test generation</a:t>
            </a:r>
          </a:p>
          <a:p>
            <a:pPr lvl="1"/>
            <a:r>
              <a:rPr lang="en-US" dirty="0"/>
              <a:t>Coverage specification is a separate file</a:t>
            </a:r>
          </a:p>
          <a:p>
            <a:pPr lvl="1"/>
            <a:r>
              <a:rPr lang="en-US" dirty="0"/>
              <a:t>Could be a separate app</a:t>
            </a:r>
          </a:p>
        </p:txBody>
      </p:sp>
    </p:spTree>
    <p:extLst>
      <p:ext uri="{BB962C8B-B14F-4D97-AF65-F5344CB8AC3E}">
        <p14:creationId xmlns:p14="http://schemas.microsoft.com/office/powerpoint/2010/main" val="2763793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Test Acceptance Criteria</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10000"/>
          </a:bodyPr>
          <a:lstStyle/>
          <a:p>
            <a:pPr marL="0" indent="0">
              <a:buNone/>
            </a:pPr>
            <a:r>
              <a:rPr lang="en-US" sz="1600" dirty="0"/>
              <a:t>Tests merged into the ACT </a:t>
            </a:r>
            <a:r>
              <a:rPr lang="en-US" sz="1600" dirty="0" err="1"/>
              <a:t>test_suite</a:t>
            </a:r>
            <a:r>
              <a:rPr lang="en-US" sz="1600" dirty="0"/>
              <a:t> repo must :</a:t>
            </a:r>
          </a:p>
          <a:p>
            <a:r>
              <a:rPr lang="en-US" sz="1600" dirty="0"/>
              <a:t>conform to the current format spec (macros, labels, directory structure)</a:t>
            </a:r>
          </a:p>
          <a:p>
            <a:pPr lvl="1"/>
            <a:r>
              <a:rPr lang="en-US" sz="1400"/>
              <a:t>including </a:t>
            </a:r>
            <a:r>
              <a:rPr lang="en-US" sz="1400" dirty="0"/>
              <a:t>framework-readable configurations - i.e. which ISA extension it will be tested with </a:t>
            </a:r>
            <a:r>
              <a:rPr lang="en-US" sz="1400"/>
              <a:t>(using </a:t>
            </a:r>
            <a:r>
              <a:rPr lang="en-US" sz="1400" dirty="0" err="1"/>
              <a:t>Test_Case</a:t>
            </a:r>
            <a:r>
              <a:rPr lang="en-US" sz="1400" dirty="0"/>
              <a:t> macro parameter equations) for each test case</a:t>
            </a:r>
          </a:p>
          <a:p>
            <a:r>
              <a:rPr lang="en-US" sz="1600" dirty="0"/>
              <a:t>use only files that are part of the defined support files in the repository</a:t>
            </a:r>
            <a:r>
              <a:rPr lang="en-US" sz="1600"/>
              <a:t>, including </a:t>
            </a:r>
            <a:r>
              <a:rPr lang="en-US" sz="1600" dirty="0"/>
              <a:t>standard trap handlers</a:t>
            </a:r>
          </a:p>
          <a:p>
            <a:pPr lvl="1"/>
            <a:r>
              <a:rPr lang="en-US" sz="1400" dirty="0"/>
              <a:t>TBD: how to install test specific  (not model specific) handlers</a:t>
            </a:r>
          </a:p>
          <a:p>
            <a:r>
              <a:rPr lang="en-US" sz="1600" dirty="0"/>
              <a:t>Be able to be loaded, initialized, run, signal completion, and have signature results extracted from memory by a/the  framework </a:t>
            </a:r>
          </a:p>
          <a:p>
            <a:r>
              <a:rPr lang="en-US" sz="1600"/>
              <a:t>run using </a:t>
            </a:r>
            <a:r>
              <a:rPr lang="en-US" sz="1600" dirty="0"/>
              <a:t>the SAIL model and not fail any tests</a:t>
            </a:r>
          </a:p>
          <a:p>
            <a:r>
              <a:rPr lang="en-US" sz="1600" dirty="0"/>
              <a:t>generate signature values either</a:t>
            </a:r>
          </a:p>
          <a:p>
            <a:pPr lvl="1"/>
            <a:r>
              <a:rPr lang="en-US" sz="1400" dirty="0"/>
              <a:t>directly from an instruction result (that can be saved &amp; compared with DUT/sim)</a:t>
            </a:r>
          </a:p>
          <a:p>
            <a:pPr lvl="1"/>
            <a:r>
              <a:rPr lang="en-US" sz="1400"/>
              <a:t>by comparing </a:t>
            </a:r>
            <a:r>
              <a:rPr lang="en-US" sz="1400" dirty="0"/>
              <a:t>an instruction result with a configuration-independent </a:t>
            </a:r>
            <a:r>
              <a:rPr lang="en-US" sz="1400"/>
              <a:t>value range </a:t>
            </a:r>
            <a:r>
              <a:rPr lang="en-US" sz="1400" dirty="0"/>
              <a:t>embedded in the test code (e.g</a:t>
            </a:r>
            <a:r>
              <a:rPr lang="en-US" sz="1400"/>
              <a:t>. saving </a:t>
            </a:r>
            <a:r>
              <a:rPr lang="en-US" sz="1400" dirty="0"/>
              <a:t>above, below, within)</a:t>
            </a:r>
          </a:p>
          <a:p>
            <a:pPr lvl="1"/>
            <a:r>
              <a:rPr lang="en-US" sz="1400"/>
              <a:t>by comparing </a:t>
            </a:r>
            <a:r>
              <a:rPr lang="en-US" sz="1400" dirty="0"/>
              <a:t>an instruction result with a configuration-independent list of values (</a:t>
            </a:r>
            <a:r>
              <a:rPr lang="en-US" sz="1400" dirty="0" err="1"/>
              <a:t>e.</a:t>
            </a:r>
            <a:r>
              <a:rPr lang="en-US" sz="1400" err="1"/>
              <a:t>g</a:t>
            </a:r>
            <a:r>
              <a:rPr lang="en-US" sz="1400"/>
              <a:t> saving </a:t>
            </a:r>
            <a:r>
              <a:rPr lang="en-US" sz="1400" dirty="0"/>
              <a:t>matches or mismatched) </a:t>
            </a:r>
          </a:p>
          <a:p>
            <a:pPr lvl="2"/>
            <a:r>
              <a:rPr lang="en-US" sz="1200" dirty="0"/>
              <a:t>(it can be useful to also return a histogram of value indices that matched)</a:t>
            </a:r>
          </a:p>
          <a:p>
            <a:r>
              <a:rPr lang="en-US" sz="1600" dirty="0"/>
              <a:t>Store each signature value into a unique memory location in a signature region that is</a:t>
            </a:r>
          </a:p>
          <a:p>
            <a:pPr lvl="1"/>
            <a:r>
              <a:rPr lang="en-US" sz="1400" dirty="0"/>
              <a:t>delimited by standard macros embedded in the test which can be communicated to the test framework</a:t>
            </a:r>
          </a:p>
          <a:p>
            <a:pPr lvl="1"/>
            <a:r>
              <a:rPr lang="en-US" sz="1400" dirty="0"/>
              <a:t>pre-initialized to values that are guaranteed not to be produced by a test</a:t>
            </a:r>
          </a:p>
          <a:p>
            <a:r>
              <a:rPr lang="en-US" sz="1600" dirty="0"/>
              <a:t>have defined coverage goals in a machine readable form that can be mechanically verified</a:t>
            </a:r>
          </a:p>
          <a:p>
            <a:r>
              <a:rPr lang="en-US" sz="1600" dirty="0"/>
              <a:t>improve coverage (compared </a:t>
            </a:r>
            <a:r>
              <a:rPr lang="en-US" sz="1600"/>
              <a:t>to existing </a:t>
            </a:r>
            <a:r>
              <a:rPr lang="en-US" sz="1600" dirty="0"/>
              <a:t>tests) as measured and reported by a coverage tool (e.g. ISAC)</a:t>
            </a:r>
          </a:p>
          <a:p>
            <a:r>
              <a:rPr lang="en-US" sz="1600" dirty="0"/>
              <a:t>use only standard instructions (and fixed size per architecture macros, e.g. LI, LA are allowed)</a:t>
            </a:r>
          </a:p>
          <a:p>
            <a:r>
              <a:rPr lang="en-US" sz="1600" dirty="0"/>
              <a:t>be commented in </a:t>
            </a:r>
            <a:r>
              <a:rPr lang="en-US" sz="1600" dirty="0" err="1"/>
              <a:t>test_case</a:t>
            </a:r>
            <a:r>
              <a:rPr lang="en-US" sz="1600" dirty="0"/>
              <a:t> header (</a:t>
            </a:r>
            <a:r>
              <a:rPr lang="en-US" sz="1600"/>
              <a:t>ideally listing </a:t>
            </a:r>
            <a:r>
              <a:rPr lang="en-US" sz="1600" dirty="0" err="1"/>
              <a:t>coverpoint</a:t>
            </a:r>
            <a:r>
              <a:rPr lang="en-US" sz="1600" dirty="0"/>
              <a:t> covered)</a:t>
            </a:r>
          </a:p>
          <a:p>
            <a:pPr marL="0" indent="0">
              <a:buNone/>
            </a:pPr>
            <a:r>
              <a:rPr lang="en-US" sz="1600" dirty="0">
                <a:solidFill>
                  <a:srgbClr val="FF0000"/>
                </a:solidFill>
              </a:rPr>
              <a:t>Tests that are otherwise accepted, but depend on tools or simulators that have not be </a:t>
            </a:r>
            <a:r>
              <a:rPr lang="en-US" sz="1600" dirty="0" err="1">
                <a:solidFill>
                  <a:srgbClr val="FF0000"/>
                </a:solidFill>
              </a:rPr>
              <a:t>upstreamed</a:t>
            </a:r>
            <a:r>
              <a:rPr lang="en-US" sz="1600" dirty="0">
                <a:solidFill>
                  <a:srgbClr val="FF0000"/>
                </a:solidFill>
              </a:rPr>
              <a:t> must be put into a &lt;Ext-</a:t>
            </a:r>
            <a:r>
              <a:rPr lang="en-US" sz="1600" dirty="0" err="1">
                <a:solidFill>
                  <a:srgbClr val="FF0000"/>
                </a:solidFill>
              </a:rPr>
              <a:t>Name_unratified</a:t>
            </a:r>
            <a:r>
              <a:rPr lang="en-US" sz="1600" dirty="0">
                <a:solidFill>
                  <a:srgbClr val="FF0000"/>
                </a:solidFill>
              </a:rPr>
              <a:t>&gt;/ directory instead of &lt;Ext-Name&gt;/</a:t>
            </a:r>
            <a:endParaRPr lang="en-US" sz="1600" dirty="0">
              <a:solidFill>
                <a:srgbClr val="FF0000"/>
              </a:solidFill>
              <a:effectLst/>
            </a:endParaRPr>
          </a:p>
        </p:txBody>
      </p:sp>
    </p:spTree>
    <p:extLst>
      <p:ext uri="{BB962C8B-B14F-4D97-AF65-F5344CB8AC3E}">
        <p14:creationId xmlns:p14="http://schemas.microsoft.com/office/powerpoint/2010/main" val="1535696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4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2133" dirty="0">
                <a:solidFill>
                  <a:schemeClr val="dk1"/>
                </a:solidFill>
                <a:latin typeface="Arial"/>
                <a:ea typeface="Arial"/>
                <a:cs typeface="Arial"/>
                <a:sym typeface="Arial"/>
              </a:rPr>
              <a:t>RISC-V International meetings involve participation by industry competitors, and it is the intention of RISC-V International to conduct all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dirty="0">
              <a:solidFill>
                <a:schemeClr val="dk1"/>
              </a:solidFill>
              <a:latin typeface="Arial"/>
              <a:ea typeface="Arial"/>
              <a:cs typeface="Arial"/>
              <a:sym typeface="Arial"/>
            </a:endParaRPr>
          </a:p>
          <a:p>
            <a:pPr marL="0" indent="0">
              <a:buClr>
                <a:schemeClr val="dk1"/>
              </a:buClr>
              <a:buSzPts val="1500"/>
              <a:buNone/>
            </a:pPr>
            <a:endParaRPr sz="2133" dirty="0">
              <a:solidFill>
                <a:schemeClr val="dk1"/>
              </a:solidFill>
              <a:latin typeface="Arial"/>
              <a:ea typeface="Arial"/>
              <a:cs typeface="Arial"/>
              <a:sym typeface="Arial"/>
            </a:endParaRPr>
          </a:p>
          <a:p>
            <a:pPr marL="0" indent="0">
              <a:buClr>
                <a:schemeClr val="dk1"/>
              </a:buClr>
              <a:buSzPts val="1500"/>
              <a:buNone/>
            </a:pPr>
            <a:r>
              <a:rPr lang="en" sz="2133" dirty="0">
                <a:solidFill>
                  <a:schemeClr val="dk1"/>
                </a:solidFill>
                <a:latin typeface="Arial"/>
                <a:ea typeface="Arial"/>
                <a:cs typeface="Arial"/>
                <a:sym typeface="Arial"/>
              </a:rPr>
              <a:t>Examples of types of actions that are prohibited at RISC-V International meetings and in connection with RISC-V International activities are described in the RISC-V International Regulations Article 7 available here: </a:t>
            </a:r>
            <a:r>
              <a:rPr lang="en" sz="2133" u="sng" dirty="0">
                <a:solidFill>
                  <a:schemeClr val="hlink"/>
                </a:solidFill>
                <a:latin typeface="Arial"/>
                <a:ea typeface="Arial"/>
                <a:cs typeface="Arial"/>
                <a:sym typeface="Arial"/>
                <a:hlinkClick r:id="rId3"/>
              </a:rPr>
              <a:t>https://riscv.org/regulations/</a:t>
            </a:r>
            <a:endParaRPr sz="2133" dirty="0">
              <a:solidFill>
                <a:schemeClr val="dk1"/>
              </a:solidFill>
              <a:latin typeface="Arial"/>
              <a:ea typeface="Arial"/>
              <a:cs typeface="Arial"/>
              <a:sym typeface="Arial"/>
            </a:endParaRPr>
          </a:p>
          <a:p>
            <a:pPr marL="0" indent="0">
              <a:buClr>
                <a:schemeClr val="dk1"/>
              </a:buClr>
              <a:buSzPts val="1500"/>
              <a:buNone/>
            </a:pPr>
            <a:endParaRPr sz="2133" dirty="0">
              <a:solidFill>
                <a:schemeClr val="dk1"/>
              </a:solidFill>
              <a:latin typeface="Arial"/>
              <a:ea typeface="Arial"/>
              <a:cs typeface="Arial"/>
              <a:sym typeface="Arial"/>
            </a:endParaRPr>
          </a:p>
          <a:p>
            <a:pPr marL="0" indent="0">
              <a:buClr>
                <a:schemeClr val="dk1"/>
              </a:buClr>
              <a:buSzPts val="1500"/>
              <a:buNone/>
            </a:pPr>
            <a:r>
              <a:rPr lang="en" sz="2133" dirty="0">
                <a:solidFill>
                  <a:schemeClr val="dk1"/>
                </a:solidFill>
                <a:latin typeface="Arial"/>
                <a:ea typeface="Arial"/>
                <a:cs typeface="Arial"/>
                <a:sym typeface="Arial"/>
              </a:rPr>
              <a:t>If you have questions about these matters, please contact your company counsel.</a:t>
            </a:r>
            <a:endParaRPr dirty="0">
              <a:solidFill>
                <a:schemeClr val="dk1"/>
              </a:solidFill>
              <a:latin typeface="Arial"/>
              <a:ea typeface="Arial"/>
              <a:cs typeface="Arial"/>
              <a:sym typeface="Arial"/>
            </a:endParaRPr>
          </a:p>
          <a:p>
            <a:pPr marL="0" indent="0">
              <a:buNone/>
            </a:pPr>
            <a:endParaRPr sz="2133" dirty="0"/>
          </a:p>
        </p:txBody>
      </p:sp>
      <p:sp>
        <p:nvSpPr>
          <p:cNvPr id="6" name="Title 1">
            <a:extLst>
              <a:ext uri="{FF2B5EF4-FFF2-40B4-BE49-F238E27FC236}">
                <a16:creationId xmlns:a16="http://schemas.microsoft.com/office/drawing/2014/main" id="{140A2CB7-F72B-3D43-8319-5A203F3AE0CE}"/>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US" b="1" dirty="0">
                <a:solidFill>
                  <a:schemeClr val="bg1"/>
                </a:solidFill>
              </a:rPr>
              <a:t>Antitrust Policy Notice</a:t>
            </a:r>
          </a:p>
        </p:txBody>
      </p:sp>
    </p:spTree>
    <p:extLst>
      <p:ext uri="{BB962C8B-B14F-4D97-AF65-F5344CB8AC3E}">
        <p14:creationId xmlns:p14="http://schemas.microsoft.com/office/powerpoint/2010/main" val="1374764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49"/>
          <p:cNvSpPr txBox="1">
            <a:spLocks noGrp="1"/>
          </p:cNvSpPr>
          <p:nvPr>
            <p:ph type="body" idx="1"/>
          </p:nvPr>
        </p:nvSpPr>
        <p:spPr>
          <a:xfrm>
            <a:off x="415600" y="1378600"/>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1867">
                <a:solidFill>
                  <a:schemeClr val="dk1"/>
                </a:solidFill>
                <a:latin typeface="Arial"/>
                <a:ea typeface="Arial"/>
                <a:cs typeface="Arial"/>
                <a:sym typeface="Arial"/>
              </a:rPr>
              <a:t>RISC-V is a free and open ISA enabling a new era of processor innovation through open standard collaboration. Born in academia and research, RISC-V ISA delivers a new level of free, extensible software and hardware freedom on architecture, paving the way for the next 50 years of computing design and innovation.</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are a transparent, collaborative community where all are welcomed, and all members are encouraged to participate. We are a continuous improvement organization. If you see something that can be improved, please tell us. </a:t>
            </a:r>
            <a:r>
              <a:rPr lang="en" sz="1867" u="sng">
                <a:solidFill>
                  <a:schemeClr val="hlink"/>
                </a:solidFill>
                <a:latin typeface="Arial"/>
                <a:ea typeface="Arial"/>
                <a:cs typeface="Arial"/>
                <a:sym typeface="Arial"/>
                <a:hlinkClick r:id="rId3"/>
              </a:rPr>
              <a:t>help@riscv.org</a:t>
            </a:r>
            <a:r>
              <a:rPr lang="en" sz="1867">
                <a:solidFill>
                  <a:schemeClr val="dk1"/>
                </a:solidFill>
                <a:latin typeface="Arial"/>
                <a:ea typeface="Arial"/>
                <a:cs typeface="Arial"/>
                <a:sym typeface="Arial"/>
              </a:rPr>
              <a:t>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as members, contributors, and leaders pledge to make participation in our community a harassment-free experience for everyone.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u="sng">
                <a:solidFill>
                  <a:schemeClr val="hlink"/>
                </a:solidFill>
                <a:latin typeface="Arial"/>
                <a:ea typeface="Arial"/>
                <a:cs typeface="Arial"/>
                <a:sym typeface="Arial"/>
                <a:hlinkClick r:id="rId4"/>
              </a:rPr>
              <a:t>https://riscv.org/community/community-code-of-conduct/</a:t>
            </a:r>
            <a:endParaRPr sz="1867"/>
          </a:p>
        </p:txBody>
      </p:sp>
      <p:sp>
        <p:nvSpPr>
          <p:cNvPr id="5" name="Title 1">
            <a:extLst>
              <a:ext uri="{FF2B5EF4-FFF2-40B4-BE49-F238E27FC236}">
                <a16:creationId xmlns:a16="http://schemas.microsoft.com/office/drawing/2014/main" id="{E0C41B10-314E-7C48-8209-2E17AC38B56C}"/>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 b="1" dirty="0">
                <a:solidFill>
                  <a:schemeClr val="bg1"/>
                </a:solidFill>
              </a:rPr>
              <a:t>Collaborative &amp; Welcoming Community</a:t>
            </a:r>
            <a:endParaRPr lang="en-US" b="1" dirty="0">
              <a:solidFill>
                <a:schemeClr val="bg1"/>
              </a:solidFill>
            </a:endParaRPr>
          </a:p>
        </p:txBody>
      </p:sp>
    </p:spTree>
    <p:extLst>
      <p:ext uri="{BB962C8B-B14F-4D97-AF65-F5344CB8AC3E}">
        <p14:creationId xmlns:p14="http://schemas.microsoft.com/office/powerpoint/2010/main" val="40829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7"/>
          <p:cNvSpPr txBox="1">
            <a:spLocks noGrp="1"/>
          </p:cNvSpPr>
          <p:nvPr>
            <p:ph type="title"/>
          </p:nvPr>
        </p:nvSpPr>
        <p:spPr>
          <a:xfrm>
            <a:off x="415600" y="866899"/>
            <a:ext cx="11360800" cy="997200"/>
          </a:xfrm>
          <a:prstGeom prst="rect">
            <a:avLst/>
          </a:prstGeom>
        </p:spPr>
        <p:txBody>
          <a:bodyPr spcFirstLastPara="1" vert="horz" wrap="square" lIns="121900" tIns="121900" rIns="121900" bIns="121900" rtlCol="0" anchor="t" anchorCtr="0">
            <a:noAutofit/>
          </a:bodyPr>
          <a:lstStyle/>
          <a:p>
            <a:r>
              <a:rPr lang="en" dirty="0"/>
              <a:t>Only RISC-V Members May Attend</a:t>
            </a:r>
            <a:endParaRPr dirty="0"/>
          </a:p>
        </p:txBody>
      </p:sp>
      <p:sp>
        <p:nvSpPr>
          <p:cNvPr id="284" name="Google Shape;284;p4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431789">
              <a:buSzPts val="1500"/>
            </a:pPr>
            <a:r>
              <a:rPr lang="en" sz="2000"/>
              <a:t>Non-members are asked to please leave.</a:t>
            </a:r>
            <a:endParaRPr sz="2000"/>
          </a:p>
          <a:p>
            <a:pPr indent="-431789">
              <a:buSzPts val="1500"/>
            </a:pPr>
            <a:r>
              <a:rPr lang="en" sz="2000"/>
              <a:t>Members share IP protection by virtue of their common membership agreement. Non-members being present jeopardizes that protection</a:t>
            </a:r>
            <a:endParaRPr sz="2000"/>
          </a:p>
          <a:p>
            <a:pPr indent="-431789">
              <a:buSzPts val="1500"/>
            </a:pPr>
            <a:r>
              <a:rPr lang="en" sz="2000"/>
              <a:t>It is easy to become a member. Check out riscv.org/membership</a:t>
            </a:r>
            <a:endParaRPr sz="2000"/>
          </a:p>
          <a:p>
            <a:pPr indent="-431789">
              <a:buSzPts val="1500"/>
            </a:pPr>
            <a:r>
              <a:rPr lang="en" sz="2000"/>
              <a:t>If you need work done between non-members or or other orgs and RISC-V, please use a joint working group (JWG).</a:t>
            </a:r>
            <a:endParaRPr sz="2000"/>
          </a:p>
          <a:p>
            <a:pPr lvl="1" indent="-397923">
              <a:buSzPts val="1100"/>
            </a:pPr>
            <a:r>
              <a:rPr lang="en" sz="1467"/>
              <a:t>used to allow non-members in SIGs but the SIGs purpose has changed.</a:t>
            </a:r>
            <a:endParaRPr sz="1467"/>
          </a:p>
          <a:p>
            <a:pPr indent="-431789">
              <a:buSzPts val="1500"/>
            </a:pPr>
            <a:r>
              <a:rPr lang="en" sz="2000"/>
              <a:t>Please put your name and company (in parens after your name) as your zoom name. If you are an individual member just use the word “individual” instead of company name.</a:t>
            </a:r>
            <a:endParaRPr sz="2000"/>
          </a:p>
          <a:p>
            <a:pPr indent="-431789">
              <a:buSzPts val="1500"/>
            </a:pPr>
            <a:r>
              <a:rPr lang="en" sz="2000"/>
              <a:t>Non-member guests may present to the group but should only stay for the presentation.  Guests should leave for any follow on discussions.</a:t>
            </a:r>
            <a:endParaRPr sz="2000"/>
          </a:p>
        </p:txBody>
      </p:sp>
      <p:sp>
        <p:nvSpPr>
          <p:cNvPr id="4" name="Title 1">
            <a:extLst>
              <a:ext uri="{FF2B5EF4-FFF2-40B4-BE49-F238E27FC236}">
                <a16:creationId xmlns:a16="http://schemas.microsoft.com/office/drawing/2014/main" id="{FB09C8AB-F1E4-0D48-A71F-210262D62E58}"/>
              </a:ext>
            </a:extLst>
          </p:cNvPr>
          <p:cNvSpPr txBox="1">
            <a:spLocks/>
          </p:cNvSpPr>
          <p:nvPr/>
        </p:nvSpPr>
        <p:spPr>
          <a:xfrm>
            <a:off x="889660" y="8966"/>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GB" b="1" dirty="0">
                <a:solidFill>
                  <a:schemeClr val="bg1"/>
                </a:solidFill>
              </a:rPr>
              <a:t>RISC-V attendance </a:t>
            </a:r>
          </a:p>
        </p:txBody>
      </p:sp>
    </p:spTree>
    <p:extLst>
      <p:ext uri="{BB962C8B-B14F-4D97-AF65-F5344CB8AC3E}">
        <p14:creationId xmlns:p14="http://schemas.microsoft.com/office/powerpoint/2010/main" val="248242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9A77-73AE-4994-8A8A-58297B529AF2}"/>
              </a:ext>
            </a:extLst>
          </p:cNvPr>
          <p:cNvSpPr>
            <a:spLocks noGrp="1"/>
          </p:cNvSpPr>
          <p:nvPr>
            <p:ph type="title"/>
          </p:nvPr>
        </p:nvSpPr>
        <p:spPr>
          <a:xfrm>
            <a:off x="889660" y="1"/>
            <a:ext cx="10515600" cy="866898"/>
          </a:xfrm>
          <a:solidFill>
            <a:schemeClr val="accent1"/>
          </a:solidFill>
        </p:spPr>
        <p:txBody>
          <a:bodyPr>
            <a:normAutofit/>
          </a:bodyPr>
          <a:lstStyle/>
          <a:p>
            <a:pPr algn="ctr"/>
            <a:r>
              <a:rPr lang="en-GB" b="1" dirty="0">
                <a:solidFill>
                  <a:schemeClr val="bg1"/>
                </a:solidFill>
              </a:rPr>
              <a:t>SIG Charter</a:t>
            </a:r>
          </a:p>
        </p:txBody>
      </p:sp>
      <p:sp>
        <p:nvSpPr>
          <p:cNvPr id="3" name="Content Placeholder 2">
            <a:extLst>
              <a:ext uri="{FF2B5EF4-FFF2-40B4-BE49-F238E27FC236}">
                <a16:creationId xmlns:a16="http://schemas.microsoft.com/office/drawing/2014/main" id="{A606F2E3-61A0-451E-B552-D05036D30FB6}"/>
              </a:ext>
            </a:extLst>
          </p:cNvPr>
          <p:cNvSpPr>
            <a:spLocks noGrp="1"/>
          </p:cNvSpPr>
          <p:nvPr>
            <p:ph idx="1"/>
          </p:nvPr>
        </p:nvSpPr>
        <p:spPr>
          <a:xfrm>
            <a:off x="363682" y="1527463"/>
            <a:ext cx="11041578" cy="5170219"/>
          </a:xfrm>
        </p:spPr>
        <p:txBody>
          <a:bodyPr>
            <a:normAutofit/>
          </a:bodyPr>
          <a:lstStyle/>
          <a:p>
            <a:pPr marL="0" indent="0">
              <a:spcBef>
                <a:spcPts val="0"/>
              </a:spcBef>
              <a:buNone/>
            </a:pPr>
            <a:r>
              <a:rPr lang="en-US" sz="2400" dirty="0"/>
              <a:t>The Architectural Compatibility Test SIG is an umbrella group that will</a:t>
            </a:r>
            <a:br>
              <a:rPr lang="en-US" sz="2400" dirty="0"/>
            </a:br>
            <a:r>
              <a:rPr lang="en-US" sz="2400" dirty="0"/>
              <a:t>provide guidance, strategy and oversight for the development of tests </a:t>
            </a:r>
            <a:br>
              <a:rPr lang="en-US" sz="2400" dirty="0"/>
            </a:br>
            <a:r>
              <a:rPr lang="en-US" sz="2400" dirty="0"/>
              <a:t>used to help find incompatibilities with the RISC-V Architecture as a step in the Architectural Compatibility self-certification process</a:t>
            </a:r>
          </a:p>
          <a:p>
            <a:pPr marL="0" indent="0">
              <a:spcBef>
                <a:spcPts val="0"/>
              </a:spcBef>
              <a:buNone/>
            </a:pPr>
            <a:r>
              <a:rPr lang="en-US" sz="2400" dirty="0"/>
              <a:t>The group will:</a:t>
            </a:r>
          </a:p>
          <a:p>
            <a:pPr>
              <a:spcBef>
                <a:spcPts val="0"/>
              </a:spcBef>
            </a:pPr>
            <a:r>
              <a:rPr lang="en-US" sz="2400" dirty="0"/>
              <a:t>Guide Development of:</a:t>
            </a:r>
          </a:p>
          <a:p>
            <a:pPr lvl="1">
              <a:spcBef>
                <a:spcPts val="0"/>
              </a:spcBef>
            </a:pPr>
            <a:r>
              <a:rPr lang="en-US" sz="2000" dirty="0"/>
              <a:t>Architectural tests for RISC-V implementations covering ratified and in-flight specifications for</a:t>
            </a:r>
          </a:p>
          <a:p>
            <a:pPr lvl="2">
              <a:spcBef>
                <a:spcPts val="0"/>
              </a:spcBef>
            </a:pPr>
            <a:r>
              <a:rPr lang="en-US" sz="1600" dirty="0"/>
              <a:t>Architectural versions,	standard extensions,         and	implementation options.</a:t>
            </a:r>
          </a:p>
          <a:p>
            <a:pPr lvl="1">
              <a:spcBef>
                <a:spcPts val="0"/>
              </a:spcBef>
            </a:pPr>
            <a:r>
              <a:rPr lang="en-US" sz="2000" dirty="0"/>
              <a:t>Tools and infrastructure to help identify architectural incompatibilities in implementations</a:t>
            </a:r>
          </a:p>
          <a:p>
            <a:pPr>
              <a:spcBef>
                <a:spcPts val="0"/>
              </a:spcBef>
            </a:pPr>
            <a:r>
              <a:rPr lang="en-US" sz="2400" dirty="0"/>
              <a:t>Work with TSC and Chairs for resources to get the above work done.</a:t>
            </a:r>
          </a:p>
          <a:p>
            <a:pPr>
              <a:spcBef>
                <a:spcPts val="0"/>
              </a:spcBef>
            </a:pPr>
            <a:r>
              <a:rPr lang="en-US" sz="2400" dirty="0"/>
              <a:t>Mentor or arrange for mentoring for the resources to get the above work done</a:t>
            </a:r>
          </a:p>
          <a:p>
            <a:pPr>
              <a:spcBef>
                <a:spcPts val="0"/>
              </a:spcBef>
            </a:pPr>
            <a:endParaRPr lang="en-US" sz="2400" i="1" dirty="0"/>
          </a:p>
        </p:txBody>
      </p:sp>
    </p:spTree>
    <p:extLst>
      <p:ext uri="{BB962C8B-B14F-4D97-AF65-F5344CB8AC3E}">
        <p14:creationId xmlns:p14="http://schemas.microsoft.com/office/powerpoint/2010/main" val="4062959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833AA-D14E-446F-B46E-1318F3A8B47C}"/>
              </a:ext>
            </a:extLst>
          </p:cNvPr>
          <p:cNvSpPr>
            <a:spLocks noGrp="1"/>
          </p:cNvSpPr>
          <p:nvPr>
            <p:ph type="title"/>
          </p:nvPr>
        </p:nvSpPr>
        <p:spPr>
          <a:xfrm>
            <a:off x="838200" y="1"/>
            <a:ext cx="10515600" cy="736269"/>
          </a:xfrm>
          <a:solidFill>
            <a:schemeClr val="accent1"/>
          </a:solidFill>
        </p:spPr>
        <p:txBody>
          <a:bodyPr/>
          <a:lstStyle/>
          <a:p>
            <a:pPr algn="ctr"/>
            <a:r>
              <a:rPr lang="en-GB" b="1" dirty="0" err="1">
                <a:solidFill>
                  <a:schemeClr val="bg1"/>
                </a:solidFill>
              </a:rPr>
              <a:t>Adminstrative</a:t>
            </a:r>
            <a:r>
              <a:rPr lang="en-GB" b="1" dirty="0">
                <a:solidFill>
                  <a:schemeClr val="bg1"/>
                </a:solidFill>
              </a:rPr>
              <a:t> Pointers</a:t>
            </a:r>
          </a:p>
        </p:txBody>
      </p:sp>
      <p:sp>
        <p:nvSpPr>
          <p:cNvPr id="3" name="Content Placeholder 2">
            <a:extLst>
              <a:ext uri="{FF2B5EF4-FFF2-40B4-BE49-F238E27FC236}">
                <a16:creationId xmlns:a16="http://schemas.microsoft.com/office/drawing/2014/main" id="{6377CA82-E688-4BD3-9E72-B6FC9C9CE8C6}"/>
              </a:ext>
            </a:extLst>
          </p:cNvPr>
          <p:cNvSpPr>
            <a:spLocks noGrp="1"/>
          </p:cNvSpPr>
          <p:nvPr>
            <p:ph idx="1"/>
          </p:nvPr>
        </p:nvSpPr>
        <p:spPr>
          <a:xfrm>
            <a:off x="205483" y="890648"/>
            <a:ext cx="11907748" cy="5967352"/>
          </a:xfrm>
        </p:spPr>
        <p:txBody>
          <a:bodyPr>
            <a:normAutofit fontScale="62500" lnSpcReduction="20000"/>
          </a:bodyPr>
          <a:lstStyle/>
          <a:p>
            <a:r>
              <a:rPr lang="en-GB" sz="2600" dirty="0"/>
              <a:t>Chair –      Allen Baum       </a:t>
            </a:r>
            <a:r>
              <a:rPr lang="en-GB" sz="2600" u="sng" dirty="0">
                <a:hlinkClick r:id="rId3"/>
              </a:rPr>
              <a:t>allen.baum@esperantotech.com</a:t>
            </a:r>
            <a:r>
              <a:rPr lang="en-GB" sz="2600" dirty="0"/>
              <a:t>	Co-chair –  Neel Gala </a:t>
            </a:r>
            <a:endParaRPr lang="en-GB" u="sng" dirty="0"/>
          </a:p>
          <a:p>
            <a:r>
              <a:rPr lang="en-US" sz="2600" dirty="0"/>
              <a:t>SIG Email </a:t>
            </a:r>
            <a:r>
              <a:rPr lang="en-US" dirty="0"/>
              <a:t>	          </a:t>
            </a:r>
            <a:r>
              <a:rPr lang="en-US" sz="2600" dirty="0">
                <a:hlinkClick r:id="rId4"/>
              </a:rPr>
              <a:t>sig-arch-test@lists.riscv.org</a:t>
            </a:r>
            <a:r>
              <a:rPr lang="en-US" sz="2600" dirty="0"/>
              <a:t>.       </a:t>
            </a:r>
            <a:r>
              <a:rPr lang="en-US" dirty="0"/>
              <a:t>Notetakers:  please send emails to </a:t>
            </a:r>
            <a:r>
              <a:rPr lang="en-US" dirty="0" err="1"/>
              <a:t>allen.baum@esperantotech.com</a:t>
            </a:r>
            <a:endParaRPr lang="en-US" dirty="0"/>
          </a:p>
          <a:p>
            <a:r>
              <a:rPr lang="en-US" sz="2600" dirty="0"/>
              <a:t>Meetings -</a:t>
            </a:r>
            <a:r>
              <a:rPr lang="en-GB" sz="2600" dirty="0"/>
              <a:t>Bi-monthly at 8am Pacific time on 2</a:t>
            </a:r>
            <a:r>
              <a:rPr lang="en-GB" sz="2600" baseline="30000" dirty="0"/>
              <a:t>nd/</a:t>
            </a:r>
            <a:r>
              <a:rPr lang="en-GB" sz="2600" dirty="0"/>
              <a:t>4</a:t>
            </a:r>
            <a:r>
              <a:rPr lang="en-GB" sz="2600" baseline="30000" dirty="0"/>
              <a:t>th</a:t>
            </a:r>
            <a:r>
              <a:rPr lang="en-GB" sz="2600" dirty="0"/>
              <a:t> Thursdays. </a:t>
            </a:r>
          </a:p>
          <a:p>
            <a:r>
              <a:rPr lang="en-GB" sz="2600" dirty="0"/>
              <a:t>Documents, calendar, roster, etc. in </a:t>
            </a:r>
            <a:r>
              <a:rPr lang="en-GB" dirty="0"/>
              <a:t>	</a:t>
            </a:r>
          </a:p>
          <a:p>
            <a:pPr lvl="1"/>
            <a:r>
              <a:rPr lang="en-GB" u="sng" dirty="0">
                <a:solidFill>
                  <a:schemeClr val="accent1"/>
                </a:solidFill>
                <a:hlinkClick r:id="rId5"/>
              </a:rPr>
              <a:t>https://sites.google.com/a/riscv.org/risc-v-staff/home/tech-groups-cal</a:t>
            </a:r>
            <a:endParaRPr lang="en-GB" u="sng" dirty="0">
              <a:solidFill>
                <a:schemeClr val="accent1"/>
              </a:solidFill>
            </a:endParaRPr>
          </a:p>
          <a:p>
            <a:pPr lvl="1"/>
            <a:r>
              <a:rPr lang="en-US" dirty="0">
                <a:hlinkClick r:id="rId6"/>
              </a:rPr>
              <a:t>https://drive.google.com/drive/folders/1DemKMAD3D0Ka1MeESRoVCJipSrwiUlEs</a:t>
            </a:r>
            <a:r>
              <a:rPr lang="en-US" dirty="0"/>
              <a:t> </a:t>
            </a:r>
            <a:br>
              <a:rPr lang="en-US" dirty="0"/>
            </a:br>
            <a:r>
              <a:rPr lang="en-US" sz="4500" dirty="0"/>
              <a:t>  </a:t>
            </a:r>
            <a:r>
              <a:rPr lang="en-US" dirty="0"/>
              <a:t>lifecycle in ”policies/supporting docs” folder, gaps in “planning” folder, arch-test specific in “information-&gt;content-&gt;arch-test”)</a:t>
            </a:r>
            <a:endParaRPr lang="en-GB" dirty="0"/>
          </a:p>
          <a:p>
            <a:r>
              <a:rPr lang="en-GB" sz="2600" dirty="0"/>
              <a:t>Git repositories		         </a:t>
            </a:r>
            <a:r>
              <a:rPr lang="en-GB" sz="2600" dirty="0">
                <a:sym typeface="Wingdings" pitchFamily="2" charset="2"/>
              </a:rPr>
              <a:t></a:t>
            </a:r>
            <a:r>
              <a:rPr lang="en-GB" sz="2600" dirty="0"/>
              <a:t>docs		</a:t>
            </a:r>
            <a:r>
              <a:rPr lang="en-GB" sz="2600" dirty="0" err="1"/>
              <a:t>riscv</a:t>
            </a:r>
            <a:r>
              <a:rPr lang="en-GB" sz="2600" dirty="0"/>
              <a:t>		</a:t>
            </a:r>
            <a:r>
              <a:rPr lang="en-GB" sz="2600" dirty="0">
                <a:sym typeface="Wingdings" pitchFamily="2" charset="2"/>
              </a:rPr>
              <a:t> tools</a:t>
            </a:r>
            <a:endParaRPr lang="en-GB" sz="2600" dirty="0"/>
          </a:p>
          <a:p>
            <a:pPr lvl="1"/>
            <a:r>
              <a:rPr lang="en-GB" dirty="0">
                <a:hlinkClick r:id="rId7"/>
              </a:rPr>
              <a:t>https://github.com/</a:t>
            </a:r>
            <a:r>
              <a:rPr lang="en-GB" dirty="0">
                <a:hlinkClick r:id="rId8"/>
              </a:rPr>
              <a:t> riscv-non-isa </a:t>
            </a:r>
            <a:r>
              <a:rPr lang="en-GB" dirty="0">
                <a:hlinkClick r:id="rId9"/>
              </a:rPr>
              <a:t>/riscv-arch-test/tree/master/doc</a:t>
            </a:r>
            <a:r>
              <a:rPr lang="en-GB" dirty="0"/>
              <a:t>   tests		   </a:t>
            </a:r>
            <a:r>
              <a:rPr lang="en-GB" u="sng" dirty="0">
                <a:solidFill>
                  <a:schemeClr val="accent1"/>
                </a:solidFill>
                <a:hlinkClick r:id="rId8"/>
              </a:rPr>
              <a:t>h</a:t>
            </a:r>
            <a:r>
              <a:rPr lang="en-GB" dirty="0">
                <a:hlinkClick r:id="rId8"/>
              </a:rPr>
              <a:t>ttps://github.com/riscv-non-isa/riscv-arch-test</a:t>
            </a:r>
            <a:endParaRPr lang="en-GB" dirty="0"/>
          </a:p>
          <a:p>
            <a:pPr lvl="1"/>
            <a:r>
              <a:rPr lang="en-US" u="sng" dirty="0">
                <a:solidFill>
                  <a:schemeClr val="accent1"/>
                </a:solidFill>
                <a:hlinkClick r:id="rId10"/>
              </a:rPr>
              <a:t>https://github.com/</a:t>
            </a:r>
            <a:r>
              <a:rPr lang="en-US" dirty="0">
                <a:hlinkClick r:id="rId10"/>
              </a:rPr>
              <a:t>riscv-software-src</a:t>
            </a:r>
            <a:r>
              <a:rPr lang="en-US" u="sng" dirty="0">
                <a:solidFill>
                  <a:schemeClr val="accent1"/>
                </a:solidFill>
                <a:hlinkClick r:id="rId10"/>
              </a:rPr>
              <a:t>/riscof/tree/master/docs</a:t>
            </a:r>
            <a:r>
              <a:rPr lang="en-US" dirty="0"/>
              <a:t>         </a:t>
            </a:r>
            <a:r>
              <a:rPr lang="en-US" dirty="0" err="1"/>
              <a:t>riscof</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1"/>
              </a:rPr>
              <a:t>riscv-software-src </a:t>
            </a:r>
            <a:r>
              <a:rPr lang="en-US" u="sng" dirty="0">
                <a:solidFill>
                  <a:schemeClr val="accent1"/>
                </a:solidFill>
              </a:rPr>
              <a:t>/</a:t>
            </a:r>
            <a:r>
              <a:rPr lang="en-US" u="sng" dirty="0" err="1">
                <a:solidFill>
                  <a:schemeClr val="accent1"/>
                </a:solidFill>
              </a:rPr>
              <a:t>riscof</a:t>
            </a:r>
            <a:r>
              <a:rPr lang="en-US" u="sng" dirty="0">
                <a:solidFill>
                  <a:schemeClr val="accent1"/>
                </a:solidFill>
              </a:rPr>
              <a:t> </a:t>
            </a: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riscv-ctg</a:t>
            </a:r>
            <a:r>
              <a:rPr lang="en-US" dirty="0">
                <a:solidFill>
                  <a:schemeClr val="accent1"/>
                </a:solidFill>
              </a:rPr>
              <a:t>/tree/master/docs    </a:t>
            </a:r>
            <a:r>
              <a:rPr lang="en-US" dirty="0"/>
              <a:t>Test Gen.</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1"/>
              </a:rPr>
              <a:t>riscv-software-src </a:t>
            </a:r>
            <a:r>
              <a:rPr lang="en-US" u="sng" dirty="0">
                <a:solidFill>
                  <a:schemeClr val="accent1"/>
                </a:solidFill>
              </a:rPr>
              <a:t>/</a:t>
            </a:r>
            <a:r>
              <a:rPr lang="en-US" u="sng" dirty="0" err="1">
                <a:solidFill>
                  <a:schemeClr val="accent1"/>
                </a:solidFill>
              </a:rPr>
              <a:t>riscv-ctg</a:t>
            </a:r>
            <a:endParaRPr lang="en-US" u="sng" dirty="0">
              <a:solidFill>
                <a:schemeClr val="accent1"/>
              </a:solidFill>
            </a:endParaRP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riscv-isac</a:t>
            </a:r>
            <a:r>
              <a:rPr lang="en-US" dirty="0">
                <a:solidFill>
                  <a:schemeClr val="accent1"/>
                </a:solidFill>
              </a:rPr>
              <a:t>/tree/master/docs </a:t>
            </a:r>
            <a:r>
              <a:rPr lang="en-GB" dirty="0"/>
              <a:t>YAML, WARL config   </a:t>
            </a:r>
            <a:r>
              <a:rPr lang="en-GB" dirty="0">
                <a:hlinkClick r:id="rId12"/>
              </a:rPr>
              <a:t>https://github.com/</a:t>
            </a:r>
            <a:r>
              <a:rPr lang="en-US" dirty="0">
                <a:hlinkClick r:id="rId11"/>
              </a:rPr>
              <a:t>riscv-software-src </a:t>
            </a:r>
            <a:r>
              <a:rPr lang="en-GB" dirty="0">
                <a:hlinkClick r:id="rId12"/>
              </a:rPr>
              <a:t>/riscv-config/</a:t>
            </a:r>
            <a:endParaRPr lang="en-GB" dirty="0"/>
          </a:p>
          <a:p>
            <a:pPr lvl="1"/>
            <a:r>
              <a:rPr lang="en-GB" dirty="0">
                <a:hlinkClick r:id="rId13"/>
              </a:rPr>
              <a:t>https://github.com/riscv/sail-riscv/tree/master/doc</a:t>
            </a:r>
            <a:r>
              <a:rPr lang="en-GB" dirty="0"/>
              <a:t>	         Sail formal model	   </a:t>
            </a:r>
            <a:r>
              <a:rPr lang="en-GB" dirty="0">
                <a:hlinkClick r:id="rId14"/>
              </a:rPr>
              <a:t>https://github.com/riscv/sail-riscv/</a:t>
            </a:r>
            <a:endParaRPr lang="en-GB" dirty="0"/>
          </a:p>
          <a:p>
            <a:pPr lvl="1"/>
            <a:r>
              <a:rPr lang="en-GB" dirty="0">
                <a:solidFill>
                  <a:schemeClr val="accent1"/>
                </a:solidFill>
                <a:hlinkClick r:id="rId7">
                  <a:extLst>
                    <a:ext uri="{A12FA001-AC4F-418D-AE19-62706E023703}">
                      <ahyp:hlinkClr xmlns:ahyp="http://schemas.microsoft.com/office/drawing/2018/hyperlinkcolor" val="tx"/>
                    </a:ext>
                  </a:extLst>
                </a:hlinkClick>
              </a:rPr>
              <a:t>https://github.</a:t>
            </a:r>
            <a:r>
              <a:rPr lang="en-GB" u="sng" dirty="0">
                <a:solidFill>
                  <a:schemeClr val="accent1"/>
                </a:solidFill>
                <a:hlinkClick r:id="rId7">
                  <a:extLst>
                    <a:ext uri="{A12FA001-AC4F-418D-AE19-62706E023703}">
                      <ahyp:hlinkClr xmlns:ahyp="http://schemas.microsoft.com/office/drawing/2018/hyperlinkcolor" val="tx"/>
                    </a:ext>
                  </a:extLst>
                </a:hlinkClick>
              </a:rPr>
              <a:t>com</a:t>
            </a:r>
            <a:r>
              <a:rPr lang="en-GB" u="sng" dirty="0">
                <a:solidFill>
                  <a:schemeClr val="accent1"/>
                </a:solidFill>
              </a:rPr>
              <a:t>/</a:t>
            </a:r>
            <a:r>
              <a:rPr lang="en-GB" u="sng" dirty="0" err="1">
                <a:solidFill>
                  <a:schemeClr val="accent1"/>
                </a:solidFill>
              </a:rPr>
              <a:t>riscv</a:t>
            </a:r>
            <a:r>
              <a:rPr lang="en-GB" u="sng" dirty="0">
                <a:solidFill>
                  <a:schemeClr val="accent1"/>
                </a:solidFill>
              </a:rPr>
              <a:t>-admin/architecture-test </a:t>
            </a:r>
            <a:r>
              <a:rPr lang="en-GB" dirty="0"/>
              <a:t>	 	          </a:t>
            </a:r>
            <a:r>
              <a:rPr lang="en-GB" dirty="0">
                <a:solidFill>
                  <a:srgbClr val="FF0000"/>
                </a:solidFill>
              </a:rPr>
              <a:t>minutes, charter</a:t>
            </a:r>
          </a:p>
          <a:p>
            <a:r>
              <a:rPr lang="en-GB" dirty="0"/>
              <a:t>JIRA: </a:t>
            </a:r>
            <a:r>
              <a:rPr lang="en-US" sz="2400" dirty="0">
                <a:hlinkClick r:id="rId15"/>
              </a:rPr>
              <a:t>https://jira.riscv.org/projects/CSC/issues/CSC-1?filter=allopenissues</a:t>
            </a:r>
            <a:endParaRPr lang="en-US" sz="2400" dirty="0"/>
          </a:p>
          <a:p>
            <a:r>
              <a:rPr lang="en-US" sz="2400" dirty="0"/>
              <a:t>Sail annotated ISA spec: in </a:t>
            </a:r>
            <a:r>
              <a:rPr lang="en-US" sz="2400" dirty="0">
                <a:hlinkClick r:id="rId16"/>
              </a:rPr>
              <a:t>https://github.com/rems-project/riscv-isa-manual/blob/sail/</a:t>
            </a:r>
            <a:endParaRPr lang="en-US" sz="2400" dirty="0"/>
          </a:p>
          <a:p>
            <a:pPr lvl="1"/>
            <a:r>
              <a:rPr lang="en-US" dirty="0">
                <a:hlinkClick r:id="rId16"/>
              </a:rPr>
              <a:t>README.SAIL</a:t>
            </a:r>
            <a:r>
              <a:rPr lang="en-US" dirty="0"/>
              <a:t>		            </a:t>
            </a:r>
            <a:r>
              <a:rPr lang="en-US" dirty="0">
                <a:sym typeface="Wingdings" pitchFamily="2" charset="2"/>
              </a:rPr>
              <a:t></a:t>
            </a:r>
            <a:r>
              <a:rPr lang="en-US" dirty="0"/>
              <a:t>how to annotate               annotated </a:t>
            </a:r>
            <a:r>
              <a:rPr lang="en-US" dirty="0" err="1"/>
              <a:t>unpriv</a:t>
            </a:r>
            <a:r>
              <a:rPr lang="en-US" dirty="0"/>
              <a:t> spec</a:t>
            </a:r>
            <a:r>
              <a:rPr lang="en-US" dirty="0">
                <a:sym typeface="Wingdings" pitchFamily="2" charset="2"/>
              </a:rPr>
              <a:t>	</a:t>
            </a:r>
            <a:r>
              <a:rPr lang="en-US" dirty="0">
                <a:hlinkClick r:id="rId17"/>
              </a:rPr>
              <a:t>release/riscv-spec-sail-draft.pdf</a:t>
            </a:r>
            <a:r>
              <a:rPr lang="en-US" dirty="0"/>
              <a:t>		</a:t>
            </a:r>
          </a:p>
          <a:p>
            <a:pPr lvl="1"/>
            <a:r>
              <a:rPr lang="en-US" dirty="0">
                <a:hlinkClick r:id="rId17"/>
              </a:rPr>
              <a:t>release/riscv-spec-sail-draft.pdf</a:t>
            </a:r>
            <a:r>
              <a:rPr lang="en-US" dirty="0"/>
              <a:t>   </a:t>
            </a:r>
            <a:r>
              <a:rPr lang="en-US" dirty="0">
                <a:sym typeface="Wingdings" pitchFamily="2" charset="2"/>
              </a:rPr>
              <a:t></a:t>
            </a:r>
            <a:r>
              <a:rPr lang="en-US" dirty="0"/>
              <a:t> annotated source            annotated      </a:t>
            </a:r>
            <a:r>
              <a:rPr lang="en-US" dirty="0" err="1"/>
              <a:t>priv</a:t>
            </a:r>
            <a:r>
              <a:rPr lang="en-US" dirty="0"/>
              <a:t> spec</a:t>
            </a:r>
            <a:r>
              <a:rPr lang="en-US" dirty="0">
                <a:sym typeface="Wingdings" pitchFamily="2" charset="2"/>
              </a:rPr>
              <a:t></a:t>
            </a:r>
            <a:r>
              <a:rPr lang="en-US" dirty="0"/>
              <a:t>	</a:t>
            </a:r>
            <a:r>
              <a:rPr lang="en-US" dirty="0">
                <a:hlinkClick r:id="rId18"/>
              </a:rPr>
              <a:t>release/riscv-privileged-sail-draft.pdf</a:t>
            </a:r>
            <a:r>
              <a:rPr lang="en-US" dirty="0"/>
              <a:t>	</a:t>
            </a:r>
          </a:p>
          <a:p>
            <a:pPr lvl="1"/>
            <a:r>
              <a:rPr lang="en-US" dirty="0">
                <a:hlinkClick r:id="rId19"/>
              </a:rPr>
              <a:t>https://us02web.zoom.us/rec/share/-XIYazzhIBbQoiZdarCfebdjxjDWiVhf-LxnuVrliN4Bc30yf17ztKkKDU4Og54b.fArPPqnuR-NiXpQU</a:t>
            </a:r>
            <a:r>
              <a:rPr lang="en-US" dirty="0"/>
              <a:t>   </a:t>
            </a:r>
          </a:p>
          <a:p>
            <a:pPr marL="457200" lvl="1" indent="0">
              <a:buNone/>
            </a:pPr>
            <a:r>
              <a:rPr lang="en-US" dirty="0"/>
              <a:t>	Tutorial Passcode: tHAR#5$V</a:t>
            </a:r>
            <a:endParaRPr lang="en-US" sz="2400" dirty="0"/>
          </a:p>
          <a:p>
            <a:pPr marL="457200" lvl="1" indent="0">
              <a:buNone/>
            </a:pPr>
            <a:endParaRPr lang="en-GB" dirty="0"/>
          </a:p>
        </p:txBody>
      </p:sp>
      <p:sp>
        <p:nvSpPr>
          <p:cNvPr id="7" name="Frame 5">
            <a:extLst>
              <a:ext uri="{FF2B5EF4-FFF2-40B4-BE49-F238E27FC236}">
                <a16:creationId xmlns:a16="http://schemas.microsoft.com/office/drawing/2014/main" id="{84AD6BFA-0654-5A4F-B5D0-56E47540B637}"/>
              </a:ext>
            </a:extLst>
          </p:cNvPr>
          <p:cNvSpPr/>
          <p:nvPr/>
        </p:nvSpPr>
        <p:spPr>
          <a:xfrm>
            <a:off x="6109855" y="3045520"/>
            <a:ext cx="1496290" cy="142948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9" name="Group 8">
            <a:extLst>
              <a:ext uri="{FF2B5EF4-FFF2-40B4-BE49-F238E27FC236}">
                <a16:creationId xmlns:a16="http://schemas.microsoft.com/office/drawing/2014/main" id="{8EBBF402-20FB-1A4F-881F-97F59A64BFBD}"/>
              </a:ext>
            </a:extLst>
          </p:cNvPr>
          <p:cNvGrpSpPr/>
          <p:nvPr/>
        </p:nvGrpSpPr>
        <p:grpSpPr>
          <a:xfrm>
            <a:off x="942822" y="3045521"/>
            <a:ext cx="10723416" cy="1429490"/>
            <a:chOff x="955965" y="3332017"/>
            <a:chExt cx="10723416" cy="1709052"/>
          </a:xfrm>
        </p:grpSpPr>
        <p:sp>
          <p:nvSpPr>
            <p:cNvPr id="6" name="Frame 5">
              <a:extLst>
                <a:ext uri="{FF2B5EF4-FFF2-40B4-BE49-F238E27FC236}">
                  <a16:creationId xmlns:a16="http://schemas.microsoft.com/office/drawing/2014/main" id="{3385BFA0-490A-ED40-A35B-9B3ACE643D63}"/>
                </a:ext>
              </a:extLst>
            </p:cNvPr>
            <p:cNvSpPr/>
            <p:nvPr/>
          </p:nvSpPr>
          <p:spPr>
            <a:xfrm>
              <a:off x="7619288" y="3332017"/>
              <a:ext cx="4060093" cy="1709052"/>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Frame 5">
              <a:extLst>
                <a:ext uri="{FF2B5EF4-FFF2-40B4-BE49-F238E27FC236}">
                  <a16:creationId xmlns:a16="http://schemas.microsoft.com/office/drawing/2014/main" id="{15895C7C-91CE-0548-9F73-8A9D425BB48C}"/>
                </a:ext>
              </a:extLst>
            </p:cNvPr>
            <p:cNvSpPr/>
            <p:nvPr/>
          </p:nvSpPr>
          <p:spPr>
            <a:xfrm>
              <a:off x="955965" y="3332017"/>
              <a:ext cx="5167033" cy="1709050"/>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0" name="Group 9">
            <a:extLst>
              <a:ext uri="{FF2B5EF4-FFF2-40B4-BE49-F238E27FC236}">
                <a16:creationId xmlns:a16="http://schemas.microsoft.com/office/drawing/2014/main" id="{DC1A0F63-1361-A44B-ABDE-58D912A5FD3E}"/>
              </a:ext>
            </a:extLst>
          </p:cNvPr>
          <p:cNvGrpSpPr/>
          <p:nvPr/>
        </p:nvGrpSpPr>
        <p:grpSpPr>
          <a:xfrm>
            <a:off x="942822" y="5029196"/>
            <a:ext cx="10081931" cy="498768"/>
            <a:chOff x="955965" y="4162235"/>
            <a:chExt cx="10068788" cy="508599"/>
          </a:xfrm>
        </p:grpSpPr>
        <p:sp>
          <p:nvSpPr>
            <p:cNvPr id="11" name="Frame 5">
              <a:extLst>
                <a:ext uri="{FF2B5EF4-FFF2-40B4-BE49-F238E27FC236}">
                  <a16:creationId xmlns:a16="http://schemas.microsoft.com/office/drawing/2014/main" id="{3A026433-FE42-E243-89C1-38AD76BA6AC2}"/>
                </a:ext>
              </a:extLst>
            </p:cNvPr>
            <p:cNvSpPr/>
            <p:nvPr/>
          </p:nvSpPr>
          <p:spPr>
            <a:xfrm>
              <a:off x="5541818" y="4162235"/>
              <a:ext cx="5482935"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Frame 5">
              <a:extLst>
                <a:ext uri="{FF2B5EF4-FFF2-40B4-BE49-F238E27FC236}">
                  <a16:creationId xmlns:a16="http://schemas.microsoft.com/office/drawing/2014/main" id="{5519E871-586C-F24A-9608-DAFA945EF126}"/>
                </a:ext>
              </a:extLst>
            </p:cNvPr>
            <p:cNvSpPr/>
            <p:nvPr/>
          </p:nvSpPr>
          <p:spPr>
            <a:xfrm>
              <a:off x="955965" y="4162235"/>
              <a:ext cx="4585853"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Rectangle 3">
            <a:extLst>
              <a:ext uri="{FF2B5EF4-FFF2-40B4-BE49-F238E27FC236}">
                <a16:creationId xmlns:a16="http://schemas.microsoft.com/office/drawing/2014/main" id="{2460166F-B35D-2B45-BDCB-755798B1FDA6}"/>
              </a:ext>
            </a:extLst>
          </p:cNvPr>
          <p:cNvSpPr/>
          <p:nvPr/>
        </p:nvSpPr>
        <p:spPr>
          <a:xfrm>
            <a:off x="5977217" y="3244334"/>
            <a:ext cx="2375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04491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E278-2EB4-A44C-B71D-13C48351218B}"/>
              </a:ext>
            </a:extLst>
          </p:cNvPr>
          <p:cNvSpPr>
            <a:spLocks noGrp="1"/>
          </p:cNvSpPr>
          <p:nvPr>
            <p:ph type="title"/>
          </p:nvPr>
        </p:nvSpPr>
        <p:spPr>
          <a:xfrm>
            <a:off x="838200" y="-23181"/>
            <a:ext cx="10515600" cy="699587"/>
          </a:xfrm>
          <a:solidFill>
            <a:schemeClr val="accent1"/>
          </a:solidFill>
        </p:spPr>
        <p:txBody>
          <a:bodyPr/>
          <a:lstStyle/>
          <a:p>
            <a:pPr algn="ctr"/>
            <a:r>
              <a:rPr lang="en-US" b="1" dirty="0">
                <a:solidFill>
                  <a:schemeClr val="bg1"/>
                </a:solidFill>
              </a:rPr>
              <a:t>Meeting Agenda</a:t>
            </a:r>
          </a:p>
        </p:txBody>
      </p:sp>
      <p:sp>
        <p:nvSpPr>
          <p:cNvPr id="3" name="Content Placeholder 2">
            <a:extLst>
              <a:ext uri="{FF2B5EF4-FFF2-40B4-BE49-F238E27FC236}">
                <a16:creationId xmlns:a16="http://schemas.microsoft.com/office/drawing/2014/main" id="{7F131904-4D9D-6B44-A307-12F81DA72C36}"/>
              </a:ext>
            </a:extLst>
          </p:cNvPr>
          <p:cNvSpPr>
            <a:spLocks noGrp="1"/>
          </p:cNvSpPr>
          <p:nvPr>
            <p:ph idx="1"/>
          </p:nvPr>
        </p:nvSpPr>
        <p:spPr>
          <a:xfrm>
            <a:off x="589005" y="676406"/>
            <a:ext cx="11107695" cy="6181594"/>
          </a:xfrm>
        </p:spPr>
        <p:txBody>
          <a:bodyPr>
            <a:noAutofit/>
          </a:bodyPr>
          <a:lstStyle/>
          <a:p>
            <a:pPr marL="400050" indent="-400050">
              <a:buFont typeface="+mj-lt"/>
              <a:buAutoNum type="romanUcPeriod"/>
            </a:pPr>
            <a:r>
              <a:rPr lang="en-US" sz="1600" dirty="0"/>
              <a:t>Updates, Status, Progress</a:t>
            </a:r>
            <a:r>
              <a:rPr lang="en-US" sz="1400" dirty="0"/>
              <a:t>:</a:t>
            </a:r>
          </a:p>
          <a:p>
            <a:pPr marL="857250" lvl="1" indent="-400050">
              <a:buFont typeface="+mj-lt"/>
              <a:buAutoNum type="romanUcPeriod"/>
            </a:pPr>
            <a:r>
              <a:rPr lang="en-US" sz="1000" dirty="0"/>
              <a:t>Other status</a:t>
            </a:r>
          </a:p>
          <a:p>
            <a:pPr marL="400050" indent="-400050">
              <a:buFont typeface="+mj-lt"/>
              <a:buAutoNum type="romanUcPeriod"/>
            </a:pPr>
            <a:r>
              <a:rPr lang="en-US" sz="1600" dirty="0"/>
              <a:t>Next steps and Ongoing maintenance </a:t>
            </a:r>
            <a:endParaRPr lang="en-US" sz="1400" dirty="0">
              <a:solidFill>
                <a:schemeClr val="bg1">
                  <a:lumMod val="50000"/>
                </a:schemeClr>
              </a:solidFill>
            </a:endParaRPr>
          </a:p>
          <a:p>
            <a:pPr lvl="1">
              <a:buFont typeface="+mj-lt"/>
              <a:buAutoNum type="arabicPeriod"/>
            </a:pPr>
            <a:r>
              <a:rPr lang="en-US" sz="1600" dirty="0"/>
              <a:t>Future Plans</a:t>
            </a:r>
          </a:p>
          <a:p>
            <a:pPr lvl="1">
              <a:buFont typeface="+mj-lt"/>
              <a:buAutoNum type="arabicPeriod"/>
            </a:pPr>
            <a:r>
              <a:rPr lang="en-US" sz="1600" dirty="0"/>
              <a:t>Issues/PR Review</a:t>
            </a:r>
          </a:p>
          <a:p>
            <a:pPr lvl="1">
              <a:buFont typeface="+mj-lt"/>
              <a:buAutoNum type="arabicPeriod"/>
            </a:pPr>
            <a:r>
              <a:rPr lang="en-US" sz="1600" dirty="0" err="1">
                <a:solidFill>
                  <a:schemeClr val="bg1">
                    <a:lumMod val="75000"/>
                  </a:schemeClr>
                </a:solidFill>
              </a:rPr>
              <a:t>Priv</a:t>
            </a:r>
            <a:r>
              <a:rPr lang="en-US" sz="1600" dirty="0">
                <a:solidFill>
                  <a:schemeClr val="bg1">
                    <a:lumMod val="75000"/>
                  </a:schemeClr>
                </a:solidFill>
              </a:rPr>
              <a:t> mode testing – methodology and previous work</a:t>
            </a:r>
          </a:p>
          <a:p>
            <a:pPr lvl="2">
              <a:buFont typeface="+mj-lt"/>
              <a:buAutoNum type="arabicPeriod"/>
            </a:pPr>
            <a:r>
              <a:rPr lang="en-US" sz="1200" dirty="0">
                <a:solidFill>
                  <a:schemeClr val="bg1">
                    <a:lumMod val="75000"/>
                  </a:schemeClr>
                </a:solidFill>
              </a:rPr>
              <a:t>How should we implement explicit mode changes inside a test</a:t>
            </a:r>
          </a:p>
          <a:p>
            <a:pPr lvl="1">
              <a:buFont typeface="+mj-lt"/>
              <a:buAutoNum type="arabicPeriod"/>
            </a:pPr>
            <a:r>
              <a:rPr lang="en-US" sz="1600" dirty="0">
                <a:solidFill>
                  <a:schemeClr val="bg1">
                    <a:lumMod val="50000"/>
                  </a:schemeClr>
                </a:solidFill>
              </a:rPr>
              <a:t>“Trick Boxes”– next steps (under auspices of Simulator SIG) need for interrupts, LR/SC, </a:t>
            </a:r>
            <a:r>
              <a:rPr lang="en-US" sz="1600" dirty="0" err="1">
                <a:solidFill>
                  <a:schemeClr val="bg1">
                    <a:lumMod val="50000"/>
                  </a:schemeClr>
                </a:solidFill>
              </a:rPr>
              <a:t>WRS.xxx</a:t>
            </a:r>
            <a:r>
              <a:rPr lang="en-US" sz="1600" dirty="0">
                <a:solidFill>
                  <a:schemeClr val="bg1">
                    <a:lumMod val="50000"/>
                  </a:schemeClr>
                </a:solidFill>
              </a:rPr>
              <a:t>, </a:t>
            </a:r>
            <a:r>
              <a:rPr lang="en-US" sz="1600" dirty="0" err="1">
                <a:solidFill>
                  <a:schemeClr val="bg1">
                    <a:lumMod val="50000"/>
                  </a:schemeClr>
                </a:solidFill>
              </a:rPr>
              <a:t>Zicntr</a:t>
            </a:r>
            <a:r>
              <a:rPr lang="en-US" sz="1600" dirty="0">
                <a:solidFill>
                  <a:schemeClr val="bg1">
                    <a:lumMod val="50000"/>
                  </a:schemeClr>
                </a:solidFill>
              </a:rPr>
              <a:t>)</a:t>
            </a:r>
          </a:p>
          <a:p>
            <a:pPr lvl="2">
              <a:buFont typeface="+mj-lt"/>
              <a:buAutoNum type="arabicPeriod"/>
            </a:pPr>
            <a:r>
              <a:rPr lang="en-US" sz="1200" dirty="0" err="1">
                <a:solidFill>
                  <a:schemeClr val="bg1">
                    <a:lumMod val="50000"/>
                  </a:schemeClr>
                </a:solidFill>
              </a:rPr>
              <a:t>Async</a:t>
            </a:r>
            <a:r>
              <a:rPr lang="en-US" sz="1200" dirty="0">
                <a:solidFill>
                  <a:schemeClr val="bg1">
                    <a:lumMod val="50000"/>
                  </a:schemeClr>
                </a:solidFill>
              </a:rPr>
              <a:t> Interrupt Generator TG (interrupt testing)</a:t>
            </a:r>
          </a:p>
          <a:p>
            <a:pPr lvl="2">
              <a:buFont typeface="+mj-lt"/>
              <a:buAutoNum type="arabicPeriod"/>
            </a:pPr>
            <a:r>
              <a:rPr lang="en-US" sz="1200" dirty="0" err="1">
                <a:solidFill>
                  <a:schemeClr val="bg1">
                    <a:lumMod val="50000"/>
                  </a:schemeClr>
                </a:solidFill>
              </a:rPr>
              <a:t>Async</a:t>
            </a:r>
            <a:r>
              <a:rPr lang="en-US" sz="1200" dirty="0">
                <a:solidFill>
                  <a:schemeClr val="bg1">
                    <a:lumMod val="50000"/>
                  </a:schemeClr>
                </a:solidFill>
              </a:rPr>
              <a:t> External Memory Access Generator (LR/SC, </a:t>
            </a:r>
            <a:r>
              <a:rPr lang="en-US" sz="1200" dirty="0" err="1">
                <a:solidFill>
                  <a:schemeClr val="bg1">
                    <a:lumMod val="50000"/>
                  </a:schemeClr>
                </a:solidFill>
              </a:rPr>
              <a:t>WRS.xxx</a:t>
            </a:r>
            <a:r>
              <a:rPr lang="en-US" sz="1200" dirty="0">
                <a:solidFill>
                  <a:schemeClr val="bg1">
                    <a:lumMod val="50000"/>
                  </a:schemeClr>
                </a:solidFill>
              </a:rPr>
              <a:t>, </a:t>
            </a:r>
            <a:r>
              <a:rPr lang="en-US" sz="1200" dirty="0" err="1">
                <a:solidFill>
                  <a:schemeClr val="bg1">
                    <a:lumMod val="50000"/>
                  </a:schemeClr>
                </a:solidFill>
              </a:rPr>
              <a:t>Zicntr</a:t>
            </a:r>
            <a:r>
              <a:rPr lang="en-US" sz="1200" dirty="0">
                <a:solidFill>
                  <a:schemeClr val="bg1">
                    <a:lumMod val="50000"/>
                  </a:schemeClr>
                </a:solidFill>
              </a:rPr>
              <a:t>/</a:t>
            </a:r>
            <a:r>
              <a:rPr lang="en-US" sz="1200" dirty="0" err="1">
                <a:solidFill>
                  <a:schemeClr val="bg1">
                    <a:lumMod val="50000"/>
                  </a:schemeClr>
                </a:solidFill>
              </a:rPr>
              <a:t>Zihpm</a:t>
            </a:r>
            <a:r>
              <a:rPr lang="en-US" sz="1200" dirty="0">
                <a:solidFill>
                  <a:schemeClr val="bg1">
                    <a:lumMod val="50000"/>
                  </a:schemeClr>
                </a:solidFill>
              </a:rPr>
              <a:t> testing)</a:t>
            </a:r>
          </a:p>
          <a:p>
            <a:pPr lvl="2">
              <a:buFont typeface="+mj-lt"/>
              <a:buAutoNum type="arabicPeriod"/>
            </a:pPr>
            <a:r>
              <a:rPr lang="en-US" sz="1200" dirty="0">
                <a:solidFill>
                  <a:schemeClr val="bg1">
                    <a:lumMod val="50000"/>
                  </a:schemeClr>
                </a:solidFill>
              </a:rPr>
              <a:t>Debug Module (test compatibility with </a:t>
            </a:r>
            <a:r>
              <a:rPr lang="en-US" sz="1200" dirty="0" err="1">
                <a:solidFill>
                  <a:schemeClr val="bg1">
                    <a:lumMod val="50000"/>
                  </a:schemeClr>
                </a:solidFill>
              </a:rPr>
              <a:t>Etrace</a:t>
            </a:r>
            <a:r>
              <a:rPr lang="en-US" sz="1200" dirty="0">
                <a:solidFill>
                  <a:schemeClr val="bg1">
                    <a:lumMod val="50000"/>
                  </a:schemeClr>
                </a:solidFill>
              </a:rPr>
              <a:t> non-ISA Spec)</a:t>
            </a:r>
          </a:p>
          <a:p>
            <a:pPr lvl="2">
              <a:buFont typeface="+mj-lt"/>
              <a:buAutoNum type="arabicPeriod"/>
            </a:pPr>
            <a:r>
              <a:rPr lang="en-US" sz="1200" dirty="0">
                <a:solidFill>
                  <a:schemeClr val="bg1">
                    <a:lumMod val="50000"/>
                  </a:schemeClr>
                </a:solidFill>
              </a:rPr>
              <a:t>Trace Module(s) (test compatibility of </a:t>
            </a:r>
            <a:r>
              <a:rPr lang="en-US" sz="1200" dirty="0" err="1">
                <a:solidFill>
                  <a:schemeClr val="bg1">
                    <a:lumMod val="50000"/>
                  </a:schemeClr>
                </a:solidFill>
              </a:rPr>
              <a:t>Ntrace</a:t>
            </a:r>
            <a:r>
              <a:rPr lang="en-US" sz="1200" dirty="0">
                <a:solidFill>
                  <a:schemeClr val="bg1">
                    <a:lumMod val="50000"/>
                  </a:schemeClr>
                </a:solidFill>
              </a:rPr>
              <a:t> non-ISA Spec)</a:t>
            </a:r>
          </a:p>
          <a:p>
            <a:pPr lvl="1">
              <a:buFont typeface="+mj-lt"/>
              <a:buAutoNum type="arabicPeriod"/>
            </a:pPr>
            <a:r>
              <a:rPr lang="en-US" sz="1600" dirty="0">
                <a:solidFill>
                  <a:schemeClr val="bg1">
                    <a:lumMod val="50000"/>
                  </a:schemeClr>
                </a:solidFill>
              </a:rPr>
              <a:t>Non-deterministic Behavior support (primarily misalign)</a:t>
            </a:r>
          </a:p>
          <a:p>
            <a:pPr lvl="1">
              <a:buFont typeface="+mj-lt"/>
              <a:buAutoNum type="arabicPeriod"/>
            </a:pPr>
            <a:r>
              <a:rPr lang="en-US" sz="1600" dirty="0">
                <a:solidFill>
                  <a:schemeClr val="bg1">
                    <a:lumMod val="75000"/>
                  </a:schemeClr>
                </a:solidFill>
              </a:rPr>
              <a:t>Making Jenkins tests be more C/I friendly</a:t>
            </a:r>
          </a:p>
          <a:p>
            <a:pPr lvl="1">
              <a:buFont typeface="+mj-lt"/>
              <a:buAutoNum type="arabicPeriod"/>
            </a:pPr>
            <a:r>
              <a:rPr lang="en-US" sz="1600" dirty="0">
                <a:solidFill>
                  <a:schemeClr val="bg1">
                    <a:lumMod val="75000"/>
                  </a:schemeClr>
                </a:solidFill>
              </a:rPr>
              <a:t>Splitting and updating </a:t>
            </a:r>
            <a:r>
              <a:rPr lang="en-US" sz="1600" dirty="0" err="1">
                <a:solidFill>
                  <a:schemeClr val="bg1">
                    <a:lumMod val="75000"/>
                  </a:schemeClr>
                </a:solidFill>
              </a:rPr>
              <a:t>Test_Format_Spec</a:t>
            </a:r>
            <a:r>
              <a:rPr lang="en-US" sz="1600" dirty="0">
                <a:solidFill>
                  <a:schemeClr val="bg1">
                    <a:lumMod val="75000"/>
                  </a:schemeClr>
                </a:solidFill>
              </a:rPr>
              <a:t> into Arch-Test-Developer-Spec and Arch-Test-User-Spec</a:t>
            </a:r>
          </a:p>
          <a:p>
            <a:pPr lvl="1">
              <a:buFont typeface="+mj-lt"/>
              <a:buAutoNum type="arabicPeriod"/>
            </a:pPr>
            <a:r>
              <a:rPr lang="en-US" sz="1600" dirty="0">
                <a:solidFill>
                  <a:schemeClr val="bg1">
                    <a:lumMod val="65000"/>
                  </a:schemeClr>
                </a:solidFill>
              </a:rPr>
              <a:t>Increasing ease of use</a:t>
            </a:r>
            <a:endParaRPr lang="en-US" sz="1200" dirty="0">
              <a:solidFill>
                <a:schemeClr val="bg1">
                  <a:lumMod val="65000"/>
                </a:schemeClr>
              </a:solidFill>
            </a:endParaRPr>
          </a:p>
          <a:p>
            <a:pPr marL="1257300" lvl="2" indent="-342900">
              <a:buFont typeface="+mj-lt"/>
              <a:buAutoNum type="alphaLcParenR"/>
            </a:pPr>
            <a:r>
              <a:rPr lang="en-US" sz="1400" dirty="0">
                <a:solidFill>
                  <a:schemeClr val="bg1">
                    <a:lumMod val="65000"/>
                  </a:schemeClr>
                </a:solidFill>
              </a:rPr>
              <a:t>Reference signature docker image, local </a:t>
            </a:r>
            <a:r>
              <a:rPr lang="en-US" sz="1400" dirty="0" err="1">
                <a:solidFill>
                  <a:schemeClr val="bg1">
                    <a:lumMod val="65000"/>
                  </a:schemeClr>
                </a:solidFill>
              </a:rPr>
              <a:t>podman</a:t>
            </a:r>
            <a:r>
              <a:rPr lang="en-US" sz="1400" dirty="0">
                <a:solidFill>
                  <a:schemeClr val="bg1">
                    <a:lumMod val="65000"/>
                  </a:schemeClr>
                </a:solidFill>
              </a:rPr>
              <a:t>/docker plugins, remote </a:t>
            </a:r>
            <a:r>
              <a:rPr lang="en-US" sz="1400" dirty="0" err="1">
                <a:solidFill>
                  <a:schemeClr val="bg1">
                    <a:lumMod val="65000"/>
                  </a:schemeClr>
                </a:solidFill>
              </a:rPr>
              <a:t>podman</a:t>
            </a:r>
            <a:r>
              <a:rPr lang="en-US" sz="1400" dirty="0">
                <a:solidFill>
                  <a:schemeClr val="bg1">
                    <a:lumMod val="65000"/>
                  </a:schemeClr>
                </a:solidFill>
              </a:rPr>
              <a:t> YAML</a:t>
            </a:r>
          </a:p>
          <a:p>
            <a:pPr marL="1257300" lvl="2" indent="-342900">
              <a:buFont typeface="+mj-lt"/>
              <a:buAutoNum type="alphaLcParenR"/>
            </a:pPr>
            <a:r>
              <a:rPr lang="en-US" sz="1400" dirty="0" err="1">
                <a:solidFill>
                  <a:schemeClr val="bg1">
                    <a:lumMod val="65000"/>
                  </a:schemeClr>
                </a:solidFill>
              </a:rPr>
              <a:t>Refsig</a:t>
            </a:r>
            <a:r>
              <a:rPr lang="en-US" sz="1400" dirty="0">
                <a:solidFill>
                  <a:schemeClr val="bg1">
                    <a:lumMod val="65000"/>
                  </a:schemeClr>
                </a:solidFill>
              </a:rPr>
              <a:t>-as-a-Service (</a:t>
            </a:r>
            <a:r>
              <a:rPr lang="en-US" sz="1400" dirty="0" err="1">
                <a:solidFill>
                  <a:schemeClr val="bg1">
                    <a:lumMod val="65000"/>
                  </a:schemeClr>
                </a:solidFill>
              </a:rPr>
              <a:t>RSaaS</a:t>
            </a:r>
            <a:r>
              <a:rPr lang="en-US" sz="1400" dirty="0">
                <a:solidFill>
                  <a:schemeClr val="bg1">
                    <a:lumMod val="65000"/>
                  </a:schemeClr>
                </a:solidFill>
              </a:rPr>
              <a:t>) implementation</a:t>
            </a:r>
          </a:p>
          <a:p>
            <a:pPr lvl="1">
              <a:buFont typeface="+mj-lt"/>
              <a:buAutoNum type="arabicPeriod"/>
            </a:pPr>
            <a:r>
              <a:rPr lang="en-US" sz="1600" dirty="0">
                <a:solidFill>
                  <a:schemeClr val="bg1">
                    <a:lumMod val="50000"/>
                  </a:schemeClr>
                </a:solidFill>
              </a:rPr>
              <a:t>Discussion: should  - should machine generated SAIL to be allowed for CSR read/write legalization?</a:t>
            </a:r>
          </a:p>
          <a:p>
            <a:pPr lvl="1">
              <a:buFont typeface="+mj-lt"/>
              <a:buAutoNum type="arabicPeriod"/>
            </a:pPr>
            <a:r>
              <a:rPr lang="en-US" sz="1600" dirty="0">
                <a:solidFill>
                  <a:schemeClr val="bg2"/>
                </a:solidFill>
              </a:rPr>
              <a:t>Dynamic Test Generation</a:t>
            </a:r>
          </a:p>
          <a:p>
            <a:pPr lvl="2">
              <a:buFont typeface="+mj-lt"/>
              <a:buAutoNum type="arabicPeriod"/>
            </a:pPr>
            <a:r>
              <a:rPr lang="en-US" sz="1200" dirty="0">
                <a:solidFill>
                  <a:schemeClr val="bg2"/>
                </a:solidFill>
              </a:rPr>
              <a:t>Related: how should we deal with 1GB test directories (FP</a:t>
            </a:r>
          </a:p>
          <a:p>
            <a:pPr lvl="1">
              <a:buFont typeface="+mj-lt"/>
              <a:buAutoNum type="arabicPeriod"/>
            </a:pPr>
            <a:r>
              <a:rPr lang="en-US" sz="1600" dirty="0">
                <a:solidFill>
                  <a:schemeClr val="bg2"/>
                </a:solidFill>
              </a:rPr>
              <a:t>Revisit Config YAML GUI interface</a:t>
            </a:r>
          </a:p>
          <a:p>
            <a:pPr>
              <a:buFont typeface="+mj-lt"/>
              <a:buAutoNum type="romanUcPeriod"/>
            </a:pPr>
            <a:r>
              <a:rPr lang="en-US" sz="2000" dirty="0"/>
              <a:t> Future Agenda items </a:t>
            </a:r>
          </a:p>
          <a:p>
            <a:pPr lvl="1">
              <a:buFont typeface="+mj-lt"/>
              <a:buAutoNum type="arabicPeriod"/>
            </a:pPr>
            <a:r>
              <a:rPr lang="en-US" sz="1600" dirty="0">
                <a:solidFill>
                  <a:schemeClr val="bg1">
                    <a:lumMod val="75000"/>
                  </a:schemeClr>
                </a:solidFill>
              </a:rPr>
              <a:t>Maintenance updates to V2 to enable future tests</a:t>
            </a:r>
          </a:p>
          <a:p>
            <a:pPr lvl="2">
              <a:buFont typeface="+mj-lt"/>
              <a:buAutoNum type="alphaLcParenR"/>
            </a:pPr>
            <a:r>
              <a:rPr lang="en-US" sz="1200" dirty="0">
                <a:solidFill>
                  <a:schemeClr val="bg1">
                    <a:lumMod val="75000"/>
                  </a:schemeClr>
                </a:solidFill>
              </a:rPr>
              <a:t>Convert assertions to be out-of-line</a:t>
            </a:r>
          </a:p>
          <a:p>
            <a:pPr lvl="2">
              <a:buFont typeface="+mj-lt"/>
              <a:buAutoNum type="alphaLcParenR"/>
            </a:pPr>
            <a:r>
              <a:rPr lang="en-US" sz="1200" dirty="0">
                <a:solidFill>
                  <a:schemeClr val="bg1">
                    <a:lumMod val="75000"/>
                  </a:schemeClr>
                </a:solidFill>
              </a:rPr>
              <a:t>add assertion macros  for FP, DP, </a:t>
            </a:r>
            <a:r>
              <a:rPr lang="en-US" sz="1200" dirty="0" err="1">
                <a:solidFill>
                  <a:schemeClr val="bg1">
                    <a:lumMod val="75000"/>
                  </a:schemeClr>
                </a:solidFill>
              </a:rPr>
              <a:t>Vreg</a:t>
            </a:r>
            <a:r>
              <a:rPr lang="en-US" sz="1200" dirty="0">
                <a:solidFill>
                  <a:schemeClr val="bg1">
                    <a:lumMod val="75000"/>
                  </a:schemeClr>
                </a:solidFill>
              </a:rPr>
              <a:t> to </a:t>
            </a:r>
            <a:r>
              <a:rPr lang="en-US" sz="1200" dirty="0" err="1">
                <a:solidFill>
                  <a:schemeClr val="bg1">
                    <a:lumMod val="75000"/>
                  </a:schemeClr>
                </a:solidFill>
              </a:rPr>
              <a:t>arch_test.h</a:t>
            </a:r>
            <a:r>
              <a:rPr lang="en-US" sz="1200" dirty="0">
                <a:solidFill>
                  <a:schemeClr val="bg1">
                    <a:lumMod val="75000"/>
                  </a:schemeClr>
                </a:solidFill>
              </a:rPr>
              <a:t>  and </a:t>
            </a:r>
            <a:r>
              <a:rPr lang="en-US" sz="1200" dirty="0" err="1">
                <a:solidFill>
                  <a:schemeClr val="bg1">
                    <a:lumMod val="75000"/>
                  </a:schemeClr>
                </a:solidFill>
              </a:rPr>
              <a:t>test_format</a:t>
            </a:r>
            <a:r>
              <a:rPr lang="en-US" sz="1200" dirty="0">
                <a:solidFill>
                  <a:schemeClr val="bg1">
                    <a:lumMod val="75000"/>
                  </a:schemeClr>
                </a:solidFill>
              </a:rPr>
              <a:t> spec</a:t>
            </a:r>
          </a:p>
          <a:p>
            <a:pPr lvl="1">
              <a:buFont typeface="+mj-lt"/>
              <a:buAutoNum type="arabicPeriod"/>
            </a:pPr>
            <a:r>
              <a:rPr lang="en-US" sz="1600" dirty="0">
                <a:solidFill>
                  <a:schemeClr val="bg1">
                    <a:lumMod val="75000"/>
                  </a:schemeClr>
                </a:solidFill>
              </a:rPr>
              <a:t>Tests for non-deterministic result (see attached discussion in email) </a:t>
            </a:r>
          </a:p>
          <a:p>
            <a:pPr lvl="2">
              <a:buFont typeface="+mj-lt"/>
              <a:buAutoNum type="alphaLcParenR"/>
            </a:pPr>
            <a:r>
              <a:rPr lang="en-US" sz="1200" dirty="0">
                <a:solidFill>
                  <a:schemeClr val="bg1">
                    <a:lumMod val="75000"/>
                  </a:schemeClr>
                </a:solidFill>
              </a:rPr>
              <a:t>Provide a reference RTL test fixture (as opposed to SW functional model). See.      JIRA CSC-6 </a:t>
            </a:r>
          </a:p>
          <a:p>
            <a:pPr lvl="2">
              <a:buFont typeface="+mj-lt"/>
              <a:buAutoNum type="alphaLcParenR"/>
            </a:pPr>
            <a:r>
              <a:rPr lang="en-US" sz="1200" dirty="0">
                <a:solidFill>
                  <a:schemeClr val="bg1">
                    <a:lumMod val="75000"/>
                  </a:schemeClr>
                </a:solidFill>
              </a:rPr>
              <a:t>Define hooks for concurrency tests</a:t>
            </a:r>
          </a:p>
          <a:p>
            <a:pPr lvl="1">
              <a:buFont typeface="+mj-lt"/>
              <a:buAutoNum type="arabicPeriod"/>
            </a:pPr>
            <a:r>
              <a:rPr lang="en-US" sz="1600" dirty="0">
                <a:solidFill>
                  <a:schemeClr val="bg1">
                    <a:lumMod val="75000"/>
                  </a:schemeClr>
                </a:solidFill>
              </a:rPr>
              <a:t>Specific Arch-Test Policy/Process Gaps:</a:t>
            </a:r>
          </a:p>
          <a:p>
            <a:pPr lvl="2">
              <a:buFont typeface="+mj-lt"/>
              <a:buAutoNum type="alphaLcParenR"/>
            </a:pPr>
            <a:r>
              <a:rPr lang="en-US" sz="1200" dirty="0">
                <a:solidFill>
                  <a:schemeClr val="bg1">
                    <a:lumMod val="75000"/>
                  </a:schemeClr>
                </a:solidFill>
              </a:rPr>
              <a:t>Identify Tool providers, e.g. coverage model, test generation for new features/extensions</a:t>
            </a:r>
          </a:p>
          <a:p>
            <a:pPr lvl="2">
              <a:buFont typeface="+mj-lt"/>
              <a:buAutoNum type="alphaLcParenR"/>
            </a:pPr>
            <a:r>
              <a:rPr lang="en-US" sz="1200" dirty="0">
                <a:solidFill>
                  <a:schemeClr val="bg1">
                    <a:lumMod val="75000"/>
                  </a:schemeClr>
                </a:solidFill>
              </a:rPr>
              <a:t>Flesh out test development order &amp; identify resources (e.g. </a:t>
            </a:r>
            <a:r>
              <a:rPr lang="en-US" sz="1200" dirty="0" err="1">
                <a:solidFill>
                  <a:schemeClr val="bg1">
                    <a:lumMod val="75000"/>
                  </a:schemeClr>
                </a:solidFill>
              </a:rPr>
              <a:t>Priv,FDD</a:t>
            </a:r>
            <a:r>
              <a:rPr lang="en-US" sz="1200" dirty="0">
                <a:solidFill>
                  <a:schemeClr val="bg1">
                    <a:lumMod val="75000"/>
                  </a:schemeClr>
                </a:solidFill>
              </a:rPr>
              <a:t> or </a:t>
            </a:r>
            <a:r>
              <a:rPr lang="en-US" sz="1200" dirty="0" err="1">
                <a:solidFill>
                  <a:schemeClr val="bg1">
                    <a:lumMod val="75000"/>
                  </a:schemeClr>
                </a:solidFill>
              </a:rPr>
              <a:t>F,Priv,D</a:t>
            </a:r>
            <a:r>
              <a:rPr lang="en-US" sz="1200" dirty="0">
                <a:solidFill>
                  <a:schemeClr val="bg1">
                    <a:lumMod val="75000"/>
                  </a:schemeClr>
                </a:solidFill>
              </a:rPr>
              <a:t>…, JIRA CSC-3,5</a:t>
            </a:r>
          </a:p>
        </p:txBody>
      </p:sp>
    </p:spTree>
    <p:extLst>
      <p:ext uri="{BB962C8B-B14F-4D97-AF65-F5344CB8AC3E}">
        <p14:creationId xmlns:p14="http://schemas.microsoft.com/office/powerpoint/2010/main" val="28128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Future Topics</a:t>
            </a:r>
          </a:p>
        </p:txBody>
      </p:sp>
      <p:sp>
        <p:nvSpPr>
          <p:cNvPr id="3" name="TextBox 2">
            <a:extLst>
              <a:ext uri="{FF2B5EF4-FFF2-40B4-BE49-F238E27FC236}">
                <a16:creationId xmlns:a16="http://schemas.microsoft.com/office/drawing/2014/main" id="{ED68209E-E7DB-3644-B3FB-3C2C859D70BD}"/>
              </a:ext>
            </a:extLst>
          </p:cNvPr>
          <p:cNvSpPr txBox="1"/>
          <p:nvPr/>
        </p:nvSpPr>
        <p:spPr>
          <a:xfrm>
            <a:off x="984736" y="1034979"/>
            <a:ext cx="9375114" cy="5909310"/>
          </a:xfrm>
          <a:prstGeom prst="rect">
            <a:avLst/>
          </a:prstGeom>
          <a:noFill/>
        </p:spPr>
        <p:txBody>
          <a:bodyPr wrap="square" rtlCol="0">
            <a:spAutoFit/>
          </a:bodyPr>
          <a:lstStyle/>
          <a:p>
            <a:pPr marL="285750" indent="-285750">
              <a:buFont typeface="Arial" panose="020B0604020202020204" pitchFamily="34" charset="0"/>
              <a:buChar char="•"/>
            </a:pPr>
            <a:r>
              <a:rPr lang="en-US" dirty="0"/>
              <a:t>Update trap handler to deal with mode transitions (primarily one VM mode to another)</a:t>
            </a:r>
          </a:p>
          <a:p>
            <a:pPr marL="285750" indent="-285750">
              <a:buFont typeface="Arial" panose="020B0604020202020204" pitchFamily="34" charset="0"/>
              <a:buChar char="•"/>
            </a:pPr>
            <a:r>
              <a:rPr lang="en-US" dirty="0"/>
              <a:t>Split and update </a:t>
            </a:r>
            <a:r>
              <a:rPr lang="en-US" dirty="0" err="1"/>
              <a:t>Test_Format_Spec</a:t>
            </a:r>
            <a:r>
              <a:rPr lang="en-US" dirty="0"/>
              <a:t> into </a:t>
            </a:r>
          </a:p>
          <a:p>
            <a:pPr marL="742950" lvl="1" indent="-285750">
              <a:buFont typeface="Arial" panose="020B0604020202020204" pitchFamily="34" charset="0"/>
              <a:buChar char="•"/>
            </a:pPr>
            <a:r>
              <a:rPr lang="en-US" dirty="0" err="1"/>
              <a:t>TestDev_Guideline_Spec</a:t>
            </a:r>
            <a:r>
              <a:rPr lang="en-US" dirty="0"/>
              <a:t> – primarily the structure of tests </a:t>
            </a:r>
            <a:br>
              <a:rPr lang="en-US" dirty="0"/>
            </a:br>
            <a:r>
              <a:rPr lang="en-US" dirty="0"/>
              <a:t>	and required/optional RVTEST_ macros_</a:t>
            </a:r>
          </a:p>
          <a:p>
            <a:pPr marL="742950" lvl="1" indent="-285750">
              <a:buFont typeface="Arial" panose="020B0604020202020204" pitchFamily="34" charset="0"/>
              <a:buChar char="•"/>
            </a:pPr>
            <a:r>
              <a:rPr lang="en-US" dirty="0"/>
              <a:t> </a:t>
            </a:r>
            <a:r>
              <a:rPr lang="en-US" dirty="0" err="1"/>
              <a:t>ACT_interface_Spec</a:t>
            </a:r>
            <a:r>
              <a:rPr lang="en-US" dirty="0"/>
              <a:t> – primarily all the RVMODEL_ macros</a:t>
            </a:r>
          </a:p>
          <a:p>
            <a:pPr marL="285750" indent="-285750">
              <a:buFont typeface="Arial" panose="020B0604020202020204" pitchFamily="34" charset="0"/>
              <a:buChar char="•"/>
            </a:pPr>
            <a:r>
              <a:rPr lang="en-US" dirty="0"/>
              <a:t>Close outstanding issues</a:t>
            </a:r>
          </a:p>
          <a:p>
            <a:pPr marL="285750" indent="-285750">
              <a:buFont typeface="Arial" panose="020B0604020202020204" pitchFamily="34" charset="0"/>
              <a:buChar char="•"/>
            </a:pPr>
            <a:r>
              <a:rPr lang="en-US" dirty="0"/>
              <a:t> Closing outstanding pull requests</a:t>
            </a:r>
          </a:p>
          <a:p>
            <a:pPr marL="742950" lvl="1" indent="-285750">
              <a:buFont typeface="Arial" panose="020B0604020202020204" pitchFamily="34" charset="0"/>
              <a:buChar char="•"/>
            </a:pPr>
            <a:r>
              <a:rPr lang="en-US" dirty="0"/>
              <a:t>Primarily reviewing extension additions: PMP, </a:t>
            </a:r>
            <a:r>
              <a:rPr lang="en-US" dirty="0" err="1"/>
              <a:t>ePMP</a:t>
            </a:r>
            <a:r>
              <a:rPr lang="en-US" dirty="0"/>
              <a:t>, </a:t>
            </a:r>
            <a:r>
              <a:rPr lang="en-US" dirty="0" err="1"/>
              <a:t>CBO.zero</a:t>
            </a:r>
            <a:endParaRPr lang="en-US" dirty="0"/>
          </a:p>
          <a:p>
            <a:pPr marL="285750" indent="-285750">
              <a:buFont typeface="Arial" panose="020B0604020202020204" pitchFamily="34" charset="0"/>
              <a:buChar char="•"/>
            </a:pPr>
            <a:r>
              <a:rPr lang="en-US" dirty="0"/>
              <a:t>Reference Signature as a Service (Golden Model WG)</a:t>
            </a:r>
          </a:p>
          <a:p>
            <a:pPr marL="285750" indent="-285750">
              <a:buFont typeface="Arial" panose="020B0604020202020204" pitchFamily="34" charset="0"/>
              <a:buChar char="•"/>
            </a:pPr>
            <a:r>
              <a:rPr lang="en-US" dirty="0"/>
              <a:t> support for handling constrained non deterministic results (e.g. misaligned load/store/branch)</a:t>
            </a:r>
          </a:p>
          <a:p>
            <a:pPr marL="285750" indent="-285750">
              <a:buFont typeface="Arial" panose="020B0604020202020204" pitchFamily="34" charset="0"/>
              <a:buChar char="•"/>
            </a:pPr>
            <a:r>
              <a:rPr lang="en-US" dirty="0"/>
              <a:t> Trick boxes of timing/concurrency support</a:t>
            </a:r>
          </a:p>
          <a:p>
            <a:pPr marL="742950" lvl="1" indent="-285750">
              <a:buFont typeface="Arial" panose="020B0604020202020204" pitchFamily="34" charset="0"/>
              <a:buChar char="•"/>
            </a:pPr>
            <a:r>
              <a:rPr lang="en-US" dirty="0"/>
              <a:t>Interrupt event generator ( interrupt testing)</a:t>
            </a:r>
          </a:p>
          <a:p>
            <a:pPr marL="742950" lvl="1" indent="-285750">
              <a:buFont typeface="Arial" panose="020B0604020202020204" pitchFamily="34" charset="0"/>
              <a:buChar char="•"/>
            </a:pPr>
            <a:r>
              <a:rPr lang="en-US" dirty="0"/>
              <a:t>Memory event generator (LR/SC, Atomic ops, WRS, mem model (TSO, WMO)</a:t>
            </a:r>
          </a:p>
          <a:p>
            <a:pPr marL="742950" lvl="1" indent="-285750">
              <a:buFont typeface="Arial" panose="020B0604020202020204" pitchFamily="34" charset="0"/>
              <a:buChar char="•"/>
            </a:pPr>
            <a:r>
              <a:rPr lang="en-US" dirty="0"/>
              <a:t>Debug/Trace command interface (</a:t>
            </a:r>
            <a:r>
              <a:rPr lang="en-US" dirty="0" err="1"/>
              <a:t>Etrace</a:t>
            </a:r>
            <a:r>
              <a:rPr lang="en-US" dirty="0"/>
              <a:t>, </a:t>
            </a:r>
            <a:r>
              <a:rPr lang="en-US" dirty="0" err="1"/>
              <a:t>Ntrace</a:t>
            </a:r>
            <a:r>
              <a:rPr lang="en-US" dirty="0"/>
              <a:t>) </a:t>
            </a:r>
            <a:r>
              <a:rPr lang="en-US" dirty="0">
                <a:sym typeface="Wingdings" pitchFamily="2" charset="2"/>
              </a:rPr>
              <a:t></a:t>
            </a:r>
            <a:endParaRPr lang="en-US" dirty="0"/>
          </a:p>
          <a:p>
            <a:pPr marL="285750" indent="-285750">
              <a:buFont typeface="Arial" panose="020B0604020202020204" pitchFamily="34" charset="0"/>
              <a:buChar char="•"/>
            </a:pPr>
            <a:r>
              <a:rPr lang="en-US" dirty="0"/>
              <a:t>Minimal support for TLBs and cache op testing (which likely requires simple cache/TLB models whose behavior can be controlled enough to test .</a:t>
            </a:r>
          </a:p>
          <a:p>
            <a:pPr marL="285750" indent="-285750">
              <a:buFont typeface="Arial" panose="020B0604020202020204" pitchFamily="34" charset="0"/>
              <a:buChar char="•"/>
            </a:pPr>
            <a:r>
              <a:rPr lang="en-US" dirty="0"/>
              <a:t>DUT debug support: out-of-line assertion macro </a:t>
            </a:r>
          </a:p>
          <a:p>
            <a:pPr marL="742950" lvl="1" indent="-285750">
              <a:buFont typeface="Arial" panose="020B0604020202020204" pitchFamily="34" charset="0"/>
              <a:buChar char="•"/>
            </a:pPr>
            <a:r>
              <a:rPr lang="en-US" dirty="0"/>
              <a:t>(currently very model specific, and costly because all </a:t>
            </a:r>
            <a:r>
              <a:rPr lang="en-US" dirty="0" err="1"/>
              <a:t>inlined</a:t>
            </a:r>
            <a:r>
              <a:rPr lang="en-US" dirty="0"/>
              <a:t> code</a:t>
            </a:r>
            <a:br>
              <a:rPr lang="en-US" dirty="0"/>
            </a:br>
            <a:r>
              <a:rPr lang="en-US" dirty="0"/>
              <a:t>define an API subroutine call with a standard narrow interface).</a:t>
            </a:r>
          </a:p>
          <a:p>
            <a:pPr marL="285750" indent="-285750">
              <a:buFont typeface="Arial" panose="020B0604020202020204" pitchFamily="34" charset="0"/>
              <a:buChar char="•"/>
            </a:pPr>
            <a:r>
              <a:rPr lang="en-US" dirty="0"/>
              <a:t>OS support? (besides Debian, Ubuntu): e.g. Centos, </a:t>
            </a:r>
            <a:r>
              <a:rPr lang="en-US" dirty="0" err="1"/>
              <a:t>RockyLinux</a:t>
            </a:r>
            <a:r>
              <a:rPr lang="en-US" dirty="0"/>
              <a:t>, Windows, Mac, etc.</a:t>
            </a:r>
          </a:p>
          <a:p>
            <a:pPr marL="285750" indent="-285750">
              <a:buFont typeface="Arial" panose="020B0604020202020204" pitchFamily="34" charset="0"/>
              <a:buChar char="•"/>
            </a:pPr>
            <a:r>
              <a:rPr lang="en-US" dirty="0"/>
              <a:t>Others?: coverage</a:t>
            </a:r>
          </a:p>
        </p:txBody>
      </p:sp>
    </p:spTree>
    <p:extLst>
      <p:ext uri="{BB962C8B-B14F-4D97-AF65-F5344CB8AC3E}">
        <p14:creationId xmlns:p14="http://schemas.microsoft.com/office/powerpoint/2010/main" val="3714113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Discussion</a:t>
            </a:r>
          </a:p>
        </p:txBody>
      </p:sp>
      <p:sp>
        <p:nvSpPr>
          <p:cNvPr id="7" name="Content Placeholder 6">
            <a:extLst>
              <a:ext uri="{FF2B5EF4-FFF2-40B4-BE49-F238E27FC236}">
                <a16:creationId xmlns:a16="http://schemas.microsoft.com/office/drawing/2014/main" id="{FBEC45E6-45F0-F147-AA5A-DDC38185868F}"/>
              </a:ext>
            </a:extLst>
          </p:cNvPr>
          <p:cNvSpPr>
            <a:spLocks noGrp="1"/>
          </p:cNvSpPr>
          <p:nvPr>
            <p:ph sz="half" idx="2"/>
          </p:nvPr>
        </p:nvSpPr>
        <p:spPr>
          <a:xfrm>
            <a:off x="6553199" y="760021"/>
            <a:ext cx="5638803" cy="6097979"/>
          </a:xfrm>
        </p:spPr>
        <p:txBody>
          <a:bodyPr>
            <a:noAutofit/>
          </a:bodyPr>
          <a:lstStyle/>
          <a:p>
            <a:pPr marL="0" indent="0" defTabSz="365760">
              <a:spcBef>
                <a:spcPts val="0"/>
              </a:spcBef>
              <a:buNone/>
            </a:pPr>
            <a:r>
              <a:rPr lang="en-US" sz="1100" b="1" u="sng" dirty="0"/>
              <a:t>Other discussion</a:t>
            </a:r>
          </a:p>
          <a:p>
            <a:pPr marL="0" indent="0" defTabSz="365760">
              <a:spcBef>
                <a:spcPts val="0"/>
              </a:spcBef>
              <a:buNone/>
            </a:pPr>
            <a:endParaRPr lang="en-US" sz="1100" dirty="0"/>
          </a:p>
          <a:p>
            <a:pPr marL="0" indent="0">
              <a:buNone/>
            </a:pPr>
            <a:r>
              <a:rPr lang="en-US" sz="1100" dirty="0"/>
              <a:t>Chair - Issue #305: Utilize more registers in test  for increased functional coverage </a:t>
            </a:r>
            <a:br>
              <a:rPr lang="en-US" sz="1100" dirty="0"/>
            </a:br>
            <a:r>
              <a:rPr lang="en-US" sz="1100" dirty="0"/>
              <a:t>      Chair: this is a DV vs. compatibility test issue; nice to have, not critical for our purposes.</a:t>
            </a:r>
            <a:br>
              <a:rPr lang="en-US" sz="1100" dirty="0"/>
            </a:br>
            <a:r>
              <a:rPr lang="en-US" sz="1100" dirty="0"/>
              <a:t>      </a:t>
            </a:r>
            <a:r>
              <a:rPr lang="en-US" sz="1100" dirty="0" err="1"/>
              <a:t>Incore</a:t>
            </a:r>
            <a:r>
              <a:rPr lang="en-US" sz="1100" dirty="0"/>
              <a:t> – Can be handled by splitting </a:t>
            </a:r>
            <a:r>
              <a:rPr lang="en-US" sz="1100" dirty="0" err="1"/>
              <a:t>coverpoints</a:t>
            </a:r>
            <a:r>
              <a:rPr lang="en-US" sz="1100" dirty="0"/>
              <a:t> accordingly. </a:t>
            </a:r>
            <a:br>
              <a:rPr lang="en-US" sz="1100" dirty="0"/>
            </a:br>
            <a:r>
              <a:rPr lang="en-US" sz="1100" dirty="0"/>
              <a:t>                     Can be implemented trivially in ctg. </a:t>
            </a:r>
            <a:br>
              <a:rPr lang="en-US" sz="1100" dirty="0"/>
            </a:br>
            <a:r>
              <a:rPr lang="en-US" sz="1100" dirty="0"/>
              <a:t>Should we update tests? This is a low priority issue.  </a:t>
            </a:r>
            <a:br>
              <a:rPr lang="en-US" sz="1100" dirty="0"/>
            </a:br>
            <a:r>
              <a:rPr lang="en-US" sz="1100" dirty="0"/>
              <a:t>                      Seagate – Would be better to update the tests.  </a:t>
            </a:r>
            <a:br>
              <a:rPr lang="en-US" sz="1100" dirty="0"/>
            </a:br>
            <a:r>
              <a:rPr lang="en-US" sz="1100" dirty="0" err="1"/>
              <a:t>Incore</a:t>
            </a:r>
            <a:r>
              <a:rPr lang="en-US" sz="1100" dirty="0"/>
              <a:t> – Would require compute resources and manpower to do it.</a:t>
            </a:r>
            <a:br>
              <a:rPr lang="en-US" sz="1100" dirty="0"/>
            </a:br>
            <a:r>
              <a:rPr lang="en-US" sz="1100" dirty="0"/>
              <a:t>                We should update </a:t>
            </a:r>
            <a:r>
              <a:rPr lang="en-US" sz="1100" dirty="0" err="1"/>
              <a:t>ctg</a:t>
            </a:r>
            <a:r>
              <a:rPr lang="en-US" sz="1100" dirty="0"/>
              <a:t> to enable that, but  it is low priority for now. </a:t>
            </a:r>
            <a:br>
              <a:rPr lang="en-US" sz="1100" dirty="0"/>
            </a:br>
            <a:r>
              <a:rPr lang="en-US" sz="1100" dirty="0"/>
              <a:t>                Excellent opportunity for an intern to get their hands dirty.</a:t>
            </a:r>
            <a:br>
              <a:rPr lang="en-US" sz="1100" dirty="0"/>
            </a:br>
            <a:r>
              <a:rPr lang="en-US" sz="1100" dirty="0"/>
              <a:t>RISCV – Raise this in dev-partners</a:t>
            </a:r>
          </a:p>
          <a:p>
            <a:pPr marL="0" indent="0">
              <a:buNone/>
            </a:pPr>
            <a:endParaRPr lang="en-US" sz="1100" dirty="0"/>
          </a:p>
          <a:p>
            <a:pPr marL="0" indent="0">
              <a:buNone/>
            </a:pPr>
            <a:r>
              <a:rPr lang="en-US" sz="1100" dirty="0"/>
              <a:t>RISCV – How are E extensions tests handled? </a:t>
            </a:r>
            <a:br>
              <a:rPr lang="en-US" sz="1100" dirty="0"/>
            </a:br>
            <a:r>
              <a:rPr lang="en-US" sz="1100" dirty="0"/>
              <a:t>             Chair – handled by not having the upper registers be tested in the test. </a:t>
            </a:r>
            <a:br>
              <a:rPr lang="en-US" sz="1100" dirty="0"/>
            </a:br>
            <a:endParaRPr lang="en-US" sz="1100" dirty="0"/>
          </a:p>
          <a:p>
            <a:pPr marL="0" indent="0">
              <a:buNone/>
            </a:pPr>
            <a:r>
              <a:rPr lang="en-US" sz="1100" dirty="0"/>
              <a:t>Are E extension and the Vector extension test compatible with each other? </a:t>
            </a:r>
            <a:br>
              <a:rPr lang="en-US" sz="1100" dirty="0"/>
            </a:br>
            <a:r>
              <a:rPr lang="en-US" sz="1100" dirty="0"/>
              <a:t>      Chair: That is more than 1 question:</a:t>
            </a:r>
            <a:br>
              <a:rPr lang="en-US" sz="1100" dirty="0"/>
            </a:br>
            <a:r>
              <a:rPr lang="en-US" sz="1100" dirty="0"/>
              <a:t>                   Can an RV32/64E be compatible with V-extension? In theory, yes.</a:t>
            </a:r>
            <a:br>
              <a:rPr lang="en-US" sz="1100" dirty="0"/>
            </a:br>
            <a:r>
              <a:rPr lang="en-US" sz="1100" dirty="0"/>
              <a:t>                         I’m not sure that RVV has been defined to make use of  </a:t>
            </a:r>
            <a:br>
              <a:rPr lang="en-US" sz="1100" dirty="0"/>
            </a:br>
            <a:r>
              <a:rPr lang="en-US" sz="1100" dirty="0"/>
              <a:t>                         the upper 16 GPRS reserved </a:t>
            </a:r>
            <a:r>
              <a:rPr lang="en-US" sz="1100" dirty="0">
                <a:solidFill>
                  <a:srgbClr val="FF0000"/>
                </a:solidFill>
              </a:rPr>
              <a:t>(AR: chair)</a:t>
            </a:r>
            <a:br>
              <a:rPr lang="en-US" sz="1100" dirty="0">
                <a:solidFill>
                  <a:srgbClr val="FF0000"/>
                </a:solidFill>
              </a:rPr>
            </a:br>
            <a:r>
              <a:rPr lang="en-US" sz="1100" dirty="0">
                <a:solidFill>
                  <a:srgbClr val="FF0000"/>
                </a:solidFill>
              </a:rPr>
              <a:t>                    </a:t>
            </a:r>
            <a:r>
              <a:rPr lang="en-US" sz="1100" dirty="0"/>
              <a:t>Are there RV32/64E Vector tests?</a:t>
            </a:r>
            <a:br>
              <a:rPr lang="en-US" sz="1100" dirty="0"/>
            </a:br>
            <a:r>
              <a:rPr lang="en-US" sz="1100" dirty="0"/>
              <a:t>                         I don’t think  RIOS has done that, but it shouldn’t be hard..</a:t>
            </a:r>
            <a:br>
              <a:rPr lang="en-US" sz="1100" dirty="0"/>
            </a:br>
            <a:r>
              <a:rPr lang="en-US" sz="1100" dirty="0"/>
              <a:t>                     Are Vector tests compatible with RISCOF?</a:t>
            </a:r>
            <a:br>
              <a:rPr lang="en-US" sz="1100" dirty="0"/>
            </a:br>
            <a:r>
              <a:rPr lang="en-US" sz="1100" dirty="0"/>
              <a:t>                           RIOS has been made aware that their tests must conform to the test format spec</a:t>
            </a:r>
            <a:br>
              <a:rPr lang="en-US" sz="1100" dirty="0"/>
            </a:br>
            <a:r>
              <a:rPr lang="en-US" sz="1100" dirty="0"/>
              <a:t>                            and to </a:t>
            </a:r>
            <a:r>
              <a:rPr lang="en-US" sz="1100" dirty="0" err="1"/>
              <a:t>riscv</a:t>
            </a:r>
            <a:r>
              <a:rPr lang="en-US" sz="1100" dirty="0"/>
              <a:t>-config YAML (so it runs under RISCOF) </a:t>
            </a:r>
            <a:br>
              <a:rPr lang="en-US" sz="1100" dirty="0"/>
            </a:br>
            <a:r>
              <a:rPr lang="en-US" sz="1100" dirty="0"/>
              <a:t>                           and coverage is defined using CTG YAML </a:t>
            </a:r>
            <a:br>
              <a:rPr lang="en-US" sz="1100" dirty="0"/>
            </a:br>
            <a:r>
              <a:rPr lang="en-US" sz="1100" dirty="0"/>
              <a:t>                           (so we can measure coverage for test acceptance using ISAC)</a:t>
            </a:r>
            <a:br>
              <a:rPr lang="en-US" sz="1100" dirty="0"/>
            </a:br>
            <a:r>
              <a:rPr lang="en-US" sz="1100" dirty="0"/>
              <a:t>             RISCV – Need to propose it to RIOS and raise it in the dev-partners meeting.  </a:t>
            </a:r>
            <a:br>
              <a:rPr lang="en-US" sz="1100" dirty="0"/>
            </a:br>
            <a:r>
              <a:rPr lang="en-US" sz="1100" dirty="0"/>
              <a:t>RISCV – Should get RIOS to present their work on the test generator and coverage in the arch-test meeting</a:t>
            </a:r>
            <a:r>
              <a:rPr lang="en-US" sz="1100" dirty="0">
                <a:solidFill>
                  <a:srgbClr val="FF0000"/>
                </a:solidFill>
              </a:rPr>
              <a:t>.  (</a:t>
            </a:r>
            <a:r>
              <a:rPr lang="en-US" sz="1100" dirty="0" err="1">
                <a:solidFill>
                  <a:srgbClr val="FF0000"/>
                </a:solidFill>
              </a:rPr>
              <a:t>AR:Chair</a:t>
            </a:r>
            <a:r>
              <a:rPr lang="en-US" sz="1100" dirty="0">
                <a:solidFill>
                  <a:srgbClr val="FF0000"/>
                </a:solidFill>
              </a:rPr>
              <a:t>)</a:t>
            </a:r>
          </a:p>
          <a:p>
            <a:pPr marL="0" indent="0">
              <a:buNone/>
            </a:pPr>
            <a:r>
              <a:rPr lang="en-US" sz="1100" dirty="0"/>
              <a:t>. </a:t>
            </a:r>
          </a:p>
        </p:txBody>
      </p:sp>
      <p:sp>
        <p:nvSpPr>
          <p:cNvPr id="9" name="Content Placeholder 8">
            <a:extLst>
              <a:ext uri="{FF2B5EF4-FFF2-40B4-BE49-F238E27FC236}">
                <a16:creationId xmlns:a16="http://schemas.microsoft.com/office/drawing/2014/main" id="{D205E918-B610-2F4F-BA2E-05787BC8E9BB}"/>
              </a:ext>
            </a:extLst>
          </p:cNvPr>
          <p:cNvSpPr>
            <a:spLocks noGrp="1"/>
          </p:cNvSpPr>
          <p:nvPr>
            <p:ph sz="half" idx="1"/>
          </p:nvPr>
        </p:nvSpPr>
        <p:spPr>
          <a:xfrm>
            <a:off x="334869" y="760021"/>
            <a:ext cx="5922003" cy="6097979"/>
          </a:xfrm>
        </p:spPr>
        <p:txBody>
          <a:bodyPr>
            <a:noAutofit/>
          </a:bodyPr>
          <a:lstStyle/>
          <a:p>
            <a:pPr marL="0" indent="0">
              <a:lnSpc>
                <a:spcPts val="1120"/>
              </a:lnSpc>
              <a:spcBef>
                <a:spcPts val="0"/>
              </a:spcBef>
              <a:buNone/>
            </a:pPr>
            <a:endParaRPr lang="en-US" sz="600" dirty="0"/>
          </a:p>
          <a:p>
            <a:pPr marL="0" indent="0" defTabSz="365760">
              <a:spcBef>
                <a:spcPts val="0"/>
              </a:spcBef>
              <a:buNone/>
            </a:pPr>
            <a:r>
              <a:rPr lang="en-US" sz="1200" b="1" u="sng" dirty="0"/>
              <a:t>Issue test discussion</a:t>
            </a:r>
          </a:p>
          <a:p>
            <a:pPr marL="0" indent="0" defTabSz="365760">
              <a:spcBef>
                <a:spcPts val="0"/>
              </a:spcBef>
              <a:buNone/>
            </a:pPr>
            <a:r>
              <a:rPr lang="en-US" sz="1200" b="1" dirty="0"/>
              <a:t>Status Update:</a:t>
            </a:r>
          </a:p>
          <a:p>
            <a:pPr marL="0" indent="0" defTabSz="365760">
              <a:spcBef>
                <a:spcPts val="0"/>
              </a:spcBef>
              <a:buNone/>
            </a:pPr>
            <a:r>
              <a:rPr lang="en-US" sz="1200" dirty="0"/>
              <a:t>​  </a:t>
            </a:r>
          </a:p>
          <a:p>
            <a:pPr marL="0" indent="0">
              <a:buNone/>
            </a:pPr>
            <a:r>
              <a:rPr lang="en-US" sz="1100" dirty="0"/>
              <a:t>Progress: mostly issues filed. </a:t>
            </a:r>
            <a:br>
              <a:rPr lang="en-US" sz="1100" dirty="0"/>
            </a:br>
            <a:r>
              <a:rPr lang="en-US" sz="1100" dirty="0"/>
              <a:t>       Questions about why bugs are in Sail not caught at some point</a:t>
            </a:r>
            <a:br>
              <a:rPr lang="en-US" sz="1100" dirty="0"/>
            </a:br>
            <a:r>
              <a:rPr lang="en-US" sz="1100" dirty="0"/>
              <a:t>Problem: no revision number in Sail (or Spike) so CI is difficult</a:t>
            </a:r>
            <a:br>
              <a:rPr lang="en-US" sz="1100" dirty="0"/>
            </a:br>
            <a:r>
              <a:rPr lang="en-US" sz="1100" dirty="0"/>
              <a:t>Branding – customers don’t know how, some customers don’t feel they need to.</a:t>
            </a:r>
          </a:p>
          <a:p>
            <a:pPr marL="0" indent="0">
              <a:buNone/>
            </a:pPr>
            <a:r>
              <a:rPr lang="en-US" sz="1100" dirty="0"/>
              <a:t>-    Needs to have configuration</a:t>
            </a:r>
            <a:br>
              <a:rPr lang="en-US" sz="1100" dirty="0"/>
            </a:br>
            <a:r>
              <a:rPr lang="en-US" sz="1100" dirty="0"/>
              <a:t>-	Vector is taking precedence</a:t>
            </a:r>
            <a:br>
              <a:rPr lang="en-US" sz="1100" dirty="0"/>
            </a:br>
            <a:r>
              <a:rPr lang="en-US" sz="1100" dirty="0"/>
              <a:t>-	 </a:t>
            </a:r>
            <a:r>
              <a:rPr lang="en-US" sz="1100" dirty="0" err="1"/>
              <a:t>Epmp</a:t>
            </a:r>
            <a:r>
              <a:rPr lang="en-US" sz="1100" dirty="0"/>
              <a:t> is next</a:t>
            </a:r>
          </a:p>
          <a:p>
            <a:pPr marL="0" indent="0">
              <a:buNone/>
            </a:pPr>
            <a:r>
              <a:rPr lang="en-US" sz="1100" dirty="0" err="1"/>
              <a:t>RSaaS</a:t>
            </a:r>
            <a:r>
              <a:rPr lang="en-US" sz="1100" dirty="0"/>
              <a:t> is down the road.</a:t>
            </a:r>
          </a:p>
          <a:p>
            <a:pPr marL="0" indent="0">
              <a:buNone/>
            </a:pPr>
            <a:r>
              <a:rPr lang="en-US" sz="1100" dirty="0"/>
              <a:t>How tests are generated? Where does the test generation tool live?</a:t>
            </a:r>
            <a:br>
              <a:rPr lang="en-US" sz="1100" dirty="0"/>
            </a:br>
            <a:r>
              <a:rPr lang="en-US" sz="1100" dirty="0"/>
              <a:t>        (</a:t>
            </a:r>
            <a:r>
              <a:rPr lang="en-US" sz="1100" dirty="0" err="1"/>
              <a:t>riscv</a:t>
            </a:r>
            <a:r>
              <a:rPr lang="en-US" sz="1100" dirty="0"/>
              <a:t>-software/</a:t>
            </a:r>
            <a:r>
              <a:rPr lang="en-US" sz="1100" dirty="0" err="1"/>
              <a:t>riscv-ctg</a:t>
            </a:r>
            <a:r>
              <a:rPr lang="en-US" sz="1100" dirty="0"/>
              <a:t> is one example, </a:t>
            </a:r>
            <a:br>
              <a:rPr lang="en-US" sz="1100" dirty="0"/>
            </a:br>
            <a:r>
              <a:rPr lang="en-US" sz="1100" dirty="0"/>
              <a:t>         vector spec has it’s own, but needs to be compatible with test-format spec</a:t>
            </a:r>
            <a:br>
              <a:rPr lang="en-US" sz="1100" dirty="0"/>
            </a:br>
            <a:r>
              <a:rPr lang="en-US" sz="1100" dirty="0"/>
              <a:t>Do tests get generated dynamically or stored</a:t>
            </a:r>
            <a:br>
              <a:rPr lang="en-US" sz="1100" dirty="0"/>
            </a:br>
            <a:r>
              <a:rPr lang="en-US" sz="1100" dirty="0"/>
              <a:t>     tests a selected dynamically and can be configured/parameterized dynamically, </a:t>
            </a:r>
            <a:br>
              <a:rPr lang="en-US" sz="1100" dirty="0"/>
            </a:br>
            <a:r>
              <a:rPr lang="en-US" sz="1100" dirty="0"/>
              <a:t>      (based on YAML configuration files) and compiled dynamically, but are not generated dynamically</a:t>
            </a:r>
          </a:p>
          <a:p>
            <a:pPr marL="0" indent="0">
              <a:buNone/>
            </a:pPr>
            <a:r>
              <a:rPr lang="en-US" sz="1100" dirty="0"/>
              <a:t>Compute resources</a:t>
            </a:r>
          </a:p>
          <a:p>
            <a:pPr marL="0" indent="0">
              <a:buNone/>
            </a:pPr>
            <a:r>
              <a:rPr lang="en-US" sz="1100" dirty="0"/>
              <a:t>Seagate – Having a regression to have versions of tools which pass the arch-test suite release would be helpful</a:t>
            </a:r>
            <a:br>
              <a:rPr lang="en-US" sz="1100" dirty="0"/>
            </a:br>
            <a:r>
              <a:rPr lang="en-US" sz="1100" dirty="0"/>
              <a:t>      Chair –  In general, tests are not added until they pass some C/I, but not the other way around</a:t>
            </a:r>
            <a:br>
              <a:rPr lang="en-US" sz="1100" dirty="0"/>
            </a:br>
            <a:r>
              <a:rPr lang="en-US" sz="1100" dirty="0"/>
              <a:t>     </a:t>
            </a:r>
            <a:r>
              <a:rPr lang="en-US" sz="1100" dirty="0" err="1"/>
              <a:t>Incore</a:t>
            </a:r>
            <a:r>
              <a:rPr lang="en-US" sz="1100" dirty="0"/>
              <a:t> – Need </a:t>
            </a:r>
            <a:r>
              <a:rPr lang="en-US" sz="1100" dirty="0" err="1"/>
              <a:t>sversioning</a:t>
            </a:r>
            <a:r>
              <a:rPr lang="en-US" sz="1100" dirty="0"/>
              <a:t> system for all the tools. Neither spike nor Sail have such </a:t>
            </a:r>
          </a:p>
          <a:p>
            <a:pPr marL="0" indent="0">
              <a:buNone/>
            </a:pPr>
            <a:r>
              <a:rPr lang="en-US" sz="1100" dirty="0"/>
              <a:t>Chair – Present future plans.  </a:t>
            </a:r>
          </a:p>
          <a:p>
            <a:pPr marL="0" indent="0">
              <a:buNone/>
            </a:pPr>
            <a:r>
              <a:rPr lang="en-US" sz="1100" dirty="0"/>
              <a:t>RISCV – </a:t>
            </a:r>
            <a:r>
              <a:rPr lang="en-US" sz="1100" dirty="0" err="1"/>
              <a:t>Etrace</a:t>
            </a:r>
            <a:r>
              <a:rPr lang="en-US" sz="1100" dirty="0"/>
              <a:t> support incoming in SAIL. Vector test generator? Where does the tool live?  </a:t>
            </a:r>
            <a:br>
              <a:rPr lang="en-US" sz="1100" dirty="0"/>
            </a:br>
            <a:r>
              <a:rPr lang="en-US" sz="1100" dirty="0"/>
              <a:t>      Chair –In general,  tools should live under </a:t>
            </a:r>
            <a:r>
              <a:rPr lang="en-US" sz="1100" dirty="0" err="1"/>
              <a:t>riscv</a:t>
            </a:r>
            <a:r>
              <a:rPr lang="en-US" sz="1100" dirty="0"/>
              <a:t>-software-</a:t>
            </a:r>
            <a:r>
              <a:rPr lang="en-US" sz="1100" dirty="0" err="1"/>
              <a:t>src</a:t>
            </a:r>
            <a:r>
              <a:rPr lang="en-US" sz="1100" dirty="0"/>
              <a:t> on </a:t>
            </a:r>
            <a:r>
              <a:rPr lang="en-US" sz="1100" dirty="0" err="1"/>
              <a:t>github</a:t>
            </a:r>
            <a:r>
              <a:rPr lang="en-US" sz="1100" dirty="0"/>
              <a:t>. </a:t>
            </a:r>
            <a:br>
              <a:rPr lang="en-US" sz="1100" dirty="0"/>
            </a:br>
            <a:r>
              <a:rPr lang="en-US" sz="1100" dirty="0"/>
              <a:t>                 </a:t>
            </a:r>
            <a:r>
              <a:rPr lang="en-US" sz="1100" dirty="0" err="1"/>
              <a:t>eTRACE</a:t>
            </a:r>
            <a:r>
              <a:rPr lang="en-US" sz="1100" dirty="0"/>
              <a:t> has a LOT of variants. May either be generated on the fly or checked in statically.  </a:t>
            </a:r>
            <a:br>
              <a:rPr lang="en-US" sz="1100" dirty="0"/>
            </a:br>
            <a:r>
              <a:rPr lang="en-US" sz="1100" dirty="0"/>
              <a:t>                 </a:t>
            </a:r>
            <a:r>
              <a:rPr lang="en-US" sz="1100" dirty="0" err="1"/>
              <a:t>eTRACE</a:t>
            </a:r>
            <a:r>
              <a:rPr lang="en-US" sz="1100" dirty="0"/>
              <a:t> will require external support of some kind and a new defined core interface</a:t>
            </a:r>
            <a:br>
              <a:rPr lang="en-US" sz="1100" dirty="0"/>
            </a:br>
            <a:endParaRPr lang="en-US" sz="1100" dirty="0"/>
          </a:p>
        </p:txBody>
      </p:sp>
    </p:spTree>
    <p:extLst>
      <p:ext uri="{BB962C8B-B14F-4D97-AF65-F5344CB8AC3E}">
        <p14:creationId xmlns:p14="http://schemas.microsoft.com/office/powerpoint/2010/main" val="1294203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1135623</TotalTime>
  <Words>6741</Words>
  <Application>Microsoft Macintosh PowerPoint</Application>
  <PresentationFormat>Widescreen</PresentationFormat>
  <Paragraphs>674</Paragraphs>
  <Slides>19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Architectural Test SIG Call –Minutes</vt:lpstr>
      <vt:lpstr>PowerPoint Presentation</vt:lpstr>
      <vt:lpstr>PowerPoint Presentation</vt:lpstr>
      <vt:lpstr>Only RISC-V Members May Attend</vt:lpstr>
      <vt:lpstr>SIG Charter</vt:lpstr>
      <vt:lpstr>Adminstrative Pointers</vt:lpstr>
      <vt:lpstr>Meeting Agenda</vt:lpstr>
      <vt:lpstr>Future Topics</vt:lpstr>
      <vt:lpstr>Discussion</vt:lpstr>
      <vt:lpstr>Decisions &amp; Action Items</vt:lpstr>
      <vt:lpstr>BACKUP</vt:lpstr>
      <vt:lpstr>PowerPoint Presentation</vt:lpstr>
      <vt:lpstr>Draft Test_Dev Guidelines</vt:lpstr>
      <vt:lpstr>Draft:  External Arch-Test Spec</vt:lpstr>
      <vt:lpstr>Pull/Issue Status</vt:lpstr>
      <vt:lpstr>JIRA Status</vt:lpstr>
      <vt:lpstr>Non-determinism in Architectural Tests</vt:lpstr>
      <vt:lpstr>Framework Requirements </vt:lpstr>
      <vt:lpstr>Test Acceptance Criteria</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 Trace Task Group</dc:title>
  <dc:creator>Gajinder Panesar</dc:creator>
  <cp:lastModifiedBy>Microsoft Office User</cp:lastModifiedBy>
  <cp:revision>1886</cp:revision>
  <cp:lastPrinted>2022-08-11T14:26:43Z</cp:lastPrinted>
  <dcterms:created xsi:type="dcterms:W3CDTF">2018-05-10T10:51:37Z</dcterms:created>
  <dcterms:modified xsi:type="dcterms:W3CDTF">2023-01-25T17:26:57Z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398c1c-5e94-454c-bbc4-eb8a4a50b8b0_Enabled">
    <vt:lpwstr>true</vt:lpwstr>
  </property>
  <property fmtid="{D5CDD505-2E9C-101B-9397-08002B2CF9AE}" pid="3" name="MSIP_Label_10398c1c-5e94-454c-bbc4-eb8a4a50b8b0_SetDate">
    <vt:lpwstr>2021-06-09T14:51:58Z</vt:lpwstr>
  </property>
  <property fmtid="{D5CDD505-2E9C-101B-9397-08002B2CF9AE}" pid="4" name="MSIP_Label_10398c1c-5e94-454c-bbc4-eb8a4a50b8b0_Method">
    <vt:lpwstr>Privileged</vt:lpwstr>
  </property>
  <property fmtid="{D5CDD505-2E9C-101B-9397-08002B2CF9AE}" pid="5" name="MSIP_Label_10398c1c-5e94-454c-bbc4-eb8a4a50b8b0_Name">
    <vt:lpwstr>Public</vt:lpwstr>
  </property>
  <property fmtid="{D5CDD505-2E9C-101B-9397-08002B2CF9AE}" pid="6" name="MSIP_Label_10398c1c-5e94-454c-bbc4-eb8a4a50b8b0_SiteId">
    <vt:lpwstr>d466216a-c643-434a-9c2e-057448c17cbe</vt:lpwstr>
  </property>
  <property fmtid="{D5CDD505-2E9C-101B-9397-08002B2CF9AE}" pid="7" name="MSIP_Label_10398c1c-5e94-454c-bbc4-eb8a4a50b8b0_ActionId">
    <vt:lpwstr>924b7a47-75e3-4e8d-9240-0b94adb73404</vt:lpwstr>
  </property>
  <property fmtid="{D5CDD505-2E9C-101B-9397-08002B2CF9AE}" pid="8" name="MSIP_Label_10398c1c-5e94-454c-bbc4-eb8a4a50b8b0_ContentBits">
    <vt:lpwstr>0</vt:lpwstr>
  </property>
</Properties>
</file>