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368" r:id="rId4"/>
    <p:sldId id="257" r:id="rId5"/>
    <p:sldId id="356" r:id="rId6"/>
    <p:sldId id="259" r:id="rId7"/>
    <p:sldId id="291" r:id="rId8"/>
    <p:sldId id="343" r:id="rId9"/>
    <p:sldId id="367" r:id="rId10"/>
    <p:sldId id="359" r:id="rId11"/>
    <p:sldId id="260" r:id="rId12"/>
    <p:sldId id="371" r:id="rId13"/>
    <p:sldId id="372" r:id="rId14"/>
    <p:sldId id="346" r:id="rId15"/>
    <p:sldId id="351" r:id="rId16"/>
    <p:sldId id="357" r:id="rId17"/>
    <p:sldId id="349" r:id="rId18"/>
    <p:sldId id="350" r:id="rId19"/>
    <p:sldId id="375"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6" autoAdjust="0"/>
    <p:restoredTop sz="94041"/>
  </p:normalViewPr>
  <p:slideViewPr>
    <p:cSldViewPr snapToGrid="0">
      <p:cViewPr varScale="1">
        <p:scale>
          <a:sx n="127" d="100"/>
          <a:sy n="127" d="100"/>
        </p:scale>
        <p:origin x="200" y="1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2/8/23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08/02/2023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08/02/2023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26Jan2023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1085281936"/>
              </p:ext>
            </p:extLst>
          </p:nvPr>
        </p:nvGraphicFramePr>
        <p:xfrm>
          <a:off x="171008" y="803510"/>
          <a:ext cx="11567853" cy="4070985"/>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 along with 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03-Jan-23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Compile warnings for SIGALIGN when FLEN is 64 in </a:t>
                      </a:r>
                      <a:r>
                        <a:rPr lang="en-US" sz="1200" b="0" i="0" u="none" strike="noStrike" baseline="0" dirty="0" err="1">
                          <a:solidFill>
                            <a:srgbClr val="000000"/>
                          </a:solidFill>
                          <a:effectLst/>
                          <a:latin typeface="Calibri" panose="020F0502020204030204" pitchFamily="34" charset="0"/>
                        </a:rPr>
                        <a:t>arch_test.h</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Fixed in next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08928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 along with 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signatures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Questions answered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7572708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marcfedorow</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CLIC or vectored mode leads to misaligned load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Fixed in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64450682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800" b="0" i="0" kern="1200" dirty="0">
                          <a:solidFill>
                            <a:schemeClr val="dk1"/>
                          </a:solidFill>
                          <a:effectLst/>
                          <a:latin typeface="+mn-lt"/>
                          <a:ea typeface="+mn-ea"/>
                          <a:cs typeface="+mn-cs"/>
                        </a:rPr>
                        <a:t>Add changes in </a:t>
                      </a:r>
                      <a:r>
                        <a:rPr lang="en-US" sz="800" b="0" i="0" kern="1200" dirty="0" err="1">
                          <a:solidFill>
                            <a:schemeClr val="dk1"/>
                          </a:solidFill>
                          <a:effectLst/>
                          <a:latin typeface="+mn-lt"/>
                          <a:ea typeface="+mn-ea"/>
                          <a:cs typeface="+mn-cs"/>
                        </a:rPr>
                        <a:t>arch_test.h</a:t>
                      </a:r>
                      <a:r>
                        <a:rPr lang="en-US" sz="800" b="0" i="0" kern="1200" dirty="0">
                          <a:solidFill>
                            <a:schemeClr val="dk1"/>
                          </a:solidFill>
                          <a:effectLst/>
                          <a:latin typeface="+mn-lt"/>
                          <a:ea typeface="+mn-ea"/>
                          <a:cs typeface="+mn-cs"/>
                        </a:rPr>
                        <a:t> file, split macros into 2 files and enable multiple Privilege Modes in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Fix in split files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Already updated in K tests, delete it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pull#277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14-Sep-22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PMP Compliance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1989676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15-Jun-22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Miogul</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 in privilege/misaligned load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Submit PR after testing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9383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18-may-22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FPU: missing test for FS bits of </a:t>
                      </a:r>
                      <a:r>
                        <a:rPr lang="en-US" sz="1200" b="0" i="0" u="none" strike="noStrike" baseline="0" dirty="0" err="1">
                          <a:solidFill>
                            <a:srgbClr val="000000"/>
                          </a:solidFill>
                          <a:effectLst/>
                          <a:latin typeface="Calibri" panose="020F0502020204030204" pitchFamily="34" charset="0"/>
                        </a:rPr>
                        <a:t>Mstatus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Being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18544113"/>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Close when Sail can select from YAML</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6" y="1034979"/>
            <a:ext cx="9375114" cy="5909310"/>
          </a:xfrm>
          <a:prstGeom prst="rect">
            <a:avLst/>
          </a:prstGeom>
          <a:noFill/>
        </p:spPr>
        <p:txBody>
          <a:bodyPr wrap="square" rtlCol="0">
            <a:spAutoFit/>
          </a:bodyPr>
          <a:lstStyle/>
          <a:p>
            <a:pPr marL="285750" indent="-285750">
              <a:buFont typeface="Arial" panose="020B0604020202020204" pitchFamily="34" charset="0"/>
              <a:buChar char="•"/>
            </a:pPr>
            <a:r>
              <a:rPr lang="en-US" dirty="0"/>
              <a:t>Update trap handler to deal with mode transitions (primarily one VM mode to another)</a:t>
            </a:r>
          </a:p>
          <a:p>
            <a:pPr marL="285750" indent="-285750">
              <a:buFont typeface="Arial" panose="020B0604020202020204" pitchFamily="34" charset="0"/>
              <a:buChar char="•"/>
            </a:pPr>
            <a:r>
              <a:rPr lang="en-US" dirty="0"/>
              <a:t>Split and update </a:t>
            </a:r>
            <a:r>
              <a:rPr lang="en-US" dirty="0" err="1"/>
              <a:t>Test_Format_Spec</a:t>
            </a:r>
            <a:r>
              <a:rPr lang="en-US" dirty="0"/>
              <a:t> into </a:t>
            </a:r>
          </a:p>
          <a:p>
            <a:pPr marL="742950" lvl="1" indent="-285750">
              <a:buFont typeface="Arial" panose="020B0604020202020204" pitchFamily="34" charset="0"/>
              <a:buChar char="•"/>
            </a:pPr>
            <a:r>
              <a:rPr lang="en-US" dirty="0" err="1"/>
              <a:t>TestDev_Guideline_Spec</a:t>
            </a:r>
            <a:r>
              <a:rPr lang="en-US" dirty="0"/>
              <a:t> – primarily the structure of tests </a:t>
            </a:r>
            <a:br>
              <a:rPr lang="en-US" dirty="0"/>
            </a:br>
            <a:r>
              <a:rPr lang="en-US" dirty="0"/>
              <a:t>	and required/optional RVTEST_ macros_</a:t>
            </a:r>
          </a:p>
          <a:p>
            <a:pPr marL="742950" lvl="1" indent="-285750">
              <a:buFont typeface="Arial" panose="020B0604020202020204" pitchFamily="34" charset="0"/>
              <a:buChar char="•"/>
            </a:pPr>
            <a:r>
              <a:rPr lang="en-US" dirty="0"/>
              <a:t> </a:t>
            </a:r>
            <a:r>
              <a:rPr lang="en-US" dirty="0" err="1"/>
              <a:t>ACT_interface_Spec</a:t>
            </a:r>
            <a:r>
              <a:rPr lang="en-US" dirty="0"/>
              <a:t> – primarily all the RVMODEL_ macros</a:t>
            </a:r>
          </a:p>
          <a:p>
            <a:pPr marL="285750" indent="-285750">
              <a:buFont typeface="Arial" panose="020B0604020202020204" pitchFamily="34" charset="0"/>
              <a:buChar char="•"/>
            </a:pPr>
            <a:r>
              <a:rPr lang="en-US" dirty="0"/>
              <a:t>Close outstanding issues</a:t>
            </a:r>
          </a:p>
          <a:p>
            <a:pPr marL="285750" indent="-285750">
              <a:buFont typeface="Arial" panose="020B0604020202020204" pitchFamily="34" charset="0"/>
              <a:buChar char="•"/>
            </a:pPr>
            <a:r>
              <a:rPr lang="en-US" dirty="0"/>
              <a:t> Closing outstanding pull requests</a:t>
            </a:r>
          </a:p>
          <a:p>
            <a:pPr marL="742950" lvl="1" indent="-285750">
              <a:buFont typeface="Arial" panose="020B0604020202020204" pitchFamily="34" charset="0"/>
              <a:buChar char="•"/>
            </a:pPr>
            <a:r>
              <a:rPr lang="en-US" dirty="0"/>
              <a:t>Primarily reviewing extension additions: PMP, </a:t>
            </a:r>
            <a:r>
              <a:rPr lang="en-US" dirty="0" err="1"/>
              <a:t>ePMP</a:t>
            </a:r>
            <a:r>
              <a:rPr lang="en-US" dirty="0"/>
              <a:t>, </a:t>
            </a:r>
            <a:r>
              <a:rPr lang="en-US" dirty="0" err="1"/>
              <a:t>CBO.zero</a:t>
            </a:r>
            <a:endParaRPr lang="en-US" dirty="0"/>
          </a:p>
          <a:p>
            <a:pPr marL="285750" indent="-285750">
              <a:buFont typeface="Arial" panose="020B0604020202020204" pitchFamily="34" charset="0"/>
              <a:buChar char="•"/>
            </a:pPr>
            <a:r>
              <a:rPr lang="en-US" dirty="0"/>
              <a:t>Reference Signature as a Service (Golden Model WG)</a:t>
            </a:r>
          </a:p>
          <a:p>
            <a:pPr marL="285750" indent="-285750">
              <a:buFont typeface="Arial" panose="020B0604020202020204" pitchFamily="34" charset="0"/>
              <a:buChar char="•"/>
            </a:pPr>
            <a:r>
              <a:rPr lang="en-US" dirty="0"/>
              <a:t> support for handling constrained non deterministic results (e.g. misaligned load/store/branch)</a:t>
            </a:r>
          </a:p>
          <a:p>
            <a:pPr marL="285750" indent="-285750">
              <a:buFont typeface="Arial" panose="020B0604020202020204" pitchFamily="34" charset="0"/>
              <a:buChar char="•"/>
            </a:pPr>
            <a:r>
              <a:rPr lang="en-US" dirty="0"/>
              <a:t> Trick boxes of timing/concurrency support</a:t>
            </a:r>
          </a:p>
          <a:p>
            <a:pPr marL="742950" lvl="1" indent="-285750">
              <a:buFont typeface="Arial" panose="020B0604020202020204" pitchFamily="34" charset="0"/>
              <a:buChar char="•"/>
            </a:pPr>
            <a:r>
              <a:rPr lang="en-US" dirty="0"/>
              <a:t>Interrupt event generator ( interrupt testing)</a:t>
            </a:r>
          </a:p>
          <a:p>
            <a:pPr marL="742950" lvl="1" indent="-285750">
              <a:buFont typeface="Arial" panose="020B0604020202020204" pitchFamily="34" charset="0"/>
              <a:buChar char="•"/>
            </a:pPr>
            <a:r>
              <a:rPr lang="en-US" dirty="0"/>
              <a:t>Memory event generator (LR/SC, Atomic ops, WRS, mem model (TSO, WMO)</a:t>
            </a:r>
          </a:p>
          <a:p>
            <a:pPr marL="742950" lvl="1" indent="-285750">
              <a:buFont typeface="Arial" panose="020B0604020202020204" pitchFamily="34" charset="0"/>
              <a:buChar char="•"/>
            </a:pPr>
            <a:r>
              <a:rPr lang="en-US" dirty="0"/>
              <a:t>Debug/Trace command interface (</a:t>
            </a:r>
            <a:r>
              <a:rPr lang="en-US" dirty="0" err="1"/>
              <a:t>Etrace</a:t>
            </a:r>
            <a:r>
              <a:rPr lang="en-US" dirty="0"/>
              <a:t>, </a:t>
            </a:r>
            <a:r>
              <a:rPr lang="en-US" dirty="0" err="1"/>
              <a:t>Ntrace</a:t>
            </a:r>
            <a:r>
              <a:rPr lang="en-US" dirty="0"/>
              <a:t>) </a:t>
            </a:r>
            <a:r>
              <a:rPr lang="en-US" dirty="0">
                <a:sym typeface="Wingdings" pitchFamily="2" charset="2"/>
              </a:rPr>
              <a:t></a:t>
            </a:r>
            <a:endParaRPr lang="en-US" dirty="0"/>
          </a:p>
          <a:p>
            <a:pPr marL="285750" indent="-285750">
              <a:buFont typeface="Arial" panose="020B0604020202020204" pitchFamily="34" charset="0"/>
              <a:buChar char="•"/>
            </a:pPr>
            <a:r>
              <a:rPr lang="en-US" dirty="0"/>
              <a:t>Minimal support for TLBs and cache op testing (which likely requires simple cache/TLB models whose behavior can be controlled enough to test .</a:t>
            </a:r>
          </a:p>
          <a:p>
            <a:pPr marL="285750" indent="-285750">
              <a:buFont typeface="Arial" panose="020B0604020202020204" pitchFamily="34" charset="0"/>
              <a:buChar char="•"/>
            </a:pPr>
            <a:r>
              <a:rPr lang="en-US" dirty="0"/>
              <a:t>DUT debug support: out-of-line assertion macro </a:t>
            </a:r>
          </a:p>
          <a:p>
            <a:pPr marL="742950" lvl="1" indent="-285750">
              <a:buFont typeface="Arial" panose="020B0604020202020204" pitchFamily="34" charset="0"/>
              <a:buChar char="•"/>
            </a:pPr>
            <a:r>
              <a:rPr lang="en-US" dirty="0"/>
              <a:t>(currently very model specific, and costly because all </a:t>
            </a:r>
            <a:r>
              <a:rPr lang="en-US" dirty="0" err="1"/>
              <a:t>inlined</a:t>
            </a:r>
            <a:r>
              <a:rPr lang="en-US" dirty="0"/>
              <a:t> code</a:t>
            </a:r>
            <a:br>
              <a:rPr lang="en-US" dirty="0"/>
            </a:br>
            <a:r>
              <a:rPr lang="en-US" dirty="0"/>
              <a:t>define an API subroutine call with a standard narrow interface).</a:t>
            </a:r>
          </a:p>
          <a:p>
            <a:pPr marL="285750" indent="-285750">
              <a:buFont typeface="Arial" panose="020B0604020202020204" pitchFamily="34" charset="0"/>
              <a:buChar char="•"/>
            </a:pPr>
            <a:r>
              <a:rPr lang="en-US" dirty="0"/>
              <a:t>OS support? (besides Debian, Ubuntu): e.g. Centos, </a:t>
            </a:r>
            <a:r>
              <a:rPr lang="en-US" dirty="0" err="1"/>
              <a:t>RockyLinux</a:t>
            </a:r>
            <a:r>
              <a:rPr lang="en-US" dirty="0"/>
              <a:t>, Windows, Mac, etc.</a:t>
            </a:r>
          </a:p>
          <a:p>
            <a:pPr marL="285750" indent="-285750">
              <a:buFont typeface="Arial" panose="020B0604020202020204" pitchFamily="34" charset="0"/>
              <a:buChar char="•"/>
            </a:pPr>
            <a:r>
              <a:rPr lang="en-US" dirty="0"/>
              <a:t>Others?: coverage</a:t>
            </a:r>
          </a:p>
        </p:txBody>
      </p:sp>
    </p:spTree>
    <p:extLst>
      <p:ext uri="{BB962C8B-B14F-4D97-AF65-F5344CB8AC3E}">
        <p14:creationId xmlns:p14="http://schemas.microsoft.com/office/powerpoint/2010/main" val="371411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Other status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Issues/PR Review</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50000"/>
                  </a:schemeClr>
                </a:solidFill>
              </a:rPr>
              <a:t>“Trick Boxes”–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Interrupt Generator TG (interrupt testing)</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External Memory Access Generator (LR/SC, </a:t>
            </a:r>
            <a:r>
              <a:rPr lang="en-US" sz="1200" dirty="0" err="1">
                <a:solidFill>
                  <a:schemeClr val="bg1">
                    <a:lumMod val="50000"/>
                  </a:schemeClr>
                </a:solidFill>
              </a:rPr>
              <a:t>WRS.xxx</a:t>
            </a:r>
            <a:r>
              <a:rPr lang="en-US" sz="1200" dirty="0">
                <a:solidFill>
                  <a:schemeClr val="bg1">
                    <a:lumMod val="50000"/>
                  </a:schemeClr>
                </a:solidFill>
              </a:rPr>
              <a:t>, </a:t>
            </a:r>
            <a:r>
              <a:rPr lang="en-US" sz="1200" dirty="0" err="1">
                <a:solidFill>
                  <a:schemeClr val="bg1">
                    <a:lumMod val="50000"/>
                  </a:schemeClr>
                </a:solidFill>
              </a:rPr>
              <a:t>Zicntr</a:t>
            </a:r>
            <a:r>
              <a:rPr lang="en-US" sz="1200" dirty="0">
                <a:solidFill>
                  <a:schemeClr val="bg1">
                    <a:lumMod val="50000"/>
                  </a:schemeClr>
                </a:solidFill>
              </a:rPr>
              <a:t>/</a:t>
            </a:r>
            <a:r>
              <a:rPr lang="en-US" sz="1200" dirty="0" err="1">
                <a:solidFill>
                  <a:schemeClr val="bg1">
                    <a:lumMod val="50000"/>
                  </a:schemeClr>
                </a:solidFill>
              </a:rPr>
              <a:t>Zihpm</a:t>
            </a:r>
            <a:r>
              <a:rPr lang="en-US" sz="1200" dirty="0">
                <a:solidFill>
                  <a:schemeClr val="bg1">
                    <a:lumMod val="50000"/>
                  </a:schemeClr>
                </a:solidFill>
              </a:rPr>
              <a:t> testing)</a:t>
            </a:r>
          </a:p>
          <a:p>
            <a:pPr lvl="2">
              <a:buFont typeface="+mj-lt"/>
              <a:buAutoNum type="arabicPeriod"/>
            </a:pPr>
            <a:r>
              <a:rPr lang="en-US" sz="1200" dirty="0">
                <a:solidFill>
                  <a:schemeClr val="bg1">
                    <a:lumMod val="50000"/>
                  </a:schemeClr>
                </a:solidFill>
              </a:rPr>
              <a:t>Debug Module (test compatibility with </a:t>
            </a:r>
            <a:r>
              <a:rPr lang="en-US" sz="1200" dirty="0" err="1">
                <a:solidFill>
                  <a:schemeClr val="bg1">
                    <a:lumMod val="50000"/>
                  </a:schemeClr>
                </a:solidFill>
              </a:rPr>
              <a:t>Etrace</a:t>
            </a:r>
            <a:r>
              <a:rPr lang="en-US" sz="1200" dirty="0">
                <a:solidFill>
                  <a:schemeClr val="bg1">
                    <a:lumMod val="50000"/>
                  </a:schemeClr>
                </a:solidFill>
              </a:rPr>
              <a:t> non-ISA Spec)</a:t>
            </a:r>
          </a:p>
          <a:p>
            <a:pPr lvl="2">
              <a:buFont typeface="+mj-lt"/>
              <a:buAutoNum type="arabicPeriod"/>
            </a:pPr>
            <a:r>
              <a:rPr lang="en-US" sz="1200" dirty="0">
                <a:solidFill>
                  <a:schemeClr val="bg1">
                    <a:lumMod val="50000"/>
                  </a:schemeClr>
                </a:solidFill>
              </a:rPr>
              <a:t>Trace Module(s) (test compatibility of </a:t>
            </a:r>
            <a:r>
              <a:rPr lang="en-US" sz="1200" dirty="0" err="1">
                <a:solidFill>
                  <a:schemeClr val="bg1">
                    <a:lumMod val="50000"/>
                  </a:schemeClr>
                </a:solidFill>
              </a:rPr>
              <a:t>Ntrace</a:t>
            </a:r>
            <a:r>
              <a:rPr lang="en-US" sz="1200" dirty="0">
                <a:solidFill>
                  <a:schemeClr val="bg1">
                    <a:lumMod val="50000"/>
                  </a:schemeClr>
                </a:solidFill>
              </a:rPr>
              <a:t> non-ISA Spec)</a:t>
            </a:r>
          </a:p>
          <a:p>
            <a:pPr lvl="1">
              <a:buFont typeface="+mj-lt"/>
              <a:buAutoNum type="arabicPeriod"/>
            </a:pPr>
            <a:r>
              <a:rPr lang="en-US" sz="1600" dirty="0">
                <a:solidFill>
                  <a:schemeClr val="bg1">
                    <a:lumMod val="50000"/>
                  </a:schemeClr>
                </a:solidFill>
              </a:rPr>
              <a:t>Non-deterministic Behavior support (primarily misalign)</a:t>
            </a:r>
          </a:p>
          <a:p>
            <a:pPr lvl="1">
              <a:buFont typeface="+mj-lt"/>
              <a:buAutoNum type="arabicPeriod"/>
            </a:pPr>
            <a:r>
              <a:rPr lang="en-US" sz="1600" dirty="0">
                <a:solidFill>
                  <a:schemeClr val="bg1">
                    <a:lumMod val="75000"/>
                  </a:schemeClr>
                </a:solidFill>
              </a:rPr>
              <a:t>Making Jenkins tests be more C/I friendly</a:t>
            </a:r>
          </a:p>
          <a:p>
            <a:pPr lvl="1">
              <a:buFont typeface="+mj-lt"/>
              <a:buAutoNum type="arabicPeriod"/>
            </a:pPr>
            <a:r>
              <a:rPr lang="en-US" sz="1600" dirty="0">
                <a:solidFill>
                  <a:schemeClr val="bg1">
                    <a:lumMod val="75000"/>
                  </a:schemeClr>
                </a:solidFill>
              </a:rPr>
              <a:t>Splitting and updating </a:t>
            </a:r>
            <a:r>
              <a:rPr lang="en-US" sz="1600" dirty="0" err="1">
                <a:solidFill>
                  <a:schemeClr val="bg1">
                    <a:lumMod val="75000"/>
                  </a:schemeClr>
                </a:solidFill>
              </a:rPr>
              <a:t>Test_Format_Spec</a:t>
            </a:r>
            <a:r>
              <a:rPr lang="en-US" sz="1600" dirty="0">
                <a:solidFill>
                  <a:schemeClr val="bg1">
                    <a:lumMod val="75000"/>
                  </a:schemeClr>
                </a:solidFill>
              </a:rPr>
              <a:t> into Arch-Test-Developer-Spec and Arch-Test-User-Spec</a:t>
            </a:r>
          </a:p>
          <a:p>
            <a:pPr lvl="1">
              <a:buFont typeface="+mj-lt"/>
              <a:buAutoNum type="arabicPeriod"/>
            </a:pPr>
            <a:r>
              <a:rPr lang="en-US" sz="1600" dirty="0">
                <a:solidFill>
                  <a:schemeClr val="bg1">
                    <a:lumMod val="65000"/>
                  </a:schemeClr>
                </a:solidFill>
              </a:rPr>
              <a:t>Increasing ease of use</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defTabSz="365760">
              <a:spcBef>
                <a:spcPts val="0"/>
              </a:spcBef>
              <a:buNone/>
            </a:pPr>
            <a:r>
              <a:rPr lang="en-US" sz="1100" b="1" u="sng" dirty="0"/>
              <a:t>more discussion</a:t>
            </a:r>
            <a:br>
              <a:rPr lang="en-US" sz="1100" b="1" u="sng" dirty="0"/>
            </a:br>
            <a:br>
              <a:rPr lang="en-US" sz="1100" b="1" u="sng" dirty="0"/>
            </a:br>
            <a:r>
              <a:rPr lang="en-US" sz="1100" b="1" dirty="0"/>
              <a:t>Issue #292 </a:t>
            </a:r>
            <a:r>
              <a:rPr lang="en-US" sz="1100" dirty="0"/>
              <a:t>A few (non-C) test must have </a:t>
            </a:r>
            <a:r>
              <a:rPr lang="en-US" sz="1100" dirty="0" err="1"/>
              <a:t>norvc</a:t>
            </a:r>
            <a:r>
              <a:rPr lang="en-US" sz="1100" dirty="0"/>
              <a:t> defined, </a:t>
            </a:r>
            <a:r>
              <a:rPr lang="en-US" sz="1100" dirty="0" err="1"/>
              <a:t>mtrap_routine</a:t>
            </a:r>
            <a:r>
              <a:rPr lang="en-US" sz="1100" dirty="0"/>
              <a:t> not </a:t>
            </a:r>
            <a:r>
              <a:rPr lang="en-US" sz="1100" dirty="0" err="1"/>
              <a:t>initied</a:t>
            </a:r>
            <a:br>
              <a:rPr lang="en-US" sz="1100" dirty="0"/>
            </a:br>
            <a:r>
              <a:rPr lang="en-US" sz="1100" dirty="0"/>
              <a:t>      [Seagate] All tests should be allowed to compile with C to ensure that </a:t>
            </a:r>
            <a:br>
              <a:rPr lang="en-US" sz="1100" dirty="0"/>
            </a:br>
            <a:r>
              <a:rPr lang="en-US" sz="1100" dirty="0"/>
              <a:t>            32 bit instructions work correctly with IALIGN 16.  </a:t>
            </a:r>
            <a:br>
              <a:rPr lang="en-US" sz="1100" dirty="0"/>
            </a:br>
            <a:r>
              <a:rPr lang="en-US" sz="1100" dirty="0"/>
              <a:t>      [</a:t>
            </a:r>
            <a:r>
              <a:rPr lang="en-US" sz="1100" dirty="0" err="1"/>
              <a:t>Incore</a:t>
            </a:r>
            <a:r>
              <a:rPr lang="en-US" sz="1100" dirty="0"/>
              <a:t>] Probably not a good idea. That’s the line between compatibility vs verification.\</a:t>
            </a:r>
            <a:br>
              <a:rPr lang="en-US" sz="1100" dirty="0"/>
            </a:br>
            <a:r>
              <a:rPr lang="en-US" sz="1100" dirty="0"/>
              <a:t>      [chair] (expanding on that) We don’t need to test that every opcode </a:t>
            </a:r>
            <a:r>
              <a:rPr lang="en-US" sz="1100" dirty="0" err="1"/>
              <a:t>executse</a:t>
            </a:r>
            <a:r>
              <a:rPr lang="en-US" sz="1100" dirty="0"/>
              <a:t> if misaligned</a:t>
            </a:r>
            <a:br>
              <a:rPr lang="en-US" sz="1100" dirty="0"/>
            </a:br>
            <a:r>
              <a:rPr lang="en-US" sz="1100" dirty="0"/>
              <a:t>             when C-</a:t>
            </a:r>
            <a:r>
              <a:rPr lang="en-US" sz="1100" dirty="0" err="1"/>
              <a:t>ext</a:t>
            </a:r>
            <a:r>
              <a:rPr lang="en-US" sz="1100" dirty="0"/>
              <a:t> is implemented; one / </a:t>
            </a:r>
            <a:r>
              <a:rPr lang="en-US" sz="1100" dirty="0" err="1"/>
              <a:t>inst</a:t>
            </a:r>
            <a:r>
              <a:rPr lang="en-US" sz="1100" dirty="0"/>
              <a:t> </a:t>
            </a:r>
            <a:r>
              <a:rPr lang="en-US" sz="1100" dirty="0" err="1"/>
              <a:t>fmt</a:t>
            </a:r>
            <a:r>
              <a:rPr lang="en-US" sz="1100" dirty="0"/>
              <a:t> is probably adequate for compatibility.</a:t>
            </a:r>
            <a:br>
              <a:rPr lang="en-US" sz="1100" dirty="0"/>
            </a:br>
            <a:r>
              <a:rPr lang="en-US" sz="1100" dirty="0"/>
              <a:t>             Maybe have a specific test that is nothing but misaligned 32b ops; </a:t>
            </a:r>
            <a:br>
              <a:rPr lang="en-US" sz="1100" dirty="0"/>
            </a:br>
            <a:r>
              <a:rPr lang="en-US" sz="1100" dirty="0"/>
              <a:t>             writing a test plan </a:t>
            </a:r>
            <a:r>
              <a:rPr lang="en-US" sz="1100" dirty="0" err="1"/>
              <a:t>forthat</a:t>
            </a:r>
            <a:r>
              <a:rPr lang="en-US" sz="1100" dirty="0"/>
              <a:t> is the first step – any volunteers? </a:t>
            </a:r>
            <a:br>
              <a:rPr lang="en-US" sz="1100" dirty="0"/>
            </a:br>
            <a:r>
              <a:rPr lang="en-US" sz="1100" dirty="0"/>
              <a:t>             One mandatory </a:t>
            </a:r>
            <a:r>
              <a:rPr lang="en-US" sz="1100" dirty="0" err="1"/>
              <a:t>coverpoint</a:t>
            </a:r>
            <a:r>
              <a:rPr lang="en-US" sz="1100" dirty="0"/>
              <a:t> would be  testing page boundary crossing.</a:t>
            </a:r>
            <a:br>
              <a:rPr lang="en-US" sz="1100" dirty="0"/>
            </a:br>
            <a:r>
              <a:rPr lang="en-US" sz="1100" dirty="0"/>
              <a:t>            The new trap handler enforces defaulting to </a:t>
            </a:r>
            <a:r>
              <a:rPr lang="en-US" sz="1100" dirty="0" err="1"/>
              <a:t>norvc</a:t>
            </a:r>
            <a:r>
              <a:rPr lang="en-US" sz="1100" dirty="0"/>
              <a:t>; testing anything with ILEN=16 must</a:t>
            </a:r>
            <a:br>
              <a:rPr lang="en-US" sz="1100" dirty="0"/>
            </a:br>
            <a:r>
              <a:rPr lang="en-US" sz="1100" dirty="0"/>
              <a:t>              explicitly have .push; .option </a:t>
            </a:r>
            <a:r>
              <a:rPr lang="en-US" sz="1100" dirty="0" err="1"/>
              <a:t>rvc</a:t>
            </a:r>
            <a:r>
              <a:rPr lang="en-US" sz="1100" dirty="0"/>
              <a:t> at the start of the test, and .pop at the end. </a:t>
            </a:r>
          </a:p>
          <a:p>
            <a:pPr marL="0" indent="0">
              <a:buNone/>
            </a:pPr>
            <a:r>
              <a:rPr lang="en-US" sz="1100" b="1" dirty="0"/>
              <a:t>Issue #290. </a:t>
            </a:r>
            <a:r>
              <a:rPr lang="en-US" sz="1100" dirty="0"/>
              <a:t>Self-checking Signature</a:t>
            </a:r>
            <a:br>
              <a:rPr lang="en-US" sz="1100" dirty="0"/>
            </a:br>
            <a:r>
              <a:rPr lang="en-US" sz="1100" dirty="0"/>
              <a:t>            </a:t>
            </a:r>
            <a:r>
              <a:rPr lang="en-US" sz="1100" dirty="0" err="1"/>
              <a:t>Thisis</a:t>
            </a:r>
            <a:r>
              <a:rPr lang="en-US" sz="1100" dirty="0"/>
              <a:t> a no-go. Signatures for Debug is a good idea. See issue #297 Closing </a:t>
            </a:r>
          </a:p>
          <a:p>
            <a:pPr marL="0" indent="0">
              <a:buNone/>
            </a:pPr>
            <a:r>
              <a:rPr lang="en-US" sz="1100" b="1" dirty="0"/>
              <a:t>issue. #289 </a:t>
            </a:r>
            <a:r>
              <a:rPr lang="en-US" sz="1100" dirty="0"/>
              <a:t>No </a:t>
            </a:r>
            <a:r>
              <a:rPr lang="en-US" sz="1100" dirty="0" err="1"/>
              <a:t>c.flw</a:t>
            </a:r>
            <a:r>
              <a:rPr lang="en-US" sz="1100" dirty="0"/>
              <a:t> or </a:t>
            </a:r>
            <a:r>
              <a:rPr lang="en-US" sz="1100" dirty="0" err="1"/>
              <a:t>c.fsw</a:t>
            </a:r>
            <a:r>
              <a:rPr lang="en-US" sz="1100" dirty="0"/>
              <a:t> in compressed testcases</a:t>
            </a:r>
            <a:br>
              <a:rPr lang="en-US" sz="1100" dirty="0"/>
            </a:br>
            <a:r>
              <a:rPr lang="en-US" sz="1100" dirty="0"/>
              <a:t>        This is an oversight. Tests need to be generated.</a:t>
            </a:r>
            <a:br>
              <a:rPr lang="en-US" sz="1100" dirty="0"/>
            </a:br>
            <a:r>
              <a:rPr lang="en-US" sz="1100" dirty="0"/>
              <a:t>            [</a:t>
            </a:r>
            <a:r>
              <a:rPr lang="en-US" sz="1100" dirty="0" err="1"/>
              <a:t>seagate</a:t>
            </a:r>
            <a:r>
              <a:rPr lang="en-US" sz="1100" dirty="0"/>
              <a:t>] How to write </a:t>
            </a:r>
            <a:r>
              <a:rPr lang="en-US" sz="1100" dirty="0" err="1"/>
              <a:t>coverpoints</a:t>
            </a:r>
            <a:r>
              <a:rPr lang="en-US" sz="1100" dirty="0"/>
              <a:t>? Any guide for it?</a:t>
            </a:r>
            <a:br>
              <a:rPr lang="en-US" sz="1100" dirty="0"/>
            </a:br>
            <a:r>
              <a:rPr lang="en-US" sz="1100" dirty="0"/>
              <a:t>            [</a:t>
            </a:r>
            <a:r>
              <a:rPr lang="en-US" sz="1100" dirty="0" err="1"/>
              <a:t>Incore</a:t>
            </a:r>
            <a:r>
              <a:rPr lang="en-US" sz="1100" dirty="0"/>
              <a:t>] Nothing concrete out there at this point.  </a:t>
            </a:r>
            <a:br>
              <a:rPr lang="en-US" sz="1100" dirty="0"/>
            </a:br>
            <a:r>
              <a:rPr lang="en-US" sz="1100" dirty="0"/>
              <a:t>            [Co-Chair] Would be beneficial to have a consolidated set of links and pointers</a:t>
            </a:r>
            <a:br>
              <a:rPr lang="en-US" sz="1100" dirty="0"/>
            </a:br>
            <a:r>
              <a:rPr lang="en-US" sz="1100" dirty="0"/>
              <a:t> which  help people get started with the </a:t>
            </a:r>
            <a:r>
              <a:rPr lang="en-US" sz="1100" dirty="0" err="1"/>
              <a:t>coverpoints</a:t>
            </a:r>
            <a:r>
              <a:rPr lang="en-US" sz="1100" dirty="0"/>
              <a:t> and the test generator. </a:t>
            </a:r>
            <a:br>
              <a:rPr lang="en-US" sz="1100" dirty="0"/>
            </a:br>
            <a:r>
              <a:rPr lang="en-US" sz="1100" dirty="0"/>
              <a:t>            A how-to guide for the tools sent on the mailing list.</a:t>
            </a:r>
          </a:p>
          <a:p>
            <a:pPr marL="0" indent="0">
              <a:buNone/>
            </a:pPr>
            <a:r>
              <a:rPr lang="en-US" sz="1100" dirty="0"/>
              <a:t> </a:t>
            </a:r>
          </a:p>
          <a:p>
            <a:pPr marL="0" indent="0">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922003" cy="6097979"/>
          </a:xfrm>
        </p:spPr>
        <p:txBody>
          <a:bodyPr>
            <a:noAutofit/>
          </a:bodyPr>
          <a:lstStyle/>
          <a:p>
            <a:pPr marL="0" indent="0">
              <a:lnSpc>
                <a:spcPts val="1120"/>
              </a:lnSpc>
              <a:spcBef>
                <a:spcPts val="0"/>
              </a:spcBef>
              <a:buNone/>
            </a:pPr>
            <a:endParaRPr lang="en-US" sz="1200" dirty="0"/>
          </a:p>
          <a:p>
            <a:pPr marL="0" indent="0" defTabSz="365760">
              <a:spcBef>
                <a:spcPts val="0"/>
              </a:spcBef>
              <a:buNone/>
            </a:pPr>
            <a:r>
              <a:rPr lang="en-US" sz="1200" b="1" u="sng" dirty="0"/>
              <a:t>Issue test discussion</a:t>
            </a:r>
          </a:p>
          <a:p>
            <a:pPr marL="0" indent="0" defTabSz="365760">
              <a:spcBef>
                <a:spcPts val="0"/>
              </a:spcBef>
              <a:buNone/>
            </a:pPr>
            <a:r>
              <a:rPr lang="en-US" sz="1200" b="1" dirty="0"/>
              <a:t>Status Update:</a:t>
            </a:r>
          </a:p>
          <a:p>
            <a:pPr marL="0" indent="0" defTabSz="365760">
              <a:spcBef>
                <a:spcPts val="0"/>
              </a:spcBef>
              <a:buNone/>
            </a:pPr>
            <a:r>
              <a:rPr lang="en-US" sz="1200" dirty="0"/>
              <a:t>​   New version of the trap handler finally merged, solved many issues</a:t>
            </a:r>
          </a:p>
          <a:p>
            <a:pPr marL="0" indent="0" defTabSz="365760">
              <a:spcBef>
                <a:spcPts val="0"/>
              </a:spcBef>
              <a:buNone/>
            </a:pPr>
            <a:r>
              <a:rPr lang="en-US" sz="1200" dirty="0"/>
              <a:t>  next version will be friendlier to tests transitioning VM mappings (including bare)   [Co-chair] Need to close the relevant issues on arch-test </a:t>
            </a:r>
            <a:br>
              <a:rPr lang="en-US" sz="1200" dirty="0"/>
            </a:br>
            <a:r>
              <a:rPr lang="en-US" sz="1200" dirty="0"/>
              <a:t> [Seagate] Where is the [test]generator?</a:t>
            </a:r>
          </a:p>
          <a:p>
            <a:pPr marL="0" indent="0" defTabSz="365760">
              <a:spcBef>
                <a:spcPts val="0"/>
              </a:spcBef>
              <a:buNone/>
            </a:pPr>
            <a:r>
              <a:rPr lang="en-US" sz="1200" dirty="0"/>
              <a:t> [Co-chair] CTG link: https://</a:t>
            </a:r>
            <a:r>
              <a:rPr lang="en-US" sz="1200" dirty="0" err="1"/>
              <a:t>github.com</a:t>
            </a:r>
            <a:r>
              <a:rPr lang="en-US" sz="1200" dirty="0"/>
              <a:t>/</a:t>
            </a:r>
            <a:r>
              <a:rPr lang="en-US" sz="1200" dirty="0" err="1"/>
              <a:t>riscv</a:t>
            </a:r>
            <a:r>
              <a:rPr lang="en-US" sz="1200" dirty="0"/>
              <a:t>-software-</a:t>
            </a:r>
            <a:r>
              <a:rPr lang="en-US" sz="1200" dirty="0" err="1"/>
              <a:t>src</a:t>
            </a:r>
            <a:r>
              <a:rPr lang="en-US" sz="1200" dirty="0"/>
              <a:t> /</a:t>
            </a:r>
            <a:r>
              <a:rPr lang="en-US" sz="1200" dirty="0" err="1"/>
              <a:t>riscv-ctg</a:t>
            </a:r>
            <a:br>
              <a:rPr lang="en-US" sz="1200" dirty="0"/>
            </a:br>
            <a:r>
              <a:rPr lang="en-US" sz="1200" dirty="0"/>
              <a:t>             No requirement to use CTG only.</a:t>
            </a:r>
            <a:br>
              <a:rPr lang="en-US" sz="1200" dirty="0"/>
            </a:br>
            <a:r>
              <a:rPr lang="en-US" sz="1200" dirty="0"/>
              <a:t>            Any test can be checked in as long as the test conforms to the spec. </a:t>
            </a:r>
          </a:p>
          <a:p>
            <a:pPr marL="0" indent="0">
              <a:buNone/>
            </a:pPr>
            <a:r>
              <a:rPr lang="en-US" sz="1200" b="1" dirty="0"/>
              <a:t>Issue #307 </a:t>
            </a:r>
            <a:r>
              <a:rPr lang="en-US" sz="1200" dirty="0"/>
              <a:t>Certain F tests too large. Takes long to run.</a:t>
            </a:r>
            <a:br>
              <a:rPr lang="en-US" sz="1200" dirty="0"/>
            </a:br>
            <a:r>
              <a:rPr lang="en-US" sz="1200" dirty="0"/>
              <a:t>           Pain to debug due to large size of the generated files. </a:t>
            </a:r>
            <a:br>
              <a:rPr lang="en-US" sz="1200" dirty="0"/>
            </a:br>
            <a:r>
              <a:rPr lang="en-US" sz="1200" dirty="0"/>
              <a:t>           Reasonable to expect a size of 10k </a:t>
            </a:r>
            <a:r>
              <a:rPr lang="en-US" sz="1200" dirty="0" err="1"/>
              <a:t>inst</a:t>
            </a:r>
            <a:r>
              <a:rPr lang="en-US" sz="1200" dirty="0"/>
              <a:t> per test.  </a:t>
            </a:r>
            <a:br>
              <a:rPr lang="en-US" sz="1200" dirty="0"/>
            </a:br>
            <a:r>
              <a:rPr lang="en-US" sz="1200" dirty="0"/>
              <a:t>                    [Co-chair] Will assign to someone and get this fixed. </a:t>
            </a:r>
          </a:p>
          <a:p>
            <a:pPr marL="0" indent="0">
              <a:buNone/>
            </a:pPr>
            <a:r>
              <a:rPr lang="en-US" sz="1200" b="1" dirty="0"/>
              <a:t>Issue # 306.  </a:t>
            </a:r>
            <a:r>
              <a:rPr lang="en-US" sz="1200" dirty="0"/>
              <a:t>Missing test cases due to directed generation. Insufficient </a:t>
            </a:r>
            <a:r>
              <a:rPr lang="en-US" sz="1200" dirty="0" err="1"/>
              <a:t>coverpoints</a:t>
            </a:r>
            <a:r>
              <a:rPr lang="en-US" sz="1200" dirty="0"/>
              <a:t>. </a:t>
            </a:r>
            <a:br>
              <a:rPr lang="en-US" sz="1200" dirty="0"/>
            </a:br>
            <a:r>
              <a:rPr lang="en-US" sz="1200" dirty="0"/>
              <a:t>        [Co-chair] Suggested </a:t>
            </a:r>
            <a:r>
              <a:rPr lang="en-US" sz="1200" dirty="0" err="1"/>
              <a:t>coverpoints</a:t>
            </a:r>
            <a:r>
              <a:rPr lang="en-US" sz="1200" dirty="0"/>
              <a:t> address the problem. </a:t>
            </a:r>
            <a:br>
              <a:rPr lang="en-US" sz="1200" dirty="0"/>
            </a:br>
            <a:r>
              <a:rPr lang="en-US" sz="1200" dirty="0"/>
              <a:t>           Need to regen the tests with updated </a:t>
            </a:r>
            <a:r>
              <a:rPr lang="en-US" sz="1200" dirty="0" err="1"/>
              <a:t>coverpoints</a:t>
            </a:r>
            <a:r>
              <a:rPr lang="en-US" sz="1200" dirty="0"/>
              <a:t>. </a:t>
            </a:r>
          </a:p>
          <a:p>
            <a:pPr marL="0" indent="0">
              <a:buNone/>
            </a:pPr>
            <a:r>
              <a:rPr lang="en-US" sz="1200" b="1" dirty="0"/>
              <a:t>Issue #304</a:t>
            </a:r>
            <a:r>
              <a:rPr lang="en-US" sz="1200" dirty="0"/>
              <a:t> Compile warnings for SIGALIGN when FLEN is 64 in </a:t>
            </a:r>
            <a:r>
              <a:rPr lang="en-US" sz="1200" dirty="0" err="1"/>
              <a:t>arch_test.h</a:t>
            </a:r>
            <a:br>
              <a:rPr lang="en-US" sz="1200" dirty="0"/>
            </a:br>
            <a:r>
              <a:rPr lang="en-US" sz="1200" dirty="0"/>
              <a:t>        [</a:t>
            </a:r>
            <a:r>
              <a:rPr lang="en-US" sz="1200" dirty="0" err="1"/>
              <a:t>Incore</a:t>
            </a:r>
            <a:r>
              <a:rPr lang="en-US" sz="1200" dirty="0"/>
              <a:t>] Fixed by PR 277. closing</a:t>
            </a:r>
          </a:p>
          <a:p>
            <a:pPr marL="0" indent="0">
              <a:buNone/>
            </a:pPr>
            <a:r>
              <a:rPr lang="en-US" sz="1200" b="1" dirty="0"/>
              <a:t>Issue #300 </a:t>
            </a:r>
            <a:r>
              <a:rPr lang="en-US" sz="1200" dirty="0"/>
              <a:t>Missing </a:t>
            </a:r>
            <a:r>
              <a:rPr lang="en-US" sz="1200" dirty="0" err="1"/>
              <a:t>coverpoint</a:t>
            </a:r>
            <a:r>
              <a:rPr lang="en-US" sz="1200" dirty="0"/>
              <a:t> for div</a:t>
            </a:r>
            <a:br>
              <a:rPr lang="en-US" sz="1200" dirty="0"/>
            </a:br>
            <a:r>
              <a:rPr lang="en-US" sz="1200" dirty="0"/>
              <a:t>     [</a:t>
            </a:r>
            <a:r>
              <a:rPr lang="en-US" sz="1200" dirty="0" err="1"/>
              <a:t>Incore</a:t>
            </a:r>
            <a:r>
              <a:rPr lang="en-US" sz="1200" dirty="0"/>
              <a:t>]. Can be fixed along with with #306.</a:t>
            </a:r>
          </a:p>
          <a:p>
            <a:pPr marL="0" indent="0">
              <a:buNone/>
            </a:pPr>
            <a:r>
              <a:rPr lang="en-US" sz="1200" b="1" dirty="0"/>
              <a:t>Issue #297</a:t>
            </a:r>
            <a:r>
              <a:rPr lang="en-US" sz="1200" dirty="0"/>
              <a:t>. Suggestion: please add expected results to each RV32F test</a:t>
            </a:r>
            <a:br>
              <a:rPr lang="en-US" sz="1200" dirty="0"/>
            </a:br>
            <a:r>
              <a:rPr lang="en-US" sz="1200" dirty="0"/>
              <a:t>          Not possible to address with current framework.</a:t>
            </a:r>
            <a:br>
              <a:rPr lang="en-US" sz="1200" dirty="0"/>
            </a:br>
            <a:r>
              <a:rPr lang="en-US" sz="1200" dirty="0"/>
              <a:t>           Best solution is to run SAIL to get the golden signatures and then provide it.</a:t>
            </a:r>
            <a:br>
              <a:rPr lang="en-US" sz="1200" dirty="0"/>
            </a:br>
            <a:r>
              <a:rPr lang="en-US" sz="1200" dirty="0"/>
              <a:t>      [Seagate] Very useful for debug.</a:t>
            </a:r>
            <a:br>
              <a:rPr lang="en-US" sz="1200" dirty="0"/>
            </a:br>
            <a:r>
              <a:rPr lang="en-US" sz="1200" dirty="0"/>
              <a:t>      [</a:t>
            </a:r>
            <a:r>
              <a:rPr lang="en-US" sz="1200" dirty="0" err="1"/>
              <a:t>Incore</a:t>
            </a:r>
            <a:r>
              <a:rPr lang="en-US" sz="1200" dirty="0"/>
              <a:t>] Annotating tests isn’t really the solution because tests, especially </a:t>
            </a:r>
            <a:r>
              <a:rPr lang="en-US" sz="1200" dirty="0" err="1"/>
              <a:t>priv</a:t>
            </a:r>
            <a:r>
              <a:rPr lang="en-US" sz="1200" dirty="0"/>
              <a:t> tests, </a:t>
            </a:r>
            <a:br>
              <a:rPr lang="en-US" sz="1200" dirty="0"/>
            </a:br>
            <a:r>
              <a:rPr lang="en-US" sz="1200" dirty="0"/>
              <a:t>           can  have different signatures depending on the architectural options implemented. </a:t>
            </a:r>
            <a:br>
              <a:rPr lang="en-US" sz="1200" dirty="0"/>
            </a:br>
            <a:r>
              <a:rPr lang="en-US" sz="1200" dirty="0"/>
              <a:t>            Better to extract the entire signature using “debug” </a:t>
            </a:r>
            <a:r>
              <a:rPr lang="en-US" sz="1200" dirty="0" err="1"/>
              <a:t>riscof</a:t>
            </a:r>
            <a:r>
              <a:rPr lang="en-US" sz="1200" dirty="0"/>
              <a:t> mode.</a:t>
            </a:r>
          </a:p>
          <a:p>
            <a:pPr marL="0" indent="0">
              <a:buNone/>
            </a:pPr>
            <a:r>
              <a:rPr lang="en-US" sz="1200" dirty="0"/>
              <a:t> </a:t>
            </a:r>
            <a:r>
              <a:rPr lang="en-US" sz="1200" b="1" dirty="0"/>
              <a:t>Issue #293? </a:t>
            </a:r>
            <a:r>
              <a:rPr lang="en-US" sz="1200" dirty="0"/>
              <a:t>A-extension tests</a:t>
            </a:r>
            <a:br>
              <a:rPr lang="en-US" sz="1200" dirty="0"/>
            </a:br>
            <a:r>
              <a:rPr lang="en-US" sz="1200" dirty="0"/>
              <a:t>        [RISCV] In the pipeline for this year. Need to figure out the interface into the core to control global memory order vs local memory order.</a:t>
            </a:r>
          </a:p>
          <a:p>
            <a:pPr marL="0" indent="0">
              <a:buNone/>
            </a:pPr>
            <a:r>
              <a:rPr lang="en-US" sz="1200" dirty="0"/>
              <a:t> </a:t>
            </a:r>
          </a:p>
          <a:p>
            <a:pPr marL="0" indent="0">
              <a:buNone/>
            </a:pPr>
            <a:r>
              <a:rPr lang="en-US" sz="1200" dirty="0"/>
              <a:t> </a:t>
            </a:r>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a:latin typeface="Calibri" panose="020F0502020204030204" pitchFamily="34" charset="0"/>
              </a:rPr>
              <a:t>No self-checking tests</a:t>
            </a: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1135903</TotalTime>
  <Words>6549</Words>
  <Application>Microsoft Macintosh PowerPoint</Application>
  <PresentationFormat>Widescreen</PresentationFormat>
  <Paragraphs>652</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lpstr>Future Topics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1896</cp:revision>
  <cp:lastPrinted>2022-08-11T14:26:43Z</cp:lastPrinted>
  <dcterms:created xsi:type="dcterms:W3CDTF">2018-05-10T10:51:37Z</dcterms:created>
  <dcterms:modified xsi:type="dcterms:W3CDTF">2023-02-09T07:18:18Z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