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0" autoAdjust="0"/>
    <p:restoredTop sz="94185"/>
  </p:normalViewPr>
  <p:slideViewPr>
    <p:cSldViewPr snapToGrid="0">
      <p:cViewPr varScale="1">
        <p:scale>
          <a:sx n="130" d="100"/>
          <a:sy n="130" d="100"/>
        </p:scale>
        <p:origin x="1200" y="176"/>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7/27/23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27/07/2023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27/07/2023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r" TargetMode="External"/><Relationship Id="rId18" Type="http://schemas.openxmlformats.org/officeDocument/2006/relationships/hyperlink" Target="https://github.com/InspireSemi/riscof_install_example_DUT" TargetMode="External"/><Relationship Id="rId3" Type="http://schemas.openxmlformats.org/officeDocument/2006/relationships/hyperlink" Target="mailto:shiqinghao.sqh@alibaba-inc.com" TargetMode="External"/><Relationship Id="rId21" Type="http://schemas.openxmlformats.org/officeDocument/2006/relationships/hyperlink" Target="https://github.com/rems-project/riscv-isa-manual/blob/sail/README.SAIL" TargetMode="External"/><Relationship Id="rId7" Type="http://schemas.openxmlformats.org/officeDocument/2006/relationships/hyperlink" Target="https://sites.google.com/a/riscv.org/risc-v-staff/home/tech-groups-cal"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ems-project/sail-riscv/" TargetMode="External"/><Relationship Id="rId2" Type="http://schemas.openxmlformats.org/officeDocument/2006/relationships/notesSlide" Target="../notesSlides/notesSlide5.xml"/><Relationship Id="rId16" Type="http://schemas.openxmlformats.org/officeDocument/2006/relationships/hyperlink" Target="https://github.com/riscv/sail-riscv/tree/master/doc" TargetMode="External"/><Relationship Id="rId20" Type="http://schemas.openxmlformats.org/officeDocument/2006/relationships/hyperlink" Target="https://github.com/orgs/riscv-admin/projects/2/views/4" TargetMode="External"/><Relationship Id="rId1" Type="http://schemas.openxmlformats.org/officeDocument/2006/relationships/slideLayout" Target="../slideLayouts/slideLayout2.xml"/><Relationship Id="rId6" Type="http://schemas.openxmlformats.org/officeDocument/2006/relationships/hyperlink" Target="mailto:allen.baum@esperantotech.com"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us02web.zoom.us/rec/share/-XIYazzhIBbQoiZdarCfebdjxjDWiVhf-LxnuVrliN4Bc30yf17ztKkKDU4Og54b.fArPPqnuR-NiXpQU"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riscv-config/" TargetMode="External"/><Relationship Id="rId23" Type="http://schemas.openxmlformats.org/officeDocument/2006/relationships/hyperlink" Target="https://github.com/rems-project/riscv-isa-manual/blob/sail/release/riscv-privileged-sail-draft.pdf" TargetMode="External"/><Relationship Id="rId10" Type="http://schemas.openxmlformats.org/officeDocument/2006/relationships/hyperlink" Target="https://github.com/" TargetMode="External"/><Relationship Id="rId19" Type="http://schemas.openxmlformats.org/officeDocument/2006/relationships/hyperlink" Target="https://jira.riscv.org/projects/CSC/issues/CSC-1?filter=allopenissues"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rems-project/riscv-isa-manual/blob/sail/release/riscv-spec-sail-draft.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27Jul2023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479333981"/>
              </p:ext>
            </p:extLst>
          </p:nvPr>
        </p:nvGraphicFramePr>
        <p:xfrm>
          <a:off x="171008" y="803510"/>
          <a:ext cx="11567853" cy="657961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05-May-23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dnasmathers</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 </a:t>
                      </a:r>
                      <a:r>
                        <a:rPr lang="en-US" sz="1100" b="0" i="0" u="none" strike="noStrike" dirty="0" err="1">
                          <a:solidFill>
                            <a:srgbClr val="000000"/>
                          </a:solidFill>
                          <a:effectLst/>
                          <a:latin typeface="Calibri" panose="020F0502020204030204" pitchFamily="34" charset="0"/>
                        </a:rPr>
                        <a:t>encoding.h</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Should be </a:t>
                      </a:r>
                      <a:r>
                        <a:rPr lang="en-US" sz="1200" b="0" i="0" u="none" strike="noStrike" baseline="0" dirty="0" err="1">
                          <a:solidFill>
                            <a:srgbClr val="FF0000"/>
                          </a:solidFill>
                          <a:effectLst/>
                          <a:latin typeface="Calibri" panose="020F0502020204030204" pitchFamily="34" charset="0"/>
                        </a:rPr>
                        <a:t>mreged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89380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09-Apr-23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Zvk</a:t>
                      </a:r>
                      <a:r>
                        <a:rPr lang="en-US" sz="1100" b="0" i="0" u="none" strike="noStrike" dirty="0">
                          <a:solidFill>
                            <a:srgbClr val="000000"/>
                          </a:solidFill>
                          <a:effectLst/>
                          <a:latin typeface="Calibri" panose="020F0502020204030204" pitchFamily="34" charset="0"/>
                        </a:rPr>
                        <a:t>* ISA </a:t>
                      </a:r>
                      <a:r>
                        <a:rPr lang="en-US" sz="1100" b="0" i="0" u="none" strike="noStrike">
                          <a:solidFill>
                            <a:srgbClr val="000000"/>
                          </a:solidFill>
                          <a:effectLst/>
                          <a:latin typeface="Calibri" panose="020F0502020204030204" pitchFamily="34" charset="0"/>
                        </a:rPr>
                        <a:t>exntensions</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460924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Riscof</a:t>
                      </a:r>
                      <a:r>
                        <a:rPr lang="en-US" sz="1100" b="0" i="0" u="none" strike="noStrike" dirty="0">
                          <a:solidFill>
                            <a:srgbClr val="000000"/>
                          </a:solidFill>
                          <a:effectLst/>
                          <a:latin typeface="Calibri" panose="020F0502020204030204" pitchFamily="34" charset="0"/>
                        </a:rPr>
                        <a:t>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a:t>
            </a:r>
            <a:r>
              <a:rPr lang="en-US" sz="2600" dirty="0">
                <a:hlinkClick r:id="rId6"/>
              </a:rPr>
              <a:t>allen.baum@esperantotech.com</a:t>
            </a:r>
            <a:r>
              <a:rPr lang="en-US" sz="2600" dirty="0"/>
              <a:t> </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7"/>
              </a:rPr>
              <a:t>https://sites.google.com/a/riscv.org/risc-v-staff/home/tech-groups-cal</a:t>
            </a:r>
            <a:endParaRPr lang="en-GB" u="sng" dirty="0">
              <a:solidFill>
                <a:schemeClr val="accent1"/>
              </a:solidFill>
            </a:endParaRP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0"/>
              </a:rPr>
              <a:t>https://github.com/</a:t>
            </a:r>
            <a:r>
              <a:rPr lang="en-US" dirty="0">
                <a:hlinkClick r:id="rId14"/>
              </a:rPr>
              <a:t>riscv-software-src </a:t>
            </a:r>
            <a:r>
              <a:rPr lang="en-GB" dirty="0">
                <a:hlinkClick r:id="rId15"/>
              </a:rPr>
              <a:t>/riscv-config/</a:t>
            </a:r>
            <a:endParaRPr lang="en-GB" dirty="0"/>
          </a:p>
          <a:p>
            <a:pPr lvl="1"/>
            <a:r>
              <a:rPr lang="en-GB" dirty="0">
                <a:hlinkClick r:id="rId16"/>
              </a:rPr>
              <a:t>https://github.com/riscv/sail-riscv/tree/master/doc</a:t>
            </a:r>
            <a:r>
              <a:rPr lang="en-GB" dirty="0"/>
              <a:t>	         Sail formal model	   </a:t>
            </a:r>
            <a:r>
              <a:rPr lang="en-GB" dirty="0">
                <a:hlinkClick r:id="rId17"/>
              </a:rPr>
              <a:t>https://github.com/riscv/sail-riscv/</a:t>
            </a:r>
            <a:endParaRPr lang="en-GB" dirty="0"/>
          </a:p>
          <a:p>
            <a:pPr lvl="1"/>
            <a:r>
              <a:rPr lang="en-GB" dirty="0">
                <a:solidFill>
                  <a:schemeClr val="accent1"/>
                </a:solidFill>
                <a:hlinkClick r:id="rId10">
                  <a:extLst>
                    <a:ext uri="{A12FA001-AC4F-418D-AE19-62706E023703}">
                      <ahyp:hlinkClr xmlns:ahyp="http://schemas.microsoft.com/office/drawing/2018/hyperlinkcolor" val="tx"/>
                    </a:ext>
                  </a:extLst>
                </a:hlinkClick>
              </a:rPr>
              <a:t>https://github.</a:t>
            </a:r>
            <a:r>
              <a:rPr lang="en-GB" u="sng" dirty="0">
                <a:solidFill>
                  <a:schemeClr val="accent1"/>
                </a:solidFill>
                <a:hlinkClick r:id="rId10">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8"/>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9"/>
              </a:rPr>
              <a:t>https://jira.riscv.org/projects/CSC/issues/CSC-1?filter=allopenissues</a:t>
            </a:r>
            <a:endParaRPr lang="en-US" sz="2400" dirty="0"/>
          </a:p>
          <a:p>
            <a:r>
              <a:rPr lang="en-US" sz="2400" dirty="0"/>
              <a:t>Dev Partner work: </a:t>
            </a:r>
            <a:r>
              <a:rPr lang="en-US" sz="2400" dirty="0">
                <a:hlinkClick r:id="rId20"/>
              </a:rPr>
              <a:t>https://github.com/orgs/riscv-admin/projects/2/views/4</a:t>
            </a:r>
            <a:endParaRPr lang="en-US" sz="2400" dirty="0"/>
          </a:p>
          <a:p>
            <a:r>
              <a:rPr lang="en-US" sz="2400" dirty="0"/>
              <a:t>Sail annotated ISA spec: in </a:t>
            </a:r>
            <a:r>
              <a:rPr lang="en-US" sz="2400" dirty="0">
                <a:hlinkClick r:id="rId21"/>
              </a:rPr>
              <a:t>https://github.com/rems-project/riscv-isa-manual/blob/sail/</a:t>
            </a:r>
            <a:endParaRPr lang="en-US" sz="2400" dirty="0"/>
          </a:p>
          <a:p>
            <a:pPr lvl="1"/>
            <a:r>
              <a:rPr lang="en-US" dirty="0">
                <a:hlinkClick r:id="rId21"/>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2"/>
              </a:rPr>
              <a:t>release/riscv-spec-sail-draft.pdf</a:t>
            </a:r>
            <a:r>
              <a:rPr lang="en-US" dirty="0"/>
              <a:t>		</a:t>
            </a:r>
          </a:p>
          <a:p>
            <a:pPr lvl="1"/>
            <a:r>
              <a:rPr lang="en-US" dirty="0">
                <a:hlinkClick r:id="rId22"/>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3"/>
              </a:rPr>
              <a:t>release/riscv-privileged-sail-draft.pdf</a:t>
            </a:r>
            <a:r>
              <a:rPr lang="en-US" dirty="0"/>
              <a:t>	</a:t>
            </a:r>
          </a:p>
          <a:p>
            <a:pPr lvl="1"/>
            <a:r>
              <a:rPr lang="en-US" dirty="0">
                <a:hlinkClick r:id="rId24"/>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 </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GCC12 issue: DUT vs Sail</a:t>
            </a:r>
          </a:p>
          <a:p>
            <a:pPr lvl="1">
              <a:buFont typeface="+mj-lt"/>
              <a:buAutoNum type="arabicPeriod"/>
            </a:pPr>
            <a:r>
              <a:rPr lang="en-US" sz="1600" dirty="0"/>
              <a:t>Missing coverage in CTG</a:t>
            </a:r>
          </a:p>
          <a:p>
            <a:pPr lvl="1">
              <a:buFont typeface="+mj-lt"/>
              <a:buAutoNum type="arabicPeriod"/>
            </a:pPr>
            <a:r>
              <a:rPr lang="en-US" sz="1600" dirty="0"/>
              <a:t>Issue and PR review</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368873" y="760021"/>
            <a:ext cx="5823130" cy="6097979"/>
          </a:xfrm>
        </p:spPr>
        <p:txBody>
          <a:bodyPr>
            <a:noAutofit/>
          </a:bodyPr>
          <a:lstStyle/>
          <a:p>
            <a:pPr marL="0" indent="0">
              <a:lnSpc>
                <a:spcPts val="1120"/>
              </a:lnSpc>
              <a:spcBef>
                <a:spcPts val="0"/>
              </a:spcBef>
              <a:buNone/>
            </a:pPr>
            <a:r>
              <a:rPr lang="en-US" sz="1100" b="1" u="sng" dirty="0"/>
              <a:t>Possible missing coverage in CTG</a:t>
            </a:r>
            <a:endParaRPr lang="en-US" sz="1100" u="sng" dirty="0"/>
          </a:p>
          <a:p>
            <a:pPr marL="0" indent="0">
              <a:lnSpc>
                <a:spcPts val="1120"/>
              </a:lnSpc>
              <a:spcBef>
                <a:spcPts val="0"/>
              </a:spcBef>
              <a:buNone/>
            </a:pPr>
            <a:r>
              <a:rPr lang="en-US" sz="1100" dirty="0"/>
              <a:t>PR#68 documented that it fixed  Issue#306,  adding missing coverage to DIV ops.</a:t>
            </a:r>
          </a:p>
          <a:p>
            <a:pPr marL="0" indent="0">
              <a:lnSpc>
                <a:spcPts val="1120"/>
              </a:lnSpc>
              <a:spcBef>
                <a:spcPts val="0"/>
              </a:spcBef>
              <a:buNone/>
            </a:pPr>
            <a:r>
              <a:rPr lang="en-US" sz="1100" dirty="0"/>
              <a:t>While the cover condition was added, </a:t>
            </a:r>
            <a:r>
              <a:rPr lang="en-US" sz="1100" dirty="0" err="1"/>
              <a:t>ctg</a:t>
            </a:r>
            <a:r>
              <a:rPr lang="en-US" sz="1100" dirty="0"/>
              <a:t> appears to have not generated the test.</a:t>
            </a:r>
          </a:p>
          <a:p>
            <a:pPr marL="0" indent="0">
              <a:lnSpc>
                <a:spcPts val="1120"/>
              </a:lnSpc>
              <a:spcBef>
                <a:spcPts val="0"/>
              </a:spcBef>
              <a:buNone/>
            </a:pPr>
            <a:r>
              <a:rPr lang="en-US" sz="1100" dirty="0"/>
              <a:t>Because this PR didn’t publish a coverage report, it was discovered by manually looking through the PR and not finding the test condition.</a:t>
            </a:r>
          </a:p>
          <a:p>
            <a:pPr marL="0" indent="0">
              <a:lnSpc>
                <a:spcPts val="1120"/>
              </a:lnSpc>
              <a:spcBef>
                <a:spcPts val="0"/>
              </a:spcBef>
              <a:buNone/>
            </a:pPr>
            <a:endParaRPr lang="en-US" sz="1100" dirty="0"/>
          </a:p>
          <a:p>
            <a:pPr marL="0" indent="0">
              <a:lnSpc>
                <a:spcPts val="1120"/>
              </a:lnSpc>
              <a:spcBef>
                <a:spcPts val="0"/>
              </a:spcBef>
              <a:buNone/>
            </a:pPr>
            <a:r>
              <a:rPr lang="en-US" sz="1100" dirty="0"/>
              <a:t>It is unknown whether the test report would have noted the missing coverage.</a:t>
            </a:r>
          </a:p>
          <a:p>
            <a:pPr marL="0" indent="0">
              <a:lnSpc>
                <a:spcPts val="1120"/>
              </a:lnSpc>
              <a:spcBef>
                <a:spcPts val="0"/>
              </a:spcBef>
              <a:buNone/>
            </a:pPr>
            <a:r>
              <a:rPr lang="en-US" sz="1100" dirty="0"/>
              <a:t> - If the .</a:t>
            </a:r>
            <a:r>
              <a:rPr lang="en-US" sz="1100" dirty="0" err="1"/>
              <a:t>cfg</a:t>
            </a:r>
            <a:r>
              <a:rPr lang="en-US" sz="1100" dirty="0"/>
              <a:t> did correctly design the coverage, and the coverage report didn’t find anything missing, then we have a problem that may require fixing many tests.</a:t>
            </a:r>
          </a:p>
          <a:p>
            <a:pPr marL="0" indent="0">
              <a:lnSpc>
                <a:spcPts val="1120"/>
              </a:lnSpc>
              <a:spcBef>
                <a:spcPts val="0"/>
              </a:spcBef>
              <a:buNone/>
            </a:pPr>
            <a:r>
              <a:rPr lang="en-US" sz="1100" dirty="0"/>
              <a:t>-  If the .</a:t>
            </a:r>
            <a:r>
              <a:rPr lang="en-US" sz="1100" dirty="0" err="1"/>
              <a:t>cgf</a:t>
            </a:r>
            <a:r>
              <a:rPr lang="en-US" sz="1100" dirty="0"/>
              <a:t> didn’t define coverage correctly, then it merely needs to fix this particular test</a:t>
            </a:r>
          </a:p>
          <a:p>
            <a:pPr marL="0" indent="0">
              <a:lnSpc>
                <a:spcPts val="1120"/>
              </a:lnSpc>
              <a:spcBef>
                <a:spcPts val="0"/>
              </a:spcBef>
              <a:buNone/>
            </a:pPr>
            <a:r>
              <a:rPr lang="en-US" sz="1100" dirty="0"/>
              <a:t>If the .</a:t>
            </a:r>
            <a:r>
              <a:rPr lang="en-US" sz="1100" dirty="0" err="1"/>
              <a:t>dgf</a:t>
            </a:r>
            <a:r>
              <a:rPr lang="en-US" sz="1100" dirty="0"/>
              <a:t> did  define coverage correctly, and did coverage repot does show missing coverage, we need to fix </a:t>
            </a:r>
            <a:r>
              <a:rPr lang="en-US" sz="1100" dirty="0" err="1"/>
              <a:t>riscof</a:t>
            </a:r>
            <a:r>
              <a:rPr lang="en-US" sz="1100" dirty="0"/>
              <a:t> (or the test) to fix this specific bit of coverage.</a:t>
            </a:r>
          </a:p>
          <a:p>
            <a:pPr marL="0" indent="0">
              <a:lnSpc>
                <a:spcPts val="1120"/>
              </a:lnSpc>
              <a:spcBef>
                <a:spcPts val="0"/>
              </a:spcBef>
              <a:buNone/>
            </a:pPr>
            <a:endParaRPr lang="en-US" sz="1100" dirty="0"/>
          </a:p>
          <a:p>
            <a:pPr marL="0" indent="0">
              <a:lnSpc>
                <a:spcPts val="1120"/>
              </a:lnSpc>
              <a:spcBef>
                <a:spcPts val="0"/>
              </a:spcBef>
              <a:buNone/>
            </a:pPr>
            <a:r>
              <a:rPr lang="en-US" sz="1100" dirty="0"/>
              <a:t>We need to add to documentation for test developers that PRs should always publish coverage reports for the code that is changing </a:t>
            </a:r>
            <a:r>
              <a:rPr lang="en-US" sz="1100" dirty="0">
                <a:solidFill>
                  <a:srgbClr val="FF0000"/>
                </a:solidFill>
              </a:rPr>
              <a:t>&lt;&lt;AI: ??&gt;&gt;</a:t>
            </a:r>
            <a:endParaRPr lang="en-US" sz="1100" dirty="0"/>
          </a:p>
          <a:p>
            <a:pPr marL="0" indent="0">
              <a:lnSpc>
                <a:spcPts val="1120"/>
              </a:lnSpc>
              <a:spcBef>
                <a:spcPts val="0"/>
              </a:spcBef>
              <a:buNone/>
            </a:pPr>
            <a:r>
              <a:rPr lang="en-US" sz="1100" dirty="0"/>
              <a:t>We don’t ask for complete coverage of all tests because of the time required to run them (especially FP tests)</a:t>
            </a:r>
          </a:p>
          <a:p>
            <a:pPr marL="0" indent="0">
              <a:lnSpc>
                <a:spcPts val="1120"/>
              </a:lnSpc>
              <a:spcBef>
                <a:spcPts val="0"/>
              </a:spcBef>
              <a:buNone/>
            </a:pPr>
            <a:r>
              <a:rPr lang="en-US" sz="1100" dirty="0"/>
              <a:t>We should also establish regular CI that </a:t>
            </a:r>
            <a:r>
              <a:rPr lang="en-US" sz="1100" dirty="0" err="1"/>
              <a:t>cpmplete</a:t>
            </a:r>
            <a:r>
              <a:rPr lang="en-US" sz="1100" dirty="0"/>
              <a:t> re-test on a regular basis if there has been any update to tests (for Spike vs Sail)  </a:t>
            </a:r>
            <a:r>
              <a:rPr lang="en-US" sz="1100" dirty="0">
                <a:solidFill>
                  <a:srgbClr val="FF0000"/>
                </a:solidFill>
              </a:rPr>
              <a:t>&lt;&lt;AI: Chair?&gt;&gt;</a:t>
            </a:r>
            <a:endParaRPr lang="en-US" sz="1100" dirty="0"/>
          </a:p>
          <a:p>
            <a:pPr marL="0" indent="0">
              <a:buNone/>
            </a:pPr>
            <a:r>
              <a:rPr lang="en-US" sz="1100" b="1" u="sng" dirty="0"/>
              <a:t>Updating </a:t>
            </a:r>
            <a:r>
              <a:rPr lang="en-US" sz="1100" b="1" u="sng" dirty="0" err="1"/>
              <a:t>ctg</a:t>
            </a:r>
            <a:r>
              <a:rPr lang="en-US" sz="1100" b="1" u="sng" dirty="0"/>
              <a:t> for new extensions</a:t>
            </a:r>
            <a:br>
              <a:rPr lang="en-US" sz="1100" b="1" u="sng" dirty="0"/>
            </a:br>
            <a:r>
              <a:rPr lang="en-US" sz="1100" dirty="0"/>
              <a:t>Adding support for new extension with new opcodes in </a:t>
            </a:r>
            <a:r>
              <a:rPr lang="en-US" sz="1100" dirty="0" err="1"/>
              <a:t>ctg</a:t>
            </a:r>
            <a:r>
              <a:rPr lang="en-US" sz="1100" dirty="0"/>
              <a:t> is fairly complex: tests can’t be added without also modifying the instruction parser. one proposal is to leverage the parser that the GCC tools generate (and Spike incorporates) to handle the parsing , instead of maintaining our  own parser. That parser is C++, and we need to adapt/interface it into  the </a:t>
            </a:r>
            <a:r>
              <a:rPr lang="en-US" sz="1100" dirty="0" err="1"/>
              <a:t>ctg</a:t>
            </a:r>
            <a:r>
              <a:rPr lang="en-US" sz="1100" dirty="0"/>
              <a:t> Python environment </a:t>
            </a:r>
            <a:r>
              <a:rPr lang="en-US" sz="1100" dirty="0">
                <a:solidFill>
                  <a:srgbClr val="FF0000"/>
                </a:solidFill>
              </a:rPr>
              <a:t>&lt;&lt;AI: Chair&gt;&gt;</a:t>
            </a: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endParaRPr lang="en-US" sz="1100" dirty="0"/>
          </a:p>
          <a:p>
            <a:pPr marL="0" indent="0">
              <a:lnSpc>
                <a:spcPts val="1120"/>
              </a:lnSpc>
              <a:spcBef>
                <a:spcPts val="0"/>
              </a:spcBef>
              <a:buNone/>
            </a:pPr>
            <a:r>
              <a:rPr lang="en-US" sz="1100" b="1" u="sng" dirty="0"/>
              <a:t>Running </a:t>
            </a:r>
            <a:r>
              <a:rPr lang="en-US" sz="1100" b="1" u="sng" dirty="0" err="1"/>
              <a:t>riscof</a:t>
            </a:r>
            <a:r>
              <a:rPr lang="en-US" sz="1100" b="1" u="sng" dirty="0"/>
              <a:t> with GCC12</a:t>
            </a:r>
          </a:p>
          <a:p>
            <a:pPr marL="0" indent="0">
              <a:lnSpc>
                <a:spcPts val="1120"/>
              </a:lnSpc>
              <a:spcBef>
                <a:spcPts val="0"/>
              </a:spcBef>
              <a:buNone/>
            </a:pPr>
            <a:r>
              <a:rPr lang="en-US" sz="1100" dirty="0"/>
              <a:t>Gcc10  makes assumptions  that the “rv64ic” implies “</a:t>
            </a:r>
            <a:r>
              <a:rPr lang="en-US" sz="1100" dirty="0" err="1"/>
              <a:t>zicsr</a:t>
            </a:r>
            <a:r>
              <a:rPr lang="en-US" sz="1100" dirty="0"/>
              <a:t>”, but gcc12 I no longer makes the same  assumption. </a:t>
            </a:r>
          </a:p>
          <a:p>
            <a:pPr marL="0" indent="0">
              <a:lnSpc>
                <a:spcPts val="1120"/>
              </a:lnSpc>
              <a:spcBef>
                <a:spcPts val="0"/>
              </a:spcBef>
              <a:buNone/>
            </a:pPr>
            <a:r>
              <a:rPr lang="en-US" sz="1100" dirty="0"/>
              <a:t>This cause gcc12 generate different code for DUT and SAIL, so signature differs and test failed unexpected.</a:t>
            </a:r>
          </a:p>
          <a:p>
            <a:pPr marL="0" indent="0">
              <a:lnSpc>
                <a:spcPts val="1120"/>
              </a:lnSpc>
              <a:spcBef>
                <a:spcPts val="0"/>
              </a:spcBef>
              <a:buNone/>
            </a:pPr>
            <a:r>
              <a:rPr lang="en-US" sz="1100" dirty="0" err="1"/>
              <a:t>Riscof</a:t>
            </a:r>
            <a:r>
              <a:rPr lang="en-US" sz="1100" dirty="0"/>
              <a:t> handles model-specific (RVMODEL)macrocode SAIL different from DUT; in general, tests only set the march string to the minimum needed for the test – but don’t know whether model specific RVMODEL macros use extensions beyond what tests need. </a:t>
            </a:r>
          </a:p>
          <a:p>
            <a:pPr marL="0" indent="0">
              <a:lnSpc>
                <a:spcPts val="1120"/>
              </a:lnSpc>
              <a:spcBef>
                <a:spcPts val="0"/>
              </a:spcBef>
              <a:buNone/>
            </a:pPr>
            <a:r>
              <a:rPr lang="en-US" sz="1100" dirty="0"/>
              <a:t>Solutions: </a:t>
            </a:r>
          </a:p>
          <a:p>
            <a:pPr marL="0" indent="0">
              <a:lnSpc>
                <a:spcPts val="1120"/>
              </a:lnSpc>
              <a:spcBef>
                <a:spcPts val="0"/>
              </a:spcBef>
              <a:buNone/>
            </a:pPr>
            <a:r>
              <a:rPr lang="en-US" sz="1100" dirty="0"/>
              <a:t> - have </a:t>
            </a:r>
            <a:r>
              <a:rPr lang="en-US" sz="1100" dirty="0" err="1"/>
              <a:t>riscof</a:t>
            </a:r>
            <a:r>
              <a:rPr lang="en-US" sz="1100" dirty="0"/>
              <a:t> always insert  “</a:t>
            </a:r>
            <a:r>
              <a:rPr lang="en-US" sz="1100" dirty="0" err="1"/>
              <a:t>Zicsr</a:t>
            </a:r>
            <a:r>
              <a:rPr lang="en-US" sz="1100" dirty="0"/>
              <a:t>” and “</a:t>
            </a:r>
            <a:r>
              <a:rPr lang="en-US" sz="1100" dirty="0" err="1"/>
              <a:t>zifence</a:t>
            </a:r>
            <a:r>
              <a:rPr lang="en-US" sz="1100" dirty="0"/>
              <a:t>” into the right place in the “march” string </a:t>
            </a:r>
          </a:p>
          <a:p>
            <a:pPr marL="0" indent="0">
              <a:lnSpc>
                <a:spcPts val="1120"/>
              </a:lnSpc>
              <a:spcBef>
                <a:spcPts val="0"/>
              </a:spcBef>
              <a:buNone/>
            </a:pPr>
            <a:r>
              <a:rPr lang="en-US" sz="1100" dirty="0"/>
              <a:t>  -- (can’t simply append – ordering matters)</a:t>
            </a:r>
          </a:p>
          <a:p>
            <a:pPr marL="0" indent="0">
              <a:lnSpc>
                <a:spcPts val="1120"/>
              </a:lnSpc>
              <a:spcBef>
                <a:spcPts val="0"/>
              </a:spcBef>
              <a:buNone/>
            </a:pPr>
            <a:r>
              <a:rPr lang="en-US" sz="1100" dirty="0"/>
              <a:t>  -- still breaks if RVMODEL macros use something unrelated to extensions being tested</a:t>
            </a:r>
          </a:p>
          <a:p>
            <a:pPr marL="0" indent="0">
              <a:lnSpc>
                <a:spcPts val="1120"/>
              </a:lnSpc>
              <a:spcBef>
                <a:spcPts val="0"/>
              </a:spcBef>
              <a:buNone/>
            </a:pPr>
            <a:r>
              <a:rPr lang="en-US" sz="1100" dirty="0"/>
              <a:t>  -- need to add the insertion function into </a:t>
            </a:r>
            <a:r>
              <a:rPr lang="en-US" sz="1100" dirty="0" err="1"/>
              <a:t>iscof</a:t>
            </a:r>
            <a:endParaRPr lang="en-US" sz="1100" dirty="0"/>
          </a:p>
          <a:p>
            <a:pPr marL="0" indent="0">
              <a:lnSpc>
                <a:spcPts val="1120"/>
              </a:lnSpc>
              <a:spcBef>
                <a:spcPts val="0"/>
              </a:spcBef>
              <a:buNone/>
            </a:pPr>
            <a:r>
              <a:rPr lang="en-US" sz="1100" dirty="0"/>
              <a:t> - always use the full march string for every test</a:t>
            </a:r>
          </a:p>
          <a:p>
            <a:pPr marL="0" indent="0">
              <a:lnSpc>
                <a:spcPts val="1120"/>
              </a:lnSpc>
              <a:spcBef>
                <a:spcPts val="0"/>
              </a:spcBef>
              <a:buNone/>
            </a:pPr>
            <a:r>
              <a:rPr lang="en-US" sz="1100" dirty="0"/>
              <a:t>  -- this can result in mismatches depending on how .o files are linked </a:t>
            </a:r>
            <a:br>
              <a:rPr lang="en-US" sz="1100" dirty="0"/>
            </a:br>
            <a:r>
              <a:rPr lang="en-US" sz="1100" dirty="0"/>
              <a:t>    (primarily because of C-extensions</a:t>
            </a:r>
          </a:p>
          <a:p>
            <a:pPr marL="0" indent="0">
              <a:lnSpc>
                <a:spcPts val="1120"/>
              </a:lnSpc>
              <a:spcBef>
                <a:spcPts val="0"/>
              </a:spcBef>
              <a:buNone/>
            </a:pPr>
            <a:r>
              <a:rPr lang="en-US" sz="1100" dirty="0"/>
              <a:t> - add a YAML parameter to the </a:t>
            </a:r>
            <a:r>
              <a:rPr lang="en-US" sz="1100" dirty="0" err="1"/>
              <a:t>riscv</a:t>
            </a:r>
            <a:r>
              <a:rPr lang="en-US" sz="1100" dirty="0"/>
              <a:t>-config file that describes which  non-base-ISA ops are needed by RVMODEL macros</a:t>
            </a:r>
          </a:p>
          <a:p>
            <a:pPr marL="0" indent="0">
              <a:lnSpc>
                <a:spcPts val="1120"/>
              </a:lnSpc>
              <a:spcBef>
                <a:spcPts val="0"/>
              </a:spcBef>
              <a:buNone/>
            </a:pPr>
            <a:r>
              <a:rPr lang="en-US" sz="1100" dirty="0"/>
              <a:t>  -- this should work, </a:t>
            </a:r>
          </a:p>
          <a:p>
            <a:pPr marL="0" indent="0">
              <a:lnSpc>
                <a:spcPts val="1120"/>
              </a:lnSpc>
              <a:spcBef>
                <a:spcPts val="0"/>
              </a:spcBef>
              <a:buNone/>
            </a:pPr>
            <a:r>
              <a:rPr lang="en-US" sz="1100" dirty="0"/>
              <a:t> </a:t>
            </a:r>
          </a:p>
          <a:p>
            <a:pPr marL="0" indent="0">
              <a:lnSpc>
                <a:spcPts val="1120"/>
              </a:lnSpc>
              <a:spcBef>
                <a:spcPts val="0"/>
              </a:spcBef>
              <a:buNone/>
            </a:pPr>
            <a:r>
              <a:rPr lang="en-US" sz="1100" dirty="0"/>
              <a:t>Pawan has is proposed a new python function </a:t>
            </a:r>
          </a:p>
          <a:p>
            <a:pPr marL="0" indent="0">
              <a:lnSpc>
                <a:spcPts val="1120"/>
              </a:lnSpc>
              <a:spcBef>
                <a:spcPts val="0"/>
              </a:spcBef>
              <a:buNone/>
            </a:pPr>
            <a:r>
              <a:rPr lang="en-US" sz="1100" dirty="0"/>
              <a:t>     </a:t>
            </a:r>
            <a:r>
              <a:rPr lang="en-US" sz="1100" dirty="0" err="1"/>
              <a:t>add_to_isa</a:t>
            </a:r>
            <a:r>
              <a:rPr lang="en-US" sz="1100" dirty="0"/>
              <a:t>(&lt;</a:t>
            </a:r>
            <a:r>
              <a:rPr lang="en-US" sz="1100" dirty="0" err="1"/>
              <a:t>isa_var_name</a:t>
            </a:r>
            <a:r>
              <a:rPr lang="en-US" sz="1100" dirty="0"/>
              <a:t>&gt;,[”ext1”,….”</a:t>
            </a:r>
            <a:r>
              <a:rPr lang="en-US" sz="1100" dirty="0" err="1"/>
              <a:t>extn</a:t>
            </a:r>
            <a:r>
              <a:rPr lang="en-US" sz="1100" dirty="0"/>
              <a:t>”]),  </a:t>
            </a:r>
          </a:p>
          <a:p>
            <a:pPr marL="0" indent="0">
              <a:lnSpc>
                <a:spcPts val="1120"/>
              </a:lnSpc>
              <a:spcBef>
                <a:spcPts val="0"/>
              </a:spcBef>
              <a:buNone/>
            </a:pPr>
            <a:r>
              <a:rPr lang="en-US" sz="1100" dirty="0"/>
              <a:t>to </a:t>
            </a:r>
            <a:r>
              <a:rPr lang="en-US" sz="1100" dirty="0" err="1"/>
              <a:t>handlle</a:t>
            </a:r>
            <a:r>
              <a:rPr lang="en-US" sz="1100" dirty="0"/>
              <a:t> inserting extension parameters into the compile  string as part of </a:t>
            </a:r>
            <a:r>
              <a:rPr lang="en-US" sz="1100" dirty="0" err="1"/>
              <a:t>riscof</a:t>
            </a:r>
            <a:r>
              <a:rPr lang="en-US" sz="1100" dirty="0"/>
              <a:t> package, The default code should use this, and just insert nothing  if nothing is needed beyond base ops. We need to get resource to do this </a:t>
            </a:r>
            <a:r>
              <a:rPr lang="en-US" sz="1100" dirty="0">
                <a:solidFill>
                  <a:srgbClr val="FF0000"/>
                </a:solidFill>
              </a:rPr>
              <a:t>&lt;&lt;AI: Chair&gt;&gt;</a:t>
            </a:r>
            <a:endParaRPr lang="en-US" sz="1100" dirty="0"/>
          </a:p>
          <a:p>
            <a:pPr marL="0" indent="0">
              <a:lnSpc>
                <a:spcPts val="1120"/>
              </a:lnSpc>
              <a:spcBef>
                <a:spcPts val="0"/>
              </a:spcBef>
              <a:buNone/>
            </a:pPr>
            <a:endParaRPr lang="en-US" sz="1100" dirty="0"/>
          </a:p>
          <a:p>
            <a:pPr marL="0" indent="0">
              <a:lnSpc>
                <a:spcPts val="1120"/>
              </a:lnSpc>
              <a:spcBef>
                <a:spcPts val="0"/>
              </a:spcBef>
              <a:buNone/>
            </a:pPr>
            <a:r>
              <a:rPr lang="en-US" sz="1100" dirty="0"/>
              <a:t>It was also noted that the same problem can occur if RVMODEL macros are used inside test</a:t>
            </a:r>
          </a:p>
          <a:p>
            <a:pPr marL="0" indent="0">
              <a:lnSpc>
                <a:spcPts val="1120"/>
              </a:lnSpc>
              <a:spcBef>
                <a:spcPts val="0"/>
              </a:spcBef>
              <a:buNone/>
            </a:pPr>
            <a:r>
              <a:rPr lang="en-US" sz="1100" dirty="0"/>
              <a:t>(e.g. after CODE_BEGIN and before CODE_END. The current spec assumes that the RVMODEL_HALT macro could be inserted in multiple places in the code, and documentation should ensure that it and any other RVMODEL is not inserted into production tests (though  could be done for debug)  </a:t>
            </a:r>
            <a:r>
              <a:rPr lang="en-US" sz="1100" dirty="0">
                <a:solidFill>
                  <a:srgbClr val="FF0000"/>
                </a:solidFill>
              </a:rPr>
              <a:t>&lt;&lt;AI: Chair-emeritus&gt;&gt;</a:t>
            </a:r>
          </a:p>
          <a:p>
            <a:pPr marL="0" indent="0">
              <a:lnSpc>
                <a:spcPts val="1120"/>
              </a:lnSpc>
              <a:spcBef>
                <a:spcPts val="0"/>
              </a:spcBef>
              <a:buNone/>
            </a:pPr>
            <a:endParaRPr lang="en-US" sz="1100" dirty="0"/>
          </a:p>
          <a:p>
            <a:pPr marL="0" indent="0">
              <a:lnSpc>
                <a:spcPts val="1120"/>
              </a:lnSpc>
              <a:spcBef>
                <a:spcPts val="0"/>
              </a:spcBef>
              <a:buNone/>
            </a:pPr>
            <a:r>
              <a:rPr lang="en-US" sz="1100" dirty="0"/>
              <a:t>PR#68 suppose to fixed breaking coverage. but it has not. The CGT will need to be fixed.</a:t>
            </a:r>
          </a:p>
          <a:p>
            <a:pPr marL="0" indent="0">
              <a:lnSpc>
                <a:spcPts val="1120"/>
              </a:lnSpc>
              <a:spcBef>
                <a:spcPts val="0"/>
              </a:spcBef>
              <a:buNone/>
            </a:pPr>
            <a:r>
              <a:rPr lang="en-US" sz="1100" dirty="0"/>
              <a:t>We will need a checkpoint to verify GTG, just incase new PRs breaks the CTG.</a:t>
            </a:r>
          </a:p>
          <a:p>
            <a:pPr marL="0" indent="0">
              <a:lnSpc>
                <a:spcPts val="1120"/>
              </a:lnSpc>
              <a:spcBef>
                <a:spcPts val="0"/>
              </a:spcBef>
              <a:buNone/>
            </a:pPr>
            <a:r>
              <a:rPr lang="en-US" sz="1100" dirty="0"/>
              <a:t>Ideally we should check CTG for all tests when a PR been created, but currently we only check CTG for the test that PR touched, it is </a:t>
            </a:r>
            <a:r>
              <a:rPr lang="en-US" sz="1100" dirty="0" err="1"/>
              <a:t>becasuse</a:t>
            </a:r>
            <a:r>
              <a:rPr lang="en-US" sz="1100" dirty="0"/>
              <a:t> some FP test CTG taking too long time to run.</a:t>
            </a:r>
          </a:p>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a:solidFill>
                  <a:srgbClr val="FF0000"/>
                </a:solidFill>
              </a:rPr>
              <a:t>dev partners</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decide how to test for profile specified arch options</a:t>
            </a:r>
          </a:p>
          <a:p>
            <a:pPr>
              <a:spcBef>
                <a:spcPts val="0"/>
              </a:spcBef>
              <a:buFontTx/>
              <a:buChar char="-"/>
            </a:pPr>
            <a:r>
              <a:rPr lang="en-US" sz="1400" dirty="0">
                <a:latin typeface="Calibri" panose="020F0502020204030204" pitchFamily="34" charset="0"/>
              </a:rPr>
              <a:t>Generate list of testable profile item</a:t>
            </a:r>
          </a:p>
          <a:p>
            <a:pPr>
              <a:spcBef>
                <a:spcPts val="0"/>
              </a:spcBef>
              <a:buFontTx/>
              <a:buChar char="-"/>
            </a:pPr>
            <a:r>
              <a:rPr lang="en-US" sz="1400" dirty="0">
                <a:latin typeface="Calibri" panose="020F0502020204030204" pitchFamily="34" charset="0"/>
              </a:rPr>
              <a:t>Determine 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Define </a:t>
            </a:r>
            <a:r>
              <a:rPr lang="en-US" sz="1400" dirty="0" err="1">
                <a:latin typeface="Calibri" panose="020F0502020204030204" pitchFamily="34" charset="0"/>
              </a:rPr>
              <a:t>github</a:t>
            </a:r>
            <a:r>
              <a:rPr lang="en-US" sz="1400" dirty="0">
                <a:latin typeface="Calibri" panose="020F0502020204030204" pitchFamily="34" charset="0"/>
              </a:rPr>
              <a:t> file that describes existing tests, to be updated on every merge.</a:t>
            </a:r>
          </a:p>
          <a:p>
            <a:pPr>
              <a:spcBef>
                <a:spcPts val="0"/>
              </a:spcBef>
              <a:buFontTx/>
              <a:buChar char="-"/>
            </a:pPr>
            <a:r>
              <a:rPr lang="en-US" sz="1400" dirty="0"/>
              <a:t>explore litmus tests, try to get sail model support answers and test timings </a:t>
            </a:r>
            <a:r>
              <a:rPr lang="en-US" sz="1400" dirty="0">
                <a:solidFill>
                  <a:srgbClr val="FF0000"/>
                </a:solidFill>
              </a:rPr>
              <a:t>&lt; RISCV&gt;</a:t>
            </a:r>
            <a:endParaRPr lang="en-US" sz="1400" dirty="0"/>
          </a:p>
          <a:p>
            <a:pPr>
              <a:spcBef>
                <a:spcPts val="0"/>
              </a:spcBef>
              <a:buFontTx/>
              <a:buChar char="-"/>
            </a:pPr>
            <a:r>
              <a:rPr lang="en-US" sz="1400" dirty="0"/>
              <a:t>document a </a:t>
            </a:r>
            <a:r>
              <a:rPr lang="en-US" sz="1400" dirty="0" err="1"/>
              <a:t>std</a:t>
            </a:r>
            <a:r>
              <a:rPr lang="en-US" sz="1400" dirty="0"/>
              <a:t> way to escape an interrupt wait loop in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WFI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uncompressed, unaligned instruction traps when C-</a:t>
            </a:r>
            <a:r>
              <a:rPr lang="en-US" sz="1400" dirty="0" err="1"/>
              <a:t>ext</a:t>
            </a:r>
            <a:r>
              <a:rPr lang="en-US" sz="1400" dirty="0"/>
              <a:t> is enabled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endParaRPr lang="en-US" sz="1400" dirty="0"/>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1227642</TotalTime>
  <Words>6908</Words>
  <Application>Microsoft Macintosh PowerPoint</Application>
  <PresentationFormat>Widescreen</PresentationFormat>
  <Paragraphs>818</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1997</cp:revision>
  <cp:lastPrinted>2022-08-11T14:26:43Z</cp:lastPrinted>
  <dcterms:created xsi:type="dcterms:W3CDTF">2018-05-10T10:51:37Z</dcterms:created>
  <dcterms:modified xsi:type="dcterms:W3CDTF">2023-07-28T05:29:57Z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