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368" r:id="rId4"/>
    <p:sldId id="257" r:id="rId5"/>
    <p:sldId id="356" r:id="rId6"/>
    <p:sldId id="259" r:id="rId7"/>
    <p:sldId id="291" r:id="rId8"/>
    <p:sldId id="343" r:id="rId9"/>
    <p:sldId id="367" r:id="rId10"/>
    <p:sldId id="359" r:id="rId11"/>
    <p:sldId id="375" r:id="rId12"/>
    <p:sldId id="377" r:id="rId13"/>
    <p:sldId id="260" r:id="rId14"/>
    <p:sldId id="371" r:id="rId15"/>
    <p:sldId id="372" r:id="rId16"/>
    <p:sldId id="346" r:id="rId17"/>
    <p:sldId id="351" r:id="rId18"/>
    <p:sldId id="357" r:id="rId19"/>
    <p:sldId id="349" r:id="rId20"/>
    <p:sldId id="350" r:id="rId2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60" autoAdjust="0"/>
    <p:restoredTop sz="94185"/>
  </p:normalViewPr>
  <p:slideViewPr>
    <p:cSldViewPr snapToGrid="0">
      <p:cViewPr varScale="1">
        <p:scale>
          <a:sx n="130" d="100"/>
          <a:sy n="130" d="100"/>
        </p:scale>
        <p:origin x="1200" y="184"/>
      </p:cViewPr>
      <p:guideLst/>
    </p:cSldViewPr>
  </p:slideViewPr>
  <p:outlineViewPr>
    <p:cViewPr>
      <p:scale>
        <a:sx n="33" d="100"/>
        <a:sy n="33" d="100"/>
      </p:scale>
      <p:origin x="0" y="-33464"/>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310DC85-2B43-8546-B422-C85BB8157AC4}" type="datetimeFigureOut">
              <a:rPr lang="en-US" smtClean="0"/>
              <a:t>9/28/23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D6932F46-F64A-FA4B-BE66-765633A3EF6E}" type="slidenum">
              <a:rPr lang="en-US" smtClean="0"/>
              <a:t>‹#›</a:t>
            </a:fld>
            <a:endParaRPr lang="en-US"/>
          </a:p>
        </p:txBody>
      </p:sp>
    </p:spTree>
    <p:extLst>
      <p:ext uri="{BB962C8B-B14F-4D97-AF65-F5344CB8AC3E}">
        <p14:creationId xmlns:p14="http://schemas.microsoft.com/office/powerpoint/2010/main" val="677452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a:t>
            </a:fld>
            <a:endParaRPr lang="en-US"/>
          </a:p>
        </p:txBody>
      </p:sp>
    </p:spTree>
    <p:extLst>
      <p:ext uri="{BB962C8B-B14F-4D97-AF65-F5344CB8AC3E}">
        <p14:creationId xmlns:p14="http://schemas.microsoft.com/office/powerpoint/2010/main" val="13543034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11</a:t>
            </a:fld>
            <a:endParaRPr lang="en-US"/>
          </a:p>
        </p:txBody>
      </p:sp>
    </p:spTree>
    <p:extLst>
      <p:ext uri="{BB962C8B-B14F-4D97-AF65-F5344CB8AC3E}">
        <p14:creationId xmlns:p14="http://schemas.microsoft.com/office/powerpoint/2010/main" val="1325298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12</a:t>
            </a:fld>
            <a:endParaRPr lang="en-US"/>
          </a:p>
        </p:txBody>
      </p:sp>
    </p:spTree>
    <p:extLst>
      <p:ext uri="{BB962C8B-B14F-4D97-AF65-F5344CB8AC3E}">
        <p14:creationId xmlns:p14="http://schemas.microsoft.com/office/powerpoint/2010/main" val="3141675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14</a:t>
            </a:fld>
            <a:endParaRPr lang="en-US"/>
          </a:p>
        </p:txBody>
      </p:sp>
    </p:spTree>
    <p:extLst>
      <p:ext uri="{BB962C8B-B14F-4D97-AF65-F5344CB8AC3E}">
        <p14:creationId xmlns:p14="http://schemas.microsoft.com/office/powerpoint/2010/main" val="1451948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15</a:t>
            </a:fld>
            <a:endParaRPr lang="en-US"/>
          </a:p>
        </p:txBody>
      </p:sp>
    </p:spTree>
    <p:extLst>
      <p:ext uri="{BB962C8B-B14F-4D97-AF65-F5344CB8AC3E}">
        <p14:creationId xmlns:p14="http://schemas.microsoft.com/office/powerpoint/2010/main" val="1371235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16</a:t>
            </a:fld>
            <a:endParaRPr lang="en-US"/>
          </a:p>
        </p:txBody>
      </p:sp>
    </p:spTree>
    <p:extLst>
      <p:ext uri="{BB962C8B-B14F-4D97-AF65-F5344CB8AC3E}">
        <p14:creationId xmlns:p14="http://schemas.microsoft.com/office/powerpoint/2010/main" val="1647417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17</a:t>
            </a:fld>
            <a:endParaRPr lang="en-US"/>
          </a:p>
        </p:txBody>
      </p:sp>
    </p:spTree>
    <p:extLst>
      <p:ext uri="{BB962C8B-B14F-4D97-AF65-F5344CB8AC3E}">
        <p14:creationId xmlns:p14="http://schemas.microsoft.com/office/powerpoint/2010/main" val="24786276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18</a:t>
            </a:fld>
            <a:endParaRPr lang="en-US"/>
          </a:p>
        </p:txBody>
      </p:sp>
    </p:spTree>
    <p:extLst>
      <p:ext uri="{BB962C8B-B14F-4D97-AF65-F5344CB8AC3E}">
        <p14:creationId xmlns:p14="http://schemas.microsoft.com/office/powerpoint/2010/main" val="3458879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19</a:t>
            </a:fld>
            <a:endParaRPr lang="en-US"/>
          </a:p>
        </p:txBody>
      </p:sp>
    </p:spTree>
    <p:extLst>
      <p:ext uri="{BB962C8B-B14F-4D97-AF65-F5344CB8AC3E}">
        <p14:creationId xmlns:p14="http://schemas.microsoft.com/office/powerpoint/2010/main" val="17553394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20</a:t>
            </a:fld>
            <a:endParaRPr lang="en-US"/>
          </a:p>
        </p:txBody>
      </p:sp>
    </p:spTree>
    <p:extLst>
      <p:ext uri="{BB962C8B-B14F-4D97-AF65-F5344CB8AC3E}">
        <p14:creationId xmlns:p14="http://schemas.microsoft.com/office/powerpoint/2010/main" val="293052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c2e8f276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9c2e8f276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43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9c2e8f276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9c2e8f276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421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ee8baf484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ee8baf48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933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6</a:t>
            </a:fld>
            <a:endParaRPr lang="en-US"/>
          </a:p>
        </p:txBody>
      </p:sp>
    </p:spTree>
    <p:extLst>
      <p:ext uri="{BB962C8B-B14F-4D97-AF65-F5344CB8AC3E}">
        <p14:creationId xmlns:p14="http://schemas.microsoft.com/office/powerpoint/2010/main" val="1408083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7</a:t>
            </a:fld>
            <a:endParaRPr lang="en-US"/>
          </a:p>
        </p:txBody>
      </p:sp>
    </p:spTree>
    <p:extLst>
      <p:ext uri="{BB962C8B-B14F-4D97-AF65-F5344CB8AC3E}">
        <p14:creationId xmlns:p14="http://schemas.microsoft.com/office/powerpoint/2010/main" val="42101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8</a:t>
            </a:fld>
            <a:endParaRPr lang="en-US"/>
          </a:p>
        </p:txBody>
      </p:sp>
    </p:spTree>
    <p:extLst>
      <p:ext uri="{BB962C8B-B14F-4D97-AF65-F5344CB8AC3E}">
        <p14:creationId xmlns:p14="http://schemas.microsoft.com/office/powerpoint/2010/main" val="531413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9</a:t>
            </a:fld>
            <a:endParaRPr lang="en-US"/>
          </a:p>
        </p:txBody>
      </p:sp>
    </p:spTree>
    <p:extLst>
      <p:ext uri="{BB962C8B-B14F-4D97-AF65-F5344CB8AC3E}">
        <p14:creationId xmlns:p14="http://schemas.microsoft.com/office/powerpoint/2010/main" val="18701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932F46-F64A-FA4B-BE66-765633A3EF6E}" type="slidenum">
              <a:rPr lang="en-US" smtClean="0"/>
              <a:t>10</a:t>
            </a:fld>
            <a:endParaRPr lang="en-US"/>
          </a:p>
        </p:txBody>
      </p:sp>
    </p:spTree>
    <p:extLst>
      <p:ext uri="{BB962C8B-B14F-4D97-AF65-F5344CB8AC3E}">
        <p14:creationId xmlns:p14="http://schemas.microsoft.com/office/powerpoint/2010/main" val="116459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0956-7974-4906-AFF7-CDE944DBA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F788E34-F343-4CD3-AA91-E900E79BAF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3D42577-1750-404B-BAB5-84D422B560B9}"/>
              </a:ext>
            </a:extLst>
          </p:cNvPr>
          <p:cNvSpPr>
            <a:spLocks noGrp="1"/>
          </p:cNvSpPr>
          <p:nvPr>
            <p:ph type="dt" sz="half" idx="10"/>
          </p:nvPr>
        </p:nvSpPr>
        <p:spPr/>
        <p:txBody>
          <a:bodyPr/>
          <a:lstStyle/>
          <a:p>
            <a:fld id="{775F4E84-A691-44AD-BBCC-467BB5BF1C70}" type="datetimeFigureOut">
              <a:rPr lang="en-GB" smtClean="0"/>
              <a:t>28/09/2023</a:t>
            </a:fld>
            <a:endParaRPr lang="en-GB"/>
          </a:p>
        </p:txBody>
      </p:sp>
      <p:sp>
        <p:nvSpPr>
          <p:cNvPr id="5" name="Footer Placeholder 4">
            <a:extLst>
              <a:ext uri="{FF2B5EF4-FFF2-40B4-BE49-F238E27FC236}">
                <a16:creationId xmlns:a16="http://schemas.microsoft.com/office/drawing/2014/main" id="{A1C65124-105B-4E76-B474-FD7942D1C2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A487E6-3BEB-4289-8EB4-FD50C6AD40BF}"/>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06379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ACEBA-F231-4E22-9220-03CFCAA4E67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49D5FF1-0C6E-4BAD-B8A8-54A92129CB2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E795D0E-BB19-4462-A3DF-906D35CD30CD}"/>
              </a:ext>
            </a:extLst>
          </p:cNvPr>
          <p:cNvSpPr>
            <a:spLocks noGrp="1"/>
          </p:cNvSpPr>
          <p:nvPr>
            <p:ph type="dt" sz="half" idx="10"/>
          </p:nvPr>
        </p:nvSpPr>
        <p:spPr/>
        <p:txBody>
          <a:bodyPr/>
          <a:lstStyle/>
          <a:p>
            <a:fld id="{775F4E84-A691-44AD-BBCC-467BB5BF1C70}" type="datetimeFigureOut">
              <a:rPr lang="en-GB" smtClean="0"/>
              <a:t>28/09/2023</a:t>
            </a:fld>
            <a:endParaRPr lang="en-GB"/>
          </a:p>
        </p:txBody>
      </p:sp>
      <p:sp>
        <p:nvSpPr>
          <p:cNvPr id="5" name="Footer Placeholder 4">
            <a:extLst>
              <a:ext uri="{FF2B5EF4-FFF2-40B4-BE49-F238E27FC236}">
                <a16:creationId xmlns:a16="http://schemas.microsoft.com/office/drawing/2014/main" id="{0EE8E5C5-35D4-491B-9001-2D676FE456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34EECF-87E1-4C2E-B4D9-00875565760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934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7E369-BCE9-4259-B27F-213A4054B5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F5C815C-EFA5-428B-9F71-31F15BC00F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58A94D-5BE7-446D-952D-5F481829DC27}"/>
              </a:ext>
            </a:extLst>
          </p:cNvPr>
          <p:cNvSpPr>
            <a:spLocks noGrp="1"/>
          </p:cNvSpPr>
          <p:nvPr>
            <p:ph type="dt" sz="half" idx="10"/>
          </p:nvPr>
        </p:nvSpPr>
        <p:spPr/>
        <p:txBody>
          <a:bodyPr/>
          <a:lstStyle/>
          <a:p>
            <a:fld id="{775F4E84-A691-44AD-BBCC-467BB5BF1C70}" type="datetimeFigureOut">
              <a:rPr lang="en-GB" smtClean="0"/>
              <a:t>28/09/2023</a:t>
            </a:fld>
            <a:endParaRPr lang="en-GB"/>
          </a:p>
        </p:txBody>
      </p:sp>
      <p:sp>
        <p:nvSpPr>
          <p:cNvPr id="5" name="Footer Placeholder 4">
            <a:extLst>
              <a:ext uri="{FF2B5EF4-FFF2-40B4-BE49-F238E27FC236}">
                <a16:creationId xmlns:a16="http://schemas.microsoft.com/office/drawing/2014/main" id="{7A95C3D2-E048-482F-A858-0DDB127CF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1FC360-D909-4D2C-AD33-0F1A6214F99B}"/>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353811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415600" y="288567"/>
            <a:ext cx="11360800" cy="99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434343"/>
              </a:buClr>
              <a:buSzPts val="4000"/>
              <a:buNone/>
              <a:defRPr>
                <a:solidFill>
                  <a:srgbClr val="434343"/>
                </a:solidFill>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endParaRPr/>
          </a:p>
        </p:txBody>
      </p:sp>
      <p:sp>
        <p:nvSpPr>
          <p:cNvPr id="40" name="Google Shape;40;p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0"/>
              </a:spcBef>
              <a:spcAft>
                <a:spcPts val="0"/>
              </a:spcAft>
              <a:buSzPts val="1400"/>
              <a:buChar char="○"/>
              <a:defRPr/>
            </a:lvl2pPr>
            <a:lvl3pPr marL="1828754" lvl="2" indent="-423323" algn="l">
              <a:lnSpc>
                <a:spcPct val="115000"/>
              </a:lnSpc>
              <a:spcBef>
                <a:spcPts val="0"/>
              </a:spcBef>
              <a:spcAft>
                <a:spcPts val="0"/>
              </a:spcAft>
              <a:buSzPts val="1400"/>
              <a:buChar char="■"/>
              <a:defRPr/>
            </a:lvl3pPr>
            <a:lvl4pPr marL="2438339" lvl="3" indent="-423323" algn="l">
              <a:lnSpc>
                <a:spcPct val="115000"/>
              </a:lnSpc>
              <a:spcBef>
                <a:spcPts val="0"/>
              </a:spcBef>
              <a:spcAft>
                <a:spcPts val="0"/>
              </a:spcAft>
              <a:buSzPts val="1400"/>
              <a:buChar char="●"/>
              <a:defRPr/>
            </a:lvl4pPr>
            <a:lvl5pPr marL="3047924" lvl="4" indent="-423323" algn="l">
              <a:lnSpc>
                <a:spcPct val="115000"/>
              </a:lnSpc>
              <a:spcBef>
                <a:spcPts val="0"/>
              </a:spcBef>
              <a:spcAft>
                <a:spcPts val="0"/>
              </a:spcAft>
              <a:buSzPts val="1400"/>
              <a:buChar char="○"/>
              <a:defRPr/>
            </a:lvl5pPr>
            <a:lvl6pPr marL="3657509" lvl="5" indent="-423323" algn="l">
              <a:lnSpc>
                <a:spcPct val="115000"/>
              </a:lnSpc>
              <a:spcBef>
                <a:spcPts val="0"/>
              </a:spcBef>
              <a:spcAft>
                <a:spcPts val="0"/>
              </a:spcAft>
              <a:buSzPts val="1400"/>
              <a:buChar char="■"/>
              <a:defRPr/>
            </a:lvl6pPr>
            <a:lvl7pPr marL="4267093" lvl="6" indent="-423323" algn="l">
              <a:lnSpc>
                <a:spcPct val="115000"/>
              </a:lnSpc>
              <a:spcBef>
                <a:spcPts val="0"/>
              </a:spcBef>
              <a:spcAft>
                <a:spcPts val="0"/>
              </a:spcAft>
              <a:buSzPts val="1400"/>
              <a:buChar char="●"/>
              <a:defRPr/>
            </a:lvl7pPr>
            <a:lvl8pPr marL="4876678" lvl="7" indent="-423323" algn="l">
              <a:lnSpc>
                <a:spcPct val="115000"/>
              </a:lnSpc>
              <a:spcBef>
                <a:spcPts val="0"/>
              </a:spcBef>
              <a:spcAft>
                <a:spcPts val="0"/>
              </a:spcAft>
              <a:buSzPts val="1400"/>
              <a:buChar char="○"/>
              <a:defRPr/>
            </a:lvl8pPr>
            <a:lvl9pPr marL="5486263" lvl="8" indent="-423323" algn="l">
              <a:lnSpc>
                <a:spcPct val="115000"/>
              </a:lnSpc>
              <a:spcBef>
                <a:spcPts val="0"/>
              </a:spcBef>
              <a:spcAft>
                <a:spcPts val="0"/>
              </a:spcAft>
              <a:buSzPts val="1400"/>
              <a:buChar char="■"/>
              <a:defRPr/>
            </a:lvl9pPr>
          </a:lstStyle>
          <a:p>
            <a:endParaRPr/>
          </a:p>
        </p:txBody>
      </p:sp>
      <p:sp>
        <p:nvSpPr>
          <p:cNvPr id="41" name="Google Shape;41;p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
        <p:nvSpPr>
          <p:cNvPr id="42" name="Google Shape;42;p7"/>
          <p:cNvSpPr/>
          <p:nvPr/>
        </p:nvSpPr>
        <p:spPr>
          <a:xfrm>
            <a:off x="0" y="0"/>
            <a:ext cx="12192000" cy="137200"/>
          </a:xfrm>
          <a:prstGeom prst="rect">
            <a:avLst/>
          </a:prstGeom>
          <a:gradFill>
            <a:gsLst>
              <a:gs pos="0">
                <a:srgbClr val="0A3799"/>
              </a:gs>
              <a:gs pos="100000">
                <a:srgbClr val="0A6B7C"/>
              </a:gs>
            </a:gsLst>
            <a:lin ang="0" scaled="0"/>
          </a:gra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pic>
        <p:nvPicPr>
          <p:cNvPr id="43" name="Google Shape;43;p7"/>
          <p:cNvPicPr preferRelativeResize="0"/>
          <p:nvPr/>
        </p:nvPicPr>
        <p:blipFill rotWithShape="1">
          <a:blip r:embed="rId2">
            <a:alphaModFix/>
          </a:blip>
          <a:srcRect/>
          <a:stretch/>
        </p:blipFill>
        <p:spPr>
          <a:xfrm>
            <a:off x="241601" y="6325095"/>
            <a:ext cx="1947535" cy="309900"/>
          </a:xfrm>
          <a:prstGeom prst="rect">
            <a:avLst/>
          </a:prstGeom>
          <a:noFill/>
          <a:ln>
            <a:noFill/>
          </a:ln>
        </p:spPr>
      </p:pic>
    </p:spTree>
    <p:extLst>
      <p:ext uri="{BB962C8B-B14F-4D97-AF65-F5344CB8AC3E}">
        <p14:creationId xmlns:p14="http://schemas.microsoft.com/office/powerpoint/2010/main" val="3861988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855A-236B-42A6-9021-449D51DBEF2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04485E7-025B-43E4-84B5-713044E0143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B3C356-BADD-4DA7-A2ED-CDAD84C54F01}"/>
              </a:ext>
            </a:extLst>
          </p:cNvPr>
          <p:cNvSpPr>
            <a:spLocks noGrp="1"/>
          </p:cNvSpPr>
          <p:nvPr>
            <p:ph type="dt" sz="half" idx="10"/>
          </p:nvPr>
        </p:nvSpPr>
        <p:spPr/>
        <p:txBody>
          <a:bodyPr/>
          <a:lstStyle/>
          <a:p>
            <a:fld id="{775F4E84-A691-44AD-BBCC-467BB5BF1C70}" type="datetimeFigureOut">
              <a:rPr lang="en-GB" smtClean="0"/>
              <a:t>28/09/2023</a:t>
            </a:fld>
            <a:endParaRPr lang="en-GB"/>
          </a:p>
        </p:txBody>
      </p:sp>
      <p:sp>
        <p:nvSpPr>
          <p:cNvPr id="5" name="Footer Placeholder 4">
            <a:extLst>
              <a:ext uri="{FF2B5EF4-FFF2-40B4-BE49-F238E27FC236}">
                <a16:creationId xmlns:a16="http://schemas.microsoft.com/office/drawing/2014/main" id="{E7078565-AE55-43E5-97B5-D4430A2F382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14C94E-4496-40A9-83F4-CCB221E54B3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96035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BA166-A535-406D-AC4F-ACA1294D93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D180CF7-6B99-4332-8DA9-3BF8FF6E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D34F87-6385-4782-9EB3-540CDF7AAC53}"/>
              </a:ext>
            </a:extLst>
          </p:cNvPr>
          <p:cNvSpPr>
            <a:spLocks noGrp="1"/>
          </p:cNvSpPr>
          <p:nvPr>
            <p:ph type="dt" sz="half" idx="10"/>
          </p:nvPr>
        </p:nvSpPr>
        <p:spPr/>
        <p:txBody>
          <a:bodyPr/>
          <a:lstStyle/>
          <a:p>
            <a:fld id="{775F4E84-A691-44AD-BBCC-467BB5BF1C70}" type="datetimeFigureOut">
              <a:rPr lang="en-GB" smtClean="0"/>
              <a:t>28/09/2023</a:t>
            </a:fld>
            <a:endParaRPr lang="en-GB"/>
          </a:p>
        </p:txBody>
      </p:sp>
      <p:sp>
        <p:nvSpPr>
          <p:cNvPr id="5" name="Footer Placeholder 4">
            <a:extLst>
              <a:ext uri="{FF2B5EF4-FFF2-40B4-BE49-F238E27FC236}">
                <a16:creationId xmlns:a16="http://schemas.microsoft.com/office/drawing/2014/main" id="{3BF11D84-8329-4521-9FD6-DDBA128750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A54843-50BC-40E2-8294-6CB8E2339C95}"/>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531953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EDA6-99D6-4C70-88E8-46A1E3EDD6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28FFAEF-594E-42AC-ADD3-A8AA4E731D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A55E1E-0C2B-4AE7-8742-71F23E8F7FF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FC8CD7-4A60-4FBE-93D9-2D49A4A58DC5}"/>
              </a:ext>
            </a:extLst>
          </p:cNvPr>
          <p:cNvSpPr>
            <a:spLocks noGrp="1"/>
          </p:cNvSpPr>
          <p:nvPr>
            <p:ph type="dt" sz="half" idx="10"/>
          </p:nvPr>
        </p:nvSpPr>
        <p:spPr/>
        <p:txBody>
          <a:bodyPr/>
          <a:lstStyle/>
          <a:p>
            <a:fld id="{775F4E84-A691-44AD-BBCC-467BB5BF1C70}" type="datetimeFigureOut">
              <a:rPr lang="en-GB" smtClean="0"/>
              <a:t>28/09/2023</a:t>
            </a:fld>
            <a:endParaRPr lang="en-GB"/>
          </a:p>
        </p:txBody>
      </p:sp>
      <p:sp>
        <p:nvSpPr>
          <p:cNvPr id="6" name="Footer Placeholder 5">
            <a:extLst>
              <a:ext uri="{FF2B5EF4-FFF2-40B4-BE49-F238E27FC236}">
                <a16:creationId xmlns:a16="http://schemas.microsoft.com/office/drawing/2014/main" id="{907F4709-CEC6-4BFB-A17B-623BABFE4F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BA4E6B-897A-42FD-8651-56D114110B53}"/>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292483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79052-B569-4413-911E-2B6DBF80482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353A05A-8426-4E84-A62D-9F7EE60A58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990537-1278-458B-BE69-144C0BBB6EB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D2B9D9-CB7E-4F75-ABCE-210D1AA98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586C8D-CC6B-41C5-BFE4-435C87DF6C8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B6620A-6AFA-4941-99ED-A936602E61F4}"/>
              </a:ext>
            </a:extLst>
          </p:cNvPr>
          <p:cNvSpPr>
            <a:spLocks noGrp="1"/>
          </p:cNvSpPr>
          <p:nvPr>
            <p:ph type="dt" sz="half" idx="10"/>
          </p:nvPr>
        </p:nvSpPr>
        <p:spPr/>
        <p:txBody>
          <a:bodyPr/>
          <a:lstStyle/>
          <a:p>
            <a:fld id="{775F4E84-A691-44AD-BBCC-467BB5BF1C70}" type="datetimeFigureOut">
              <a:rPr lang="en-GB" smtClean="0"/>
              <a:t>28/09/2023</a:t>
            </a:fld>
            <a:endParaRPr lang="en-GB"/>
          </a:p>
        </p:txBody>
      </p:sp>
      <p:sp>
        <p:nvSpPr>
          <p:cNvPr id="8" name="Footer Placeholder 7">
            <a:extLst>
              <a:ext uri="{FF2B5EF4-FFF2-40B4-BE49-F238E27FC236}">
                <a16:creationId xmlns:a16="http://schemas.microsoft.com/office/drawing/2014/main" id="{C8CDDB6C-F5FB-41DE-9146-6541703C84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6F33F1-C24B-4470-BAD3-6A86C583B809}"/>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136876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7B0B-6CE5-4644-B260-668451DC15D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A8BAADA-C598-471A-BA50-D56209969B6E}"/>
              </a:ext>
            </a:extLst>
          </p:cNvPr>
          <p:cNvSpPr>
            <a:spLocks noGrp="1"/>
          </p:cNvSpPr>
          <p:nvPr>
            <p:ph type="dt" sz="half" idx="10"/>
          </p:nvPr>
        </p:nvSpPr>
        <p:spPr/>
        <p:txBody>
          <a:bodyPr/>
          <a:lstStyle/>
          <a:p>
            <a:fld id="{775F4E84-A691-44AD-BBCC-467BB5BF1C70}" type="datetimeFigureOut">
              <a:rPr lang="en-GB" smtClean="0"/>
              <a:t>28/09/2023</a:t>
            </a:fld>
            <a:endParaRPr lang="en-GB"/>
          </a:p>
        </p:txBody>
      </p:sp>
      <p:sp>
        <p:nvSpPr>
          <p:cNvPr id="4" name="Footer Placeholder 3">
            <a:extLst>
              <a:ext uri="{FF2B5EF4-FFF2-40B4-BE49-F238E27FC236}">
                <a16:creationId xmlns:a16="http://schemas.microsoft.com/office/drawing/2014/main" id="{7EB2E261-7AF4-4F91-A851-5C7D8B293DD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011AF8-FC2C-4CCC-92A9-0D8447672B97}"/>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45209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73105F-DFB1-401E-8549-4033B4DDB7EA}"/>
              </a:ext>
            </a:extLst>
          </p:cNvPr>
          <p:cNvSpPr>
            <a:spLocks noGrp="1"/>
          </p:cNvSpPr>
          <p:nvPr>
            <p:ph type="dt" sz="half" idx="10"/>
          </p:nvPr>
        </p:nvSpPr>
        <p:spPr/>
        <p:txBody>
          <a:bodyPr/>
          <a:lstStyle/>
          <a:p>
            <a:fld id="{775F4E84-A691-44AD-BBCC-467BB5BF1C70}" type="datetimeFigureOut">
              <a:rPr lang="en-GB" smtClean="0"/>
              <a:t>28/09/2023</a:t>
            </a:fld>
            <a:endParaRPr lang="en-GB"/>
          </a:p>
        </p:txBody>
      </p:sp>
      <p:sp>
        <p:nvSpPr>
          <p:cNvPr id="3" name="Footer Placeholder 2">
            <a:extLst>
              <a:ext uri="{FF2B5EF4-FFF2-40B4-BE49-F238E27FC236}">
                <a16:creationId xmlns:a16="http://schemas.microsoft.com/office/drawing/2014/main" id="{5F2C6232-381E-45F5-BD44-779F2A7B3A8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9A2FFEE-9907-4C14-90F8-3F05AEE1B7FD}"/>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71356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6EE31-E8C9-4016-BFAC-465A13B0F8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76100C-1DCE-4CA3-A475-A8023CD5F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78C41C-55A7-442F-9056-ECED34FE2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58D8CD-9F25-499F-8089-C496F2FD3C0A}"/>
              </a:ext>
            </a:extLst>
          </p:cNvPr>
          <p:cNvSpPr>
            <a:spLocks noGrp="1"/>
          </p:cNvSpPr>
          <p:nvPr>
            <p:ph type="dt" sz="half" idx="10"/>
          </p:nvPr>
        </p:nvSpPr>
        <p:spPr/>
        <p:txBody>
          <a:bodyPr/>
          <a:lstStyle/>
          <a:p>
            <a:fld id="{775F4E84-A691-44AD-BBCC-467BB5BF1C70}" type="datetimeFigureOut">
              <a:rPr lang="en-GB" smtClean="0"/>
              <a:t>28/09/2023</a:t>
            </a:fld>
            <a:endParaRPr lang="en-GB"/>
          </a:p>
        </p:txBody>
      </p:sp>
      <p:sp>
        <p:nvSpPr>
          <p:cNvPr id="6" name="Footer Placeholder 5">
            <a:extLst>
              <a:ext uri="{FF2B5EF4-FFF2-40B4-BE49-F238E27FC236}">
                <a16:creationId xmlns:a16="http://schemas.microsoft.com/office/drawing/2014/main" id="{AF0F129E-9505-49E2-B02B-B32D7D3BC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93C170-B0DA-42F8-ABA2-423CBC012FF6}"/>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381814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13CE-A648-4778-8885-C924F90A2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7244BC3-B2A8-4BEC-956A-2573CC8A7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9B58FC-C702-47D6-BCE8-EC2D4798F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FEB38B-AD48-4281-A988-3D8F3B1330A0}"/>
              </a:ext>
            </a:extLst>
          </p:cNvPr>
          <p:cNvSpPr>
            <a:spLocks noGrp="1"/>
          </p:cNvSpPr>
          <p:nvPr>
            <p:ph type="dt" sz="half" idx="10"/>
          </p:nvPr>
        </p:nvSpPr>
        <p:spPr/>
        <p:txBody>
          <a:bodyPr/>
          <a:lstStyle/>
          <a:p>
            <a:fld id="{775F4E84-A691-44AD-BBCC-467BB5BF1C70}" type="datetimeFigureOut">
              <a:rPr lang="en-GB" smtClean="0"/>
              <a:t>28/09/2023</a:t>
            </a:fld>
            <a:endParaRPr lang="en-GB"/>
          </a:p>
        </p:txBody>
      </p:sp>
      <p:sp>
        <p:nvSpPr>
          <p:cNvPr id="6" name="Footer Placeholder 5">
            <a:extLst>
              <a:ext uri="{FF2B5EF4-FFF2-40B4-BE49-F238E27FC236}">
                <a16:creationId xmlns:a16="http://schemas.microsoft.com/office/drawing/2014/main" id="{F71E4B7A-FF8F-410C-9F76-5EDFCFA9E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819872A-F10C-4697-90D3-CE54958549CE}"/>
              </a:ext>
            </a:extLst>
          </p:cNvPr>
          <p:cNvSpPr>
            <a:spLocks noGrp="1"/>
          </p:cNvSpPr>
          <p:nvPr>
            <p:ph type="sldNum" sz="quarter" idx="12"/>
          </p:nvPr>
        </p:nvSpPr>
        <p:spPr/>
        <p:txBody>
          <a:bodyPr/>
          <a:lstStyle/>
          <a:p>
            <a:fld id="{7E7CECE7-DC43-43F9-A94D-711966BF7515}" type="slidenum">
              <a:rPr lang="en-GB" smtClean="0"/>
              <a:t>‹#›</a:t>
            </a:fld>
            <a:endParaRPr lang="en-GB"/>
          </a:p>
        </p:txBody>
      </p:sp>
    </p:spTree>
    <p:extLst>
      <p:ext uri="{BB962C8B-B14F-4D97-AF65-F5344CB8AC3E}">
        <p14:creationId xmlns:p14="http://schemas.microsoft.com/office/powerpoint/2010/main" val="246418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344C-E062-4208-A008-27F2A5340E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E28FFD-84ED-44D2-AFA8-09035F88BB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598770-6024-43A4-A68D-F5296E3DA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5F4E84-A691-44AD-BBCC-467BB5BF1C70}" type="datetimeFigureOut">
              <a:rPr lang="en-GB" smtClean="0"/>
              <a:t>28/09/2023</a:t>
            </a:fld>
            <a:endParaRPr lang="en-GB"/>
          </a:p>
        </p:txBody>
      </p:sp>
      <p:sp>
        <p:nvSpPr>
          <p:cNvPr id="5" name="Footer Placeholder 4">
            <a:extLst>
              <a:ext uri="{FF2B5EF4-FFF2-40B4-BE49-F238E27FC236}">
                <a16:creationId xmlns:a16="http://schemas.microsoft.com/office/drawing/2014/main" id="{BD57EBDC-9CB5-4160-922F-F891154D21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0167CAC0-6316-4C65-8FD6-00B2E6A43B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CECE7-DC43-43F9-A94D-711966BF7515}" type="slidenum">
              <a:rPr lang="en-GB" smtClean="0"/>
              <a:t>‹#›</a:t>
            </a:fld>
            <a:endParaRPr lang="en-GB"/>
          </a:p>
        </p:txBody>
      </p:sp>
    </p:spTree>
    <p:extLst>
      <p:ext uri="{BB962C8B-B14F-4D97-AF65-F5344CB8AC3E}">
        <p14:creationId xmlns:p14="http://schemas.microsoft.com/office/powerpoint/2010/main" val="3751137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riscof.readthedocs.io/en/latest/cond_spec.html#cond-spec"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riscv.org/regulations/"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help@riscv.or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riscv.org/community/community-code-of-conduc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rive.google.com/drive/folders/1C70-DJPSV2HxNPbHg6qL9wvVadlmAB2h" TargetMode="External"/><Relationship Id="rId13" Type="http://schemas.openxmlformats.org/officeDocument/2006/relationships/hyperlink" Target="https://github.com/riscv-software-src/riscof/tree/master/docsr" TargetMode="External"/><Relationship Id="rId18" Type="http://schemas.openxmlformats.org/officeDocument/2006/relationships/hyperlink" Target="https://github.com/InspireSemi/riscof_install_example_DUT" TargetMode="External"/><Relationship Id="rId3" Type="http://schemas.openxmlformats.org/officeDocument/2006/relationships/hyperlink" Target="mailto:shiqinghao.sqh@alibaba-inc.com" TargetMode="External"/><Relationship Id="rId21" Type="http://schemas.openxmlformats.org/officeDocument/2006/relationships/hyperlink" Target="https://github.com/rems-project/riscv-isa-manual/blob/sail/README.SAIL" TargetMode="External"/><Relationship Id="rId7" Type="http://schemas.openxmlformats.org/officeDocument/2006/relationships/hyperlink" Target="https://sites.google.com/a/riscv.org/risc-v-staff/home/tech-groups-cal" TargetMode="External"/><Relationship Id="rId12" Type="http://schemas.openxmlformats.org/officeDocument/2006/relationships/hyperlink" Target="https://github.com/riscv/riscv-compliance/tree/master/doc/" TargetMode="External"/><Relationship Id="rId17" Type="http://schemas.openxmlformats.org/officeDocument/2006/relationships/hyperlink" Target="https://github.com/rems-project/sail-riscv/" TargetMode="External"/><Relationship Id="rId2" Type="http://schemas.openxmlformats.org/officeDocument/2006/relationships/notesSlide" Target="../notesSlides/notesSlide5.xml"/><Relationship Id="rId16" Type="http://schemas.openxmlformats.org/officeDocument/2006/relationships/hyperlink" Target="https://github.com/riscv/sail-riscv/tree/master/doc" TargetMode="External"/><Relationship Id="rId20" Type="http://schemas.openxmlformats.org/officeDocument/2006/relationships/hyperlink" Target="https://github.com/orgs/riscv-admin/projects/2/views/4" TargetMode="External"/><Relationship Id="rId1" Type="http://schemas.openxmlformats.org/officeDocument/2006/relationships/slideLayout" Target="../slideLayouts/slideLayout2.xml"/><Relationship Id="rId6" Type="http://schemas.openxmlformats.org/officeDocument/2006/relationships/hyperlink" Target="mailto:allen.baum@esperantotech.com" TargetMode="External"/><Relationship Id="rId11" Type="http://schemas.openxmlformats.org/officeDocument/2006/relationships/hyperlink" Target="https://github.com/riscv-non-isa/riscv-arch-test" TargetMode="External"/><Relationship Id="rId24" Type="http://schemas.openxmlformats.org/officeDocument/2006/relationships/hyperlink" Target="https://us02web.zoom.us/rec/share/-XIYazzhIBbQoiZdarCfebdjxjDWiVhf-LxnuVrliN4Bc30yf17ztKkKDU4Og54b.fArPPqnuR-NiXpQU" TargetMode="External"/><Relationship Id="rId5" Type="http://schemas.openxmlformats.org/officeDocument/2006/relationships/hyperlink" Target="mailto:sig-arch-test@lists.riscv.org" TargetMode="External"/><Relationship Id="rId15" Type="http://schemas.openxmlformats.org/officeDocument/2006/relationships/hyperlink" Target="https://github.com/riscv/riscv-config/" TargetMode="External"/><Relationship Id="rId23" Type="http://schemas.openxmlformats.org/officeDocument/2006/relationships/hyperlink" Target="https://github.com/rems-project/riscv-isa-manual/blob/sail/release/riscv-privileged-sail-draft.pdf" TargetMode="External"/><Relationship Id="rId10" Type="http://schemas.openxmlformats.org/officeDocument/2006/relationships/hyperlink" Target="https://github.com/" TargetMode="External"/><Relationship Id="rId19" Type="http://schemas.openxmlformats.org/officeDocument/2006/relationships/hyperlink" Target="https://jira.riscv.org/projects/CSC/issues/CSC-1?filter=allopenissues" TargetMode="External"/><Relationship Id="rId4" Type="http://schemas.openxmlformats.org/officeDocument/2006/relationships/hyperlink" Target="mailto:neel.gala@incoresemi.com" TargetMode="External"/><Relationship Id="rId9" Type="http://schemas.openxmlformats.org/officeDocument/2006/relationships/hyperlink" Target="https://drive.google.com/drive/folders/1DemKMAD3D0Ka1MeESRoVCJipSrwiUlEs" TargetMode="External"/><Relationship Id="rId14" Type="http://schemas.openxmlformats.org/officeDocument/2006/relationships/hyperlink" Target="https://github.com/riscv-software-src/riscv_ctg" TargetMode="External"/><Relationship Id="rId22" Type="http://schemas.openxmlformats.org/officeDocument/2006/relationships/hyperlink" Target="https://github.com/rems-project/riscv-isa-manual/blob/sail/release/riscv-spec-sail-draft.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451E-73F8-46DE-9A04-E493ED4D9E5A}"/>
              </a:ext>
            </a:extLst>
          </p:cNvPr>
          <p:cNvSpPr>
            <a:spLocks noGrp="1"/>
          </p:cNvSpPr>
          <p:nvPr>
            <p:ph type="ctrTitle"/>
          </p:nvPr>
        </p:nvSpPr>
        <p:spPr/>
        <p:txBody>
          <a:bodyPr>
            <a:normAutofit/>
          </a:bodyPr>
          <a:lstStyle/>
          <a:p>
            <a:r>
              <a:rPr lang="en-GB" dirty="0"/>
              <a:t>Architectural Test SIG</a:t>
            </a:r>
            <a:br>
              <a:rPr lang="en-GB" dirty="0"/>
            </a:br>
            <a:r>
              <a:rPr lang="en-GB" dirty="0"/>
              <a:t>Call –Minutes</a:t>
            </a:r>
          </a:p>
        </p:txBody>
      </p:sp>
      <p:sp>
        <p:nvSpPr>
          <p:cNvPr id="3" name="Subtitle 2">
            <a:extLst>
              <a:ext uri="{FF2B5EF4-FFF2-40B4-BE49-F238E27FC236}">
                <a16:creationId xmlns:a16="http://schemas.microsoft.com/office/drawing/2014/main" id="{437E35AF-ACBC-4DC0-9520-859DFD904A3F}"/>
              </a:ext>
            </a:extLst>
          </p:cNvPr>
          <p:cNvSpPr>
            <a:spLocks noGrp="1"/>
          </p:cNvSpPr>
          <p:nvPr>
            <p:ph type="subTitle" idx="1"/>
          </p:nvPr>
        </p:nvSpPr>
        <p:spPr>
          <a:xfrm>
            <a:off x="1524000" y="3602037"/>
            <a:ext cx="9144000" cy="2880955"/>
          </a:xfrm>
        </p:spPr>
        <p:txBody>
          <a:bodyPr>
            <a:normAutofit/>
          </a:bodyPr>
          <a:lstStyle/>
          <a:p>
            <a:r>
              <a:rPr lang="en-US" dirty="0" err="1">
                <a:sym typeface="Wingdings" pitchFamily="2" charset="2"/>
              </a:rPr>
              <a:t>Thur</a:t>
            </a:r>
            <a:r>
              <a:rPr lang="en-US" dirty="0">
                <a:sym typeface="Wingdings" pitchFamily="2" charset="2"/>
              </a:rPr>
              <a:t>, 28Sep2023 8am Pacific   </a:t>
            </a:r>
            <a:r>
              <a:rPr lang="en-US" dirty="0">
                <a:solidFill>
                  <a:srgbClr val="FF0000"/>
                </a:solidFill>
                <a:sym typeface="Wingdings" pitchFamily="2" charset="2"/>
              </a:rPr>
              <a:t>Daylight </a:t>
            </a:r>
            <a:r>
              <a:rPr lang="en-US" dirty="0">
                <a:sym typeface="Wingdings" pitchFamily="2" charset="2"/>
              </a:rPr>
              <a:t> Time</a:t>
            </a:r>
          </a:p>
          <a:p>
            <a:endParaRPr lang="en-US" dirty="0">
              <a:sym typeface="Wingdings" pitchFamily="2" charset="2"/>
            </a:endParaRPr>
          </a:p>
          <a:p>
            <a:r>
              <a:rPr lang="en-US" dirty="0">
                <a:sym typeface="Wingdings" pitchFamily="2" charset="2"/>
              </a:rPr>
              <a:t>See slide 7 for agenda</a:t>
            </a:r>
          </a:p>
        </p:txBody>
      </p:sp>
    </p:spTree>
    <p:extLst>
      <p:ext uri="{BB962C8B-B14F-4D97-AF65-F5344CB8AC3E}">
        <p14:creationId xmlns:p14="http://schemas.microsoft.com/office/powerpoint/2010/main" val="4097951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BACKUP</a:t>
            </a:r>
          </a:p>
        </p:txBody>
      </p:sp>
    </p:spTree>
    <p:extLst>
      <p:ext uri="{BB962C8B-B14F-4D97-AF65-F5344CB8AC3E}">
        <p14:creationId xmlns:p14="http://schemas.microsoft.com/office/powerpoint/2010/main" val="231053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Future Topics</a:t>
            </a:r>
          </a:p>
        </p:txBody>
      </p:sp>
      <p:sp>
        <p:nvSpPr>
          <p:cNvPr id="3" name="TextBox 2">
            <a:extLst>
              <a:ext uri="{FF2B5EF4-FFF2-40B4-BE49-F238E27FC236}">
                <a16:creationId xmlns:a16="http://schemas.microsoft.com/office/drawing/2014/main" id="{ED68209E-E7DB-3644-B3FB-3C2C859D70BD}"/>
              </a:ext>
            </a:extLst>
          </p:cNvPr>
          <p:cNvSpPr txBox="1"/>
          <p:nvPr/>
        </p:nvSpPr>
        <p:spPr>
          <a:xfrm>
            <a:off x="984735" y="1034979"/>
            <a:ext cx="10233392" cy="4862870"/>
          </a:xfrm>
          <a:prstGeom prst="rect">
            <a:avLst/>
          </a:prstGeom>
          <a:noFill/>
        </p:spPr>
        <p:txBody>
          <a:bodyPr wrap="square" rtlCol="0">
            <a:spAutoFit/>
          </a:bodyPr>
          <a:lstStyle/>
          <a:p>
            <a:pPr marL="285750" indent="-285750">
              <a:buFont typeface="Arial" panose="020B0604020202020204" pitchFamily="34" charset="0"/>
              <a:buChar char="•"/>
            </a:pPr>
            <a:r>
              <a:rPr lang="en-US" sz="1600" dirty="0"/>
              <a:t>Split and update </a:t>
            </a:r>
            <a:r>
              <a:rPr lang="en-US" sz="1600" dirty="0" err="1"/>
              <a:t>Test_Format_Spec</a:t>
            </a:r>
            <a:r>
              <a:rPr lang="en-US" sz="1600" dirty="0"/>
              <a:t> into </a:t>
            </a:r>
          </a:p>
          <a:p>
            <a:pPr marL="742950" lvl="1" indent="-285750">
              <a:buFont typeface="Arial" panose="020B0604020202020204" pitchFamily="34" charset="0"/>
              <a:buChar char="•"/>
            </a:pPr>
            <a:r>
              <a:rPr lang="en-US" sz="1600" dirty="0" err="1"/>
              <a:t>TestDev_Guideline_Spec</a:t>
            </a:r>
            <a:r>
              <a:rPr lang="en-US" sz="1600" dirty="0"/>
              <a:t> – primarily the structure of tests &amp; required/optional RVTEST_  macros</a:t>
            </a:r>
          </a:p>
          <a:p>
            <a:pPr marL="742950" lvl="1" indent="-285750">
              <a:buFont typeface="Arial" panose="020B0604020202020204" pitchFamily="34" charset="0"/>
              <a:buChar char="•"/>
            </a:pPr>
            <a:r>
              <a:rPr lang="en-US" sz="1600" dirty="0"/>
              <a:t> </a:t>
            </a:r>
            <a:r>
              <a:rPr lang="en-US" sz="1600" dirty="0" err="1"/>
              <a:t>ACT_interface_Spec</a:t>
            </a:r>
            <a:r>
              <a:rPr lang="en-US" sz="1600" dirty="0"/>
              <a:t> – primarily all the RVMODEL_ macros</a:t>
            </a:r>
          </a:p>
          <a:p>
            <a:pPr marL="285750" indent="-285750">
              <a:buFont typeface="Arial" panose="020B0604020202020204" pitchFamily="34" charset="0"/>
              <a:buChar char="•"/>
            </a:pPr>
            <a:r>
              <a:rPr lang="en-US" sz="1600" dirty="0"/>
              <a:t>Close outstanding issues &amp; pull requests</a:t>
            </a:r>
          </a:p>
          <a:p>
            <a:pPr marL="285750" indent="-285750">
              <a:buFont typeface="Arial" panose="020B0604020202020204" pitchFamily="34" charset="0"/>
              <a:buChar char="•"/>
            </a:pPr>
            <a:r>
              <a:rPr lang="en-US" sz="1600" dirty="0"/>
              <a:t>Limiting test size (size of code, data, signature area?)</a:t>
            </a:r>
          </a:p>
          <a:p>
            <a:pPr marL="285750" indent="-285750">
              <a:buFont typeface="Arial" panose="020B0604020202020204" pitchFamily="34" charset="0"/>
              <a:buChar char="•"/>
            </a:pPr>
            <a:r>
              <a:rPr lang="en-US" sz="1600" dirty="0"/>
              <a:t>Reference Signature as a Service (Golden Model WG) and Docker/</a:t>
            </a:r>
            <a:r>
              <a:rPr lang="en-US" sz="1600" dirty="0" err="1"/>
              <a:t>Podman</a:t>
            </a:r>
            <a:r>
              <a:rPr lang="en-US" sz="1600" dirty="0"/>
              <a:t> containers</a:t>
            </a:r>
          </a:p>
          <a:p>
            <a:pPr marL="285750" indent="-285750">
              <a:buFont typeface="Arial" panose="020B0604020202020204" pitchFamily="34" charset="0"/>
              <a:buChar char="•"/>
            </a:pPr>
            <a:r>
              <a:rPr lang="en-US" sz="1600" dirty="0"/>
              <a:t>Support for handling constrained non deterministic results (e.g. misaligned load/store/branch)</a:t>
            </a:r>
          </a:p>
          <a:p>
            <a:pPr marL="285750" indent="-285750">
              <a:buFont typeface="Arial" panose="020B0604020202020204" pitchFamily="34" charset="0"/>
              <a:buChar char="•"/>
            </a:pPr>
            <a:r>
              <a:rPr lang="en-US" sz="1600" dirty="0"/>
              <a:t> Trick boxes of timing/concurrency support</a:t>
            </a:r>
          </a:p>
          <a:p>
            <a:pPr marL="742950" lvl="1" indent="-285750">
              <a:buFont typeface="Arial" panose="020B0604020202020204" pitchFamily="34" charset="0"/>
              <a:buChar char="•"/>
            </a:pPr>
            <a:r>
              <a:rPr lang="en-US" sz="1400" dirty="0"/>
              <a:t>Interrupt event generator ( interrupt testing)</a:t>
            </a:r>
          </a:p>
          <a:p>
            <a:pPr marL="742950" lvl="1" indent="-285750">
              <a:buFont typeface="Arial" panose="020B0604020202020204" pitchFamily="34" charset="0"/>
              <a:buChar char="•"/>
            </a:pPr>
            <a:r>
              <a:rPr lang="en-US" sz="1400" dirty="0"/>
              <a:t>Memory event generator (LR/SC, Atomic ops, WRS, mem model (TSO, WMO)</a:t>
            </a:r>
          </a:p>
          <a:p>
            <a:pPr marL="742950" lvl="1" indent="-285750">
              <a:buFont typeface="Arial" panose="020B0604020202020204" pitchFamily="34" charset="0"/>
              <a:buChar char="•"/>
            </a:pPr>
            <a:r>
              <a:rPr lang="en-US" sz="1400" dirty="0"/>
              <a:t>Debug/Trace command interface (</a:t>
            </a:r>
            <a:r>
              <a:rPr lang="en-US" sz="1400" dirty="0" err="1"/>
              <a:t>Etrace</a:t>
            </a:r>
            <a:r>
              <a:rPr lang="en-US" sz="1400" dirty="0"/>
              <a:t>, </a:t>
            </a:r>
            <a:r>
              <a:rPr lang="en-US" sz="1400" dirty="0" err="1"/>
              <a:t>Ntrace</a:t>
            </a:r>
            <a:r>
              <a:rPr lang="en-US" sz="1400" dirty="0"/>
              <a:t>) </a:t>
            </a:r>
            <a:r>
              <a:rPr lang="en-US" sz="1400" dirty="0">
                <a:sym typeface="Wingdings" pitchFamily="2" charset="2"/>
              </a:rPr>
              <a:t></a:t>
            </a:r>
            <a:endParaRPr lang="en-US" sz="1400" dirty="0"/>
          </a:p>
          <a:p>
            <a:pPr marL="285750" indent="-285750">
              <a:buFont typeface="Arial" panose="020B0604020202020204" pitchFamily="34" charset="0"/>
              <a:buChar char="•"/>
            </a:pPr>
            <a:r>
              <a:rPr lang="en-US" sz="1600" dirty="0"/>
              <a:t>Minimal TLB / cache op test support (likely requires simple cache/TLB models w/ controlled enough behavior to test) .</a:t>
            </a:r>
          </a:p>
          <a:p>
            <a:pPr marL="285750" indent="-285750">
              <a:buFont typeface="Arial" panose="020B0604020202020204" pitchFamily="34" charset="0"/>
              <a:buChar char="•"/>
            </a:pPr>
            <a:r>
              <a:rPr lang="en-US" sz="1600" dirty="0"/>
              <a:t>DUT debug support: out-of-line assertion macro, FP and Vector assertions (CSR assertions?)</a:t>
            </a:r>
          </a:p>
          <a:p>
            <a:pPr marL="742950" lvl="1" indent="-285750">
              <a:buFont typeface="Arial" panose="020B0604020202020204" pitchFamily="34" charset="0"/>
              <a:buChar char="•"/>
            </a:pPr>
            <a:r>
              <a:rPr lang="en-US" sz="1400" dirty="0"/>
              <a:t>(currently very model specific, and costly because all </a:t>
            </a:r>
            <a:r>
              <a:rPr lang="en-US" sz="1400" dirty="0" err="1"/>
              <a:t>inlined</a:t>
            </a:r>
            <a:r>
              <a:rPr lang="en-US" sz="1400" dirty="0"/>
              <a:t> code</a:t>
            </a:r>
            <a:br>
              <a:rPr lang="en-US" sz="1400" dirty="0"/>
            </a:br>
            <a:r>
              <a:rPr lang="en-US" sz="1400" dirty="0"/>
              <a:t>define an API subroutine call with a standard narrow interface).</a:t>
            </a:r>
          </a:p>
          <a:p>
            <a:pPr marL="285750" indent="-285750">
              <a:buFont typeface="Arial" panose="020B0604020202020204" pitchFamily="34" charset="0"/>
              <a:buChar char="•"/>
            </a:pPr>
            <a:r>
              <a:rPr lang="en-US" sz="1600" dirty="0"/>
              <a:t>OS support? (besides Debian, Ubuntu): e.g. </a:t>
            </a:r>
            <a:r>
              <a:rPr lang="en-US" sz="1600" strike="sngStrike" dirty="0"/>
              <a:t>Centos</a:t>
            </a:r>
            <a:r>
              <a:rPr lang="en-US" sz="1600" dirty="0"/>
              <a:t>, </a:t>
            </a:r>
            <a:r>
              <a:rPr lang="en-US" sz="1600" dirty="0" err="1"/>
              <a:t>Suse</a:t>
            </a:r>
            <a:r>
              <a:rPr lang="en-US" sz="1600" dirty="0"/>
              <a:t>? </a:t>
            </a:r>
            <a:r>
              <a:rPr lang="en-US" sz="1600" dirty="0" err="1"/>
              <a:t>RockyLinux</a:t>
            </a:r>
            <a:r>
              <a:rPr lang="en-US" sz="1600" dirty="0"/>
              <a:t>, Windows, Mac, etc.</a:t>
            </a:r>
          </a:p>
          <a:p>
            <a:pPr marL="285750" indent="-285750">
              <a:buFont typeface="Arial" panose="020B0604020202020204" pitchFamily="34" charset="0"/>
              <a:buChar char="•"/>
            </a:pPr>
            <a:r>
              <a:rPr lang="en-US" sz="1600" dirty="0"/>
              <a:t>Tools: more concise coverage syntax, </a:t>
            </a:r>
            <a:r>
              <a:rPr lang="en-US" sz="1600" dirty="0" err="1"/>
              <a:t>riscv</a:t>
            </a:r>
            <a:r>
              <a:rPr lang="en-US" sz="1600" dirty="0"/>
              <a:t>-config YAML GUI generation, </a:t>
            </a:r>
            <a:r>
              <a:rPr lang="en-US" sz="1600" dirty="0" err="1"/>
              <a:t>riscv</a:t>
            </a:r>
            <a:r>
              <a:rPr lang="en-US" sz="1600" dirty="0"/>
              <a:t>-config YAML subset comparison</a:t>
            </a:r>
          </a:p>
          <a:p>
            <a:pPr marL="285750" indent="-285750">
              <a:buFont typeface="Arial" panose="020B0604020202020204" pitchFamily="34" charset="0"/>
              <a:buChar char="•"/>
            </a:pPr>
            <a:r>
              <a:rPr lang="en-US" sz="1600" dirty="0"/>
              <a:t>Decisions: allow dynamically generated tests (e.g. vector configs),  machine generated SAIL for CSR R/W legalization?</a:t>
            </a:r>
          </a:p>
          <a:p>
            <a:pPr marL="285750" indent="-285750">
              <a:buFont typeface="Arial" panose="020B0604020202020204" pitchFamily="34" charset="0"/>
              <a:buChar char="•"/>
            </a:pPr>
            <a:r>
              <a:rPr lang="en-US" sz="1600" dirty="0"/>
              <a:t> Making Jenkins tests be more C/I friendly</a:t>
            </a:r>
          </a:p>
          <a:p>
            <a:endParaRPr lang="en-US" sz="1600" dirty="0"/>
          </a:p>
        </p:txBody>
      </p:sp>
    </p:spTree>
    <p:extLst>
      <p:ext uri="{BB962C8B-B14F-4D97-AF65-F5344CB8AC3E}">
        <p14:creationId xmlns:p14="http://schemas.microsoft.com/office/powerpoint/2010/main" val="371411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Trap Handler VM translation</a:t>
            </a:r>
          </a:p>
        </p:txBody>
      </p:sp>
      <p:sp>
        <p:nvSpPr>
          <p:cNvPr id="3" name="TextBox 2">
            <a:extLst>
              <a:ext uri="{FF2B5EF4-FFF2-40B4-BE49-F238E27FC236}">
                <a16:creationId xmlns:a16="http://schemas.microsoft.com/office/drawing/2014/main" id="{ED68209E-E7DB-3644-B3FB-3C2C859D70BD}"/>
              </a:ext>
            </a:extLst>
          </p:cNvPr>
          <p:cNvSpPr txBox="1"/>
          <p:nvPr/>
        </p:nvSpPr>
        <p:spPr>
          <a:xfrm>
            <a:off x="4269269" y="988464"/>
            <a:ext cx="1356530" cy="646331"/>
          </a:xfrm>
          <a:prstGeom prst="rect">
            <a:avLst/>
          </a:prstGeom>
          <a:noFill/>
        </p:spPr>
        <p:txBody>
          <a:bodyPr wrap="square" rtlCol="0">
            <a:spAutoFit/>
          </a:bodyPr>
          <a:lstStyle/>
          <a:p>
            <a:pPr algn="just"/>
            <a:r>
              <a:rPr lang="en-US" dirty="0">
                <a:solidFill>
                  <a:schemeClr val="accent1"/>
                </a:solidFill>
              </a:rPr>
              <a:t>M-mode</a:t>
            </a:r>
          </a:p>
          <a:p>
            <a:pPr algn="just"/>
            <a:r>
              <a:rPr lang="en-US" dirty="0">
                <a:solidFill>
                  <a:schemeClr val="accent1"/>
                </a:solidFill>
              </a:rPr>
              <a:t>PA mapping</a:t>
            </a:r>
          </a:p>
        </p:txBody>
      </p:sp>
      <p:grpSp>
        <p:nvGrpSpPr>
          <p:cNvPr id="89" name="Group 88">
            <a:extLst>
              <a:ext uri="{FF2B5EF4-FFF2-40B4-BE49-F238E27FC236}">
                <a16:creationId xmlns:a16="http://schemas.microsoft.com/office/drawing/2014/main" id="{52AD53AC-BC85-484D-AA16-46F222A12605}"/>
              </a:ext>
            </a:extLst>
          </p:cNvPr>
          <p:cNvGrpSpPr/>
          <p:nvPr/>
        </p:nvGrpSpPr>
        <p:grpSpPr>
          <a:xfrm>
            <a:off x="1806372" y="2398638"/>
            <a:ext cx="1489049" cy="4373220"/>
            <a:chOff x="1806372" y="2398638"/>
            <a:chExt cx="1489049" cy="4373220"/>
          </a:xfrm>
        </p:grpSpPr>
        <p:grpSp>
          <p:nvGrpSpPr>
            <p:cNvPr id="8" name="Group 7">
              <a:extLst>
                <a:ext uri="{FF2B5EF4-FFF2-40B4-BE49-F238E27FC236}">
                  <a16:creationId xmlns:a16="http://schemas.microsoft.com/office/drawing/2014/main" id="{DDED1129-2D8A-8E4B-8638-066217EA333E}"/>
                </a:ext>
              </a:extLst>
            </p:cNvPr>
            <p:cNvGrpSpPr/>
            <p:nvPr/>
          </p:nvGrpSpPr>
          <p:grpSpPr>
            <a:xfrm>
              <a:off x="1806372" y="2398638"/>
              <a:ext cx="1486721" cy="1431236"/>
              <a:chOff x="944980" y="2014329"/>
              <a:chExt cx="1486721" cy="1431236"/>
            </a:xfrm>
          </p:grpSpPr>
          <p:sp>
            <p:nvSpPr>
              <p:cNvPr id="6" name="Rectangle 5">
                <a:extLst>
                  <a:ext uri="{FF2B5EF4-FFF2-40B4-BE49-F238E27FC236}">
                    <a16:creationId xmlns:a16="http://schemas.microsoft.com/office/drawing/2014/main" id="{9AEFAA42-6D6E-AF48-9C62-B7363704E8F1}"/>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4" name="Rectangle 3">
                <a:extLst>
                  <a:ext uri="{FF2B5EF4-FFF2-40B4-BE49-F238E27FC236}">
                    <a16:creationId xmlns:a16="http://schemas.microsoft.com/office/drawing/2014/main" id="{18E7D1DE-CDFA-CE4A-ABAC-78FABA0EF343}"/>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/End</a:t>
                </a:r>
              </a:p>
              <a:p>
                <a:r>
                  <a:rPr lang="en-US" sz="1200" dirty="0">
                    <a:solidFill>
                      <a:schemeClr val="accent3">
                        <a:lumMod val="60000"/>
                        <a:lumOff val="40000"/>
                      </a:schemeClr>
                    </a:solidFill>
                  </a:rPr>
                  <a:t>Code    Begin/End</a:t>
                </a:r>
              </a:p>
              <a:p>
                <a:r>
                  <a:rPr lang="en-US" sz="1200" dirty="0"/>
                  <a:t>Data    Begin/End</a:t>
                </a:r>
              </a:p>
              <a:p>
                <a:r>
                  <a:rPr lang="en-US" sz="1200" dirty="0">
                    <a:solidFill>
                      <a:schemeClr val="accent4">
                        <a:lumMod val="40000"/>
                        <a:lumOff val="60000"/>
                      </a:schemeClr>
                    </a:solidFill>
                  </a:rPr>
                  <a:t>Sig       Begin/End</a:t>
                </a:r>
              </a:p>
              <a:p>
                <a:pPr algn="ctr"/>
                <a:endParaRPr lang="en-US" sz="1200" dirty="0"/>
              </a:p>
            </p:txBody>
          </p:sp>
          <p:sp>
            <p:nvSpPr>
              <p:cNvPr id="7" name="Rectangle 6">
                <a:extLst>
                  <a:ext uri="{FF2B5EF4-FFF2-40B4-BE49-F238E27FC236}">
                    <a16:creationId xmlns:a16="http://schemas.microsoft.com/office/drawing/2014/main" id="{3F33799E-58F8-C14E-ABCB-D6CBFBA9CF31}"/>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M-mode</a:t>
                </a:r>
              </a:p>
            </p:txBody>
          </p:sp>
        </p:grpSp>
        <p:grpSp>
          <p:nvGrpSpPr>
            <p:cNvPr id="9" name="Group 8">
              <a:extLst>
                <a:ext uri="{FF2B5EF4-FFF2-40B4-BE49-F238E27FC236}">
                  <a16:creationId xmlns:a16="http://schemas.microsoft.com/office/drawing/2014/main" id="{FD100B3E-8502-EF44-B690-364793C03D8E}"/>
                </a:ext>
              </a:extLst>
            </p:cNvPr>
            <p:cNvGrpSpPr/>
            <p:nvPr/>
          </p:nvGrpSpPr>
          <p:grpSpPr>
            <a:xfrm>
              <a:off x="1807536" y="3829874"/>
              <a:ext cx="1486721" cy="1431236"/>
              <a:chOff x="944980" y="2014329"/>
              <a:chExt cx="1486721" cy="1431236"/>
            </a:xfrm>
          </p:grpSpPr>
          <p:sp>
            <p:nvSpPr>
              <p:cNvPr id="10" name="Rectangle 9">
                <a:extLst>
                  <a:ext uri="{FF2B5EF4-FFF2-40B4-BE49-F238E27FC236}">
                    <a16:creationId xmlns:a16="http://schemas.microsoft.com/office/drawing/2014/main" id="{C290FD2E-B23F-E940-9597-04809DFCBC50}"/>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11" name="Rectangle 10">
                <a:extLst>
                  <a:ext uri="{FF2B5EF4-FFF2-40B4-BE49-F238E27FC236}">
                    <a16:creationId xmlns:a16="http://schemas.microsoft.com/office/drawing/2014/main" id="{DF57474D-D39B-814E-B9D9-8BF5F517C542}"/>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/End</a:t>
                </a:r>
              </a:p>
              <a:p>
                <a:r>
                  <a:rPr lang="en-US" sz="1200" dirty="0">
                    <a:solidFill>
                      <a:schemeClr val="accent3">
                        <a:lumMod val="60000"/>
                        <a:lumOff val="40000"/>
                      </a:schemeClr>
                    </a:solidFill>
                  </a:rPr>
                  <a:t>Code    Begin/End</a:t>
                </a:r>
              </a:p>
              <a:p>
                <a:r>
                  <a:rPr lang="en-US" sz="1200" dirty="0"/>
                  <a:t>Data    Begin/End</a:t>
                </a:r>
              </a:p>
              <a:p>
                <a:r>
                  <a:rPr lang="en-US" sz="1200" dirty="0">
                    <a:solidFill>
                      <a:schemeClr val="accent4">
                        <a:lumMod val="40000"/>
                        <a:lumOff val="60000"/>
                      </a:schemeClr>
                    </a:solidFill>
                  </a:rPr>
                  <a:t>Sig       Begin/End</a:t>
                </a:r>
              </a:p>
              <a:p>
                <a:pPr algn="ctr"/>
                <a:endParaRPr lang="en-US" sz="1200" dirty="0"/>
              </a:p>
            </p:txBody>
          </p:sp>
          <p:sp>
            <p:nvSpPr>
              <p:cNvPr id="12" name="Rectangle 11">
                <a:extLst>
                  <a:ext uri="{FF2B5EF4-FFF2-40B4-BE49-F238E27FC236}">
                    <a16:creationId xmlns:a16="http://schemas.microsoft.com/office/drawing/2014/main" id="{A27EFD0B-57B2-BF40-BA0B-4D404CC942D9}"/>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S/U-mode</a:t>
                </a:r>
              </a:p>
            </p:txBody>
          </p:sp>
        </p:grpSp>
        <p:grpSp>
          <p:nvGrpSpPr>
            <p:cNvPr id="13" name="Group 12">
              <a:extLst>
                <a:ext uri="{FF2B5EF4-FFF2-40B4-BE49-F238E27FC236}">
                  <a16:creationId xmlns:a16="http://schemas.microsoft.com/office/drawing/2014/main" id="{C0654A1B-9299-D846-A5CE-75EB0F6021B8}"/>
                </a:ext>
              </a:extLst>
            </p:cNvPr>
            <p:cNvGrpSpPr/>
            <p:nvPr/>
          </p:nvGrpSpPr>
          <p:grpSpPr>
            <a:xfrm>
              <a:off x="1808700" y="5340622"/>
              <a:ext cx="1486721" cy="1431236"/>
              <a:chOff x="944980" y="2014329"/>
              <a:chExt cx="1486721" cy="1431236"/>
            </a:xfrm>
          </p:grpSpPr>
          <p:sp>
            <p:nvSpPr>
              <p:cNvPr id="14" name="Rectangle 13">
                <a:extLst>
                  <a:ext uri="{FF2B5EF4-FFF2-40B4-BE49-F238E27FC236}">
                    <a16:creationId xmlns:a16="http://schemas.microsoft.com/office/drawing/2014/main" id="{6A9F072B-D985-2E48-AA03-720F24863AA6}"/>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a:solidFill>
                      <a:schemeClr val="tx1"/>
                    </a:solidFill>
                  </a:rPr>
                  <a:t>Trampoline Save</a:t>
                </a: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a:p>
                <a:r>
                  <a:rPr lang="en-US" sz="1200" dirty="0">
                    <a:solidFill>
                      <a:schemeClr val="tx1"/>
                    </a:solidFill>
                  </a:rPr>
                  <a:t>Reg Save</a:t>
                </a:r>
              </a:p>
            </p:txBody>
          </p:sp>
          <p:sp>
            <p:nvSpPr>
              <p:cNvPr id="15" name="Rectangle 14">
                <a:extLst>
                  <a:ext uri="{FF2B5EF4-FFF2-40B4-BE49-F238E27FC236}">
                    <a16:creationId xmlns:a16="http://schemas.microsoft.com/office/drawing/2014/main" id="{B9247248-1A93-8E4A-BC71-3E1B0EBC9893}"/>
                  </a:ext>
                </a:extLst>
              </p:cNvPr>
              <p:cNvSpPr/>
              <p:nvPr/>
            </p:nvSpPr>
            <p:spPr>
              <a:xfrm>
                <a:off x="1233908" y="2331655"/>
                <a:ext cx="1197793" cy="111391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r>
                  <a:rPr lang="en-US" sz="1200" dirty="0" err="1">
                    <a:solidFill>
                      <a:schemeClr val="accent2">
                        <a:lumMod val="40000"/>
                        <a:lumOff val="60000"/>
                      </a:schemeClr>
                    </a:solidFill>
                  </a:rPr>
                  <a:t>VMtst_Begin</a:t>
                </a:r>
                <a:r>
                  <a:rPr lang="en-US" sz="1200" dirty="0">
                    <a:solidFill>
                      <a:schemeClr val="accent2">
                        <a:lumMod val="40000"/>
                        <a:lumOff val="60000"/>
                      </a:schemeClr>
                    </a:solidFill>
                  </a:rPr>
                  <a:t>/End</a:t>
                </a:r>
              </a:p>
              <a:p>
                <a:r>
                  <a:rPr lang="en-US" sz="1200" dirty="0">
                    <a:solidFill>
                      <a:schemeClr val="accent3">
                        <a:lumMod val="60000"/>
                        <a:lumOff val="40000"/>
                      </a:schemeClr>
                    </a:solidFill>
                  </a:rPr>
                  <a:t>Code    Begin/End</a:t>
                </a:r>
              </a:p>
              <a:p>
                <a:r>
                  <a:rPr lang="en-US" sz="1200" dirty="0"/>
                  <a:t>Data    Begin/End</a:t>
                </a:r>
              </a:p>
              <a:p>
                <a:r>
                  <a:rPr lang="en-US" sz="1200" dirty="0">
                    <a:solidFill>
                      <a:schemeClr val="accent4">
                        <a:lumMod val="40000"/>
                        <a:lumOff val="60000"/>
                      </a:schemeClr>
                    </a:solidFill>
                  </a:rPr>
                  <a:t>Sig       Begin/End</a:t>
                </a:r>
              </a:p>
              <a:p>
                <a:pPr algn="ctr"/>
                <a:endParaRPr lang="en-US" sz="1200" dirty="0"/>
              </a:p>
            </p:txBody>
          </p:sp>
          <p:sp>
            <p:nvSpPr>
              <p:cNvPr id="16" name="Rectangle 15">
                <a:extLst>
                  <a:ext uri="{FF2B5EF4-FFF2-40B4-BE49-F238E27FC236}">
                    <a16:creationId xmlns:a16="http://schemas.microsoft.com/office/drawing/2014/main" id="{A5AF5474-3E8F-BD4F-83A4-33B7A86213FB}"/>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HS/US -mode</a:t>
                </a:r>
              </a:p>
            </p:txBody>
          </p:sp>
        </p:grpSp>
      </p:grpSp>
      <p:sp>
        <p:nvSpPr>
          <p:cNvPr id="17" name="Rectangle 16">
            <a:extLst>
              <a:ext uri="{FF2B5EF4-FFF2-40B4-BE49-F238E27FC236}">
                <a16:creationId xmlns:a16="http://schemas.microsoft.com/office/drawing/2014/main" id="{D4612978-682C-DF46-A2D8-20B040A15DE2}"/>
              </a:ext>
            </a:extLst>
          </p:cNvPr>
          <p:cNvSpPr/>
          <p:nvPr/>
        </p:nvSpPr>
        <p:spPr>
          <a:xfrm>
            <a:off x="447876" y="992316"/>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VSscratch</a:t>
            </a:r>
            <a:endParaRPr lang="en-US" sz="1200" dirty="0">
              <a:solidFill>
                <a:schemeClr val="tx1"/>
              </a:solidFill>
            </a:endParaRPr>
          </a:p>
        </p:txBody>
      </p:sp>
      <p:sp>
        <p:nvSpPr>
          <p:cNvPr id="18" name="Rectangle 17">
            <a:extLst>
              <a:ext uri="{FF2B5EF4-FFF2-40B4-BE49-F238E27FC236}">
                <a16:creationId xmlns:a16="http://schemas.microsoft.com/office/drawing/2014/main" id="{109C4957-F56C-AA46-B96A-5B31DD7FA526}"/>
              </a:ext>
            </a:extLst>
          </p:cNvPr>
          <p:cNvSpPr/>
          <p:nvPr/>
        </p:nvSpPr>
        <p:spPr>
          <a:xfrm>
            <a:off x="447875" y="1266612"/>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a:solidFill>
                  <a:schemeClr val="tx1"/>
                </a:solidFill>
              </a:rPr>
              <a:t> </a:t>
            </a:r>
            <a:r>
              <a:rPr lang="en-US" sz="1200" dirty="0" err="1">
                <a:solidFill>
                  <a:schemeClr val="tx1"/>
                </a:solidFill>
              </a:rPr>
              <a:t>Sscratch</a:t>
            </a:r>
            <a:endParaRPr lang="en-US" sz="1200" dirty="0">
              <a:solidFill>
                <a:schemeClr val="tx1"/>
              </a:solidFill>
            </a:endParaRPr>
          </a:p>
        </p:txBody>
      </p:sp>
      <p:sp>
        <p:nvSpPr>
          <p:cNvPr id="19" name="Rectangle 18">
            <a:extLst>
              <a:ext uri="{FF2B5EF4-FFF2-40B4-BE49-F238E27FC236}">
                <a16:creationId xmlns:a16="http://schemas.microsoft.com/office/drawing/2014/main" id="{A882DEDB-2A9F-AD41-A8E7-1E842966701F}"/>
              </a:ext>
            </a:extLst>
          </p:cNvPr>
          <p:cNvSpPr/>
          <p:nvPr/>
        </p:nvSpPr>
        <p:spPr>
          <a:xfrm>
            <a:off x="447874" y="1540908"/>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Mscratch</a:t>
            </a:r>
            <a:endParaRPr lang="en-US" sz="1200" dirty="0">
              <a:solidFill>
                <a:schemeClr val="tx1"/>
              </a:solidFill>
            </a:endParaRPr>
          </a:p>
        </p:txBody>
      </p:sp>
      <p:cxnSp>
        <p:nvCxnSpPr>
          <p:cNvPr id="21" name="Curved Connector 20">
            <a:extLst>
              <a:ext uri="{FF2B5EF4-FFF2-40B4-BE49-F238E27FC236}">
                <a16:creationId xmlns:a16="http://schemas.microsoft.com/office/drawing/2014/main" id="{D14393A9-D6D6-B747-BF7C-E057FCA93B3A}"/>
              </a:ext>
            </a:extLst>
          </p:cNvPr>
          <p:cNvCxnSpPr>
            <a:cxnSpLocks/>
            <a:stCxn id="19" idx="1"/>
            <a:endCxn id="6" idx="0"/>
          </p:cNvCxnSpPr>
          <p:nvPr/>
        </p:nvCxnSpPr>
        <p:spPr>
          <a:xfrm rot="10800000" flipH="1" flipV="1">
            <a:off x="447873" y="1673429"/>
            <a:ext cx="2245303" cy="725209"/>
          </a:xfrm>
          <a:prstGeom prst="curvedConnector4">
            <a:avLst>
              <a:gd name="adj1" fmla="val -5459"/>
              <a:gd name="adj2" fmla="val 59137"/>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8526A123-92ED-3043-888E-CAFC5988EF2F}"/>
              </a:ext>
            </a:extLst>
          </p:cNvPr>
          <p:cNvCxnSpPr>
            <a:cxnSpLocks/>
            <a:stCxn id="18" idx="1"/>
            <a:endCxn id="10" idx="0"/>
          </p:cNvCxnSpPr>
          <p:nvPr/>
        </p:nvCxnSpPr>
        <p:spPr>
          <a:xfrm rot="10800000" flipH="1" flipV="1">
            <a:off x="447875" y="1399133"/>
            <a:ext cx="2246466" cy="2430741"/>
          </a:xfrm>
          <a:prstGeom prst="curvedConnector4">
            <a:avLst>
              <a:gd name="adj1" fmla="val -10176"/>
              <a:gd name="adj2" fmla="val 52726"/>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0" name="Curved Connector 29">
            <a:extLst>
              <a:ext uri="{FF2B5EF4-FFF2-40B4-BE49-F238E27FC236}">
                <a16:creationId xmlns:a16="http://schemas.microsoft.com/office/drawing/2014/main" id="{7B336EA8-A424-8146-A6DB-755CB07F2EC0}"/>
              </a:ext>
            </a:extLst>
          </p:cNvPr>
          <p:cNvCxnSpPr>
            <a:cxnSpLocks/>
            <a:stCxn id="17" idx="1"/>
            <a:endCxn id="14" idx="0"/>
          </p:cNvCxnSpPr>
          <p:nvPr/>
        </p:nvCxnSpPr>
        <p:spPr>
          <a:xfrm rot="10800000" flipH="1" flipV="1">
            <a:off x="447875" y="1124837"/>
            <a:ext cx="2247629" cy="4215785"/>
          </a:xfrm>
          <a:prstGeom prst="curvedConnector4">
            <a:avLst>
              <a:gd name="adj1" fmla="val -17246"/>
              <a:gd name="adj2" fmla="val 51572"/>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8D36A797-3AE3-FA42-B14F-CF6CF36E332E}"/>
              </a:ext>
            </a:extLst>
          </p:cNvPr>
          <p:cNvSpPr/>
          <p:nvPr/>
        </p:nvSpPr>
        <p:spPr>
          <a:xfrm>
            <a:off x="4368849" y="1594898"/>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36" name="Rectangle 35">
            <a:extLst>
              <a:ext uri="{FF2B5EF4-FFF2-40B4-BE49-F238E27FC236}">
                <a16:creationId xmlns:a16="http://schemas.microsoft.com/office/drawing/2014/main" id="{3B87E1E9-17D6-3A4E-BD80-65A429DA16F8}"/>
              </a:ext>
            </a:extLst>
          </p:cNvPr>
          <p:cNvSpPr/>
          <p:nvPr/>
        </p:nvSpPr>
        <p:spPr>
          <a:xfrm>
            <a:off x="4368849" y="3468765"/>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37" name="Rectangle 36">
            <a:extLst>
              <a:ext uri="{FF2B5EF4-FFF2-40B4-BE49-F238E27FC236}">
                <a16:creationId xmlns:a16="http://schemas.microsoft.com/office/drawing/2014/main" id="{26ED0B47-F84E-8F42-B9EF-53C53DADEFFC}"/>
              </a:ext>
            </a:extLst>
          </p:cNvPr>
          <p:cNvSpPr/>
          <p:nvPr/>
        </p:nvSpPr>
        <p:spPr>
          <a:xfrm>
            <a:off x="4368849" y="5365670"/>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sp>
        <p:nvSpPr>
          <p:cNvPr id="38" name="Rectangle 37">
            <a:extLst>
              <a:ext uri="{FF2B5EF4-FFF2-40B4-BE49-F238E27FC236}">
                <a16:creationId xmlns:a16="http://schemas.microsoft.com/office/drawing/2014/main" id="{840683A9-EC92-6441-BC36-5107DB66EDF6}"/>
              </a:ext>
            </a:extLst>
          </p:cNvPr>
          <p:cNvSpPr/>
          <p:nvPr/>
        </p:nvSpPr>
        <p:spPr>
          <a:xfrm>
            <a:off x="4843964" y="2400578"/>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cxnSp>
        <p:nvCxnSpPr>
          <p:cNvPr id="40" name="Straight Arrow Connector 39">
            <a:extLst>
              <a:ext uri="{FF2B5EF4-FFF2-40B4-BE49-F238E27FC236}">
                <a16:creationId xmlns:a16="http://schemas.microsoft.com/office/drawing/2014/main" id="{6E2DAFF0-DDFB-DC4D-8354-B77EA8819B36}"/>
              </a:ext>
            </a:extLst>
          </p:cNvPr>
          <p:cNvCxnSpPr>
            <a:cxnSpLocks/>
            <a:stCxn id="4" idx="3"/>
            <a:endCxn id="35" idx="1"/>
          </p:cNvCxnSpPr>
          <p:nvPr/>
        </p:nvCxnSpPr>
        <p:spPr>
          <a:xfrm flipV="1">
            <a:off x="3293093" y="2261814"/>
            <a:ext cx="1075756" cy="1011105"/>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5BBE17D4-360C-3C4C-8E5E-AC2BF6285DD4}"/>
              </a:ext>
            </a:extLst>
          </p:cNvPr>
          <p:cNvSpPr txBox="1"/>
          <p:nvPr/>
        </p:nvSpPr>
        <p:spPr>
          <a:xfrm>
            <a:off x="5966762" y="987338"/>
            <a:ext cx="1467397" cy="646331"/>
          </a:xfrm>
          <a:prstGeom prst="rect">
            <a:avLst/>
          </a:prstGeom>
          <a:noFill/>
        </p:spPr>
        <p:txBody>
          <a:bodyPr wrap="square" rtlCol="0">
            <a:spAutoFit/>
          </a:bodyPr>
          <a:lstStyle/>
          <a:p>
            <a:pPr algn="just"/>
            <a:r>
              <a:rPr lang="en-US" dirty="0">
                <a:solidFill>
                  <a:srgbClr val="7030A0"/>
                </a:solidFill>
              </a:rPr>
              <a:t>S,U-mode</a:t>
            </a:r>
          </a:p>
          <a:p>
            <a:pPr algn="just"/>
            <a:r>
              <a:rPr lang="en-US" dirty="0">
                <a:solidFill>
                  <a:srgbClr val="7030A0"/>
                </a:solidFill>
              </a:rPr>
              <a:t>VM mapping</a:t>
            </a:r>
          </a:p>
        </p:txBody>
      </p:sp>
      <p:sp>
        <p:nvSpPr>
          <p:cNvPr id="43" name="Rectangle 42">
            <a:extLst>
              <a:ext uri="{FF2B5EF4-FFF2-40B4-BE49-F238E27FC236}">
                <a16:creationId xmlns:a16="http://schemas.microsoft.com/office/drawing/2014/main" id="{FF559AD8-1227-1A41-82E3-64E19EE68241}"/>
              </a:ext>
            </a:extLst>
          </p:cNvPr>
          <p:cNvSpPr/>
          <p:nvPr/>
        </p:nvSpPr>
        <p:spPr>
          <a:xfrm>
            <a:off x="6169912" y="1594898"/>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47" name="TextBox 46">
            <a:extLst>
              <a:ext uri="{FF2B5EF4-FFF2-40B4-BE49-F238E27FC236}">
                <a16:creationId xmlns:a16="http://schemas.microsoft.com/office/drawing/2014/main" id="{788C4747-D702-B949-83D6-75795BADBD91}"/>
              </a:ext>
            </a:extLst>
          </p:cNvPr>
          <p:cNvSpPr txBox="1"/>
          <p:nvPr/>
        </p:nvSpPr>
        <p:spPr>
          <a:xfrm>
            <a:off x="7766472" y="1000733"/>
            <a:ext cx="1627966" cy="646331"/>
          </a:xfrm>
          <a:prstGeom prst="rect">
            <a:avLst/>
          </a:prstGeom>
          <a:noFill/>
        </p:spPr>
        <p:txBody>
          <a:bodyPr wrap="square" rtlCol="0">
            <a:spAutoFit/>
          </a:bodyPr>
          <a:lstStyle/>
          <a:p>
            <a:pPr algn="just"/>
            <a:r>
              <a:rPr lang="en-US" dirty="0">
                <a:solidFill>
                  <a:schemeClr val="accent6"/>
                </a:solidFill>
              </a:rPr>
              <a:t>VS/VU-mode</a:t>
            </a:r>
          </a:p>
          <a:p>
            <a:pPr algn="just"/>
            <a:r>
              <a:rPr lang="en-US" dirty="0">
                <a:solidFill>
                  <a:schemeClr val="accent6"/>
                </a:solidFill>
              </a:rPr>
              <a:t>Guest mapping</a:t>
            </a:r>
          </a:p>
        </p:txBody>
      </p:sp>
      <p:sp>
        <p:nvSpPr>
          <p:cNvPr id="50" name="Rectangle 49">
            <a:extLst>
              <a:ext uri="{FF2B5EF4-FFF2-40B4-BE49-F238E27FC236}">
                <a16:creationId xmlns:a16="http://schemas.microsoft.com/office/drawing/2014/main" id="{BB9DB984-8B41-CE4F-9999-A51E8EDB133E}"/>
              </a:ext>
            </a:extLst>
          </p:cNvPr>
          <p:cNvSpPr/>
          <p:nvPr/>
        </p:nvSpPr>
        <p:spPr>
          <a:xfrm>
            <a:off x="6139585" y="3309863"/>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cxnSp>
        <p:nvCxnSpPr>
          <p:cNvPr id="53" name="Straight Arrow Connector 52">
            <a:extLst>
              <a:ext uri="{FF2B5EF4-FFF2-40B4-BE49-F238E27FC236}">
                <a16:creationId xmlns:a16="http://schemas.microsoft.com/office/drawing/2014/main" id="{E83D457D-305D-474D-BE1A-7B7CAE5A4517}"/>
              </a:ext>
            </a:extLst>
          </p:cNvPr>
          <p:cNvCxnSpPr>
            <a:cxnSpLocks/>
            <a:stCxn id="4" idx="3"/>
            <a:endCxn id="36" idx="1"/>
          </p:cNvCxnSpPr>
          <p:nvPr/>
        </p:nvCxnSpPr>
        <p:spPr>
          <a:xfrm>
            <a:off x="3293093" y="3272919"/>
            <a:ext cx="1075756" cy="862762"/>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609832D2-F86D-C341-98E6-EEC3D03476E6}"/>
              </a:ext>
            </a:extLst>
          </p:cNvPr>
          <p:cNvCxnSpPr>
            <a:cxnSpLocks/>
            <a:stCxn id="144" idx="7"/>
            <a:endCxn id="38" idx="2"/>
          </p:cNvCxnSpPr>
          <p:nvPr/>
        </p:nvCxnSpPr>
        <p:spPr>
          <a:xfrm flipV="1">
            <a:off x="4732959" y="2813953"/>
            <a:ext cx="586120" cy="406440"/>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5418F07-47C4-9747-9B6C-6BE5B25FF78C}"/>
              </a:ext>
            </a:extLst>
          </p:cNvPr>
          <p:cNvCxnSpPr>
            <a:cxnSpLocks/>
            <a:stCxn id="4" idx="3"/>
            <a:endCxn id="37" idx="1"/>
          </p:cNvCxnSpPr>
          <p:nvPr/>
        </p:nvCxnSpPr>
        <p:spPr>
          <a:xfrm>
            <a:off x="3293093" y="3272919"/>
            <a:ext cx="1075756" cy="2759667"/>
          </a:xfrm>
          <a:prstGeom prst="straightConnector1">
            <a:avLst/>
          </a:prstGeom>
          <a:ln w="22225">
            <a:solidFill>
              <a:schemeClr val="accent4">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54A49239-E66C-8D4D-833B-8F49D7336655}"/>
              </a:ext>
            </a:extLst>
          </p:cNvPr>
          <p:cNvSpPr/>
          <p:nvPr/>
        </p:nvSpPr>
        <p:spPr>
          <a:xfrm>
            <a:off x="4794266" y="4271672"/>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cxnSp>
        <p:nvCxnSpPr>
          <p:cNvPr id="77" name="Straight Arrow Connector 76">
            <a:extLst>
              <a:ext uri="{FF2B5EF4-FFF2-40B4-BE49-F238E27FC236}">
                <a16:creationId xmlns:a16="http://schemas.microsoft.com/office/drawing/2014/main" id="{1C6F3544-DB51-1540-8157-73E29F1C68AB}"/>
              </a:ext>
            </a:extLst>
          </p:cNvPr>
          <p:cNvCxnSpPr>
            <a:cxnSpLocks/>
            <a:stCxn id="144" idx="5"/>
            <a:endCxn id="76" idx="0"/>
          </p:cNvCxnSpPr>
          <p:nvPr/>
        </p:nvCxnSpPr>
        <p:spPr>
          <a:xfrm>
            <a:off x="4732959" y="3277029"/>
            <a:ext cx="536422" cy="994643"/>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99F86A3A-1738-2541-AD9F-BD93DBC8D04E}"/>
              </a:ext>
            </a:extLst>
          </p:cNvPr>
          <p:cNvSpPr/>
          <p:nvPr/>
        </p:nvSpPr>
        <p:spPr>
          <a:xfrm>
            <a:off x="6545630" y="2407519"/>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nvGrpSpPr>
          <p:cNvPr id="82" name="Group 81">
            <a:extLst>
              <a:ext uri="{FF2B5EF4-FFF2-40B4-BE49-F238E27FC236}">
                <a16:creationId xmlns:a16="http://schemas.microsoft.com/office/drawing/2014/main" id="{5AF5BCE5-F13E-F148-B4A2-F15D4A6D2FDA}"/>
              </a:ext>
            </a:extLst>
          </p:cNvPr>
          <p:cNvGrpSpPr/>
          <p:nvPr/>
        </p:nvGrpSpPr>
        <p:grpSpPr>
          <a:xfrm>
            <a:off x="6157909" y="5091292"/>
            <a:ext cx="1276250" cy="1333832"/>
            <a:chOff x="6169912" y="3487779"/>
            <a:chExt cx="1276250" cy="1333832"/>
          </a:xfrm>
        </p:grpSpPr>
        <p:sp>
          <p:nvSpPr>
            <p:cNvPr id="44" name="Rectangle 43">
              <a:extLst>
                <a:ext uri="{FF2B5EF4-FFF2-40B4-BE49-F238E27FC236}">
                  <a16:creationId xmlns:a16="http://schemas.microsoft.com/office/drawing/2014/main" id="{F65EBFEA-D0B6-204B-A5BF-5D41D8F29FDE}"/>
                </a:ext>
              </a:extLst>
            </p:cNvPr>
            <p:cNvSpPr/>
            <p:nvPr/>
          </p:nvSpPr>
          <p:spPr>
            <a:xfrm>
              <a:off x="6169912" y="3487779"/>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81" name="Rectangle 80">
              <a:extLst>
                <a:ext uri="{FF2B5EF4-FFF2-40B4-BE49-F238E27FC236}">
                  <a16:creationId xmlns:a16="http://schemas.microsoft.com/office/drawing/2014/main" id="{07092DA8-3878-2B4B-97C6-67828487DBCB}"/>
                </a:ext>
              </a:extLst>
            </p:cNvPr>
            <p:cNvSpPr/>
            <p:nvPr/>
          </p:nvSpPr>
          <p:spPr>
            <a:xfrm>
              <a:off x="6495932" y="4239943"/>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cxnSp>
        <p:nvCxnSpPr>
          <p:cNvPr id="83" name="Curved Connector 82">
            <a:extLst>
              <a:ext uri="{FF2B5EF4-FFF2-40B4-BE49-F238E27FC236}">
                <a16:creationId xmlns:a16="http://schemas.microsoft.com/office/drawing/2014/main" id="{91257C96-C9A4-584D-97B7-50ED6A928B87}"/>
              </a:ext>
            </a:extLst>
          </p:cNvPr>
          <p:cNvCxnSpPr>
            <a:cxnSpLocks/>
            <a:stCxn id="102" idx="0"/>
            <a:endCxn id="6" idx="0"/>
          </p:cNvCxnSpPr>
          <p:nvPr/>
        </p:nvCxnSpPr>
        <p:spPr>
          <a:xfrm rot="10800000">
            <a:off x="2693177" y="2398640"/>
            <a:ext cx="1675672" cy="1107861"/>
          </a:xfrm>
          <a:prstGeom prst="curvedConnector4">
            <a:avLst>
              <a:gd name="adj1" fmla="val 33624"/>
              <a:gd name="adj2" fmla="val 120634"/>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90" name="Group 89">
            <a:extLst>
              <a:ext uri="{FF2B5EF4-FFF2-40B4-BE49-F238E27FC236}">
                <a16:creationId xmlns:a16="http://schemas.microsoft.com/office/drawing/2014/main" id="{62EAF597-2D89-804B-A5B5-B4912D26B2AE}"/>
              </a:ext>
            </a:extLst>
          </p:cNvPr>
          <p:cNvGrpSpPr/>
          <p:nvPr/>
        </p:nvGrpSpPr>
        <p:grpSpPr>
          <a:xfrm>
            <a:off x="4368849" y="3469087"/>
            <a:ext cx="971680" cy="228637"/>
            <a:chOff x="1806372" y="2398638"/>
            <a:chExt cx="1489049" cy="4373220"/>
          </a:xfrm>
        </p:grpSpPr>
        <p:grpSp>
          <p:nvGrpSpPr>
            <p:cNvPr id="91" name="Group 90">
              <a:extLst>
                <a:ext uri="{FF2B5EF4-FFF2-40B4-BE49-F238E27FC236}">
                  <a16:creationId xmlns:a16="http://schemas.microsoft.com/office/drawing/2014/main" id="{ADECDF08-9865-5D4C-BB76-6D1EAD209F31}"/>
                </a:ext>
              </a:extLst>
            </p:cNvPr>
            <p:cNvGrpSpPr/>
            <p:nvPr/>
          </p:nvGrpSpPr>
          <p:grpSpPr>
            <a:xfrm>
              <a:off x="1806372" y="2398638"/>
              <a:ext cx="1486721" cy="1431236"/>
              <a:chOff x="944980" y="2014329"/>
              <a:chExt cx="1486721" cy="1431236"/>
            </a:xfrm>
          </p:grpSpPr>
          <p:sp>
            <p:nvSpPr>
              <p:cNvPr id="100" name="Rectangle 99">
                <a:extLst>
                  <a:ext uri="{FF2B5EF4-FFF2-40B4-BE49-F238E27FC236}">
                    <a16:creationId xmlns:a16="http://schemas.microsoft.com/office/drawing/2014/main" id="{9617D9A2-1934-434F-8081-D734807D6D1A}"/>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01" name="Rectangle 100">
                <a:extLst>
                  <a:ext uri="{FF2B5EF4-FFF2-40B4-BE49-F238E27FC236}">
                    <a16:creationId xmlns:a16="http://schemas.microsoft.com/office/drawing/2014/main" id="{D0DA7C9D-AE23-8743-BE86-B324CACC3D63}"/>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02" name="Rectangle 101">
                <a:extLst>
                  <a:ext uri="{FF2B5EF4-FFF2-40B4-BE49-F238E27FC236}">
                    <a16:creationId xmlns:a16="http://schemas.microsoft.com/office/drawing/2014/main" id="{50282500-9164-8D4C-988A-697DC54653EE}"/>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92" name="Group 91">
              <a:extLst>
                <a:ext uri="{FF2B5EF4-FFF2-40B4-BE49-F238E27FC236}">
                  <a16:creationId xmlns:a16="http://schemas.microsoft.com/office/drawing/2014/main" id="{36F7CEA2-ACF9-CD48-8B27-A25E12FAE948}"/>
                </a:ext>
              </a:extLst>
            </p:cNvPr>
            <p:cNvGrpSpPr/>
            <p:nvPr/>
          </p:nvGrpSpPr>
          <p:grpSpPr>
            <a:xfrm>
              <a:off x="1807536" y="3829874"/>
              <a:ext cx="1486721" cy="1431236"/>
              <a:chOff x="944980" y="2014329"/>
              <a:chExt cx="1486721" cy="1431236"/>
            </a:xfrm>
          </p:grpSpPr>
          <p:sp>
            <p:nvSpPr>
              <p:cNvPr id="97" name="Rectangle 96">
                <a:extLst>
                  <a:ext uri="{FF2B5EF4-FFF2-40B4-BE49-F238E27FC236}">
                    <a16:creationId xmlns:a16="http://schemas.microsoft.com/office/drawing/2014/main" id="{72C74568-2FDB-0D40-90C2-5BBF20D8B763}"/>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98" name="Rectangle 97">
                <a:extLst>
                  <a:ext uri="{FF2B5EF4-FFF2-40B4-BE49-F238E27FC236}">
                    <a16:creationId xmlns:a16="http://schemas.microsoft.com/office/drawing/2014/main" id="{9AFBA647-DC6B-A946-94AB-4BCFD05F2219}"/>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99" name="Rectangle 98">
                <a:extLst>
                  <a:ext uri="{FF2B5EF4-FFF2-40B4-BE49-F238E27FC236}">
                    <a16:creationId xmlns:a16="http://schemas.microsoft.com/office/drawing/2014/main" id="{EA328185-E9DC-F742-A6CE-7573FF0BE310}"/>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93" name="Group 92">
              <a:extLst>
                <a:ext uri="{FF2B5EF4-FFF2-40B4-BE49-F238E27FC236}">
                  <a16:creationId xmlns:a16="http://schemas.microsoft.com/office/drawing/2014/main" id="{F4B74323-E7B9-0644-B2B4-B7876667B547}"/>
                </a:ext>
              </a:extLst>
            </p:cNvPr>
            <p:cNvGrpSpPr/>
            <p:nvPr/>
          </p:nvGrpSpPr>
          <p:grpSpPr>
            <a:xfrm>
              <a:off x="1808700" y="5340622"/>
              <a:ext cx="1486721" cy="1431236"/>
              <a:chOff x="944980" y="2014329"/>
              <a:chExt cx="1486721" cy="1431236"/>
            </a:xfrm>
          </p:grpSpPr>
          <p:sp>
            <p:nvSpPr>
              <p:cNvPr id="94" name="Rectangle 93">
                <a:extLst>
                  <a:ext uri="{FF2B5EF4-FFF2-40B4-BE49-F238E27FC236}">
                    <a16:creationId xmlns:a16="http://schemas.microsoft.com/office/drawing/2014/main" id="{1594158E-499E-0640-B4F1-25268768174A}"/>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95" name="Rectangle 94">
                <a:extLst>
                  <a:ext uri="{FF2B5EF4-FFF2-40B4-BE49-F238E27FC236}">
                    <a16:creationId xmlns:a16="http://schemas.microsoft.com/office/drawing/2014/main" id="{574E4A0A-205C-0E4F-AC97-0758DDD10264}"/>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96" name="Rectangle 95">
                <a:extLst>
                  <a:ext uri="{FF2B5EF4-FFF2-40B4-BE49-F238E27FC236}">
                    <a16:creationId xmlns:a16="http://schemas.microsoft.com/office/drawing/2014/main" id="{71A8CB93-1AE5-D340-8562-8DA01C54AE91}"/>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grpSp>
        <p:nvGrpSpPr>
          <p:cNvPr id="103" name="Group 102">
            <a:extLst>
              <a:ext uri="{FF2B5EF4-FFF2-40B4-BE49-F238E27FC236}">
                <a16:creationId xmlns:a16="http://schemas.microsoft.com/office/drawing/2014/main" id="{5391AAC2-3838-6F41-AD14-224784CCD023}"/>
              </a:ext>
            </a:extLst>
          </p:cNvPr>
          <p:cNvGrpSpPr/>
          <p:nvPr/>
        </p:nvGrpSpPr>
        <p:grpSpPr>
          <a:xfrm>
            <a:off x="6159328" y="5083797"/>
            <a:ext cx="960814" cy="236931"/>
            <a:chOff x="1806372" y="2398638"/>
            <a:chExt cx="1489049" cy="4373220"/>
          </a:xfrm>
        </p:grpSpPr>
        <p:grpSp>
          <p:nvGrpSpPr>
            <p:cNvPr id="104" name="Group 103">
              <a:extLst>
                <a:ext uri="{FF2B5EF4-FFF2-40B4-BE49-F238E27FC236}">
                  <a16:creationId xmlns:a16="http://schemas.microsoft.com/office/drawing/2014/main" id="{9C54BF43-A7F1-6948-9AE5-2566B7673906}"/>
                </a:ext>
              </a:extLst>
            </p:cNvPr>
            <p:cNvGrpSpPr/>
            <p:nvPr/>
          </p:nvGrpSpPr>
          <p:grpSpPr>
            <a:xfrm>
              <a:off x="1806372" y="2398638"/>
              <a:ext cx="1486721" cy="1431236"/>
              <a:chOff x="944980" y="2014329"/>
              <a:chExt cx="1486721" cy="1431236"/>
            </a:xfrm>
          </p:grpSpPr>
          <p:sp>
            <p:nvSpPr>
              <p:cNvPr id="113" name="Rectangle 112">
                <a:extLst>
                  <a:ext uri="{FF2B5EF4-FFF2-40B4-BE49-F238E27FC236}">
                    <a16:creationId xmlns:a16="http://schemas.microsoft.com/office/drawing/2014/main" id="{D7FE68A4-7942-6240-B54D-48A0886261B7}"/>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14" name="Rectangle 113">
                <a:extLst>
                  <a:ext uri="{FF2B5EF4-FFF2-40B4-BE49-F238E27FC236}">
                    <a16:creationId xmlns:a16="http://schemas.microsoft.com/office/drawing/2014/main" id="{8B6F660E-7D5D-B24D-B8E7-0ACF4E37CBDB}"/>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15" name="Rectangle 114">
                <a:extLst>
                  <a:ext uri="{FF2B5EF4-FFF2-40B4-BE49-F238E27FC236}">
                    <a16:creationId xmlns:a16="http://schemas.microsoft.com/office/drawing/2014/main" id="{5852109B-3C38-0948-A68A-37083E2CF006}"/>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05" name="Group 104">
              <a:extLst>
                <a:ext uri="{FF2B5EF4-FFF2-40B4-BE49-F238E27FC236}">
                  <a16:creationId xmlns:a16="http://schemas.microsoft.com/office/drawing/2014/main" id="{327F772B-69FC-B24E-9487-B797F9B8F7F4}"/>
                </a:ext>
              </a:extLst>
            </p:cNvPr>
            <p:cNvGrpSpPr/>
            <p:nvPr/>
          </p:nvGrpSpPr>
          <p:grpSpPr>
            <a:xfrm>
              <a:off x="1807536" y="3829874"/>
              <a:ext cx="1486721" cy="1431236"/>
              <a:chOff x="944980" y="2014329"/>
              <a:chExt cx="1486721" cy="1431236"/>
            </a:xfrm>
          </p:grpSpPr>
          <p:sp>
            <p:nvSpPr>
              <p:cNvPr id="110" name="Rectangle 109">
                <a:extLst>
                  <a:ext uri="{FF2B5EF4-FFF2-40B4-BE49-F238E27FC236}">
                    <a16:creationId xmlns:a16="http://schemas.microsoft.com/office/drawing/2014/main" id="{70BB1F1B-F852-A04A-BD7E-97952445B0DE}"/>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11" name="Rectangle 110">
                <a:extLst>
                  <a:ext uri="{FF2B5EF4-FFF2-40B4-BE49-F238E27FC236}">
                    <a16:creationId xmlns:a16="http://schemas.microsoft.com/office/drawing/2014/main" id="{E6680DF2-CF67-CC45-BC33-CB7DBA7E396C}"/>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12" name="Rectangle 111">
                <a:extLst>
                  <a:ext uri="{FF2B5EF4-FFF2-40B4-BE49-F238E27FC236}">
                    <a16:creationId xmlns:a16="http://schemas.microsoft.com/office/drawing/2014/main" id="{6EA5FFBD-3297-D349-992E-2BB00C2FA70A}"/>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06" name="Group 105">
              <a:extLst>
                <a:ext uri="{FF2B5EF4-FFF2-40B4-BE49-F238E27FC236}">
                  <a16:creationId xmlns:a16="http://schemas.microsoft.com/office/drawing/2014/main" id="{67BA97D4-092C-5B4C-9576-C89624038FCF}"/>
                </a:ext>
              </a:extLst>
            </p:cNvPr>
            <p:cNvGrpSpPr/>
            <p:nvPr/>
          </p:nvGrpSpPr>
          <p:grpSpPr>
            <a:xfrm>
              <a:off x="1808700" y="5340622"/>
              <a:ext cx="1486721" cy="1431236"/>
              <a:chOff x="944980" y="2014329"/>
              <a:chExt cx="1486721" cy="1431236"/>
            </a:xfrm>
          </p:grpSpPr>
          <p:sp>
            <p:nvSpPr>
              <p:cNvPr id="107" name="Rectangle 106">
                <a:extLst>
                  <a:ext uri="{FF2B5EF4-FFF2-40B4-BE49-F238E27FC236}">
                    <a16:creationId xmlns:a16="http://schemas.microsoft.com/office/drawing/2014/main" id="{BAF91087-8EC6-F04B-A3EF-A85D06E4C56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08" name="Rectangle 107">
                <a:extLst>
                  <a:ext uri="{FF2B5EF4-FFF2-40B4-BE49-F238E27FC236}">
                    <a16:creationId xmlns:a16="http://schemas.microsoft.com/office/drawing/2014/main" id="{103D2C64-CC2C-0E4E-9BC3-C8281320DFD3}"/>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09" name="Rectangle 108">
                <a:extLst>
                  <a:ext uri="{FF2B5EF4-FFF2-40B4-BE49-F238E27FC236}">
                    <a16:creationId xmlns:a16="http://schemas.microsoft.com/office/drawing/2014/main" id="{4EB2FCF9-3FC0-5C47-953C-CE2B8B42C582}"/>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sp>
        <p:nvSpPr>
          <p:cNvPr id="117" name="Rectangle 116">
            <a:extLst>
              <a:ext uri="{FF2B5EF4-FFF2-40B4-BE49-F238E27FC236}">
                <a16:creationId xmlns:a16="http://schemas.microsoft.com/office/drawing/2014/main" id="{215F7E26-3B96-884E-A8D9-E6CD97699B8D}"/>
              </a:ext>
            </a:extLst>
          </p:cNvPr>
          <p:cNvSpPr/>
          <p:nvPr/>
        </p:nvSpPr>
        <p:spPr>
          <a:xfrm>
            <a:off x="7966036" y="3131526"/>
            <a:ext cx="950230" cy="133383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Code </a:t>
            </a:r>
          </a:p>
          <a:p>
            <a:pPr algn="ctr"/>
            <a:r>
              <a:rPr lang="en-US" sz="1200" dirty="0">
                <a:solidFill>
                  <a:schemeClr val="tx1"/>
                </a:solidFill>
              </a:rPr>
              <a:t>Segment</a:t>
            </a:r>
          </a:p>
        </p:txBody>
      </p:sp>
      <p:sp>
        <p:nvSpPr>
          <p:cNvPr id="118" name="Rectangle 117">
            <a:extLst>
              <a:ext uri="{FF2B5EF4-FFF2-40B4-BE49-F238E27FC236}">
                <a16:creationId xmlns:a16="http://schemas.microsoft.com/office/drawing/2014/main" id="{5CD1E0E9-8020-AF41-8D50-BC7401B45670}"/>
              </a:ext>
            </a:extLst>
          </p:cNvPr>
          <p:cNvSpPr/>
          <p:nvPr/>
        </p:nvSpPr>
        <p:spPr>
          <a:xfrm>
            <a:off x="7966036" y="1628878"/>
            <a:ext cx="950230" cy="13338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Sig </a:t>
            </a:r>
          </a:p>
          <a:p>
            <a:pPr algn="ctr"/>
            <a:r>
              <a:rPr lang="en-US" sz="1200" dirty="0">
                <a:solidFill>
                  <a:schemeClr val="tx1"/>
                </a:solidFill>
              </a:rPr>
              <a:t>Segment</a:t>
            </a:r>
          </a:p>
        </p:txBody>
      </p:sp>
      <p:sp>
        <p:nvSpPr>
          <p:cNvPr id="119" name="Rectangle 118">
            <a:extLst>
              <a:ext uri="{FF2B5EF4-FFF2-40B4-BE49-F238E27FC236}">
                <a16:creationId xmlns:a16="http://schemas.microsoft.com/office/drawing/2014/main" id="{4F0FA676-D532-1447-8E28-00CB51041A93}"/>
              </a:ext>
            </a:extLst>
          </p:cNvPr>
          <p:cNvSpPr/>
          <p:nvPr/>
        </p:nvSpPr>
        <p:spPr>
          <a:xfrm>
            <a:off x="8369609" y="3956790"/>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nvGrpSpPr>
          <p:cNvPr id="185" name="Group 184">
            <a:extLst>
              <a:ext uri="{FF2B5EF4-FFF2-40B4-BE49-F238E27FC236}">
                <a16:creationId xmlns:a16="http://schemas.microsoft.com/office/drawing/2014/main" id="{152E3600-A39F-6340-BEB6-8A9176835DBD}"/>
              </a:ext>
            </a:extLst>
          </p:cNvPr>
          <p:cNvGrpSpPr/>
          <p:nvPr/>
        </p:nvGrpSpPr>
        <p:grpSpPr>
          <a:xfrm>
            <a:off x="8008241" y="4963877"/>
            <a:ext cx="1289821" cy="1341327"/>
            <a:chOff x="8008241" y="5083797"/>
            <a:chExt cx="1289821" cy="1341327"/>
          </a:xfrm>
        </p:grpSpPr>
        <p:grpSp>
          <p:nvGrpSpPr>
            <p:cNvPr id="120" name="Group 119">
              <a:extLst>
                <a:ext uri="{FF2B5EF4-FFF2-40B4-BE49-F238E27FC236}">
                  <a16:creationId xmlns:a16="http://schemas.microsoft.com/office/drawing/2014/main" id="{8983D9F8-173B-6349-A860-19C781DACC31}"/>
                </a:ext>
              </a:extLst>
            </p:cNvPr>
            <p:cNvGrpSpPr/>
            <p:nvPr/>
          </p:nvGrpSpPr>
          <p:grpSpPr>
            <a:xfrm>
              <a:off x="8021812" y="5091292"/>
              <a:ext cx="1276250" cy="1333832"/>
              <a:chOff x="6169912" y="3487779"/>
              <a:chExt cx="1276250" cy="1333832"/>
            </a:xfrm>
          </p:grpSpPr>
          <p:sp>
            <p:nvSpPr>
              <p:cNvPr id="121" name="Rectangle 120">
                <a:extLst>
                  <a:ext uri="{FF2B5EF4-FFF2-40B4-BE49-F238E27FC236}">
                    <a16:creationId xmlns:a16="http://schemas.microsoft.com/office/drawing/2014/main" id="{6FFEB33C-D1E6-AE4A-9DB5-67A9A22585BD}"/>
                  </a:ext>
                </a:extLst>
              </p:cNvPr>
              <p:cNvSpPr/>
              <p:nvPr/>
            </p:nvSpPr>
            <p:spPr>
              <a:xfrm>
                <a:off x="6169912" y="3487779"/>
                <a:ext cx="950230" cy="133383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a:p>
                <a:pPr algn="ctr"/>
                <a:endParaRPr lang="en-US" sz="1200" dirty="0">
                  <a:solidFill>
                    <a:schemeClr val="tx1"/>
                  </a:solidFill>
                </a:endParaRPr>
              </a:p>
              <a:p>
                <a:pPr algn="ctr"/>
                <a:r>
                  <a:rPr lang="en-US" sz="1200" dirty="0">
                    <a:solidFill>
                      <a:schemeClr val="tx1"/>
                    </a:solidFill>
                  </a:rPr>
                  <a:t>Data </a:t>
                </a:r>
              </a:p>
              <a:p>
                <a:pPr algn="ctr"/>
                <a:r>
                  <a:rPr lang="en-US" sz="1200" dirty="0">
                    <a:solidFill>
                      <a:schemeClr val="tx1"/>
                    </a:solidFill>
                  </a:rPr>
                  <a:t>Segment</a:t>
                </a:r>
              </a:p>
            </p:txBody>
          </p:sp>
          <p:sp>
            <p:nvSpPr>
              <p:cNvPr id="122" name="Rectangle 121">
                <a:extLst>
                  <a:ext uri="{FF2B5EF4-FFF2-40B4-BE49-F238E27FC236}">
                    <a16:creationId xmlns:a16="http://schemas.microsoft.com/office/drawing/2014/main" id="{74E217AB-5179-A445-A198-F3E443E8A8FA}"/>
                  </a:ext>
                </a:extLst>
              </p:cNvPr>
              <p:cNvSpPr/>
              <p:nvPr/>
            </p:nvSpPr>
            <p:spPr>
              <a:xfrm>
                <a:off x="6495932" y="4239943"/>
                <a:ext cx="950230" cy="413375"/>
              </a:xfrm>
              <a:prstGeom prst="rect">
                <a:avLst/>
              </a:prstGeom>
              <a:solidFill>
                <a:schemeClr val="accent2">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r>
                  <a:rPr lang="en-US" sz="1200" dirty="0" err="1">
                    <a:solidFill>
                      <a:schemeClr val="tx1"/>
                    </a:solidFill>
                  </a:rPr>
                  <a:t>VMTst</a:t>
                </a:r>
                <a:endParaRPr lang="en-US" sz="1200" dirty="0">
                  <a:solidFill>
                    <a:schemeClr val="tx1"/>
                  </a:solidFill>
                </a:endParaRPr>
              </a:p>
              <a:p>
                <a:pPr algn="ctr"/>
                <a:r>
                  <a:rPr lang="en-US" sz="1200" dirty="0">
                    <a:solidFill>
                      <a:schemeClr val="tx1"/>
                    </a:solidFill>
                  </a:rPr>
                  <a:t>Segment</a:t>
                </a:r>
              </a:p>
            </p:txBody>
          </p:sp>
        </p:grpSp>
        <p:grpSp>
          <p:nvGrpSpPr>
            <p:cNvPr id="123" name="Group 122">
              <a:extLst>
                <a:ext uri="{FF2B5EF4-FFF2-40B4-BE49-F238E27FC236}">
                  <a16:creationId xmlns:a16="http://schemas.microsoft.com/office/drawing/2014/main" id="{74187F9F-608A-D346-B0C1-680E7C15EEA6}"/>
                </a:ext>
              </a:extLst>
            </p:cNvPr>
            <p:cNvGrpSpPr/>
            <p:nvPr/>
          </p:nvGrpSpPr>
          <p:grpSpPr>
            <a:xfrm>
              <a:off x="8008241" y="5083797"/>
              <a:ext cx="960814" cy="236931"/>
              <a:chOff x="1806372" y="2398638"/>
              <a:chExt cx="1489049" cy="4373220"/>
            </a:xfrm>
          </p:grpSpPr>
          <p:grpSp>
            <p:nvGrpSpPr>
              <p:cNvPr id="124" name="Group 123">
                <a:extLst>
                  <a:ext uri="{FF2B5EF4-FFF2-40B4-BE49-F238E27FC236}">
                    <a16:creationId xmlns:a16="http://schemas.microsoft.com/office/drawing/2014/main" id="{3E25FE0A-E74D-8D44-8DCC-8F84B7AB5A45}"/>
                  </a:ext>
                </a:extLst>
              </p:cNvPr>
              <p:cNvGrpSpPr/>
              <p:nvPr/>
            </p:nvGrpSpPr>
            <p:grpSpPr>
              <a:xfrm>
                <a:off x="1806372" y="2398638"/>
                <a:ext cx="1486721" cy="1431236"/>
                <a:chOff x="944980" y="2014329"/>
                <a:chExt cx="1486721" cy="1431236"/>
              </a:xfrm>
            </p:grpSpPr>
            <p:sp>
              <p:nvSpPr>
                <p:cNvPr id="133" name="Rectangle 132">
                  <a:extLst>
                    <a:ext uri="{FF2B5EF4-FFF2-40B4-BE49-F238E27FC236}">
                      <a16:creationId xmlns:a16="http://schemas.microsoft.com/office/drawing/2014/main" id="{8D6BAD0E-D6E7-894C-B300-EC5AFEBC211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a:p>
                  <a:endParaRPr lang="en-US" sz="1200" dirty="0">
                    <a:solidFill>
                      <a:schemeClr val="tx1"/>
                    </a:solidFill>
                  </a:endParaRPr>
                </a:p>
                <a:p>
                  <a:endParaRPr lang="en-US" sz="1200" dirty="0">
                    <a:solidFill>
                      <a:schemeClr val="tx1"/>
                    </a:solidFill>
                  </a:endParaRPr>
                </a:p>
              </p:txBody>
            </p:sp>
            <p:sp>
              <p:nvSpPr>
                <p:cNvPr id="134" name="Rectangle 133">
                  <a:extLst>
                    <a:ext uri="{FF2B5EF4-FFF2-40B4-BE49-F238E27FC236}">
                      <a16:creationId xmlns:a16="http://schemas.microsoft.com/office/drawing/2014/main" id="{2A07B8CE-5719-8540-B891-2947220C9CC8}"/>
                    </a:ext>
                  </a:extLst>
                </p:cNvPr>
                <p:cNvSpPr/>
                <p:nvPr/>
              </p:nvSpPr>
              <p:spPr>
                <a:xfrm>
                  <a:off x="1233908" y="2331655"/>
                  <a:ext cx="1197793" cy="111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35" name="Rectangle 134">
                  <a:extLst>
                    <a:ext uri="{FF2B5EF4-FFF2-40B4-BE49-F238E27FC236}">
                      <a16:creationId xmlns:a16="http://schemas.microsoft.com/office/drawing/2014/main" id="{ED1555DD-F23C-0147-8E84-910FC6D72E03}"/>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25" name="Group 124">
                <a:extLst>
                  <a:ext uri="{FF2B5EF4-FFF2-40B4-BE49-F238E27FC236}">
                    <a16:creationId xmlns:a16="http://schemas.microsoft.com/office/drawing/2014/main" id="{214D668F-A33E-9544-AD6C-95F3D3CA2B6B}"/>
                  </a:ext>
                </a:extLst>
              </p:cNvPr>
              <p:cNvGrpSpPr/>
              <p:nvPr/>
            </p:nvGrpSpPr>
            <p:grpSpPr>
              <a:xfrm>
                <a:off x="1807536" y="3829874"/>
                <a:ext cx="1486721" cy="1431236"/>
                <a:chOff x="944980" y="2014329"/>
                <a:chExt cx="1486721" cy="1431236"/>
              </a:xfrm>
            </p:grpSpPr>
            <p:sp>
              <p:nvSpPr>
                <p:cNvPr id="130" name="Rectangle 129">
                  <a:extLst>
                    <a:ext uri="{FF2B5EF4-FFF2-40B4-BE49-F238E27FC236}">
                      <a16:creationId xmlns:a16="http://schemas.microsoft.com/office/drawing/2014/main" id="{15BA7352-8FCB-9C4A-B87A-FEDEF08B58F0}"/>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31" name="Rectangle 130">
                  <a:extLst>
                    <a:ext uri="{FF2B5EF4-FFF2-40B4-BE49-F238E27FC236}">
                      <a16:creationId xmlns:a16="http://schemas.microsoft.com/office/drawing/2014/main" id="{B86F4A06-C600-624C-82E9-83AA5C13F369}"/>
                    </a:ext>
                  </a:extLst>
                </p:cNvPr>
                <p:cNvSpPr/>
                <p:nvPr/>
              </p:nvSpPr>
              <p:spPr>
                <a:xfrm>
                  <a:off x="1233908" y="2331655"/>
                  <a:ext cx="1197793" cy="1113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32" name="Rectangle 131">
                  <a:extLst>
                    <a:ext uri="{FF2B5EF4-FFF2-40B4-BE49-F238E27FC236}">
                      <a16:creationId xmlns:a16="http://schemas.microsoft.com/office/drawing/2014/main" id="{156CC360-CB88-D246-A952-88EB8A5F260D}"/>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nvGrpSpPr>
              <p:cNvPr id="126" name="Group 125">
                <a:extLst>
                  <a:ext uri="{FF2B5EF4-FFF2-40B4-BE49-F238E27FC236}">
                    <a16:creationId xmlns:a16="http://schemas.microsoft.com/office/drawing/2014/main" id="{18FBEDC9-FBC2-D54A-A063-28DF22BEF669}"/>
                  </a:ext>
                </a:extLst>
              </p:cNvPr>
              <p:cNvGrpSpPr/>
              <p:nvPr/>
            </p:nvGrpSpPr>
            <p:grpSpPr>
              <a:xfrm>
                <a:off x="1808700" y="5340622"/>
                <a:ext cx="1486721" cy="1431236"/>
                <a:chOff x="944980" y="2014329"/>
                <a:chExt cx="1486721" cy="1431236"/>
              </a:xfrm>
            </p:grpSpPr>
            <p:sp>
              <p:nvSpPr>
                <p:cNvPr id="127" name="Rectangle 126">
                  <a:extLst>
                    <a:ext uri="{FF2B5EF4-FFF2-40B4-BE49-F238E27FC236}">
                      <a16:creationId xmlns:a16="http://schemas.microsoft.com/office/drawing/2014/main" id="{8E4D92FE-F00E-D849-AC48-668A8B6BE66B}"/>
                    </a:ext>
                  </a:extLst>
                </p:cNvPr>
                <p:cNvSpPr/>
                <p:nvPr/>
              </p:nvSpPr>
              <p:spPr>
                <a:xfrm>
                  <a:off x="1233908" y="2014330"/>
                  <a:ext cx="1195754" cy="143123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endParaRPr lang="en-US" sz="1200" dirty="0">
                    <a:solidFill>
                      <a:schemeClr val="tx1"/>
                    </a:solidFill>
                  </a:endParaRPr>
                </a:p>
              </p:txBody>
            </p:sp>
            <p:sp>
              <p:nvSpPr>
                <p:cNvPr id="128" name="Rectangle 127">
                  <a:extLst>
                    <a:ext uri="{FF2B5EF4-FFF2-40B4-BE49-F238E27FC236}">
                      <a16:creationId xmlns:a16="http://schemas.microsoft.com/office/drawing/2014/main" id="{75AA4845-7129-1D45-822A-31C88E7D45A6}"/>
                    </a:ext>
                  </a:extLst>
                </p:cNvPr>
                <p:cNvSpPr/>
                <p:nvPr/>
              </p:nvSpPr>
              <p:spPr>
                <a:xfrm>
                  <a:off x="1233908" y="2331655"/>
                  <a:ext cx="1197793" cy="111391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p>
              </p:txBody>
            </p:sp>
            <p:sp>
              <p:nvSpPr>
                <p:cNvPr id="129" name="Rectangle 128">
                  <a:extLst>
                    <a:ext uri="{FF2B5EF4-FFF2-40B4-BE49-F238E27FC236}">
                      <a16:creationId xmlns:a16="http://schemas.microsoft.com/office/drawing/2014/main" id="{E543131E-CF31-A14B-B549-F24861E6E33C}"/>
                    </a:ext>
                  </a:extLst>
                </p:cNvPr>
                <p:cNvSpPr/>
                <p:nvPr/>
              </p:nvSpPr>
              <p:spPr>
                <a:xfrm rot="16200000">
                  <a:off x="361884" y="2597425"/>
                  <a:ext cx="1431235" cy="2650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algn="ctr"/>
                  <a:endParaRPr lang="en-US" sz="1200" dirty="0">
                    <a:solidFill>
                      <a:schemeClr val="tx1"/>
                    </a:solidFill>
                  </a:endParaRPr>
                </a:p>
              </p:txBody>
            </p:sp>
          </p:grpSp>
        </p:grpSp>
      </p:grpSp>
      <p:cxnSp>
        <p:nvCxnSpPr>
          <p:cNvPr id="136" name="Curved Connector 135">
            <a:extLst>
              <a:ext uri="{FF2B5EF4-FFF2-40B4-BE49-F238E27FC236}">
                <a16:creationId xmlns:a16="http://schemas.microsoft.com/office/drawing/2014/main" id="{F62A4F47-198B-D64F-876A-05E2499EB7C2}"/>
              </a:ext>
            </a:extLst>
          </p:cNvPr>
          <p:cNvCxnSpPr>
            <a:cxnSpLocks/>
            <a:stCxn id="115" idx="0"/>
            <a:endCxn id="10" idx="0"/>
          </p:cNvCxnSpPr>
          <p:nvPr/>
        </p:nvCxnSpPr>
        <p:spPr>
          <a:xfrm rot="10800000">
            <a:off x="2694341" y="3829875"/>
            <a:ext cx="3464986" cy="1292692"/>
          </a:xfrm>
          <a:prstGeom prst="curvedConnector4">
            <a:avLst>
              <a:gd name="adj1" fmla="val 72467"/>
              <a:gd name="adj2" fmla="val 110698"/>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0" name="Curved Connector 139">
            <a:extLst>
              <a:ext uri="{FF2B5EF4-FFF2-40B4-BE49-F238E27FC236}">
                <a16:creationId xmlns:a16="http://schemas.microsoft.com/office/drawing/2014/main" id="{8068A015-985A-1748-AD2B-0A12A972A704}"/>
              </a:ext>
            </a:extLst>
          </p:cNvPr>
          <p:cNvCxnSpPr>
            <a:cxnSpLocks/>
            <a:stCxn id="135" idx="3"/>
            <a:endCxn id="14" idx="0"/>
          </p:cNvCxnSpPr>
          <p:nvPr/>
        </p:nvCxnSpPr>
        <p:spPr>
          <a:xfrm rot="16200000" flipH="1" flipV="1">
            <a:off x="5206255" y="2453127"/>
            <a:ext cx="376746" cy="5398246"/>
          </a:xfrm>
          <a:prstGeom prst="curvedConnector3">
            <a:avLst>
              <a:gd name="adj1" fmla="val 4302"/>
            </a:avLst>
          </a:prstGeom>
          <a:ln w="22225">
            <a:solidFill>
              <a:schemeClr val="accent2"/>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F0463031-5BC3-0940-82B9-A7ABE75B7033}"/>
              </a:ext>
            </a:extLst>
          </p:cNvPr>
          <p:cNvCxnSpPr>
            <a:cxnSpLocks/>
            <a:stCxn id="158" idx="0"/>
            <a:endCxn id="80" idx="2"/>
          </p:cNvCxnSpPr>
          <p:nvPr/>
        </p:nvCxnSpPr>
        <p:spPr>
          <a:xfrm flipV="1">
            <a:off x="6099237" y="2820894"/>
            <a:ext cx="921508" cy="1984349"/>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93730D2-7ED1-EE43-9215-6DCCF948DCFF}"/>
              </a:ext>
            </a:extLst>
          </p:cNvPr>
          <p:cNvCxnSpPr>
            <a:cxnSpLocks/>
            <a:stCxn id="158" idx="4"/>
            <a:endCxn id="81" idx="0"/>
          </p:cNvCxnSpPr>
          <p:nvPr/>
        </p:nvCxnSpPr>
        <p:spPr>
          <a:xfrm>
            <a:off x="6099237" y="4885339"/>
            <a:ext cx="859807" cy="958117"/>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7CCDA5F0-C61C-284B-809E-4000CAA68312}"/>
              </a:ext>
            </a:extLst>
          </p:cNvPr>
          <p:cNvCxnSpPr>
            <a:cxnSpLocks/>
            <a:stCxn id="11" idx="3"/>
            <a:endCxn id="43" idx="1"/>
          </p:cNvCxnSpPr>
          <p:nvPr/>
        </p:nvCxnSpPr>
        <p:spPr>
          <a:xfrm flipV="1">
            <a:off x="3294257" y="2261814"/>
            <a:ext cx="2875655" cy="2442341"/>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9049C07E-046E-E140-B06C-DC31059ABCD4}"/>
              </a:ext>
            </a:extLst>
          </p:cNvPr>
          <p:cNvCxnSpPr>
            <a:cxnSpLocks/>
            <a:stCxn id="11" idx="3"/>
            <a:endCxn id="44" idx="1"/>
          </p:cNvCxnSpPr>
          <p:nvPr/>
        </p:nvCxnSpPr>
        <p:spPr>
          <a:xfrm>
            <a:off x="3294257" y="4704155"/>
            <a:ext cx="2863652" cy="1054053"/>
          </a:xfrm>
          <a:prstGeom prst="straightConnector1">
            <a:avLst/>
          </a:prstGeom>
          <a:ln w="2222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C64CE0E-6D69-1144-87CA-FBEE02F689E3}"/>
              </a:ext>
            </a:extLst>
          </p:cNvPr>
          <p:cNvCxnSpPr>
            <a:cxnSpLocks/>
            <a:stCxn id="11" idx="3"/>
            <a:endCxn id="50" idx="1"/>
          </p:cNvCxnSpPr>
          <p:nvPr/>
        </p:nvCxnSpPr>
        <p:spPr>
          <a:xfrm flipV="1">
            <a:off x="3294257" y="3976779"/>
            <a:ext cx="2845328" cy="727376"/>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8B2FEF6B-7DCC-2146-9A03-CBA79AD78BC4}"/>
              </a:ext>
            </a:extLst>
          </p:cNvPr>
          <p:cNvCxnSpPr>
            <a:cxnSpLocks/>
            <a:stCxn id="167" idx="7"/>
            <a:endCxn id="119" idx="2"/>
          </p:cNvCxnSpPr>
          <p:nvPr/>
        </p:nvCxnSpPr>
        <p:spPr>
          <a:xfrm flipV="1">
            <a:off x="7754742" y="4370165"/>
            <a:ext cx="1089982" cy="328124"/>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9D237A5C-6299-E84C-BBB3-6725A5FCF31C}"/>
              </a:ext>
            </a:extLst>
          </p:cNvPr>
          <p:cNvCxnSpPr>
            <a:cxnSpLocks/>
            <a:stCxn id="167" idx="5"/>
            <a:endCxn id="122" idx="0"/>
          </p:cNvCxnSpPr>
          <p:nvPr/>
        </p:nvCxnSpPr>
        <p:spPr>
          <a:xfrm>
            <a:off x="7754742" y="4754925"/>
            <a:ext cx="1068205" cy="968611"/>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F7948F6E-5AB9-1F47-A9A8-43388FD1DAF7}"/>
              </a:ext>
            </a:extLst>
          </p:cNvPr>
          <p:cNvCxnSpPr>
            <a:cxnSpLocks/>
            <a:stCxn id="15" idx="3"/>
            <a:endCxn id="117" idx="1"/>
          </p:cNvCxnSpPr>
          <p:nvPr/>
        </p:nvCxnSpPr>
        <p:spPr>
          <a:xfrm flipV="1">
            <a:off x="3295421" y="3798442"/>
            <a:ext cx="4670615" cy="2416461"/>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A4A5F6B9-4FE2-7F48-BFD1-3F83FE4081A1}"/>
              </a:ext>
            </a:extLst>
          </p:cNvPr>
          <p:cNvCxnSpPr>
            <a:cxnSpLocks/>
            <a:stCxn id="15" idx="3"/>
            <a:endCxn id="121" idx="1"/>
          </p:cNvCxnSpPr>
          <p:nvPr/>
        </p:nvCxnSpPr>
        <p:spPr>
          <a:xfrm flipV="1">
            <a:off x="3295421" y="5638288"/>
            <a:ext cx="4726391" cy="576615"/>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636CB6FD-32FE-6F4A-AFE1-8079C00303A4}"/>
              </a:ext>
            </a:extLst>
          </p:cNvPr>
          <p:cNvCxnSpPr>
            <a:cxnSpLocks/>
            <a:stCxn id="15" idx="3"/>
            <a:endCxn id="118" idx="1"/>
          </p:cNvCxnSpPr>
          <p:nvPr/>
        </p:nvCxnSpPr>
        <p:spPr>
          <a:xfrm flipV="1">
            <a:off x="3295421" y="2295794"/>
            <a:ext cx="4670615" cy="3919109"/>
          </a:xfrm>
          <a:prstGeom prst="straightConnector1">
            <a:avLst/>
          </a:prstGeom>
          <a:ln w="2222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id="{DB622423-865D-BF44-A34C-BDE438F8A1F9}"/>
              </a:ext>
            </a:extLst>
          </p:cNvPr>
          <p:cNvSpPr txBox="1"/>
          <p:nvPr/>
        </p:nvSpPr>
        <p:spPr>
          <a:xfrm>
            <a:off x="9406270" y="1177157"/>
            <a:ext cx="2785730" cy="5262979"/>
          </a:xfrm>
          <a:prstGeom prst="rect">
            <a:avLst/>
          </a:prstGeom>
          <a:noFill/>
        </p:spPr>
        <p:txBody>
          <a:bodyPr wrap="square" rtlCol="0">
            <a:spAutoFit/>
          </a:bodyPr>
          <a:lstStyle/>
          <a:p>
            <a:r>
              <a:rPr lang="en-US" sz="1600" dirty="0"/>
              <a:t>  The trap handler initializes this data structure to point to </a:t>
            </a:r>
            <a:r>
              <a:rPr lang="en-US" sz="1600" dirty="0" err="1"/>
              <a:t>Mmode</a:t>
            </a:r>
            <a:r>
              <a:rPr lang="en-US" sz="1600" dirty="0"/>
              <a:t> mappings, and the scratch registers to point to the data structure. </a:t>
            </a:r>
          </a:p>
          <a:p>
            <a:r>
              <a:rPr lang="en-US" sz="1600" dirty="0"/>
              <a:t>  A test that changes the mapping must change the 8 segment pointer pairs (and the associated mode’s scratch register if changing data segment mapping) to match the mapping offset. </a:t>
            </a:r>
          </a:p>
          <a:p>
            <a:r>
              <a:rPr lang="en-US" sz="1600" dirty="0"/>
              <a:t>  Permission changes don’t need to update these pointers.</a:t>
            </a:r>
          </a:p>
          <a:p>
            <a:r>
              <a:rPr lang="en-US" sz="1600" dirty="0"/>
              <a:t>  The </a:t>
            </a:r>
            <a:r>
              <a:rPr lang="en-US" sz="1600" dirty="0" err="1"/>
              <a:t>VMTest</a:t>
            </a:r>
            <a:r>
              <a:rPr lang="en-US" sz="1600" dirty="0"/>
              <a:t> segment can be assigned by the test to be an arbitrary VA that double maps a VA to a different aperture to the same segments with different permissions without affecting the trap handler</a:t>
            </a:r>
          </a:p>
        </p:txBody>
      </p:sp>
      <p:sp>
        <p:nvSpPr>
          <p:cNvPr id="144" name="Oval 143">
            <a:extLst>
              <a:ext uri="{FF2B5EF4-FFF2-40B4-BE49-F238E27FC236}">
                <a16:creationId xmlns:a16="http://schemas.microsoft.com/office/drawing/2014/main" id="{C698CA88-1276-774E-8BA6-C0B9C56BDA82}"/>
              </a:ext>
            </a:extLst>
          </p:cNvPr>
          <p:cNvSpPr/>
          <p:nvPr/>
        </p:nvSpPr>
        <p:spPr>
          <a:xfrm>
            <a:off x="4664593" y="3208663"/>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Arrow Connector 153">
            <a:extLst>
              <a:ext uri="{FF2B5EF4-FFF2-40B4-BE49-F238E27FC236}">
                <a16:creationId xmlns:a16="http://schemas.microsoft.com/office/drawing/2014/main" id="{3E033EEB-109D-2340-A2B2-1F62C0BD7B27}"/>
              </a:ext>
            </a:extLst>
          </p:cNvPr>
          <p:cNvCxnSpPr>
            <a:cxnSpLocks/>
            <a:stCxn id="4" idx="3"/>
            <a:endCxn id="144" idx="2"/>
          </p:cNvCxnSpPr>
          <p:nvPr/>
        </p:nvCxnSpPr>
        <p:spPr>
          <a:xfrm flipV="1">
            <a:off x="3293093" y="3248711"/>
            <a:ext cx="1371500" cy="24208"/>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158" name="Oval 157">
            <a:extLst>
              <a:ext uri="{FF2B5EF4-FFF2-40B4-BE49-F238E27FC236}">
                <a16:creationId xmlns:a16="http://schemas.microsoft.com/office/drawing/2014/main" id="{9BE08781-66FE-0A41-89D6-BAD6C2933FDB}"/>
              </a:ext>
            </a:extLst>
          </p:cNvPr>
          <p:cNvSpPr/>
          <p:nvPr/>
        </p:nvSpPr>
        <p:spPr>
          <a:xfrm>
            <a:off x="6059189" y="4805243"/>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3" name="Straight Arrow Connector 162">
            <a:extLst>
              <a:ext uri="{FF2B5EF4-FFF2-40B4-BE49-F238E27FC236}">
                <a16:creationId xmlns:a16="http://schemas.microsoft.com/office/drawing/2014/main" id="{8FFD5CBC-0FD5-BF46-953B-1C3DD10B1BF9}"/>
              </a:ext>
            </a:extLst>
          </p:cNvPr>
          <p:cNvCxnSpPr>
            <a:cxnSpLocks/>
            <a:stCxn id="11" idx="3"/>
            <a:endCxn id="158" idx="2"/>
          </p:cNvCxnSpPr>
          <p:nvPr/>
        </p:nvCxnSpPr>
        <p:spPr>
          <a:xfrm>
            <a:off x="3294257" y="4704155"/>
            <a:ext cx="2764932" cy="141136"/>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167" name="Oval 166">
            <a:extLst>
              <a:ext uri="{FF2B5EF4-FFF2-40B4-BE49-F238E27FC236}">
                <a16:creationId xmlns:a16="http://schemas.microsoft.com/office/drawing/2014/main" id="{2099E92D-2BA6-C441-A1A1-3CB4547FF865}"/>
              </a:ext>
            </a:extLst>
          </p:cNvPr>
          <p:cNvSpPr/>
          <p:nvPr/>
        </p:nvSpPr>
        <p:spPr>
          <a:xfrm>
            <a:off x="7686376" y="4686559"/>
            <a:ext cx="80096" cy="80096"/>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Straight Arrow Connector 171">
            <a:extLst>
              <a:ext uri="{FF2B5EF4-FFF2-40B4-BE49-F238E27FC236}">
                <a16:creationId xmlns:a16="http://schemas.microsoft.com/office/drawing/2014/main" id="{A2E2D17F-96EF-8647-A3F2-0F83579B5E0C}"/>
              </a:ext>
            </a:extLst>
          </p:cNvPr>
          <p:cNvCxnSpPr>
            <a:cxnSpLocks/>
            <a:stCxn id="15" idx="3"/>
            <a:endCxn id="167" idx="2"/>
          </p:cNvCxnSpPr>
          <p:nvPr/>
        </p:nvCxnSpPr>
        <p:spPr>
          <a:xfrm flipV="1">
            <a:off x="3295421" y="4726607"/>
            <a:ext cx="4390955" cy="1488296"/>
          </a:xfrm>
          <a:prstGeom prst="straightConnector1">
            <a:avLst/>
          </a:prstGeom>
          <a:ln w="22225">
            <a:solidFill>
              <a:schemeClr val="accent2">
                <a:lumMod val="60000"/>
                <a:lumOff val="40000"/>
              </a:schemeClr>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59B944DB-4DDA-3E45-9624-AD2ACBDEC613}"/>
              </a:ext>
            </a:extLst>
          </p:cNvPr>
          <p:cNvCxnSpPr>
            <a:cxnSpLocks/>
            <a:stCxn id="7" idx="0"/>
            <a:endCxn id="12" idx="0"/>
          </p:cNvCxnSpPr>
          <p:nvPr/>
        </p:nvCxnSpPr>
        <p:spPr>
          <a:xfrm rot="10800000" flipH="1" flipV="1">
            <a:off x="1806372" y="3114256"/>
            <a:ext cx="1164" cy="1431236"/>
          </a:xfrm>
          <a:prstGeom prst="curvedConnector3">
            <a:avLst>
              <a:gd name="adj1" fmla="val -69733333"/>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Curved Connector 136">
            <a:extLst>
              <a:ext uri="{FF2B5EF4-FFF2-40B4-BE49-F238E27FC236}">
                <a16:creationId xmlns:a16="http://schemas.microsoft.com/office/drawing/2014/main" id="{598115B6-DA84-0247-A05F-0CA8B806D8A3}"/>
              </a:ext>
            </a:extLst>
          </p:cNvPr>
          <p:cNvCxnSpPr>
            <a:cxnSpLocks/>
            <a:stCxn id="12" idx="0"/>
            <a:endCxn id="16" idx="0"/>
          </p:cNvCxnSpPr>
          <p:nvPr/>
        </p:nvCxnSpPr>
        <p:spPr>
          <a:xfrm rot="10800000" flipH="1" flipV="1">
            <a:off x="1807536" y="4545492"/>
            <a:ext cx="1164" cy="1510748"/>
          </a:xfrm>
          <a:prstGeom prst="curvedConnector3">
            <a:avLst>
              <a:gd name="adj1" fmla="val -69733333"/>
            </a:avLst>
          </a:prstGeom>
          <a:ln w="190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6C531C9E-8CB5-5347-9265-459076DA3AF4}"/>
              </a:ext>
            </a:extLst>
          </p:cNvPr>
          <p:cNvSpPr txBox="1"/>
          <p:nvPr/>
        </p:nvSpPr>
        <p:spPr>
          <a:xfrm>
            <a:off x="643735" y="4174757"/>
            <a:ext cx="675621" cy="646331"/>
          </a:xfrm>
          <a:prstGeom prst="rect">
            <a:avLst/>
          </a:prstGeom>
          <a:noFill/>
        </p:spPr>
        <p:txBody>
          <a:bodyPr wrap="square" rtlCol="0">
            <a:spAutoFit/>
          </a:bodyPr>
          <a:lstStyle/>
          <a:p>
            <a:pPr algn="just"/>
            <a:r>
              <a:rPr lang="en-US" sz="1200" dirty="0"/>
              <a:t>Fixed, known offsets</a:t>
            </a:r>
          </a:p>
        </p:txBody>
      </p:sp>
      <p:cxnSp>
        <p:nvCxnSpPr>
          <p:cNvPr id="116" name="Straight Arrow Connector 115">
            <a:extLst>
              <a:ext uri="{FF2B5EF4-FFF2-40B4-BE49-F238E27FC236}">
                <a16:creationId xmlns:a16="http://schemas.microsoft.com/office/drawing/2014/main" id="{4BFDC54F-724F-8242-8355-C60E9623548A}"/>
              </a:ext>
            </a:extLst>
          </p:cNvPr>
          <p:cNvCxnSpPr>
            <a:cxnSpLocks/>
            <a:stCxn id="35" idx="3"/>
            <a:endCxn id="43" idx="1"/>
          </p:cNvCxnSpPr>
          <p:nvPr/>
        </p:nvCxnSpPr>
        <p:spPr>
          <a:xfrm>
            <a:off x="5319079" y="2261814"/>
            <a:ext cx="850833" cy="0"/>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6FD834CE-9A6C-AA4D-8C77-21EC885B1260}"/>
              </a:ext>
            </a:extLst>
          </p:cNvPr>
          <p:cNvCxnSpPr>
            <a:cxnSpLocks/>
            <a:stCxn id="43" idx="3"/>
            <a:endCxn id="117" idx="1"/>
          </p:cNvCxnSpPr>
          <p:nvPr/>
        </p:nvCxnSpPr>
        <p:spPr>
          <a:xfrm>
            <a:off x="7120142" y="2261814"/>
            <a:ext cx="845894" cy="1536628"/>
          </a:xfrm>
          <a:prstGeom prst="straightConnector1">
            <a:avLst/>
          </a:prstGeom>
          <a:ln w="22225">
            <a:solidFill>
              <a:schemeClr val="bg1">
                <a:lumMod val="6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44732964-EA7F-F44B-B600-E75E6057AB26}"/>
              </a:ext>
            </a:extLst>
          </p:cNvPr>
          <p:cNvCxnSpPr>
            <a:cxnSpLocks/>
            <a:stCxn id="36" idx="3"/>
            <a:endCxn id="44" idx="1"/>
          </p:cNvCxnSpPr>
          <p:nvPr/>
        </p:nvCxnSpPr>
        <p:spPr>
          <a:xfrm>
            <a:off x="5319079" y="4135681"/>
            <a:ext cx="838830" cy="1622527"/>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76FF62D-90CA-E948-B22F-976AC962E698}"/>
              </a:ext>
            </a:extLst>
          </p:cNvPr>
          <p:cNvCxnSpPr>
            <a:cxnSpLocks/>
            <a:stCxn id="44" idx="3"/>
            <a:endCxn id="121" idx="1"/>
          </p:cNvCxnSpPr>
          <p:nvPr/>
        </p:nvCxnSpPr>
        <p:spPr>
          <a:xfrm flipV="1">
            <a:off x="7108139" y="5638288"/>
            <a:ext cx="913673" cy="119920"/>
          </a:xfrm>
          <a:prstGeom prst="straightConnector1">
            <a:avLst/>
          </a:prstGeom>
          <a:ln w="22225">
            <a:solidFill>
              <a:schemeClr val="accent1">
                <a:lumMod val="60000"/>
                <a:lumOff val="4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FCF57AB-4A97-BA40-A42C-5D7C83E8D7EC}"/>
              </a:ext>
            </a:extLst>
          </p:cNvPr>
          <p:cNvCxnSpPr>
            <a:cxnSpLocks/>
            <a:stCxn id="37" idx="3"/>
            <a:endCxn id="50" idx="1"/>
          </p:cNvCxnSpPr>
          <p:nvPr/>
        </p:nvCxnSpPr>
        <p:spPr>
          <a:xfrm flipV="1">
            <a:off x="5319079" y="3976779"/>
            <a:ext cx="820506" cy="2055807"/>
          </a:xfrm>
          <a:prstGeom prst="straightConnector1">
            <a:avLst/>
          </a:prstGeom>
          <a:ln w="22225">
            <a:solidFill>
              <a:schemeClr val="accent4">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24D2E0B5-A1F9-B346-B2F8-8F62B54647F8}"/>
              </a:ext>
            </a:extLst>
          </p:cNvPr>
          <p:cNvCxnSpPr>
            <a:cxnSpLocks/>
            <a:stCxn id="50" idx="3"/>
            <a:endCxn id="118" idx="1"/>
          </p:cNvCxnSpPr>
          <p:nvPr/>
        </p:nvCxnSpPr>
        <p:spPr>
          <a:xfrm flipV="1">
            <a:off x="7089815" y="2295794"/>
            <a:ext cx="876221" cy="1680985"/>
          </a:xfrm>
          <a:prstGeom prst="straightConnector1">
            <a:avLst/>
          </a:prstGeom>
          <a:ln w="22225">
            <a:solidFill>
              <a:schemeClr val="accent4">
                <a:lumMod val="75000"/>
              </a:schemeClr>
            </a:solidFill>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580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 name="Group 644">
            <a:extLst>
              <a:ext uri="{FF2B5EF4-FFF2-40B4-BE49-F238E27FC236}">
                <a16:creationId xmlns:a16="http://schemas.microsoft.com/office/drawing/2014/main" id="{685A3DE5-9CE1-6F4F-8C37-71D763F96223}"/>
              </a:ext>
            </a:extLst>
          </p:cNvPr>
          <p:cNvGrpSpPr/>
          <p:nvPr/>
        </p:nvGrpSpPr>
        <p:grpSpPr>
          <a:xfrm>
            <a:off x="2497290" y="3732637"/>
            <a:ext cx="998973" cy="1226232"/>
            <a:chOff x="4705336" y="2530311"/>
            <a:chExt cx="1144493" cy="1226232"/>
          </a:xfrm>
        </p:grpSpPr>
        <p:sp>
          <p:nvSpPr>
            <p:cNvPr id="646" name="Rectangle 645">
              <a:extLst>
                <a:ext uri="{FF2B5EF4-FFF2-40B4-BE49-F238E27FC236}">
                  <a16:creationId xmlns:a16="http://schemas.microsoft.com/office/drawing/2014/main" id="{FD890DB4-54DD-1541-A8DE-CD7420599381}"/>
                </a:ext>
              </a:extLst>
            </p:cNvPr>
            <p:cNvSpPr/>
            <p:nvPr/>
          </p:nvSpPr>
          <p:spPr>
            <a:xfrm>
              <a:off x="4883024" y="2530311"/>
              <a:ext cx="966805" cy="98821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7" name="Rectangle 646">
              <a:extLst>
                <a:ext uri="{FF2B5EF4-FFF2-40B4-BE49-F238E27FC236}">
                  <a16:creationId xmlns:a16="http://schemas.microsoft.com/office/drawing/2014/main" id="{CD315FC8-CC9E-9648-9384-C5694FCCDF61}"/>
                </a:ext>
              </a:extLst>
            </p:cNvPr>
            <p:cNvSpPr/>
            <p:nvPr/>
          </p:nvSpPr>
          <p:spPr>
            <a:xfrm>
              <a:off x="4789611" y="2700048"/>
              <a:ext cx="972756" cy="92875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8" name="Rectangle 647">
              <a:extLst>
                <a:ext uri="{FF2B5EF4-FFF2-40B4-BE49-F238E27FC236}">
                  <a16:creationId xmlns:a16="http://schemas.microsoft.com/office/drawing/2014/main" id="{EF7EB8B9-86D4-4B48-A53F-A33BC98F35C4}"/>
                </a:ext>
              </a:extLst>
            </p:cNvPr>
            <p:cNvSpPr/>
            <p:nvPr/>
          </p:nvSpPr>
          <p:spPr>
            <a:xfrm>
              <a:off x="4705336" y="2861861"/>
              <a:ext cx="972755" cy="89468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649" name="Rectangle 648">
              <a:extLst>
                <a:ext uri="{FF2B5EF4-FFF2-40B4-BE49-F238E27FC236}">
                  <a16:creationId xmlns:a16="http://schemas.microsoft.com/office/drawing/2014/main" id="{6D19C3CC-DF51-1F41-B102-20B7DF455887}"/>
                </a:ext>
              </a:extLst>
            </p:cNvPr>
            <p:cNvSpPr/>
            <p:nvPr/>
          </p:nvSpPr>
          <p:spPr>
            <a:xfrm>
              <a:off x="4814880" y="3038387"/>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650" name="Rectangle 649">
              <a:extLst>
                <a:ext uri="{FF2B5EF4-FFF2-40B4-BE49-F238E27FC236}">
                  <a16:creationId xmlns:a16="http://schemas.microsoft.com/office/drawing/2014/main" id="{8AE36510-75C3-7447-8581-B0A32D19E64E}"/>
                </a:ext>
              </a:extLst>
            </p:cNvPr>
            <p:cNvSpPr/>
            <p:nvPr/>
          </p:nvSpPr>
          <p:spPr>
            <a:xfrm>
              <a:off x="4814880" y="3340001"/>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sp>
        <p:nvSpPr>
          <p:cNvPr id="384" name="Rectangle 383">
            <a:extLst>
              <a:ext uri="{FF2B5EF4-FFF2-40B4-BE49-F238E27FC236}">
                <a16:creationId xmlns:a16="http://schemas.microsoft.com/office/drawing/2014/main" id="{3D8ED978-3691-5545-BAC8-24258D3CFED0}"/>
              </a:ext>
            </a:extLst>
          </p:cNvPr>
          <p:cNvSpPr/>
          <p:nvPr/>
        </p:nvSpPr>
        <p:spPr>
          <a:xfrm>
            <a:off x="6459635" y="2542700"/>
            <a:ext cx="2358208" cy="1686817"/>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16" name="Rectangle 15">
            <a:extLst>
              <a:ext uri="{FF2B5EF4-FFF2-40B4-BE49-F238E27FC236}">
                <a16:creationId xmlns:a16="http://schemas.microsoft.com/office/drawing/2014/main" id="{5236A0FE-46E4-F343-A65B-E3D6BAEDBA74}"/>
              </a:ext>
            </a:extLst>
          </p:cNvPr>
          <p:cNvSpPr/>
          <p:nvPr/>
        </p:nvSpPr>
        <p:spPr>
          <a:xfrm>
            <a:off x="493425" y="1078536"/>
            <a:ext cx="1157933" cy="4834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CSR_STRUCT</a:t>
            </a:r>
          </a:p>
        </p:txBody>
      </p:sp>
      <p:grpSp>
        <p:nvGrpSpPr>
          <p:cNvPr id="27" name="Group 26">
            <a:extLst>
              <a:ext uri="{FF2B5EF4-FFF2-40B4-BE49-F238E27FC236}">
                <a16:creationId xmlns:a16="http://schemas.microsoft.com/office/drawing/2014/main" id="{3DD42570-0EED-C64F-9B0D-E0D5E18674B8}"/>
              </a:ext>
            </a:extLst>
          </p:cNvPr>
          <p:cNvGrpSpPr/>
          <p:nvPr/>
        </p:nvGrpSpPr>
        <p:grpSpPr>
          <a:xfrm>
            <a:off x="9736311" y="5608421"/>
            <a:ext cx="669188" cy="933544"/>
            <a:chOff x="9811262" y="2175341"/>
            <a:chExt cx="669188" cy="933544"/>
          </a:xfrm>
        </p:grpSpPr>
        <p:sp>
          <p:nvSpPr>
            <p:cNvPr id="5" name="Rectangle 4">
              <a:extLst>
                <a:ext uri="{FF2B5EF4-FFF2-40B4-BE49-F238E27FC236}">
                  <a16:creationId xmlns:a16="http://schemas.microsoft.com/office/drawing/2014/main" id="{55CDB646-D17B-9148-8039-FEE4E4F36CC0}"/>
                </a:ext>
              </a:extLst>
            </p:cNvPr>
            <p:cNvSpPr/>
            <p:nvPr/>
          </p:nvSpPr>
          <p:spPr>
            <a:xfrm>
              <a:off x="9811263" y="2857425"/>
              <a:ext cx="669187" cy="25146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union</a:t>
              </a:r>
            </a:p>
          </p:txBody>
        </p:sp>
        <p:sp>
          <p:nvSpPr>
            <p:cNvPr id="6" name="Rectangle 5">
              <a:extLst>
                <a:ext uri="{FF2B5EF4-FFF2-40B4-BE49-F238E27FC236}">
                  <a16:creationId xmlns:a16="http://schemas.microsoft.com/office/drawing/2014/main" id="{DC5BDA1D-BFC6-2042-8993-F35684DCE770}"/>
                </a:ext>
              </a:extLst>
            </p:cNvPr>
            <p:cNvSpPr/>
            <p:nvPr/>
          </p:nvSpPr>
          <p:spPr>
            <a:xfrm>
              <a:off x="9811263" y="2587049"/>
              <a:ext cx="669187" cy="27037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1200" dirty="0">
                  <a:solidFill>
                    <a:schemeClr val="tx1"/>
                  </a:solidFill>
                </a:rPr>
                <a:t>struct</a:t>
              </a:r>
            </a:p>
          </p:txBody>
        </p:sp>
        <p:sp>
          <p:nvSpPr>
            <p:cNvPr id="7" name="Rectangle 6">
              <a:extLst>
                <a:ext uri="{FF2B5EF4-FFF2-40B4-BE49-F238E27FC236}">
                  <a16:creationId xmlns:a16="http://schemas.microsoft.com/office/drawing/2014/main" id="{B1F36A39-51BB-5444-9DF0-22666DC00F23}"/>
                </a:ext>
              </a:extLst>
            </p:cNvPr>
            <p:cNvSpPr/>
            <p:nvPr/>
          </p:nvSpPr>
          <p:spPr>
            <a:xfrm>
              <a:off x="9811263" y="2386768"/>
              <a:ext cx="669187" cy="200281"/>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List()</a:t>
              </a:r>
            </a:p>
          </p:txBody>
        </p:sp>
        <p:sp>
          <p:nvSpPr>
            <p:cNvPr id="26" name="Rectangle 25">
              <a:extLst>
                <a:ext uri="{FF2B5EF4-FFF2-40B4-BE49-F238E27FC236}">
                  <a16:creationId xmlns:a16="http://schemas.microsoft.com/office/drawing/2014/main" id="{28478EA6-4F63-2342-A735-388980E87860}"/>
                </a:ext>
              </a:extLst>
            </p:cNvPr>
            <p:cNvSpPr/>
            <p:nvPr/>
          </p:nvSpPr>
          <p:spPr>
            <a:xfrm>
              <a:off x="9811262" y="2175341"/>
              <a:ext cx="669187" cy="2011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native</a:t>
              </a:r>
            </a:p>
          </p:txBody>
        </p:sp>
      </p:grpSp>
      <p:grpSp>
        <p:nvGrpSpPr>
          <p:cNvPr id="573" name="Group 572">
            <a:extLst>
              <a:ext uri="{FF2B5EF4-FFF2-40B4-BE49-F238E27FC236}">
                <a16:creationId xmlns:a16="http://schemas.microsoft.com/office/drawing/2014/main" id="{3565AAE7-D9CE-9B4C-9384-C18259BEF042}"/>
              </a:ext>
            </a:extLst>
          </p:cNvPr>
          <p:cNvGrpSpPr/>
          <p:nvPr/>
        </p:nvGrpSpPr>
        <p:grpSpPr>
          <a:xfrm>
            <a:off x="2295818" y="632736"/>
            <a:ext cx="1126347" cy="1915617"/>
            <a:chOff x="2295818" y="371482"/>
            <a:chExt cx="1126347" cy="1915617"/>
          </a:xfrm>
        </p:grpSpPr>
        <p:sp>
          <p:nvSpPr>
            <p:cNvPr id="43" name="Rectangle 42">
              <a:extLst>
                <a:ext uri="{FF2B5EF4-FFF2-40B4-BE49-F238E27FC236}">
                  <a16:creationId xmlns:a16="http://schemas.microsoft.com/office/drawing/2014/main" id="{97B69717-7067-1E4B-9FEF-852F5222336E}"/>
                </a:ext>
              </a:extLst>
            </p:cNvPr>
            <p:cNvSpPr/>
            <p:nvPr/>
          </p:nvSpPr>
          <p:spPr>
            <a:xfrm>
              <a:off x="2520122" y="37148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42" name="Rectangle 41">
              <a:extLst>
                <a:ext uri="{FF2B5EF4-FFF2-40B4-BE49-F238E27FC236}">
                  <a16:creationId xmlns:a16="http://schemas.microsoft.com/office/drawing/2014/main" id="{A503D3A6-852F-4941-B758-466496D93D5F}"/>
                </a:ext>
              </a:extLst>
            </p:cNvPr>
            <p:cNvSpPr/>
            <p:nvPr/>
          </p:nvSpPr>
          <p:spPr>
            <a:xfrm>
              <a:off x="2411147" y="487352"/>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9" name="Rectangle 8">
              <a:extLst>
                <a:ext uri="{FF2B5EF4-FFF2-40B4-BE49-F238E27FC236}">
                  <a16:creationId xmlns:a16="http://schemas.microsoft.com/office/drawing/2014/main" id="{ACBEC066-6904-1F44-9481-174E04BC21F0}"/>
                </a:ext>
              </a:extLst>
            </p:cNvPr>
            <p:cNvSpPr/>
            <p:nvPr/>
          </p:nvSpPr>
          <p:spPr>
            <a:xfrm>
              <a:off x="2295818" y="619163"/>
              <a:ext cx="902043" cy="166793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CSR_STRUCT</a:t>
              </a:r>
            </a:p>
          </p:txBody>
        </p:sp>
        <p:sp>
          <p:nvSpPr>
            <p:cNvPr id="10" name="Rectangle 9">
              <a:extLst>
                <a:ext uri="{FF2B5EF4-FFF2-40B4-BE49-F238E27FC236}">
                  <a16:creationId xmlns:a16="http://schemas.microsoft.com/office/drawing/2014/main" id="{0A890C4B-90F9-6D4B-B843-F52FBF7BB4B3}"/>
                </a:ext>
              </a:extLst>
            </p:cNvPr>
            <p:cNvSpPr/>
            <p:nvPr/>
          </p:nvSpPr>
          <p:spPr>
            <a:xfrm>
              <a:off x="2373794" y="821404"/>
              <a:ext cx="728557"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Bitfld64</a:t>
              </a:r>
            </a:p>
            <a:p>
              <a:pPr algn="ctr"/>
              <a:r>
                <a:rPr lang="en-US" sz="1200" dirty="0">
                  <a:solidFill>
                    <a:schemeClr val="tx1"/>
                  </a:solidFill>
                </a:rPr>
                <a:t> reset</a:t>
              </a:r>
            </a:p>
          </p:txBody>
        </p:sp>
        <p:sp>
          <p:nvSpPr>
            <p:cNvPr id="23" name="Rectangle 22">
              <a:extLst>
                <a:ext uri="{FF2B5EF4-FFF2-40B4-BE49-F238E27FC236}">
                  <a16:creationId xmlns:a16="http://schemas.microsoft.com/office/drawing/2014/main" id="{F1409791-061A-C240-82D9-70833A91F9B1}"/>
                </a:ext>
              </a:extLst>
            </p:cNvPr>
            <p:cNvSpPr/>
            <p:nvPr/>
          </p:nvSpPr>
          <p:spPr>
            <a:xfrm>
              <a:off x="2366169" y="1170145"/>
              <a:ext cx="728559"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CSR_NUM</a:t>
              </a:r>
            </a:p>
          </p:txBody>
        </p:sp>
        <p:sp>
          <p:nvSpPr>
            <p:cNvPr id="33" name="Rectangle 32">
              <a:extLst>
                <a:ext uri="{FF2B5EF4-FFF2-40B4-BE49-F238E27FC236}">
                  <a16:creationId xmlns:a16="http://schemas.microsoft.com/office/drawing/2014/main" id="{ED731ECC-9021-4748-9C48-DE4536B372AA}"/>
                </a:ext>
              </a:extLst>
            </p:cNvPr>
            <p:cNvSpPr/>
            <p:nvPr/>
          </p:nvSpPr>
          <p:spPr>
            <a:xfrm>
              <a:off x="2366169" y="1527696"/>
              <a:ext cx="736182" cy="35104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r>
                <a:rPr lang="en-US" sz="1200" dirty="0">
                  <a:solidFill>
                    <a:schemeClr val="tx1"/>
                  </a:solidFill>
                </a:rPr>
                <a:t>List</a:t>
              </a:r>
            </a:p>
            <a:p>
              <a:pPr algn="ctr"/>
              <a:r>
                <a:rPr lang="en-US" sz="1050" dirty="0">
                  <a:solidFill>
                    <a:schemeClr val="tx1"/>
                  </a:solidFill>
                </a:rPr>
                <a:t>CSR_FMT</a:t>
              </a:r>
            </a:p>
          </p:txBody>
        </p:sp>
        <p:sp>
          <p:nvSpPr>
            <p:cNvPr id="120" name="Rectangle 119">
              <a:extLst>
                <a:ext uri="{FF2B5EF4-FFF2-40B4-BE49-F238E27FC236}">
                  <a16:creationId xmlns:a16="http://schemas.microsoft.com/office/drawing/2014/main" id="{9BDF1DC7-DAE7-664E-A2B5-0999941E805C}"/>
                </a:ext>
              </a:extLst>
            </p:cNvPr>
            <p:cNvSpPr/>
            <p:nvPr/>
          </p:nvSpPr>
          <p:spPr>
            <a:xfrm>
              <a:off x="2373794" y="1888853"/>
              <a:ext cx="720934"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050" dirty="0">
                  <a:solidFill>
                    <a:schemeClr val="tx1"/>
                  </a:solidFill>
                </a:rPr>
                <a:t>DEP_ELE</a:t>
              </a:r>
            </a:p>
          </p:txBody>
        </p:sp>
      </p:grpSp>
      <p:grpSp>
        <p:nvGrpSpPr>
          <p:cNvPr id="122" name="Group 121">
            <a:extLst>
              <a:ext uri="{FF2B5EF4-FFF2-40B4-BE49-F238E27FC236}">
                <a16:creationId xmlns:a16="http://schemas.microsoft.com/office/drawing/2014/main" id="{6825D107-4C2C-5643-9267-96E12CB9057A}"/>
              </a:ext>
            </a:extLst>
          </p:cNvPr>
          <p:cNvGrpSpPr/>
          <p:nvPr/>
        </p:nvGrpSpPr>
        <p:grpSpPr>
          <a:xfrm>
            <a:off x="663451" y="3304530"/>
            <a:ext cx="965365" cy="1984048"/>
            <a:chOff x="7282612" y="656614"/>
            <a:chExt cx="889618" cy="1984048"/>
          </a:xfrm>
        </p:grpSpPr>
        <p:sp>
          <p:nvSpPr>
            <p:cNvPr id="123" name="Rectangle 122">
              <a:extLst>
                <a:ext uri="{FF2B5EF4-FFF2-40B4-BE49-F238E27FC236}">
                  <a16:creationId xmlns:a16="http://schemas.microsoft.com/office/drawing/2014/main" id="{251D2E14-ED40-B942-9D94-DCDD4073C35D}"/>
                </a:ext>
              </a:extLst>
            </p:cNvPr>
            <p:cNvSpPr/>
            <p:nvPr/>
          </p:nvSpPr>
          <p:spPr>
            <a:xfrm>
              <a:off x="7586272" y="656614"/>
              <a:ext cx="585958"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4" name="Rectangle 123">
              <a:extLst>
                <a:ext uri="{FF2B5EF4-FFF2-40B4-BE49-F238E27FC236}">
                  <a16:creationId xmlns:a16="http://schemas.microsoft.com/office/drawing/2014/main" id="{176E159F-F5A5-134B-8211-9BC0179A9747}"/>
                </a:ext>
              </a:extLst>
            </p:cNvPr>
            <p:cNvSpPr/>
            <p:nvPr/>
          </p:nvSpPr>
          <p:spPr>
            <a:xfrm>
              <a:off x="7434442" y="826351"/>
              <a:ext cx="643043"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5" name="Rectangle 124">
              <a:extLst>
                <a:ext uri="{FF2B5EF4-FFF2-40B4-BE49-F238E27FC236}">
                  <a16:creationId xmlns:a16="http://schemas.microsoft.com/office/drawing/2014/main" id="{0936C22C-CB75-6F45-90A3-5E6F125AFF56}"/>
                </a:ext>
              </a:extLst>
            </p:cNvPr>
            <p:cNvSpPr/>
            <p:nvPr/>
          </p:nvSpPr>
          <p:spPr>
            <a:xfrm>
              <a:off x="7282612" y="996088"/>
              <a:ext cx="691324" cy="1644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DEP_ELE</a:t>
              </a:r>
            </a:p>
          </p:txBody>
        </p:sp>
        <p:sp>
          <p:nvSpPr>
            <p:cNvPr id="127" name="Rectangle 126">
              <a:extLst>
                <a:ext uri="{FF2B5EF4-FFF2-40B4-BE49-F238E27FC236}">
                  <a16:creationId xmlns:a16="http://schemas.microsoft.com/office/drawing/2014/main" id="{9AF40EB4-F44E-9E42-9B61-881E4FA93905}"/>
                </a:ext>
              </a:extLst>
            </p:cNvPr>
            <p:cNvSpPr/>
            <p:nvPr/>
          </p:nvSpPr>
          <p:spPr>
            <a:xfrm>
              <a:off x="7326284" y="1518431"/>
              <a:ext cx="621991"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dep_type</a:t>
              </a:r>
              <a:endParaRPr lang="en-US" sz="1200" dirty="0">
                <a:solidFill>
                  <a:schemeClr val="tx1"/>
                </a:solidFill>
              </a:endParaRPr>
            </a:p>
          </p:txBody>
        </p:sp>
        <p:sp>
          <p:nvSpPr>
            <p:cNvPr id="129" name="Rectangle 128">
              <a:extLst>
                <a:ext uri="{FF2B5EF4-FFF2-40B4-BE49-F238E27FC236}">
                  <a16:creationId xmlns:a16="http://schemas.microsoft.com/office/drawing/2014/main" id="{A7F003F9-2E41-794D-81F8-26FFF8FED270}"/>
                </a:ext>
              </a:extLst>
            </p:cNvPr>
            <p:cNvSpPr/>
            <p:nvPr/>
          </p:nvSpPr>
          <p:spPr>
            <a:xfrm>
              <a:off x="7323490" y="1862538"/>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fld_hi</a:t>
              </a:r>
              <a:endParaRPr lang="en-US" sz="1200" dirty="0">
                <a:solidFill>
                  <a:schemeClr val="tx1"/>
                </a:solidFill>
              </a:endParaRPr>
            </a:p>
          </p:txBody>
        </p:sp>
        <p:sp>
          <p:nvSpPr>
            <p:cNvPr id="133" name="Rectangle 132">
              <a:extLst>
                <a:ext uri="{FF2B5EF4-FFF2-40B4-BE49-F238E27FC236}">
                  <a16:creationId xmlns:a16="http://schemas.microsoft.com/office/drawing/2014/main" id="{D9C49515-4FD0-5746-9E5C-B4F10FF19316}"/>
                </a:ext>
              </a:extLst>
            </p:cNvPr>
            <p:cNvSpPr/>
            <p:nvPr/>
          </p:nvSpPr>
          <p:spPr>
            <a:xfrm>
              <a:off x="7324309" y="1174323"/>
              <a:ext cx="629082"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int12</a:t>
              </a:r>
            </a:p>
            <a:p>
              <a:pPr algn="ctr"/>
              <a:r>
                <a:rPr lang="en-US" sz="1200" dirty="0">
                  <a:solidFill>
                    <a:schemeClr val="tx1"/>
                  </a:solidFill>
                </a:rPr>
                <a:t>REG_NUM</a:t>
              </a:r>
            </a:p>
          </p:txBody>
        </p:sp>
        <p:sp>
          <p:nvSpPr>
            <p:cNvPr id="498" name="Rectangle 497">
              <a:extLst>
                <a:ext uri="{FF2B5EF4-FFF2-40B4-BE49-F238E27FC236}">
                  <a16:creationId xmlns:a16="http://schemas.microsoft.com/office/drawing/2014/main" id="{B9CD0006-74E6-3745-8180-20E3D948461E}"/>
                </a:ext>
              </a:extLst>
            </p:cNvPr>
            <p:cNvSpPr/>
            <p:nvPr/>
          </p:nvSpPr>
          <p:spPr>
            <a:xfrm>
              <a:off x="7324543" y="2205905"/>
              <a:ext cx="624785" cy="3487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fld_lo</a:t>
              </a:r>
              <a:endParaRPr lang="en-US" sz="1200" dirty="0">
                <a:solidFill>
                  <a:schemeClr val="tx1"/>
                </a:solidFill>
              </a:endParaRPr>
            </a:p>
          </p:txBody>
        </p:sp>
      </p:grpSp>
      <p:cxnSp>
        <p:nvCxnSpPr>
          <p:cNvPr id="131" name="Straight Arrow Connector 130">
            <a:extLst>
              <a:ext uri="{FF2B5EF4-FFF2-40B4-BE49-F238E27FC236}">
                <a16:creationId xmlns:a16="http://schemas.microsoft.com/office/drawing/2014/main" id="{F0606F81-63F1-C745-9389-82BD8AA8E5E3}"/>
              </a:ext>
            </a:extLst>
          </p:cNvPr>
          <p:cNvCxnSpPr>
            <a:cxnSpLocks/>
            <a:stCxn id="120" idx="1"/>
            <a:endCxn id="125" idx="3"/>
          </p:cNvCxnSpPr>
          <p:nvPr/>
        </p:nvCxnSpPr>
        <p:spPr>
          <a:xfrm flipH="1">
            <a:off x="1413638" y="2324478"/>
            <a:ext cx="960156" cy="214181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660C9739-0D8C-3C44-A057-9AE8C35F18F7}"/>
              </a:ext>
            </a:extLst>
          </p:cNvPr>
          <p:cNvGrpSpPr/>
          <p:nvPr/>
        </p:nvGrpSpPr>
        <p:grpSpPr>
          <a:xfrm>
            <a:off x="3717464" y="1455542"/>
            <a:ext cx="987570" cy="1418617"/>
            <a:chOff x="3715917" y="2114806"/>
            <a:chExt cx="1134921" cy="1418617"/>
          </a:xfrm>
        </p:grpSpPr>
        <p:sp>
          <p:nvSpPr>
            <p:cNvPr id="28" name="Rectangle 27">
              <a:extLst>
                <a:ext uri="{FF2B5EF4-FFF2-40B4-BE49-F238E27FC236}">
                  <a16:creationId xmlns:a16="http://schemas.microsoft.com/office/drawing/2014/main" id="{0EB5D729-A97C-AE4A-A33B-4EE92DBDA390}"/>
                </a:ext>
              </a:extLst>
            </p:cNvPr>
            <p:cNvSpPr/>
            <p:nvPr/>
          </p:nvSpPr>
          <p:spPr>
            <a:xfrm>
              <a:off x="3919794" y="2114806"/>
              <a:ext cx="931044"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6" name="Rectangle 45">
              <a:extLst>
                <a:ext uri="{FF2B5EF4-FFF2-40B4-BE49-F238E27FC236}">
                  <a16:creationId xmlns:a16="http://schemas.microsoft.com/office/drawing/2014/main" id="{1A11CB17-AC05-4D48-AC46-E41708630842}"/>
                </a:ext>
              </a:extLst>
            </p:cNvPr>
            <p:cNvSpPr/>
            <p:nvPr/>
          </p:nvSpPr>
          <p:spPr>
            <a:xfrm>
              <a:off x="3817080" y="2282826"/>
              <a:ext cx="924666"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47" name="Rectangle 46">
              <a:extLst>
                <a:ext uri="{FF2B5EF4-FFF2-40B4-BE49-F238E27FC236}">
                  <a16:creationId xmlns:a16="http://schemas.microsoft.com/office/drawing/2014/main" id="{C003E87E-8518-014C-832F-53E071577FD8}"/>
                </a:ext>
              </a:extLst>
            </p:cNvPr>
            <p:cNvSpPr/>
            <p:nvPr/>
          </p:nvSpPr>
          <p:spPr>
            <a:xfrm>
              <a:off x="3715917" y="2450846"/>
              <a:ext cx="916735" cy="108257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r>
                <a:rPr lang="en-US" sz="1200" dirty="0">
                  <a:solidFill>
                    <a:schemeClr val="tx1"/>
                  </a:solidFill>
                </a:rPr>
                <a:t>CSR_FMT</a:t>
              </a:r>
            </a:p>
          </p:txBody>
        </p:sp>
        <p:sp>
          <p:nvSpPr>
            <p:cNvPr id="96" name="Rectangle 95">
              <a:extLst>
                <a:ext uri="{FF2B5EF4-FFF2-40B4-BE49-F238E27FC236}">
                  <a16:creationId xmlns:a16="http://schemas.microsoft.com/office/drawing/2014/main" id="{2BBA412A-C807-0A46-ABBC-91E5CDEA34AD}"/>
                </a:ext>
              </a:extLst>
            </p:cNvPr>
            <p:cNvSpPr/>
            <p:nvPr/>
          </p:nvSpPr>
          <p:spPr>
            <a:xfrm>
              <a:off x="3793954" y="2653989"/>
              <a:ext cx="754800"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DEP_LIST</a:t>
              </a:r>
            </a:p>
          </p:txBody>
        </p:sp>
        <p:sp>
          <p:nvSpPr>
            <p:cNvPr id="180" name="Rectangle 179">
              <a:extLst>
                <a:ext uri="{FF2B5EF4-FFF2-40B4-BE49-F238E27FC236}">
                  <a16:creationId xmlns:a16="http://schemas.microsoft.com/office/drawing/2014/main" id="{D04F338B-AAA9-5941-A52A-3820FAE724C9}"/>
                </a:ext>
              </a:extLst>
            </p:cNvPr>
            <p:cNvSpPr/>
            <p:nvPr/>
          </p:nvSpPr>
          <p:spPr>
            <a:xfrm>
              <a:off x="3795606" y="3008535"/>
              <a:ext cx="753147" cy="3487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FLD_FMT</a:t>
              </a:r>
            </a:p>
          </p:txBody>
        </p:sp>
      </p:grpSp>
      <p:sp>
        <p:nvSpPr>
          <p:cNvPr id="208" name="Rounded Rectangle 207">
            <a:extLst>
              <a:ext uri="{FF2B5EF4-FFF2-40B4-BE49-F238E27FC236}">
                <a16:creationId xmlns:a16="http://schemas.microsoft.com/office/drawing/2014/main" id="{9D7234B3-B7D7-9648-AE0D-DF1810F56A96}"/>
              </a:ext>
            </a:extLst>
          </p:cNvPr>
          <p:cNvSpPr/>
          <p:nvPr/>
        </p:nvSpPr>
        <p:spPr>
          <a:xfrm>
            <a:off x="8187865" y="936609"/>
            <a:ext cx="1167007" cy="10096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err="1">
                <a:solidFill>
                  <a:schemeClr val="tx1"/>
                </a:solidFill>
              </a:rPr>
              <a:t>unchg</a:t>
            </a:r>
            <a:r>
              <a:rPr lang="en-US" sz="1100" dirty="0">
                <a:solidFill>
                  <a:schemeClr val="tx1"/>
                </a:solidFill>
              </a:rPr>
              <a:t>,   </a:t>
            </a:r>
            <a:r>
              <a:rPr lang="en-US" sz="1100" dirty="0" err="1">
                <a:solidFill>
                  <a:schemeClr val="tx1"/>
                </a:solidFill>
              </a:rPr>
              <a:t>wr_val</a:t>
            </a:r>
            <a:endParaRPr lang="en-US" sz="1100" dirty="0">
              <a:solidFill>
                <a:schemeClr val="tx1"/>
              </a:solidFill>
            </a:endParaRPr>
          </a:p>
          <a:p>
            <a:r>
              <a:rPr lang="en-US" sz="1100" dirty="0" err="1">
                <a:solidFill>
                  <a:schemeClr val="tx1"/>
                </a:solidFill>
              </a:rPr>
              <a:t>near_up</a:t>
            </a:r>
            <a:r>
              <a:rPr lang="en-US" sz="1100" dirty="0">
                <a:solidFill>
                  <a:schemeClr val="tx1"/>
                </a:solidFill>
              </a:rPr>
              <a:t>, </a:t>
            </a:r>
            <a:r>
              <a:rPr lang="en-US" sz="1100" dirty="0" err="1">
                <a:solidFill>
                  <a:schemeClr val="tx1"/>
                </a:solidFill>
              </a:rPr>
              <a:t>near_dn</a:t>
            </a:r>
            <a:r>
              <a:rPr lang="en-US" sz="1100" dirty="0">
                <a:solidFill>
                  <a:schemeClr val="tx1"/>
                </a:solidFill>
              </a:rPr>
              <a:t>,</a:t>
            </a:r>
          </a:p>
          <a:p>
            <a:r>
              <a:rPr lang="en-US" sz="1100" dirty="0" err="1">
                <a:solidFill>
                  <a:schemeClr val="tx1"/>
                </a:solidFill>
              </a:rPr>
              <a:t>nxt_up</a:t>
            </a:r>
            <a:r>
              <a:rPr lang="en-US" sz="1100" dirty="0">
                <a:solidFill>
                  <a:schemeClr val="tx1"/>
                </a:solidFill>
              </a:rPr>
              <a:t>,   </a:t>
            </a:r>
            <a:r>
              <a:rPr lang="en-US" sz="1100" dirty="0" err="1">
                <a:solidFill>
                  <a:schemeClr val="tx1"/>
                </a:solidFill>
              </a:rPr>
              <a:t>nxt_dn</a:t>
            </a:r>
            <a:r>
              <a:rPr lang="en-US" sz="1100" dirty="0">
                <a:solidFill>
                  <a:schemeClr val="tx1"/>
                </a:solidFill>
              </a:rPr>
              <a:t>,</a:t>
            </a:r>
          </a:p>
          <a:p>
            <a:r>
              <a:rPr lang="en-US" sz="1100" dirty="0">
                <a:solidFill>
                  <a:schemeClr val="tx1"/>
                </a:solidFill>
              </a:rPr>
              <a:t>large          small,</a:t>
            </a:r>
          </a:p>
          <a:p>
            <a:r>
              <a:rPr lang="en-US" sz="1100" dirty="0">
                <a:solidFill>
                  <a:schemeClr val="tx1"/>
                </a:solidFill>
              </a:rPr>
              <a:t>extend,   </a:t>
            </a:r>
            <a:r>
              <a:rPr lang="en-US" sz="1100" dirty="0" err="1">
                <a:solidFill>
                  <a:schemeClr val="tx1"/>
                </a:solidFill>
              </a:rPr>
              <a:t>wpri</a:t>
            </a:r>
            <a:r>
              <a:rPr lang="en-US" sz="1100" dirty="0">
                <a:solidFill>
                  <a:schemeClr val="tx1"/>
                </a:solidFill>
              </a:rPr>
              <a:t>, </a:t>
            </a:r>
            <a:r>
              <a:rPr lang="en-US" sz="1100" dirty="0" err="1">
                <a:solidFill>
                  <a:schemeClr val="tx1"/>
                </a:solidFill>
              </a:rPr>
              <a:t>imm_val</a:t>
            </a:r>
            <a:endParaRPr lang="en-US" sz="1100" dirty="0">
              <a:solidFill>
                <a:schemeClr val="tx1"/>
              </a:solidFill>
            </a:endParaRPr>
          </a:p>
        </p:txBody>
      </p:sp>
      <p:sp>
        <p:nvSpPr>
          <p:cNvPr id="214" name="Rounded Rectangle 213">
            <a:extLst>
              <a:ext uri="{FF2B5EF4-FFF2-40B4-BE49-F238E27FC236}">
                <a16:creationId xmlns:a16="http://schemas.microsoft.com/office/drawing/2014/main" id="{A738E457-A76F-794F-98A5-1CDE9C5F6DC7}"/>
              </a:ext>
            </a:extLst>
          </p:cNvPr>
          <p:cNvSpPr/>
          <p:nvPr/>
        </p:nvSpPr>
        <p:spPr>
          <a:xfrm>
            <a:off x="307706" y="2978129"/>
            <a:ext cx="626243" cy="36342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CSR, </a:t>
            </a:r>
            <a:r>
              <a:rPr lang="en-US" sz="1100" dirty="0" err="1">
                <a:solidFill>
                  <a:schemeClr val="tx1"/>
                </a:solidFill>
              </a:rPr>
              <a:t>Xreg</a:t>
            </a:r>
            <a:r>
              <a:rPr lang="en-US" sz="1100" dirty="0">
                <a:solidFill>
                  <a:schemeClr val="tx1"/>
                </a:solidFill>
              </a:rPr>
              <a:t>, </a:t>
            </a:r>
            <a:r>
              <a:rPr lang="en-US" sz="1100" dirty="0" err="1">
                <a:solidFill>
                  <a:schemeClr val="tx1"/>
                </a:solidFill>
              </a:rPr>
              <a:t>Freg</a:t>
            </a:r>
            <a:r>
              <a:rPr lang="en-US" sz="1100" dirty="0">
                <a:solidFill>
                  <a:schemeClr val="tx1"/>
                </a:solidFill>
              </a:rPr>
              <a:t>, </a:t>
            </a:r>
            <a:r>
              <a:rPr lang="en-US" sz="1100" dirty="0" err="1">
                <a:solidFill>
                  <a:schemeClr val="tx1"/>
                </a:solidFill>
              </a:rPr>
              <a:t>Vreg</a:t>
            </a:r>
            <a:endParaRPr lang="en-US" sz="1100" dirty="0">
              <a:solidFill>
                <a:schemeClr val="tx1"/>
              </a:solidFill>
            </a:endParaRPr>
          </a:p>
        </p:txBody>
      </p:sp>
      <p:cxnSp>
        <p:nvCxnSpPr>
          <p:cNvPr id="215" name="Straight Arrow Connector 173">
            <a:extLst>
              <a:ext uri="{FF2B5EF4-FFF2-40B4-BE49-F238E27FC236}">
                <a16:creationId xmlns:a16="http://schemas.microsoft.com/office/drawing/2014/main" id="{71241663-5E0E-C54D-A704-75C1EDDF81C7}"/>
              </a:ext>
            </a:extLst>
          </p:cNvPr>
          <p:cNvCxnSpPr>
            <a:cxnSpLocks/>
            <a:stCxn id="214" idx="1"/>
            <a:endCxn id="127" idx="1"/>
          </p:cNvCxnSpPr>
          <p:nvPr/>
        </p:nvCxnSpPr>
        <p:spPr>
          <a:xfrm rot="10800000" flipH="1" flipV="1">
            <a:off x="307705" y="3159838"/>
            <a:ext cx="403133" cy="1180879"/>
          </a:xfrm>
          <a:prstGeom prst="curvedConnector3">
            <a:avLst>
              <a:gd name="adj1" fmla="val -56706"/>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221" name="Straight Arrow Connector 173">
            <a:extLst>
              <a:ext uri="{FF2B5EF4-FFF2-40B4-BE49-F238E27FC236}">
                <a16:creationId xmlns:a16="http://schemas.microsoft.com/office/drawing/2014/main" id="{6FF29131-B195-2D47-9C9C-72981A05590A}"/>
              </a:ext>
            </a:extLst>
          </p:cNvPr>
          <p:cNvCxnSpPr>
            <a:cxnSpLocks/>
            <a:stCxn id="505" idx="2"/>
            <a:endCxn id="648" idx="1"/>
          </p:cNvCxnSpPr>
          <p:nvPr/>
        </p:nvCxnSpPr>
        <p:spPr>
          <a:xfrm rot="16200000" flipH="1">
            <a:off x="2054829" y="4069066"/>
            <a:ext cx="456695" cy="428227"/>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26" name="Straight Arrow Connector 173">
            <a:extLst>
              <a:ext uri="{FF2B5EF4-FFF2-40B4-BE49-F238E27FC236}">
                <a16:creationId xmlns:a16="http://schemas.microsoft.com/office/drawing/2014/main" id="{EDA04631-A184-BC43-8D15-0D32FDDEA1C4}"/>
              </a:ext>
            </a:extLst>
          </p:cNvPr>
          <p:cNvCxnSpPr>
            <a:cxnSpLocks/>
            <a:stCxn id="232" idx="1"/>
            <a:endCxn id="120" idx="3"/>
          </p:cNvCxnSpPr>
          <p:nvPr/>
        </p:nvCxnSpPr>
        <p:spPr>
          <a:xfrm rot="10800000" flipV="1">
            <a:off x="3094729" y="984792"/>
            <a:ext cx="1015877" cy="1339686"/>
          </a:xfrm>
          <a:prstGeom prst="curvedConnector3">
            <a:avLst>
              <a:gd name="adj1" fmla="val 58798"/>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32" name="TextBox 231">
            <a:extLst>
              <a:ext uri="{FF2B5EF4-FFF2-40B4-BE49-F238E27FC236}">
                <a16:creationId xmlns:a16="http://schemas.microsoft.com/office/drawing/2014/main" id="{2FD5422A-83AE-E241-8E84-6DFF2884A92B}"/>
              </a:ext>
            </a:extLst>
          </p:cNvPr>
          <p:cNvSpPr txBox="1"/>
          <p:nvPr/>
        </p:nvSpPr>
        <p:spPr>
          <a:xfrm>
            <a:off x="4110605" y="892459"/>
            <a:ext cx="1073475" cy="184666"/>
          </a:xfrm>
          <a:prstGeom prst="rect">
            <a:avLst/>
          </a:prstGeom>
          <a:noFill/>
        </p:spPr>
        <p:txBody>
          <a:bodyPr wrap="square" lIns="0" tIns="0" rIns="0" bIns="0" rtlCol="0">
            <a:spAutoFit/>
          </a:bodyPr>
          <a:lstStyle/>
          <a:p>
            <a:r>
              <a:rPr lang="en-US" sz="1200" dirty="0"/>
              <a:t>Could be empty!</a:t>
            </a:r>
          </a:p>
        </p:txBody>
      </p:sp>
      <p:cxnSp>
        <p:nvCxnSpPr>
          <p:cNvPr id="233" name="Straight Arrow Connector 173">
            <a:extLst>
              <a:ext uri="{FF2B5EF4-FFF2-40B4-BE49-F238E27FC236}">
                <a16:creationId xmlns:a16="http://schemas.microsoft.com/office/drawing/2014/main" id="{3C7C54FB-46DD-9940-8CCC-7456C6131B75}"/>
              </a:ext>
            </a:extLst>
          </p:cNvPr>
          <p:cNvCxnSpPr>
            <a:cxnSpLocks/>
            <a:stCxn id="505" idx="2"/>
            <a:endCxn id="125" idx="3"/>
          </p:cNvCxnSpPr>
          <p:nvPr/>
        </p:nvCxnSpPr>
        <p:spPr>
          <a:xfrm rot="5400000">
            <a:off x="1535622" y="3932850"/>
            <a:ext cx="411458" cy="65542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36" name="Straight Arrow Connector 173">
            <a:extLst>
              <a:ext uri="{FF2B5EF4-FFF2-40B4-BE49-F238E27FC236}">
                <a16:creationId xmlns:a16="http://schemas.microsoft.com/office/drawing/2014/main" id="{DE856861-9750-C84F-8FAE-A53E53B26626}"/>
              </a:ext>
            </a:extLst>
          </p:cNvPr>
          <p:cNvCxnSpPr>
            <a:cxnSpLocks/>
            <a:stCxn id="232" idx="1"/>
            <a:endCxn id="96" idx="1"/>
          </p:cNvCxnSpPr>
          <p:nvPr/>
        </p:nvCxnSpPr>
        <p:spPr>
          <a:xfrm rot="10800000" flipV="1">
            <a:off x="3785369" y="984792"/>
            <a:ext cx="325236" cy="1184304"/>
          </a:xfrm>
          <a:prstGeom prst="curvedConnector3">
            <a:avLst>
              <a:gd name="adj1" fmla="val 170287"/>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E952F3FD-761B-6A4E-AEA7-5008E9E72647}"/>
              </a:ext>
            </a:extLst>
          </p:cNvPr>
          <p:cNvCxnSpPr>
            <a:cxnSpLocks/>
            <a:stCxn id="180" idx="3"/>
            <a:endCxn id="201" idx="1"/>
          </p:cNvCxnSpPr>
          <p:nvPr/>
        </p:nvCxnSpPr>
        <p:spPr>
          <a:xfrm>
            <a:off x="4442169" y="2523642"/>
            <a:ext cx="585677" cy="36989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273" name="Group 272">
            <a:extLst>
              <a:ext uri="{FF2B5EF4-FFF2-40B4-BE49-F238E27FC236}">
                <a16:creationId xmlns:a16="http://schemas.microsoft.com/office/drawing/2014/main" id="{01668EFF-B3DD-6443-B8E7-6DCEC96D9D50}"/>
              </a:ext>
            </a:extLst>
          </p:cNvPr>
          <p:cNvGrpSpPr/>
          <p:nvPr/>
        </p:nvGrpSpPr>
        <p:grpSpPr>
          <a:xfrm>
            <a:off x="5027846" y="1596991"/>
            <a:ext cx="982874" cy="2261549"/>
            <a:chOff x="4705337" y="2530310"/>
            <a:chExt cx="1876694" cy="2261549"/>
          </a:xfrm>
        </p:grpSpPr>
        <p:sp>
          <p:nvSpPr>
            <p:cNvPr id="203" name="Rectangle 202">
              <a:extLst>
                <a:ext uri="{FF2B5EF4-FFF2-40B4-BE49-F238E27FC236}">
                  <a16:creationId xmlns:a16="http://schemas.microsoft.com/office/drawing/2014/main" id="{43152C98-F652-0B44-AD72-B3A1211704C0}"/>
                </a:ext>
              </a:extLst>
            </p:cNvPr>
            <p:cNvSpPr/>
            <p:nvPr/>
          </p:nvSpPr>
          <p:spPr>
            <a:xfrm>
              <a:off x="4883023" y="2530310"/>
              <a:ext cx="1699008" cy="20256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2" name="Rectangle 201">
              <a:extLst>
                <a:ext uri="{FF2B5EF4-FFF2-40B4-BE49-F238E27FC236}">
                  <a16:creationId xmlns:a16="http://schemas.microsoft.com/office/drawing/2014/main" id="{08FEC5B9-F94F-A348-A6FD-018CFFC5451A}"/>
                </a:ext>
              </a:extLst>
            </p:cNvPr>
            <p:cNvSpPr/>
            <p:nvPr/>
          </p:nvSpPr>
          <p:spPr>
            <a:xfrm>
              <a:off x="4789614" y="2700047"/>
              <a:ext cx="1641317" cy="19574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201" name="Rectangle 200">
              <a:extLst>
                <a:ext uri="{FF2B5EF4-FFF2-40B4-BE49-F238E27FC236}">
                  <a16:creationId xmlns:a16="http://schemas.microsoft.com/office/drawing/2014/main" id="{CEA8E13D-82C6-784E-BFD5-F220604C5520}"/>
                </a:ext>
              </a:extLst>
            </p:cNvPr>
            <p:cNvSpPr/>
            <p:nvPr/>
          </p:nvSpPr>
          <p:spPr>
            <a:xfrm>
              <a:off x="4705337" y="2861859"/>
              <a:ext cx="1559578" cy="193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FLD_FMT</a:t>
              </a:r>
            </a:p>
          </p:txBody>
        </p:sp>
        <p:sp>
          <p:nvSpPr>
            <p:cNvPr id="179" name="Rectangle 178">
              <a:extLst>
                <a:ext uri="{FF2B5EF4-FFF2-40B4-BE49-F238E27FC236}">
                  <a16:creationId xmlns:a16="http://schemas.microsoft.com/office/drawing/2014/main" id="{55322EF1-4E99-0144-BE55-94622F6D83F9}"/>
                </a:ext>
              </a:extLst>
            </p:cNvPr>
            <p:cNvSpPr/>
            <p:nvPr/>
          </p:nvSpPr>
          <p:spPr>
            <a:xfrm>
              <a:off x="4831632" y="3055342"/>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fld_msb</a:t>
              </a:r>
              <a:endParaRPr lang="en-US" sz="1200" dirty="0">
                <a:solidFill>
                  <a:schemeClr val="tx1"/>
                </a:solidFill>
              </a:endParaRPr>
            </a:p>
          </p:txBody>
        </p:sp>
        <p:sp>
          <p:nvSpPr>
            <p:cNvPr id="184" name="Rectangle 183">
              <a:extLst>
                <a:ext uri="{FF2B5EF4-FFF2-40B4-BE49-F238E27FC236}">
                  <a16:creationId xmlns:a16="http://schemas.microsoft.com/office/drawing/2014/main" id="{889CF365-CC5E-4A42-A84B-0405104B3962}"/>
                </a:ext>
              </a:extLst>
            </p:cNvPr>
            <p:cNvSpPr/>
            <p:nvPr/>
          </p:nvSpPr>
          <p:spPr>
            <a:xfrm>
              <a:off x="4837885" y="3709049"/>
              <a:ext cx="1310593" cy="3382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List</a:t>
              </a:r>
            </a:p>
            <a:p>
              <a:pPr algn="ctr"/>
              <a:r>
                <a:rPr lang="en-US" sz="1200" dirty="0">
                  <a:solidFill>
                    <a:schemeClr val="tx1"/>
                  </a:solidFill>
                </a:rPr>
                <a:t>FLD_RNG</a:t>
              </a:r>
            </a:p>
          </p:txBody>
        </p:sp>
        <p:sp>
          <p:nvSpPr>
            <p:cNvPr id="577" name="Rectangle 576">
              <a:extLst>
                <a:ext uri="{FF2B5EF4-FFF2-40B4-BE49-F238E27FC236}">
                  <a16:creationId xmlns:a16="http://schemas.microsoft.com/office/drawing/2014/main" id="{5A571007-A483-8340-B03C-7742F91BA862}"/>
                </a:ext>
              </a:extLst>
            </p:cNvPr>
            <p:cNvSpPr/>
            <p:nvPr/>
          </p:nvSpPr>
          <p:spPr>
            <a:xfrm>
              <a:off x="4834962" y="3392646"/>
              <a:ext cx="1308928"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Bitfld6</a:t>
              </a:r>
            </a:p>
            <a:p>
              <a:pPr algn="ctr"/>
              <a:r>
                <a:rPr lang="en-US" sz="1200" dirty="0" err="1">
                  <a:solidFill>
                    <a:schemeClr val="tx1"/>
                  </a:solidFill>
                </a:rPr>
                <a:t>fld_lsb</a:t>
              </a:r>
              <a:endParaRPr lang="en-US" sz="1200" dirty="0">
                <a:solidFill>
                  <a:schemeClr val="tx1"/>
                </a:solidFill>
              </a:endParaRPr>
            </a:p>
          </p:txBody>
        </p:sp>
      </p:grpSp>
      <p:grpSp>
        <p:nvGrpSpPr>
          <p:cNvPr id="278" name="Group 277">
            <a:extLst>
              <a:ext uri="{FF2B5EF4-FFF2-40B4-BE49-F238E27FC236}">
                <a16:creationId xmlns:a16="http://schemas.microsoft.com/office/drawing/2014/main" id="{282C1E48-063E-2842-ADB9-237307C363AE}"/>
              </a:ext>
            </a:extLst>
          </p:cNvPr>
          <p:cNvGrpSpPr/>
          <p:nvPr/>
        </p:nvGrpSpPr>
        <p:grpSpPr>
          <a:xfrm>
            <a:off x="1576664" y="4769395"/>
            <a:ext cx="886426" cy="153888"/>
            <a:chOff x="1761550" y="4010890"/>
            <a:chExt cx="886426" cy="143652"/>
          </a:xfrm>
        </p:grpSpPr>
        <p:sp>
          <p:nvSpPr>
            <p:cNvPr id="276" name="TextBox 275">
              <a:extLst>
                <a:ext uri="{FF2B5EF4-FFF2-40B4-BE49-F238E27FC236}">
                  <a16:creationId xmlns:a16="http://schemas.microsoft.com/office/drawing/2014/main" id="{3253A049-3B3D-E745-9872-B279E2CE1F09}"/>
                </a:ext>
              </a:extLst>
            </p:cNvPr>
            <p:cNvSpPr txBox="1"/>
            <p:nvPr/>
          </p:nvSpPr>
          <p:spPr>
            <a:xfrm>
              <a:off x="1761550" y="4010890"/>
              <a:ext cx="439014" cy="143652"/>
            </a:xfrm>
            <a:prstGeom prst="rect">
              <a:avLst/>
            </a:prstGeom>
            <a:noFill/>
          </p:spPr>
          <p:txBody>
            <a:bodyPr wrap="square" lIns="0" tIns="0" rIns="0" bIns="0" rtlCol="0">
              <a:spAutoFit/>
            </a:bodyPr>
            <a:lstStyle/>
            <a:p>
              <a:pPr algn="ctr"/>
              <a:r>
                <a:rPr lang="en-US" sz="1000" dirty="0"/>
                <a:t>fetch</a:t>
              </a:r>
            </a:p>
          </p:txBody>
        </p:sp>
        <p:sp>
          <p:nvSpPr>
            <p:cNvPr id="277" name="TextBox 276">
              <a:extLst>
                <a:ext uri="{FF2B5EF4-FFF2-40B4-BE49-F238E27FC236}">
                  <a16:creationId xmlns:a16="http://schemas.microsoft.com/office/drawing/2014/main" id="{899182CB-39AC-4345-B2FB-C8717541BB82}"/>
                </a:ext>
              </a:extLst>
            </p:cNvPr>
            <p:cNvSpPr txBox="1"/>
            <p:nvPr/>
          </p:nvSpPr>
          <p:spPr>
            <a:xfrm>
              <a:off x="2244366" y="4010890"/>
              <a:ext cx="403610" cy="143652"/>
            </a:xfrm>
            <a:prstGeom prst="rect">
              <a:avLst/>
            </a:prstGeom>
            <a:noFill/>
          </p:spPr>
          <p:txBody>
            <a:bodyPr wrap="square" lIns="0" tIns="0" rIns="0" bIns="0" rtlCol="0">
              <a:spAutoFit/>
            </a:bodyPr>
            <a:lstStyle/>
            <a:p>
              <a:pPr algn="ctr"/>
              <a:r>
                <a:rPr lang="en-US" sz="1000" dirty="0"/>
                <a:t>check</a:t>
              </a:r>
            </a:p>
          </p:txBody>
        </p:sp>
      </p:grpSp>
      <p:cxnSp>
        <p:nvCxnSpPr>
          <p:cNvPr id="279" name="Straight Arrow Connector 173">
            <a:extLst>
              <a:ext uri="{FF2B5EF4-FFF2-40B4-BE49-F238E27FC236}">
                <a16:creationId xmlns:a16="http://schemas.microsoft.com/office/drawing/2014/main" id="{E9C3A9DC-7B63-DB48-8B31-0544AF0CBFFB}"/>
              </a:ext>
            </a:extLst>
          </p:cNvPr>
          <p:cNvCxnSpPr>
            <a:cxnSpLocks/>
            <a:stCxn id="276" idx="0"/>
            <a:endCxn id="125" idx="3"/>
          </p:cNvCxnSpPr>
          <p:nvPr/>
        </p:nvCxnSpPr>
        <p:spPr>
          <a:xfrm rot="16200000" flipV="1">
            <a:off x="1453353" y="4426576"/>
            <a:ext cx="303104" cy="3825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2" name="Straight Arrow Connector 173">
            <a:extLst>
              <a:ext uri="{FF2B5EF4-FFF2-40B4-BE49-F238E27FC236}">
                <a16:creationId xmlns:a16="http://schemas.microsoft.com/office/drawing/2014/main" id="{BF37C33A-AC30-214B-A45E-8827FD676F00}"/>
              </a:ext>
            </a:extLst>
          </p:cNvPr>
          <p:cNvCxnSpPr>
            <a:cxnSpLocks/>
            <a:stCxn id="277" idx="0"/>
            <a:endCxn id="648" idx="1"/>
          </p:cNvCxnSpPr>
          <p:nvPr/>
        </p:nvCxnSpPr>
        <p:spPr>
          <a:xfrm rot="5400000" flipH="1" flipV="1">
            <a:off x="2250354" y="4522460"/>
            <a:ext cx="257867" cy="236005"/>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88" name="TextBox 287">
            <a:extLst>
              <a:ext uri="{FF2B5EF4-FFF2-40B4-BE49-F238E27FC236}">
                <a16:creationId xmlns:a16="http://schemas.microsoft.com/office/drawing/2014/main" id="{7DB43998-FE9A-9C48-BDC9-1C7BAC5A7686}"/>
              </a:ext>
            </a:extLst>
          </p:cNvPr>
          <p:cNvSpPr txBox="1"/>
          <p:nvPr/>
        </p:nvSpPr>
        <p:spPr>
          <a:xfrm>
            <a:off x="2677443" y="5355264"/>
            <a:ext cx="1222560" cy="615553"/>
          </a:xfrm>
          <a:prstGeom prst="rect">
            <a:avLst/>
          </a:prstGeom>
          <a:noFill/>
        </p:spPr>
        <p:txBody>
          <a:bodyPr wrap="square" lIns="0" tIns="0" rIns="0" bIns="0" rtlCol="0">
            <a:spAutoFit/>
          </a:bodyPr>
          <a:lstStyle/>
          <a:p>
            <a:r>
              <a:rPr lang="en-US" sz="1000" dirty="0"/>
              <a:t>When all DEP_ELEs are within FLD_RNGs, the FLD_FMT list describes the CSR field format</a:t>
            </a:r>
          </a:p>
        </p:txBody>
      </p:sp>
      <p:cxnSp>
        <p:nvCxnSpPr>
          <p:cNvPr id="289" name="Straight Arrow Connector 173">
            <a:extLst>
              <a:ext uri="{FF2B5EF4-FFF2-40B4-BE49-F238E27FC236}">
                <a16:creationId xmlns:a16="http://schemas.microsoft.com/office/drawing/2014/main" id="{658B1893-CB81-934B-BB4A-B213FC9C9AA5}"/>
              </a:ext>
            </a:extLst>
          </p:cNvPr>
          <p:cNvCxnSpPr>
            <a:cxnSpLocks/>
            <a:stCxn id="648" idx="2"/>
            <a:endCxn id="288" idx="0"/>
          </p:cNvCxnSpPr>
          <p:nvPr/>
        </p:nvCxnSpPr>
        <p:spPr>
          <a:xfrm rot="16200000" flipH="1">
            <a:off x="2907077" y="4973617"/>
            <a:ext cx="396395" cy="366897"/>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92" name="Straight Arrow Connector 173">
            <a:extLst>
              <a:ext uri="{FF2B5EF4-FFF2-40B4-BE49-F238E27FC236}">
                <a16:creationId xmlns:a16="http://schemas.microsoft.com/office/drawing/2014/main" id="{776E3301-D69B-DB40-97EE-83D8409A0059}"/>
              </a:ext>
            </a:extLst>
          </p:cNvPr>
          <p:cNvCxnSpPr>
            <a:cxnSpLocks/>
            <a:stCxn id="709" idx="0"/>
            <a:endCxn id="696" idx="3"/>
          </p:cNvCxnSpPr>
          <p:nvPr/>
        </p:nvCxnSpPr>
        <p:spPr>
          <a:xfrm rot="16200000" flipV="1">
            <a:off x="3912075" y="3292329"/>
            <a:ext cx="508293" cy="325680"/>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298" name="TextBox 297">
            <a:extLst>
              <a:ext uri="{FF2B5EF4-FFF2-40B4-BE49-F238E27FC236}">
                <a16:creationId xmlns:a16="http://schemas.microsoft.com/office/drawing/2014/main" id="{C2C156A0-8A4A-404E-9D58-BBB91FA27F53}"/>
              </a:ext>
            </a:extLst>
          </p:cNvPr>
          <p:cNvSpPr txBox="1"/>
          <p:nvPr/>
        </p:nvSpPr>
        <p:spPr>
          <a:xfrm>
            <a:off x="4045595" y="5263648"/>
            <a:ext cx="2776904" cy="923330"/>
          </a:xfrm>
          <a:prstGeom prst="rect">
            <a:avLst/>
          </a:prstGeom>
          <a:noFill/>
        </p:spPr>
        <p:txBody>
          <a:bodyPr wrap="square" lIns="0" tIns="0" rIns="0" bIns="0" rtlCol="0">
            <a:spAutoFit/>
          </a:bodyPr>
          <a:lstStyle/>
          <a:p>
            <a:r>
              <a:rPr lang="en-US" sz="1000" dirty="0"/>
              <a:t>For each field in that format, search the FLD_COND list for a range that includes the </a:t>
            </a:r>
            <a:r>
              <a:rPr lang="en-US" sz="1000" dirty="0" err="1"/>
              <a:t>wr_val</a:t>
            </a:r>
            <a:r>
              <a:rPr lang="en-US" sz="1000" dirty="0"/>
              <a:t>, and apply the mapping function to update that field value)</a:t>
            </a:r>
          </a:p>
          <a:p>
            <a:endParaRPr lang="en-US" sz="1000" dirty="0"/>
          </a:p>
          <a:p>
            <a:r>
              <a:rPr lang="en-US" sz="1000" dirty="0"/>
              <a:t>Optional, unimplemented CSRs are encoded as bitmask with zero mask, zero value</a:t>
            </a:r>
          </a:p>
        </p:txBody>
      </p:sp>
      <p:grpSp>
        <p:nvGrpSpPr>
          <p:cNvPr id="300" name="Group 299">
            <a:extLst>
              <a:ext uri="{FF2B5EF4-FFF2-40B4-BE49-F238E27FC236}">
                <a16:creationId xmlns:a16="http://schemas.microsoft.com/office/drawing/2014/main" id="{691025E6-6F6F-5946-8DCF-29211357D065}"/>
              </a:ext>
            </a:extLst>
          </p:cNvPr>
          <p:cNvGrpSpPr/>
          <p:nvPr/>
        </p:nvGrpSpPr>
        <p:grpSpPr>
          <a:xfrm>
            <a:off x="6587639" y="2767631"/>
            <a:ext cx="998973" cy="1317388"/>
            <a:chOff x="4705336" y="2530311"/>
            <a:chExt cx="1144493" cy="1317388"/>
          </a:xfrm>
        </p:grpSpPr>
        <p:sp>
          <p:nvSpPr>
            <p:cNvPr id="301" name="Rectangle 300">
              <a:extLst>
                <a:ext uri="{FF2B5EF4-FFF2-40B4-BE49-F238E27FC236}">
                  <a16:creationId xmlns:a16="http://schemas.microsoft.com/office/drawing/2014/main" id="{26A7F5C7-31AD-4348-A0F1-764F4A670677}"/>
                </a:ext>
              </a:extLst>
            </p:cNvPr>
            <p:cNvSpPr/>
            <p:nvPr/>
          </p:nvSpPr>
          <p:spPr>
            <a:xfrm>
              <a:off x="4883024" y="2530311"/>
              <a:ext cx="966805" cy="108890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2" name="Rectangle 301">
              <a:extLst>
                <a:ext uri="{FF2B5EF4-FFF2-40B4-BE49-F238E27FC236}">
                  <a16:creationId xmlns:a16="http://schemas.microsoft.com/office/drawing/2014/main" id="{2955E2BD-4D9C-5B46-A1CE-A0D4BF7B13F3}"/>
                </a:ext>
              </a:extLst>
            </p:cNvPr>
            <p:cNvSpPr/>
            <p:nvPr/>
          </p:nvSpPr>
          <p:spPr>
            <a:xfrm>
              <a:off x="4789611" y="2700048"/>
              <a:ext cx="972756" cy="102338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303" name="Rectangle 302">
              <a:extLst>
                <a:ext uri="{FF2B5EF4-FFF2-40B4-BE49-F238E27FC236}">
                  <a16:creationId xmlns:a16="http://schemas.microsoft.com/office/drawing/2014/main" id="{65539F16-9F33-1148-A8C8-D0BB20438853}"/>
                </a:ext>
              </a:extLst>
            </p:cNvPr>
            <p:cNvSpPr/>
            <p:nvPr/>
          </p:nvSpPr>
          <p:spPr>
            <a:xfrm>
              <a:off x="4705336" y="2861860"/>
              <a:ext cx="972755" cy="9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FLD_RNG</a:t>
              </a:r>
            </a:p>
          </p:txBody>
        </p:sp>
        <p:sp>
          <p:nvSpPr>
            <p:cNvPr id="307" name="Rectangle 306">
              <a:extLst>
                <a:ext uri="{FF2B5EF4-FFF2-40B4-BE49-F238E27FC236}">
                  <a16:creationId xmlns:a16="http://schemas.microsoft.com/office/drawing/2014/main" id="{BEAF2674-02DF-C147-A0FA-D715D028AC4F}"/>
                </a:ext>
              </a:extLst>
            </p:cNvPr>
            <p:cNvSpPr/>
            <p:nvPr/>
          </p:nvSpPr>
          <p:spPr>
            <a:xfrm>
              <a:off x="4814880" y="3076794"/>
              <a:ext cx="770464" cy="302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fld_msk</a:t>
              </a:r>
              <a:endParaRPr lang="en-US" sz="1200" dirty="0">
                <a:solidFill>
                  <a:schemeClr val="tx1"/>
                </a:solidFill>
              </a:endParaRPr>
            </a:p>
          </p:txBody>
        </p:sp>
        <p:sp>
          <p:nvSpPr>
            <p:cNvPr id="473" name="Rectangle 472">
              <a:extLst>
                <a:ext uri="{FF2B5EF4-FFF2-40B4-BE49-F238E27FC236}">
                  <a16:creationId xmlns:a16="http://schemas.microsoft.com/office/drawing/2014/main" id="{A498D89A-ED2B-604A-8C1D-E5777EF7E720}"/>
                </a:ext>
              </a:extLst>
            </p:cNvPr>
            <p:cNvSpPr/>
            <p:nvPr/>
          </p:nvSpPr>
          <p:spPr>
            <a:xfrm>
              <a:off x="4816956" y="3387210"/>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Bitfld64 </a:t>
              </a:r>
              <a:r>
                <a:rPr lang="en-US" sz="1200" dirty="0" err="1">
                  <a:solidFill>
                    <a:schemeClr val="tx1"/>
                  </a:solidFill>
                </a:rPr>
                <a:t>fld_val</a:t>
              </a:r>
              <a:endParaRPr lang="en-US" sz="1200" dirty="0">
                <a:solidFill>
                  <a:schemeClr val="tx1"/>
                </a:solidFill>
              </a:endParaRPr>
            </a:p>
          </p:txBody>
        </p:sp>
      </p:grpSp>
      <p:cxnSp>
        <p:nvCxnSpPr>
          <p:cNvPr id="63" name="Straight Arrow Connector 173">
            <a:extLst>
              <a:ext uri="{FF2B5EF4-FFF2-40B4-BE49-F238E27FC236}">
                <a16:creationId xmlns:a16="http://schemas.microsoft.com/office/drawing/2014/main" id="{5B8FE7F3-BC0F-A845-9FAD-A955C6566660}"/>
              </a:ext>
            </a:extLst>
          </p:cNvPr>
          <p:cNvCxnSpPr>
            <a:cxnSpLocks/>
            <a:stCxn id="298" idx="3"/>
            <a:endCxn id="303" idx="1"/>
          </p:cNvCxnSpPr>
          <p:nvPr/>
        </p:nvCxnSpPr>
        <p:spPr>
          <a:xfrm flipH="1" flipV="1">
            <a:off x="6587639" y="3592100"/>
            <a:ext cx="234860" cy="2133213"/>
          </a:xfrm>
          <a:prstGeom prst="curvedConnector5">
            <a:avLst>
              <a:gd name="adj1" fmla="val -97335"/>
              <a:gd name="adj2" fmla="val 49267"/>
              <a:gd name="adj3" fmla="val 197335"/>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F48E51B9-6A74-F348-B93C-3CFE480B8C75}"/>
              </a:ext>
            </a:extLst>
          </p:cNvPr>
          <p:cNvCxnSpPr>
            <a:cxnSpLocks/>
            <a:stCxn id="184" idx="3"/>
            <a:endCxn id="384" idx="1"/>
          </p:cNvCxnSpPr>
          <p:nvPr/>
        </p:nvCxnSpPr>
        <p:spPr>
          <a:xfrm>
            <a:off x="5783657" y="2944837"/>
            <a:ext cx="675978" cy="44127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84206C2-AE68-2142-84D9-E716A6FE0980}"/>
              </a:ext>
            </a:extLst>
          </p:cNvPr>
          <p:cNvCxnSpPr>
            <a:cxnSpLocks/>
            <a:stCxn id="33" idx="3"/>
            <a:endCxn id="47" idx="1"/>
          </p:cNvCxnSpPr>
          <p:nvPr/>
        </p:nvCxnSpPr>
        <p:spPr>
          <a:xfrm>
            <a:off x="3102351" y="1964474"/>
            <a:ext cx="615112" cy="3683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03" name="TextBox 402">
            <a:extLst>
              <a:ext uri="{FF2B5EF4-FFF2-40B4-BE49-F238E27FC236}">
                <a16:creationId xmlns:a16="http://schemas.microsoft.com/office/drawing/2014/main" id="{2FBC8831-CBEA-8F43-BB35-5188E631B0D9}"/>
              </a:ext>
            </a:extLst>
          </p:cNvPr>
          <p:cNvSpPr txBox="1"/>
          <p:nvPr/>
        </p:nvSpPr>
        <p:spPr>
          <a:xfrm>
            <a:off x="6855423" y="4522085"/>
            <a:ext cx="1291798" cy="769441"/>
          </a:xfrm>
          <a:prstGeom prst="rect">
            <a:avLst/>
          </a:prstGeom>
          <a:noFill/>
        </p:spPr>
        <p:txBody>
          <a:bodyPr wrap="square" lIns="0" tIns="0" rIns="0" bIns="0" rtlCol="0">
            <a:spAutoFit/>
          </a:bodyPr>
          <a:lstStyle/>
          <a:p>
            <a:r>
              <a:rPr lang="en-US" sz="1000" dirty="0"/>
              <a:t>Notes: </a:t>
            </a:r>
          </a:p>
          <a:p>
            <a:r>
              <a:rPr lang="en-US" sz="1000" dirty="0"/>
              <a:t>For RV32, change bitfield64 to bitfield32</a:t>
            </a:r>
          </a:p>
          <a:p>
            <a:r>
              <a:rPr lang="en-US" sz="1000" dirty="0"/>
              <a:t>Int64        to Int32</a:t>
            </a:r>
          </a:p>
          <a:p>
            <a:r>
              <a:rPr lang="en-US" sz="1000" dirty="0"/>
              <a:t>int6          to int5</a:t>
            </a:r>
          </a:p>
        </p:txBody>
      </p:sp>
      <p:sp>
        <p:nvSpPr>
          <p:cNvPr id="405" name="TextBox 404">
            <a:extLst>
              <a:ext uri="{FF2B5EF4-FFF2-40B4-BE49-F238E27FC236}">
                <a16:creationId xmlns:a16="http://schemas.microsoft.com/office/drawing/2014/main" id="{8F8C5CBC-C28F-6B4F-B2F3-BD878859382C}"/>
              </a:ext>
            </a:extLst>
          </p:cNvPr>
          <p:cNvSpPr txBox="1"/>
          <p:nvPr/>
        </p:nvSpPr>
        <p:spPr>
          <a:xfrm>
            <a:off x="8132292" y="4553690"/>
            <a:ext cx="2026697" cy="769441"/>
          </a:xfrm>
          <a:prstGeom prst="rect">
            <a:avLst/>
          </a:prstGeom>
          <a:noFill/>
        </p:spPr>
        <p:txBody>
          <a:bodyPr wrap="square" lIns="0" tIns="0" rIns="0" bIns="0" rtlCol="0">
            <a:spAutoFit/>
          </a:bodyPr>
          <a:lstStyle/>
          <a:p>
            <a:r>
              <a:rPr lang="en-US" sz="1000" dirty="0">
                <a:solidFill>
                  <a:srgbClr val="FF0000"/>
                </a:solidFill>
              </a:rPr>
              <a:t>TBD: how to deal with shadow fields? Can shadow fields have dependencies? Need to point to shadowed field via </a:t>
            </a:r>
          </a:p>
          <a:p>
            <a:r>
              <a:rPr lang="en-US" sz="1000" dirty="0">
                <a:solidFill>
                  <a:srgbClr val="FF0000"/>
                </a:solidFill>
              </a:rPr>
              <a:t>  int12 </a:t>
            </a:r>
            <a:r>
              <a:rPr lang="en-US" sz="1000" dirty="0" err="1">
                <a:solidFill>
                  <a:srgbClr val="FF0000"/>
                </a:solidFill>
              </a:rPr>
              <a:t>csrnum</a:t>
            </a:r>
            <a:r>
              <a:rPr lang="en-US" sz="1000" dirty="0">
                <a:solidFill>
                  <a:srgbClr val="FF0000"/>
                </a:solidFill>
              </a:rPr>
              <a:t>, int6 </a:t>
            </a:r>
            <a:r>
              <a:rPr lang="en-US" sz="1000" dirty="0" err="1">
                <a:solidFill>
                  <a:srgbClr val="FF0000"/>
                </a:solidFill>
              </a:rPr>
              <a:t>fld_hi</a:t>
            </a:r>
            <a:r>
              <a:rPr lang="en-US" sz="1000" dirty="0">
                <a:solidFill>
                  <a:srgbClr val="FF0000"/>
                </a:solidFill>
              </a:rPr>
              <a:t>, int6 </a:t>
            </a:r>
            <a:r>
              <a:rPr lang="en-US" sz="1000" dirty="0" err="1">
                <a:solidFill>
                  <a:srgbClr val="FF0000"/>
                </a:solidFill>
              </a:rPr>
              <a:t>fld_lo</a:t>
            </a:r>
            <a:r>
              <a:rPr lang="en-US" sz="1000" dirty="0">
                <a:solidFill>
                  <a:srgbClr val="FF0000"/>
                </a:solidFill>
              </a:rPr>
              <a:t>.</a:t>
            </a:r>
          </a:p>
          <a:p>
            <a:r>
              <a:rPr lang="en-US" sz="1000" dirty="0">
                <a:solidFill>
                  <a:srgbClr val="FF0000"/>
                </a:solidFill>
              </a:rPr>
              <a:t>Does WLRL need special handling?</a:t>
            </a:r>
          </a:p>
        </p:txBody>
      </p:sp>
      <p:cxnSp>
        <p:nvCxnSpPr>
          <p:cNvPr id="406" name="Straight Arrow Connector 173">
            <a:extLst>
              <a:ext uri="{FF2B5EF4-FFF2-40B4-BE49-F238E27FC236}">
                <a16:creationId xmlns:a16="http://schemas.microsoft.com/office/drawing/2014/main" id="{4CE15260-B960-7F47-AADB-C004135305CB}"/>
              </a:ext>
            </a:extLst>
          </p:cNvPr>
          <p:cNvCxnSpPr>
            <a:cxnSpLocks/>
            <a:stCxn id="232" idx="3"/>
          </p:cNvCxnSpPr>
          <p:nvPr/>
        </p:nvCxnSpPr>
        <p:spPr>
          <a:xfrm flipH="1">
            <a:off x="4785131" y="984792"/>
            <a:ext cx="398949" cy="1734050"/>
          </a:xfrm>
          <a:prstGeom prst="curvedConnector4">
            <a:avLst>
              <a:gd name="adj1" fmla="val -57301"/>
              <a:gd name="adj2" fmla="val 3799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34" name="Straight Arrow Connector 173">
            <a:extLst>
              <a:ext uri="{FF2B5EF4-FFF2-40B4-BE49-F238E27FC236}">
                <a16:creationId xmlns:a16="http://schemas.microsoft.com/office/drawing/2014/main" id="{F9BABB7B-8156-9644-B83A-F2FC4B9E322E}"/>
              </a:ext>
            </a:extLst>
          </p:cNvPr>
          <p:cNvCxnSpPr>
            <a:cxnSpLocks/>
            <a:stCxn id="232" idx="3"/>
          </p:cNvCxnSpPr>
          <p:nvPr/>
        </p:nvCxnSpPr>
        <p:spPr>
          <a:xfrm>
            <a:off x="5184080" y="984792"/>
            <a:ext cx="1001552" cy="2004033"/>
          </a:xfrm>
          <a:prstGeom prst="curvedConnector2">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445" name="TextBox 444">
            <a:extLst>
              <a:ext uri="{FF2B5EF4-FFF2-40B4-BE49-F238E27FC236}">
                <a16:creationId xmlns:a16="http://schemas.microsoft.com/office/drawing/2014/main" id="{071E3656-5771-F445-B77D-12A399FC0CD4}"/>
              </a:ext>
            </a:extLst>
          </p:cNvPr>
          <p:cNvSpPr txBox="1"/>
          <p:nvPr/>
        </p:nvSpPr>
        <p:spPr>
          <a:xfrm>
            <a:off x="4213" y="5541295"/>
            <a:ext cx="2648172" cy="769441"/>
          </a:xfrm>
          <a:prstGeom prst="rect">
            <a:avLst/>
          </a:prstGeom>
          <a:noFill/>
        </p:spPr>
        <p:txBody>
          <a:bodyPr wrap="square" lIns="0" tIns="0" rIns="0" bIns="0" rtlCol="0">
            <a:spAutoFit/>
          </a:bodyPr>
          <a:lstStyle/>
          <a:p>
            <a:r>
              <a:rPr lang="en-US" sz="1000" dirty="0"/>
              <a:t>If DEP_LIST is empty, then DEP_VAL must be empty</a:t>
            </a:r>
          </a:p>
          <a:p>
            <a:r>
              <a:rPr lang="en-US" sz="1000" dirty="0"/>
              <a:t>If FLD_FMT is empty, then the entire </a:t>
            </a:r>
            <a:r>
              <a:rPr lang="en-US" sz="1000" dirty="0" err="1"/>
              <a:t>reg</a:t>
            </a:r>
            <a:r>
              <a:rPr lang="en-US" sz="1000" dirty="0"/>
              <a:t> is RW (or </a:t>
            </a:r>
            <a:r>
              <a:rPr lang="en-US" sz="1000" dirty="0" err="1"/>
              <a:t>RdOnly</a:t>
            </a:r>
            <a:r>
              <a:rPr lang="en-US" sz="1000" dirty="0"/>
              <a:t> depending on CSR#) with no WARL fields</a:t>
            </a:r>
          </a:p>
          <a:p>
            <a:r>
              <a:rPr lang="en-US" sz="1000" dirty="0" err="1"/>
              <a:t>RdOnly</a:t>
            </a:r>
            <a:r>
              <a:rPr lang="en-US" sz="1000" dirty="0"/>
              <a:t> is handled as </a:t>
            </a:r>
            <a:r>
              <a:rPr lang="en-US" sz="1000" dirty="0" err="1"/>
              <a:t>rng_hi</a:t>
            </a:r>
            <a:r>
              <a:rPr lang="en-US" sz="1000" dirty="0"/>
              <a:t>&lt;</a:t>
            </a:r>
            <a:r>
              <a:rPr lang="en-US" sz="1000" dirty="0" err="1"/>
              <a:t>rng_lo</a:t>
            </a:r>
            <a:r>
              <a:rPr lang="en-US" sz="1000" dirty="0"/>
              <a:t> with </a:t>
            </a:r>
            <a:r>
              <a:rPr lang="en-US" sz="1000" dirty="0" err="1"/>
              <a:t>map_func</a:t>
            </a:r>
            <a:r>
              <a:rPr lang="en-US" sz="1000" dirty="0"/>
              <a:t> = </a:t>
            </a:r>
            <a:r>
              <a:rPr lang="en-US" sz="1000" dirty="0" err="1"/>
              <a:t>unchg</a:t>
            </a:r>
            <a:endParaRPr lang="en-US" sz="1000" dirty="0"/>
          </a:p>
        </p:txBody>
      </p:sp>
      <p:grpSp>
        <p:nvGrpSpPr>
          <p:cNvPr id="451" name="Group 450">
            <a:extLst>
              <a:ext uri="{FF2B5EF4-FFF2-40B4-BE49-F238E27FC236}">
                <a16:creationId xmlns:a16="http://schemas.microsoft.com/office/drawing/2014/main" id="{675F71BD-58EF-ED4D-BA65-35DE9C6AF5DA}"/>
              </a:ext>
            </a:extLst>
          </p:cNvPr>
          <p:cNvGrpSpPr/>
          <p:nvPr/>
        </p:nvGrpSpPr>
        <p:grpSpPr>
          <a:xfrm>
            <a:off x="7708396" y="2775171"/>
            <a:ext cx="998973" cy="1309848"/>
            <a:chOff x="4705336" y="2530311"/>
            <a:chExt cx="1144493" cy="1309848"/>
          </a:xfrm>
        </p:grpSpPr>
        <p:sp>
          <p:nvSpPr>
            <p:cNvPr id="452" name="Rectangle 451">
              <a:extLst>
                <a:ext uri="{FF2B5EF4-FFF2-40B4-BE49-F238E27FC236}">
                  <a16:creationId xmlns:a16="http://schemas.microsoft.com/office/drawing/2014/main" id="{FD459B60-8337-F144-9FF9-EBA425BBE720}"/>
                </a:ext>
              </a:extLst>
            </p:cNvPr>
            <p:cNvSpPr/>
            <p:nvPr/>
          </p:nvSpPr>
          <p:spPr>
            <a:xfrm>
              <a:off x="4883024" y="2530311"/>
              <a:ext cx="966805" cy="108057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3" name="Rectangle 452">
              <a:extLst>
                <a:ext uri="{FF2B5EF4-FFF2-40B4-BE49-F238E27FC236}">
                  <a16:creationId xmlns:a16="http://schemas.microsoft.com/office/drawing/2014/main" id="{E2BCCAD0-0D67-ED4B-9F07-4A4DF8D98224}"/>
                </a:ext>
              </a:extLst>
            </p:cNvPr>
            <p:cNvSpPr/>
            <p:nvPr/>
          </p:nvSpPr>
          <p:spPr>
            <a:xfrm>
              <a:off x="4789611" y="2700048"/>
              <a:ext cx="972756" cy="1015556"/>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4" name="Rectangle 453">
              <a:extLst>
                <a:ext uri="{FF2B5EF4-FFF2-40B4-BE49-F238E27FC236}">
                  <a16:creationId xmlns:a16="http://schemas.microsoft.com/office/drawing/2014/main" id="{806BB1B3-5459-4841-B812-3A3AC547B52D}"/>
                </a:ext>
              </a:extLst>
            </p:cNvPr>
            <p:cNvSpPr/>
            <p:nvPr/>
          </p:nvSpPr>
          <p:spPr>
            <a:xfrm>
              <a:off x="4705336" y="2861860"/>
              <a:ext cx="972755" cy="9782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FLD_ RNG</a:t>
              </a:r>
            </a:p>
          </p:txBody>
        </p:sp>
        <p:sp>
          <p:nvSpPr>
            <p:cNvPr id="456" name="Rectangle 455">
              <a:extLst>
                <a:ext uri="{FF2B5EF4-FFF2-40B4-BE49-F238E27FC236}">
                  <a16:creationId xmlns:a16="http://schemas.microsoft.com/office/drawing/2014/main" id="{AB0E50A4-A7C4-3F46-A22F-24D04FA8A2B1}"/>
                </a:ext>
              </a:extLst>
            </p:cNvPr>
            <p:cNvSpPr/>
            <p:nvPr/>
          </p:nvSpPr>
          <p:spPr>
            <a:xfrm>
              <a:off x="4814880" y="3104291"/>
              <a:ext cx="770464" cy="2948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rng_hi</a:t>
              </a:r>
              <a:endParaRPr lang="en-US" sz="1200" dirty="0">
                <a:solidFill>
                  <a:schemeClr val="tx1"/>
                </a:solidFill>
              </a:endParaRPr>
            </a:p>
          </p:txBody>
        </p:sp>
        <p:sp>
          <p:nvSpPr>
            <p:cNvPr id="474" name="Rectangle 473">
              <a:extLst>
                <a:ext uri="{FF2B5EF4-FFF2-40B4-BE49-F238E27FC236}">
                  <a16:creationId xmlns:a16="http://schemas.microsoft.com/office/drawing/2014/main" id="{01F71E9A-BFC3-AA45-ADA9-BBB07293B20F}"/>
                </a:ext>
              </a:extLst>
            </p:cNvPr>
            <p:cNvSpPr/>
            <p:nvPr/>
          </p:nvSpPr>
          <p:spPr>
            <a:xfrm>
              <a:off x="4814880" y="3405905"/>
              <a:ext cx="770464" cy="35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solidFill>
                </a:rPr>
                <a:t>Int64?</a:t>
              </a:r>
            </a:p>
            <a:p>
              <a:pPr algn="ctr"/>
              <a:r>
                <a:rPr lang="en-US" sz="1200" dirty="0" err="1">
                  <a:solidFill>
                    <a:schemeClr val="tx1"/>
                  </a:solidFill>
                </a:rPr>
                <a:t>rng_lo</a:t>
              </a:r>
              <a:endParaRPr lang="en-US" sz="1200" dirty="0">
                <a:solidFill>
                  <a:schemeClr val="tx1"/>
                </a:solidFill>
              </a:endParaRPr>
            </a:p>
          </p:txBody>
        </p:sp>
      </p:grpSp>
      <p:cxnSp>
        <p:nvCxnSpPr>
          <p:cNvPr id="213" name="Straight Arrow Connector 173">
            <a:extLst>
              <a:ext uri="{FF2B5EF4-FFF2-40B4-BE49-F238E27FC236}">
                <a16:creationId xmlns:a16="http://schemas.microsoft.com/office/drawing/2014/main" id="{5A966490-1D40-1546-B6E5-645195B69DFF}"/>
              </a:ext>
            </a:extLst>
          </p:cNvPr>
          <p:cNvCxnSpPr>
            <a:cxnSpLocks/>
          </p:cNvCxnSpPr>
          <p:nvPr/>
        </p:nvCxnSpPr>
        <p:spPr>
          <a:xfrm rot="5400000">
            <a:off x="7800586" y="2154698"/>
            <a:ext cx="1516085" cy="425483"/>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69" name="Rounded Rectangle 468">
            <a:extLst>
              <a:ext uri="{FF2B5EF4-FFF2-40B4-BE49-F238E27FC236}">
                <a16:creationId xmlns:a16="http://schemas.microsoft.com/office/drawing/2014/main" id="{C452F3D1-A137-B14E-B316-9D217A7A3D35}"/>
              </a:ext>
            </a:extLst>
          </p:cNvPr>
          <p:cNvSpPr/>
          <p:nvPr/>
        </p:nvSpPr>
        <p:spPr>
          <a:xfrm>
            <a:off x="7319625" y="1267399"/>
            <a:ext cx="523804" cy="12979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bitfield</a:t>
            </a:r>
          </a:p>
        </p:txBody>
      </p:sp>
      <p:cxnSp>
        <p:nvCxnSpPr>
          <p:cNvPr id="470" name="Straight Arrow Connector 173">
            <a:extLst>
              <a:ext uri="{FF2B5EF4-FFF2-40B4-BE49-F238E27FC236}">
                <a16:creationId xmlns:a16="http://schemas.microsoft.com/office/drawing/2014/main" id="{6A2803AD-2C6C-1644-90D7-B8AFBE95E04C}"/>
              </a:ext>
            </a:extLst>
          </p:cNvPr>
          <p:cNvCxnSpPr>
            <a:cxnSpLocks/>
            <a:stCxn id="469" idx="2"/>
          </p:cNvCxnSpPr>
          <p:nvPr/>
        </p:nvCxnSpPr>
        <p:spPr>
          <a:xfrm rot="5400000">
            <a:off x="6373776" y="2248547"/>
            <a:ext cx="2059104" cy="356398"/>
          </a:xfrm>
          <a:prstGeom prst="curvedConnector2">
            <a:avLst/>
          </a:prstGeom>
          <a:ln w="25400">
            <a:prstDash val="sysDot"/>
            <a:tailEnd type="triangle" w="lg" len="lg"/>
          </a:ln>
        </p:spPr>
        <p:style>
          <a:lnRef idx="1">
            <a:schemeClr val="accent1"/>
          </a:lnRef>
          <a:fillRef idx="0">
            <a:schemeClr val="accent1"/>
          </a:fillRef>
          <a:effectRef idx="0">
            <a:schemeClr val="accent1"/>
          </a:effectRef>
          <a:fontRef idx="minor">
            <a:schemeClr val="tx1"/>
          </a:fontRef>
        </p:style>
      </p:cxnSp>
      <p:sp>
        <p:nvSpPr>
          <p:cNvPr id="488" name="TextBox 487">
            <a:extLst>
              <a:ext uri="{FF2B5EF4-FFF2-40B4-BE49-F238E27FC236}">
                <a16:creationId xmlns:a16="http://schemas.microsoft.com/office/drawing/2014/main" id="{6D8F10D1-8A42-A640-8843-413CD9A9AA83}"/>
              </a:ext>
            </a:extLst>
          </p:cNvPr>
          <p:cNvSpPr txBox="1"/>
          <p:nvPr/>
        </p:nvSpPr>
        <p:spPr>
          <a:xfrm>
            <a:off x="4836874" y="4359870"/>
            <a:ext cx="1615822" cy="769441"/>
          </a:xfrm>
          <a:prstGeom prst="rect">
            <a:avLst/>
          </a:prstGeom>
          <a:noFill/>
        </p:spPr>
        <p:txBody>
          <a:bodyPr wrap="square" lIns="0" tIns="0" rIns="0" bIns="0" rtlCol="0">
            <a:spAutoFit/>
          </a:bodyPr>
          <a:lstStyle/>
          <a:p>
            <a:r>
              <a:rPr lang="en-US" sz="1000" dirty="0"/>
              <a:t>Each list member describes a CSR field position, points to the list of legal value ranges for that field, and the mapping function for anything illegal.</a:t>
            </a:r>
          </a:p>
        </p:txBody>
      </p:sp>
      <p:cxnSp>
        <p:nvCxnSpPr>
          <p:cNvPr id="489" name="Straight Arrow Connector 173">
            <a:extLst>
              <a:ext uri="{FF2B5EF4-FFF2-40B4-BE49-F238E27FC236}">
                <a16:creationId xmlns:a16="http://schemas.microsoft.com/office/drawing/2014/main" id="{B83B7FF7-3174-3D41-B792-E9463C609FFC}"/>
              </a:ext>
            </a:extLst>
          </p:cNvPr>
          <p:cNvCxnSpPr>
            <a:cxnSpLocks/>
            <a:stCxn id="488" idx="0"/>
            <a:endCxn id="201" idx="2"/>
          </p:cNvCxnSpPr>
          <p:nvPr/>
        </p:nvCxnSpPr>
        <p:spPr>
          <a:xfrm rot="16200000" flipV="1">
            <a:off x="5289849" y="4004933"/>
            <a:ext cx="501330" cy="208543"/>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05" name="Rounded Rectangle 504">
            <a:extLst>
              <a:ext uri="{FF2B5EF4-FFF2-40B4-BE49-F238E27FC236}">
                <a16:creationId xmlns:a16="http://schemas.microsoft.com/office/drawing/2014/main" id="{A3060BBF-00EE-CE47-96A6-B0C28601FCCB}"/>
              </a:ext>
            </a:extLst>
          </p:cNvPr>
          <p:cNvSpPr/>
          <p:nvPr/>
        </p:nvSpPr>
        <p:spPr>
          <a:xfrm>
            <a:off x="1647109" y="3548930"/>
            <a:ext cx="843907" cy="50590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100" dirty="0">
                <a:solidFill>
                  <a:schemeClr val="tx1"/>
                </a:solidFill>
              </a:rPr>
              <a:t>Lists must be same </a:t>
            </a:r>
            <a:r>
              <a:rPr lang="en-US" sz="1100" dirty="0" err="1">
                <a:solidFill>
                  <a:schemeClr val="tx1"/>
                </a:solidFill>
              </a:rPr>
              <a:t>leng</a:t>
            </a:r>
            <a:r>
              <a:rPr lang="en-US" sz="1100" dirty="0">
                <a:solidFill>
                  <a:schemeClr val="tx1"/>
                </a:solidFill>
              </a:rPr>
              <a:t> &amp;</a:t>
            </a:r>
          </a:p>
          <a:p>
            <a:r>
              <a:rPr lang="en-US" sz="1100" dirty="0">
                <a:solidFill>
                  <a:schemeClr val="tx1"/>
                </a:solidFill>
              </a:rPr>
              <a:t>In same order</a:t>
            </a:r>
          </a:p>
        </p:txBody>
      </p:sp>
      <p:sp>
        <p:nvSpPr>
          <p:cNvPr id="536" name="TextBox 535">
            <a:extLst>
              <a:ext uri="{FF2B5EF4-FFF2-40B4-BE49-F238E27FC236}">
                <a16:creationId xmlns:a16="http://schemas.microsoft.com/office/drawing/2014/main" id="{9FE6DDF1-CD06-A64C-9A39-015D83BD109C}"/>
              </a:ext>
            </a:extLst>
          </p:cNvPr>
          <p:cNvSpPr txBox="1"/>
          <p:nvPr/>
        </p:nvSpPr>
        <p:spPr>
          <a:xfrm rot="16200000">
            <a:off x="92088" y="4664353"/>
            <a:ext cx="591440" cy="215444"/>
          </a:xfrm>
          <a:prstGeom prst="rect">
            <a:avLst/>
          </a:prstGeom>
          <a:noFill/>
        </p:spPr>
        <p:txBody>
          <a:bodyPr wrap="square" lIns="0" tIns="0" rIns="0" bIns="0" rtlCol="0">
            <a:spAutoFit/>
          </a:bodyPr>
          <a:lstStyle/>
          <a:p>
            <a:r>
              <a:rPr lang="en-US" sz="700" dirty="0"/>
              <a:t> </a:t>
            </a:r>
            <a:r>
              <a:rPr lang="en-US" sz="700" dirty="0" err="1"/>
              <a:t>Fld_hi</a:t>
            </a:r>
            <a:r>
              <a:rPr lang="en-US" sz="700" dirty="0"/>
              <a:t>==</a:t>
            </a:r>
            <a:r>
              <a:rPr lang="en-US" sz="700" dirty="0" err="1"/>
              <a:t>fld_lo</a:t>
            </a:r>
            <a:r>
              <a:rPr lang="en-US" sz="700" dirty="0"/>
              <a:t> </a:t>
            </a:r>
          </a:p>
          <a:p>
            <a:r>
              <a:rPr lang="en-US" sz="700" dirty="0"/>
              <a:t>is a 1 bit field</a:t>
            </a:r>
          </a:p>
        </p:txBody>
      </p:sp>
      <p:sp>
        <p:nvSpPr>
          <p:cNvPr id="537" name="Left Brace 536">
            <a:extLst>
              <a:ext uri="{FF2B5EF4-FFF2-40B4-BE49-F238E27FC236}">
                <a16:creationId xmlns:a16="http://schemas.microsoft.com/office/drawing/2014/main" id="{AEBDC47B-A3A5-F748-9880-FEBE271EC09A}"/>
              </a:ext>
            </a:extLst>
          </p:cNvPr>
          <p:cNvSpPr/>
          <p:nvPr/>
        </p:nvSpPr>
        <p:spPr>
          <a:xfrm>
            <a:off x="539486" y="4522426"/>
            <a:ext cx="169538" cy="6632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3" name="Group 542">
            <a:extLst>
              <a:ext uri="{FF2B5EF4-FFF2-40B4-BE49-F238E27FC236}">
                <a16:creationId xmlns:a16="http://schemas.microsoft.com/office/drawing/2014/main" id="{3A8A9144-3BB0-9443-B4CE-4C14F62BA88A}"/>
              </a:ext>
            </a:extLst>
          </p:cNvPr>
          <p:cNvGrpSpPr/>
          <p:nvPr/>
        </p:nvGrpSpPr>
        <p:grpSpPr>
          <a:xfrm>
            <a:off x="663451" y="42443"/>
            <a:ext cx="8154392" cy="516506"/>
            <a:chOff x="-993002" y="90776"/>
            <a:chExt cx="8154392" cy="516506"/>
          </a:xfrm>
        </p:grpSpPr>
        <p:sp>
          <p:nvSpPr>
            <p:cNvPr id="538" name="TextBox 537">
              <a:extLst>
                <a:ext uri="{FF2B5EF4-FFF2-40B4-BE49-F238E27FC236}">
                  <a16:creationId xmlns:a16="http://schemas.microsoft.com/office/drawing/2014/main" id="{FE932FA0-2374-4346-AB99-F14254A1999B}"/>
                </a:ext>
              </a:extLst>
            </p:cNvPr>
            <p:cNvSpPr txBox="1"/>
            <p:nvPr/>
          </p:nvSpPr>
          <p:spPr>
            <a:xfrm>
              <a:off x="1827445" y="90776"/>
              <a:ext cx="1588086" cy="507831"/>
            </a:xfrm>
            <a:prstGeom prst="rect">
              <a:avLst/>
            </a:prstGeom>
            <a:noFill/>
          </p:spPr>
          <p:txBody>
            <a:bodyPr wrap="square" lIns="0" tIns="0" rIns="0" bIns="0" rtlCol="0">
              <a:spAutoFit/>
            </a:bodyPr>
            <a:lstStyle/>
            <a:p>
              <a:r>
                <a:rPr lang="en-US" sz="1100" dirty="0"/>
                <a:t>containing a list of dependency values and the field format they describe</a:t>
              </a:r>
            </a:p>
          </p:txBody>
        </p:sp>
        <p:sp>
          <p:nvSpPr>
            <p:cNvPr id="540" name="TextBox 539">
              <a:extLst>
                <a:ext uri="{FF2B5EF4-FFF2-40B4-BE49-F238E27FC236}">
                  <a16:creationId xmlns:a16="http://schemas.microsoft.com/office/drawing/2014/main" id="{BC842E44-FA72-D74B-98EB-941DDAA2C893}"/>
                </a:ext>
              </a:extLst>
            </p:cNvPr>
            <p:cNvSpPr txBox="1"/>
            <p:nvPr/>
          </p:nvSpPr>
          <p:spPr>
            <a:xfrm>
              <a:off x="5663172" y="90776"/>
              <a:ext cx="1498218" cy="338554"/>
            </a:xfrm>
            <a:prstGeom prst="rect">
              <a:avLst/>
            </a:prstGeom>
            <a:noFill/>
          </p:spPr>
          <p:txBody>
            <a:bodyPr wrap="square" lIns="0" tIns="0" rIns="0" bIns="0" rtlCol="0">
              <a:spAutoFit/>
            </a:bodyPr>
            <a:lstStyle/>
            <a:p>
              <a:r>
                <a:rPr lang="en-US" sz="1100" dirty="0"/>
                <a:t>containing a list of legal value/ranges for that field</a:t>
              </a:r>
            </a:p>
          </p:txBody>
        </p:sp>
        <p:sp>
          <p:nvSpPr>
            <p:cNvPr id="541" name="TextBox 540">
              <a:extLst>
                <a:ext uri="{FF2B5EF4-FFF2-40B4-BE49-F238E27FC236}">
                  <a16:creationId xmlns:a16="http://schemas.microsoft.com/office/drawing/2014/main" id="{542F11A6-A8BA-A349-A291-FF00CDB311E9}"/>
                </a:ext>
              </a:extLst>
            </p:cNvPr>
            <p:cNvSpPr txBox="1"/>
            <p:nvPr/>
          </p:nvSpPr>
          <p:spPr>
            <a:xfrm>
              <a:off x="3474860" y="90776"/>
              <a:ext cx="1384586" cy="507831"/>
            </a:xfrm>
            <a:prstGeom prst="rect">
              <a:avLst/>
            </a:prstGeom>
            <a:noFill/>
          </p:spPr>
          <p:txBody>
            <a:bodyPr wrap="square" lIns="0" tIns="0" rIns="0" bIns="0" rtlCol="0">
              <a:spAutoFit/>
            </a:bodyPr>
            <a:lstStyle/>
            <a:p>
              <a:r>
                <a:rPr lang="en-US" sz="1100" dirty="0"/>
                <a:t>containing a list of each field in that format and its mapping function</a:t>
              </a:r>
            </a:p>
          </p:txBody>
        </p:sp>
        <p:sp>
          <p:nvSpPr>
            <p:cNvPr id="542" name="TextBox 541">
              <a:extLst>
                <a:ext uri="{FF2B5EF4-FFF2-40B4-BE49-F238E27FC236}">
                  <a16:creationId xmlns:a16="http://schemas.microsoft.com/office/drawing/2014/main" id="{F4B8C761-711A-0447-8267-67C734B7D207}"/>
                </a:ext>
              </a:extLst>
            </p:cNvPr>
            <p:cNvSpPr txBox="1"/>
            <p:nvPr/>
          </p:nvSpPr>
          <p:spPr>
            <a:xfrm>
              <a:off x="-993002" y="99451"/>
              <a:ext cx="1319275" cy="507831"/>
            </a:xfrm>
            <a:prstGeom prst="rect">
              <a:avLst/>
            </a:prstGeom>
            <a:noFill/>
          </p:spPr>
          <p:txBody>
            <a:bodyPr wrap="square" lIns="0" tIns="0" rIns="0" bIns="0" rtlCol="0">
              <a:spAutoFit/>
            </a:bodyPr>
            <a:lstStyle/>
            <a:p>
              <a:r>
                <a:rPr lang="en-US" sz="1100" dirty="0"/>
                <a:t>A list of CSRs and a list of state each depend on to specify a format</a:t>
              </a:r>
            </a:p>
          </p:txBody>
        </p:sp>
      </p:grpSp>
      <p:cxnSp>
        <p:nvCxnSpPr>
          <p:cNvPr id="544" name="Straight Arrow Connector 173">
            <a:extLst>
              <a:ext uri="{FF2B5EF4-FFF2-40B4-BE49-F238E27FC236}">
                <a16:creationId xmlns:a16="http://schemas.microsoft.com/office/drawing/2014/main" id="{8707C2B6-39B7-B044-BF6D-E798C4CFB9CF}"/>
              </a:ext>
            </a:extLst>
          </p:cNvPr>
          <p:cNvCxnSpPr>
            <a:cxnSpLocks/>
            <a:stCxn id="542" idx="3"/>
            <a:endCxn id="43" idx="0"/>
          </p:cNvCxnSpPr>
          <p:nvPr/>
        </p:nvCxnSpPr>
        <p:spPr>
          <a:xfrm>
            <a:off x="1982726" y="305034"/>
            <a:ext cx="988418" cy="327702"/>
          </a:xfrm>
          <a:prstGeom prst="curvedConnector2">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48" name="Straight Arrow Connector 173">
            <a:extLst>
              <a:ext uri="{FF2B5EF4-FFF2-40B4-BE49-F238E27FC236}">
                <a16:creationId xmlns:a16="http://schemas.microsoft.com/office/drawing/2014/main" id="{12D94EB6-D240-FA4D-8AB9-87BEDF4B4190}"/>
              </a:ext>
            </a:extLst>
          </p:cNvPr>
          <p:cNvCxnSpPr>
            <a:cxnSpLocks/>
            <a:stCxn id="538" idx="2"/>
            <a:endCxn id="28" idx="0"/>
          </p:cNvCxnSpPr>
          <p:nvPr/>
        </p:nvCxnSpPr>
        <p:spPr>
          <a:xfrm rot="16200000" flipH="1">
            <a:off x="3836313" y="991902"/>
            <a:ext cx="905268" cy="22012"/>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57" name="Straight Arrow Connector 173">
            <a:extLst>
              <a:ext uri="{FF2B5EF4-FFF2-40B4-BE49-F238E27FC236}">
                <a16:creationId xmlns:a16="http://schemas.microsoft.com/office/drawing/2014/main" id="{D7DC75CE-D3E1-0E4C-98E4-1D64A1AE044F}"/>
              </a:ext>
            </a:extLst>
          </p:cNvPr>
          <p:cNvCxnSpPr>
            <a:cxnSpLocks/>
            <a:stCxn id="541" idx="2"/>
            <a:endCxn id="203" idx="0"/>
          </p:cNvCxnSpPr>
          <p:nvPr/>
        </p:nvCxnSpPr>
        <p:spPr>
          <a:xfrm rot="5400000">
            <a:off x="5171352" y="944736"/>
            <a:ext cx="1046717" cy="257793"/>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560" name="Straight Arrow Connector 173">
            <a:extLst>
              <a:ext uri="{FF2B5EF4-FFF2-40B4-BE49-F238E27FC236}">
                <a16:creationId xmlns:a16="http://schemas.microsoft.com/office/drawing/2014/main" id="{3CC2F543-C36C-7A4D-9B57-3A96DDAD2DC3}"/>
              </a:ext>
            </a:extLst>
          </p:cNvPr>
          <p:cNvCxnSpPr>
            <a:cxnSpLocks/>
            <a:stCxn id="540" idx="2"/>
            <a:endCxn id="384" idx="0"/>
          </p:cNvCxnSpPr>
          <p:nvPr/>
        </p:nvCxnSpPr>
        <p:spPr>
          <a:xfrm rot="5400000">
            <a:off x="6772886" y="1246851"/>
            <a:ext cx="2161703" cy="429995"/>
          </a:xfrm>
          <a:prstGeom prst="curvedConnector3">
            <a:avLst>
              <a:gd name="adj1" fmla="val 50000"/>
            </a:avLst>
          </a:prstGeom>
          <a:ln w="25400">
            <a:solidFill>
              <a:schemeClr val="accent6"/>
            </a:solidFill>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564" name="Rectangle 563">
            <a:extLst>
              <a:ext uri="{FF2B5EF4-FFF2-40B4-BE49-F238E27FC236}">
                <a16:creationId xmlns:a16="http://schemas.microsoft.com/office/drawing/2014/main" id="{B8F0DE0E-E108-E942-A50A-C2E0DBB90105}"/>
              </a:ext>
            </a:extLst>
          </p:cNvPr>
          <p:cNvSpPr/>
          <p:nvPr/>
        </p:nvSpPr>
        <p:spPr>
          <a:xfrm>
            <a:off x="539486" y="42443"/>
            <a:ext cx="8411541" cy="5448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cxnSp>
        <p:nvCxnSpPr>
          <p:cNvPr id="568" name="Straight Arrow Connector 567">
            <a:extLst>
              <a:ext uri="{FF2B5EF4-FFF2-40B4-BE49-F238E27FC236}">
                <a16:creationId xmlns:a16="http://schemas.microsoft.com/office/drawing/2014/main" id="{8DC0E0AE-0C2F-2B49-9B81-8D91C05AE3EA}"/>
              </a:ext>
            </a:extLst>
          </p:cNvPr>
          <p:cNvCxnSpPr>
            <a:cxnSpLocks/>
            <a:stCxn id="16" idx="3"/>
            <a:endCxn id="9" idx="1"/>
          </p:cNvCxnSpPr>
          <p:nvPr/>
        </p:nvCxnSpPr>
        <p:spPr>
          <a:xfrm>
            <a:off x="1651358" y="1320244"/>
            <a:ext cx="644460" cy="3941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75" name="TextBox 574">
            <a:extLst>
              <a:ext uri="{FF2B5EF4-FFF2-40B4-BE49-F238E27FC236}">
                <a16:creationId xmlns:a16="http://schemas.microsoft.com/office/drawing/2014/main" id="{7691C5FA-BD57-324B-A2AC-AC20CB46F81A}"/>
              </a:ext>
            </a:extLst>
          </p:cNvPr>
          <p:cNvSpPr txBox="1"/>
          <p:nvPr/>
        </p:nvSpPr>
        <p:spPr>
          <a:xfrm>
            <a:off x="60223" y="684246"/>
            <a:ext cx="2360832" cy="153888"/>
          </a:xfrm>
          <a:prstGeom prst="rect">
            <a:avLst/>
          </a:prstGeom>
          <a:noFill/>
        </p:spPr>
        <p:txBody>
          <a:bodyPr wrap="square" lIns="0" tIns="0" rIns="0" bIns="0" rtlCol="0">
            <a:spAutoFit/>
          </a:bodyPr>
          <a:lstStyle/>
          <a:p>
            <a:r>
              <a:rPr lang="en-US" sz="1000" dirty="0" err="1"/>
              <a:t>LegalizeCSR</a:t>
            </a:r>
            <a:r>
              <a:rPr lang="en-US" sz="1000" dirty="0"/>
              <a:t>(int12 </a:t>
            </a:r>
            <a:r>
              <a:rPr lang="en-US" sz="1000" dirty="0" err="1"/>
              <a:t>CSR_num</a:t>
            </a:r>
            <a:r>
              <a:rPr lang="en-US" sz="1000" dirty="0"/>
              <a:t>, </a:t>
            </a:r>
            <a:r>
              <a:rPr lang="en-US" sz="1000" dirty="0" err="1"/>
              <a:t>Wr_data</a:t>
            </a:r>
            <a:r>
              <a:rPr lang="en-US" sz="1000" dirty="0"/>
              <a:t>, mode)</a:t>
            </a:r>
          </a:p>
        </p:txBody>
      </p:sp>
      <p:sp>
        <p:nvSpPr>
          <p:cNvPr id="607" name="Rectangle 606">
            <a:extLst>
              <a:ext uri="{FF2B5EF4-FFF2-40B4-BE49-F238E27FC236}">
                <a16:creationId xmlns:a16="http://schemas.microsoft.com/office/drawing/2014/main" id="{CA25CAE2-F4EB-D248-942E-467B40E587AA}"/>
              </a:ext>
            </a:extLst>
          </p:cNvPr>
          <p:cNvSpPr/>
          <p:nvPr/>
        </p:nvSpPr>
        <p:spPr>
          <a:xfrm>
            <a:off x="5092368" y="3110668"/>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err="1">
                <a:solidFill>
                  <a:schemeClr val="tx1"/>
                </a:solidFill>
              </a:rPr>
              <a:t>enum</a:t>
            </a:r>
            <a:endParaRPr lang="en-US" sz="1200" dirty="0">
              <a:solidFill>
                <a:schemeClr val="tx1"/>
              </a:solidFill>
            </a:endParaRPr>
          </a:p>
          <a:p>
            <a:pPr algn="ctr"/>
            <a:r>
              <a:rPr lang="en-US" sz="1200" dirty="0" err="1">
                <a:solidFill>
                  <a:schemeClr val="tx1"/>
                </a:solidFill>
              </a:rPr>
              <a:t>map_func</a:t>
            </a:r>
            <a:endParaRPr lang="en-US" sz="1200" dirty="0">
              <a:solidFill>
                <a:schemeClr val="tx1"/>
              </a:solidFill>
            </a:endParaRPr>
          </a:p>
        </p:txBody>
      </p:sp>
      <p:sp>
        <p:nvSpPr>
          <p:cNvPr id="623" name="Rectangle 622">
            <a:extLst>
              <a:ext uri="{FF2B5EF4-FFF2-40B4-BE49-F238E27FC236}">
                <a16:creationId xmlns:a16="http://schemas.microsoft.com/office/drawing/2014/main" id="{ED597065-C1FE-694D-B27E-8ED032E55725}"/>
              </a:ext>
            </a:extLst>
          </p:cNvPr>
          <p:cNvSpPr/>
          <p:nvPr/>
        </p:nvSpPr>
        <p:spPr>
          <a:xfrm>
            <a:off x="5092368" y="3449091"/>
            <a:ext cx="683359" cy="33821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bitfield</a:t>
            </a:r>
          </a:p>
          <a:p>
            <a:pPr algn="ctr"/>
            <a:r>
              <a:rPr lang="en-US" sz="1200" dirty="0" err="1">
                <a:solidFill>
                  <a:schemeClr val="tx1"/>
                </a:solidFill>
              </a:rPr>
              <a:t>imm_val</a:t>
            </a:r>
            <a:endParaRPr lang="en-US" sz="1200" dirty="0">
              <a:solidFill>
                <a:schemeClr val="tx1"/>
              </a:solidFill>
            </a:endParaRPr>
          </a:p>
        </p:txBody>
      </p:sp>
      <p:grpSp>
        <p:nvGrpSpPr>
          <p:cNvPr id="694" name="Group 693">
            <a:extLst>
              <a:ext uri="{FF2B5EF4-FFF2-40B4-BE49-F238E27FC236}">
                <a16:creationId xmlns:a16="http://schemas.microsoft.com/office/drawing/2014/main" id="{1802DFBD-64B4-E84A-8562-67B62CD77759}"/>
              </a:ext>
            </a:extLst>
          </p:cNvPr>
          <p:cNvGrpSpPr/>
          <p:nvPr/>
        </p:nvGrpSpPr>
        <p:grpSpPr>
          <a:xfrm>
            <a:off x="2997983" y="2958102"/>
            <a:ext cx="1005398" cy="623467"/>
            <a:chOff x="2985287" y="2850242"/>
            <a:chExt cx="1005398" cy="623467"/>
          </a:xfrm>
        </p:grpSpPr>
        <p:sp>
          <p:nvSpPr>
            <p:cNvPr id="696" name="Rectangle 695">
              <a:extLst>
                <a:ext uri="{FF2B5EF4-FFF2-40B4-BE49-F238E27FC236}">
                  <a16:creationId xmlns:a16="http://schemas.microsoft.com/office/drawing/2014/main" id="{3F388952-3B9B-A444-8FDE-F016D1498CCE}"/>
                </a:ext>
              </a:extLst>
            </p:cNvPr>
            <p:cNvSpPr/>
            <p:nvPr/>
          </p:nvSpPr>
          <p:spPr>
            <a:xfrm>
              <a:off x="3146807" y="2850242"/>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5" name="Rectangle 694">
              <a:extLst>
                <a:ext uri="{FF2B5EF4-FFF2-40B4-BE49-F238E27FC236}">
                  <a16:creationId xmlns:a16="http://schemas.microsoft.com/office/drawing/2014/main" id="{84E1FA5F-2A82-7A49-98B2-DFEA214E9169}"/>
                </a:ext>
              </a:extLst>
            </p:cNvPr>
            <p:cNvSpPr/>
            <p:nvPr/>
          </p:nvSpPr>
          <p:spPr>
            <a:xfrm>
              <a:off x="3066047" y="2919056"/>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91" name="Rectangle 690">
              <a:extLst>
                <a:ext uri="{FF2B5EF4-FFF2-40B4-BE49-F238E27FC236}">
                  <a16:creationId xmlns:a16="http://schemas.microsoft.com/office/drawing/2014/main" id="{C244AB4C-4B03-1745-A8EA-F6FD5EB60B2D}"/>
                </a:ext>
              </a:extLst>
            </p:cNvPr>
            <p:cNvSpPr/>
            <p:nvPr/>
          </p:nvSpPr>
          <p:spPr>
            <a:xfrm>
              <a:off x="2985287" y="2987870"/>
              <a:ext cx="843878" cy="48583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200" dirty="0">
                  <a:solidFill>
                    <a:schemeClr val="tx1"/>
                  </a:solidFill>
                </a:rPr>
                <a:t>LGL_DEPS</a:t>
              </a:r>
            </a:p>
          </p:txBody>
        </p:sp>
        <p:sp>
          <p:nvSpPr>
            <p:cNvPr id="672" name="Rectangle 671">
              <a:extLst>
                <a:ext uri="{FF2B5EF4-FFF2-40B4-BE49-F238E27FC236}">
                  <a16:creationId xmlns:a16="http://schemas.microsoft.com/office/drawing/2014/main" id="{1FD01D71-E7BA-1A49-982F-BAD647F80C45}"/>
                </a:ext>
              </a:extLst>
            </p:cNvPr>
            <p:cNvSpPr/>
            <p:nvPr/>
          </p:nvSpPr>
          <p:spPr>
            <a:xfrm>
              <a:off x="3073276" y="3150688"/>
              <a:ext cx="690874" cy="26948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100" dirty="0">
                  <a:solidFill>
                    <a:schemeClr val="tx1"/>
                  </a:solidFill>
                </a:rPr>
                <a:t>List</a:t>
              </a:r>
            </a:p>
            <a:p>
              <a:pPr algn="ctr"/>
              <a:r>
                <a:rPr lang="en-US" sz="1100" dirty="0">
                  <a:solidFill>
                    <a:schemeClr val="tx1"/>
                  </a:solidFill>
                </a:rPr>
                <a:t>FLD_RNG</a:t>
              </a:r>
            </a:p>
          </p:txBody>
        </p:sp>
      </p:grpSp>
      <p:sp>
        <p:nvSpPr>
          <p:cNvPr id="522" name="Rectangle 521">
            <a:extLst>
              <a:ext uri="{FF2B5EF4-FFF2-40B4-BE49-F238E27FC236}">
                <a16:creationId xmlns:a16="http://schemas.microsoft.com/office/drawing/2014/main" id="{344BB82F-1E5B-6D46-BB45-44511F9AFFE3}"/>
              </a:ext>
            </a:extLst>
          </p:cNvPr>
          <p:cNvSpPr/>
          <p:nvPr/>
        </p:nvSpPr>
        <p:spPr>
          <a:xfrm>
            <a:off x="1383484" y="4532856"/>
            <a:ext cx="1290043" cy="577081"/>
          </a:xfrm>
          <a:prstGeom prst="rect">
            <a:avLst/>
          </a:prstGeom>
        </p:spPr>
        <p:txBody>
          <a:bodyPr wrap="square">
            <a:spAutoFit/>
          </a:bodyPr>
          <a:lstStyle/>
          <a:p>
            <a:pPr algn="ctr"/>
            <a:r>
              <a:rPr lang="en-US" sz="1050" dirty="0"/>
              <a:t>Used to</a:t>
            </a:r>
          </a:p>
          <a:p>
            <a:endParaRPr lang="en-US" sz="1050" dirty="0"/>
          </a:p>
          <a:p>
            <a:r>
              <a:rPr lang="en-US" sz="1050" dirty="0"/>
              <a:t>  dependency values</a:t>
            </a:r>
          </a:p>
        </p:txBody>
      </p:sp>
      <p:cxnSp>
        <p:nvCxnSpPr>
          <p:cNvPr id="141" name="Straight Arrow Connector 140">
            <a:extLst>
              <a:ext uri="{FF2B5EF4-FFF2-40B4-BE49-F238E27FC236}">
                <a16:creationId xmlns:a16="http://schemas.microsoft.com/office/drawing/2014/main" id="{BAE4EAFC-EB42-AA47-A82F-1389551C97EC}"/>
              </a:ext>
            </a:extLst>
          </p:cNvPr>
          <p:cNvCxnSpPr>
            <a:cxnSpLocks/>
            <a:stCxn id="96" idx="1"/>
            <a:endCxn id="672" idx="0"/>
          </p:cNvCxnSpPr>
          <p:nvPr/>
        </p:nvCxnSpPr>
        <p:spPr>
          <a:xfrm flipH="1">
            <a:off x="3431409" y="2169096"/>
            <a:ext cx="353960" cy="108945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67" name="Straight Arrow Connector 666">
            <a:extLst>
              <a:ext uri="{FF2B5EF4-FFF2-40B4-BE49-F238E27FC236}">
                <a16:creationId xmlns:a16="http://schemas.microsoft.com/office/drawing/2014/main" id="{60B73AFC-4402-2A47-83D4-2BD98D27FDE5}"/>
              </a:ext>
            </a:extLst>
          </p:cNvPr>
          <p:cNvCxnSpPr>
            <a:cxnSpLocks/>
            <a:stCxn id="672" idx="1"/>
            <a:endCxn id="648" idx="0"/>
          </p:cNvCxnSpPr>
          <p:nvPr/>
        </p:nvCxnSpPr>
        <p:spPr>
          <a:xfrm flipH="1">
            <a:off x="2921826" y="3393292"/>
            <a:ext cx="164146" cy="6708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97" name="TextBox 696">
            <a:extLst>
              <a:ext uri="{FF2B5EF4-FFF2-40B4-BE49-F238E27FC236}">
                <a16:creationId xmlns:a16="http://schemas.microsoft.com/office/drawing/2014/main" id="{1A6EB0D0-5693-BD4F-B25E-90FC23007B69}"/>
              </a:ext>
            </a:extLst>
          </p:cNvPr>
          <p:cNvSpPr txBox="1"/>
          <p:nvPr/>
        </p:nvSpPr>
        <p:spPr>
          <a:xfrm>
            <a:off x="317876" y="2315574"/>
            <a:ext cx="1232892" cy="307777"/>
          </a:xfrm>
          <a:prstGeom prst="rect">
            <a:avLst/>
          </a:prstGeom>
          <a:noFill/>
        </p:spPr>
        <p:txBody>
          <a:bodyPr wrap="square" lIns="0" tIns="0" rIns="0" bIns="0" rtlCol="0">
            <a:spAutoFit/>
          </a:bodyPr>
          <a:lstStyle/>
          <a:p>
            <a:r>
              <a:rPr lang="en-US" sz="1000" dirty="0"/>
              <a:t>This defines which state are dependencies</a:t>
            </a:r>
          </a:p>
        </p:txBody>
      </p:sp>
      <p:cxnSp>
        <p:nvCxnSpPr>
          <p:cNvPr id="698" name="Straight Arrow Connector 173">
            <a:extLst>
              <a:ext uri="{FF2B5EF4-FFF2-40B4-BE49-F238E27FC236}">
                <a16:creationId xmlns:a16="http://schemas.microsoft.com/office/drawing/2014/main" id="{629522F3-4337-9C49-9A62-C12D747A4819}"/>
              </a:ext>
            </a:extLst>
          </p:cNvPr>
          <p:cNvCxnSpPr>
            <a:cxnSpLocks/>
            <a:stCxn id="697" idx="2"/>
            <a:endCxn id="123" idx="0"/>
          </p:cNvCxnSpPr>
          <p:nvPr/>
        </p:nvCxnSpPr>
        <p:spPr>
          <a:xfrm rot="16200000" flipH="1">
            <a:off x="782017" y="2775655"/>
            <a:ext cx="681179" cy="376569"/>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1" name="TextBox 700">
            <a:extLst>
              <a:ext uri="{FF2B5EF4-FFF2-40B4-BE49-F238E27FC236}">
                <a16:creationId xmlns:a16="http://schemas.microsoft.com/office/drawing/2014/main" id="{88671AE3-ECB1-F041-8943-B73788E324C2}"/>
              </a:ext>
            </a:extLst>
          </p:cNvPr>
          <p:cNvSpPr txBox="1"/>
          <p:nvPr/>
        </p:nvSpPr>
        <p:spPr>
          <a:xfrm>
            <a:off x="1645017" y="2674684"/>
            <a:ext cx="1138254" cy="461665"/>
          </a:xfrm>
          <a:prstGeom prst="rect">
            <a:avLst/>
          </a:prstGeom>
          <a:noFill/>
        </p:spPr>
        <p:txBody>
          <a:bodyPr wrap="square" lIns="0" tIns="0" rIns="0" bIns="0" rtlCol="0">
            <a:spAutoFit/>
          </a:bodyPr>
          <a:lstStyle/>
          <a:p>
            <a:r>
              <a:rPr lang="en-US" sz="1000" dirty="0"/>
              <a:t>This defines state values corresponding to a CSR format. </a:t>
            </a:r>
          </a:p>
        </p:txBody>
      </p:sp>
      <p:cxnSp>
        <p:nvCxnSpPr>
          <p:cNvPr id="702" name="Straight Arrow Connector 173">
            <a:extLst>
              <a:ext uri="{FF2B5EF4-FFF2-40B4-BE49-F238E27FC236}">
                <a16:creationId xmlns:a16="http://schemas.microsoft.com/office/drawing/2014/main" id="{4CDE0F61-CACB-3448-8292-EE7E785AA3F5}"/>
              </a:ext>
            </a:extLst>
          </p:cNvPr>
          <p:cNvCxnSpPr>
            <a:cxnSpLocks/>
            <a:stCxn id="701" idx="2"/>
          </p:cNvCxnSpPr>
          <p:nvPr/>
        </p:nvCxnSpPr>
        <p:spPr>
          <a:xfrm rot="16200000" flipH="1">
            <a:off x="2199439" y="3151054"/>
            <a:ext cx="623708" cy="594298"/>
          </a:xfrm>
          <a:prstGeom prst="curvedConnector3">
            <a:avLst>
              <a:gd name="adj1" fmla="val 50000"/>
            </a:avLst>
          </a:prstGeom>
          <a:ln w="25400">
            <a:prstDash val="sysDot"/>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09" name="TextBox 708">
            <a:extLst>
              <a:ext uri="{FF2B5EF4-FFF2-40B4-BE49-F238E27FC236}">
                <a16:creationId xmlns:a16="http://schemas.microsoft.com/office/drawing/2014/main" id="{174FE370-BC75-E94D-8860-F935C1F94E29}"/>
              </a:ext>
            </a:extLst>
          </p:cNvPr>
          <p:cNvSpPr txBox="1"/>
          <p:nvPr/>
        </p:nvSpPr>
        <p:spPr>
          <a:xfrm>
            <a:off x="3742284" y="3709315"/>
            <a:ext cx="1173553" cy="461665"/>
          </a:xfrm>
          <a:prstGeom prst="rect">
            <a:avLst/>
          </a:prstGeom>
          <a:noFill/>
        </p:spPr>
        <p:txBody>
          <a:bodyPr wrap="square" lIns="0" tIns="0" rIns="0" bIns="0" rtlCol="0">
            <a:spAutoFit/>
          </a:bodyPr>
          <a:lstStyle/>
          <a:p>
            <a:r>
              <a:rPr lang="en-US" sz="1000" dirty="0"/>
              <a:t>There can be multiple sets of dependency values for each format</a:t>
            </a:r>
          </a:p>
        </p:txBody>
      </p:sp>
    </p:spTree>
    <p:extLst>
      <p:ext uri="{BB962C8B-B14F-4D97-AF65-F5344CB8AC3E}">
        <p14:creationId xmlns:p14="http://schemas.microsoft.com/office/powerpoint/2010/main" val="135130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i="1" u="sng" dirty="0">
                <a:solidFill>
                  <a:schemeClr val="bg1"/>
                </a:solidFill>
              </a:rPr>
              <a:t>Draft</a:t>
            </a:r>
            <a:r>
              <a:rPr lang="en-GB" b="1" dirty="0">
                <a:solidFill>
                  <a:schemeClr val="bg1"/>
                </a:solidFill>
              </a:rPr>
              <a:t> </a:t>
            </a:r>
            <a:r>
              <a:rPr lang="en-GB" b="1" dirty="0" err="1">
                <a:solidFill>
                  <a:schemeClr val="bg1"/>
                </a:solidFill>
              </a:rPr>
              <a:t>Test_Dev</a:t>
            </a:r>
            <a:r>
              <a:rPr lang="en-GB" b="1" dirty="0">
                <a:solidFill>
                  <a:schemeClr val="bg1"/>
                </a:solidFill>
              </a:rPr>
              <a:t> Guidelines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8" y="967409"/>
            <a:ext cx="5436809" cy="5812010"/>
          </a:xfrm>
        </p:spPr>
        <p:txBody>
          <a:bodyPr lIns="0" rIns="0">
            <a:noAutofit/>
          </a:bodyPr>
          <a:lstStyle/>
          <a:p>
            <a:pPr marL="0" indent="0">
              <a:spcBef>
                <a:spcPts val="0"/>
              </a:spcBef>
              <a:buNone/>
            </a:pPr>
            <a:r>
              <a:rPr lang="en-US" sz="1200" b="1" dirty="0"/>
              <a:t> </a:t>
            </a:r>
            <a:r>
              <a:rPr lang="en-US" sz="1200" b="1" u="sng" dirty="0"/>
              <a:t>Required Pre-Defined Macros </a:t>
            </a:r>
            <a:r>
              <a:rPr lang="en-US" sz="1200" b="1" dirty="0"/>
              <a:t>– </a:t>
            </a:r>
            <a:r>
              <a:rPr lang="en-US" sz="1200" dirty="0"/>
              <a:t>Macros that every test must include</a:t>
            </a:r>
          </a:p>
          <a:p>
            <a:pPr marL="0" indent="0">
              <a:spcBef>
                <a:spcPts val="0"/>
              </a:spcBef>
              <a:buNone/>
            </a:pPr>
            <a:endParaRPr lang="en-US" sz="1400" dirty="0"/>
          </a:p>
          <a:p>
            <a:pPr marL="0" indent="0">
              <a:spcBef>
                <a:spcPts val="0"/>
              </a:spcBef>
              <a:buNone/>
            </a:pPr>
            <a:r>
              <a:rPr lang="en-US" sz="900" b="1" dirty="0"/>
              <a:t>RVTEST_CODE_BEGIN    </a:t>
            </a:r>
            <a:r>
              <a:rPr lang="en-US" sz="900" dirty="0"/>
              <a:t>This saves state and conditionally initializes the trap handler and initializes </a:t>
            </a:r>
            <a:r>
              <a:rPr lang="en-US" sz="900" dirty="0" err="1"/>
              <a:t>gprs</a:t>
            </a:r>
            <a:endParaRPr lang="en-US" sz="1000" dirty="0"/>
          </a:p>
          <a:p>
            <a:pPr marL="0" lvl="0" indent="0">
              <a:spcBef>
                <a:spcPts val="0"/>
              </a:spcBef>
              <a:buNone/>
            </a:pPr>
            <a:r>
              <a:rPr lang="en-US" sz="900" dirty="0"/>
              <a:t>  </a:t>
            </a:r>
            <a:endParaRPr lang="en-US" sz="900" b="1" i="1" dirty="0"/>
          </a:p>
          <a:p>
            <a:pPr marL="0" indent="0">
              <a:spcBef>
                <a:spcPts val="0"/>
              </a:spcBef>
              <a:buNone/>
            </a:pPr>
            <a:r>
              <a:rPr lang="en-US" sz="900" b="1" dirty="0"/>
              <a:t>RVTEST_CODE_END        </a:t>
            </a:r>
            <a:r>
              <a:rPr lang="en-US" sz="900" dirty="0"/>
              <a:t>This conditionally saves the post-test GPR values, transitions to </a:t>
            </a:r>
            <a:r>
              <a:rPr lang="en-US" sz="900" dirty="0" err="1"/>
              <a:t>Mmode</a:t>
            </a:r>
            <a:r>
              <a:rPr lang="en-US" sz="900" dirty="0"/>
              <a:t>, </a:t>
            </a:r>
          </a:p>
          <a:p>
            <a:pPr marL="0" indent="0">
              <a:spcBef>
                <a:spcPts val="0"/>
              </a:spcBef>
              <a:buNone/>
            </a:pPr>
            <a:r>
              <a:rPr lang="en-US" sz="900" dirty="0"/>
              <a:t>	         conditionally restores pre-test state and causes branches to test halt, then</a:t>
            </a:r>
          </a:p>
          <a:p>
            <a:pPr marL="0" indent="0">
              <a:spcBef>
                <a:spcPts val="0"/>
              </a:spcBef>
              <a:buNone/>
            </a:pPr>
            <a:r>
              <a:rPr lang="en-US" sz="900" dirty="0"/>
              <a:t>	         conditionally installs the trap handler</a:t>
            </a:r>
            <a:endParaRPr lang="en-US" sz="1000" dirty="0"/>
          </a:p>
          <a:p>
            <a:pPr marL="0" indent="0">
              <a:spcBef>
                <a:spcPts val="0"/>
              </a:spcBef>
              <a:buNone/>
            </a:pPr>
            <a:endParaRPr lang="en-US" sz="900" dirty="0"/>
          </a:p>
          <a:p>
            <a:pPr marL="0" indent="0">
              <a:spcBef>
                <a:spcPts val="0"/>
              </a:spcBef>
              <a:buNone/>
            </a:pPr>
            <a:r>
              <a:rPr lang="en-US" sz="900" b="1" dirty="0"/>
              <a:t>RVTEST_DATA_BEGIN   </a:t>
            </a:r>
            <a:r>
              <a:rPr lang="en-US" sz="900" dirty="0"/>
              <a:t>This initializes the a pointer to that trap signature area of the test signature, </a:t>
            </a:r>
          </a:p>
          <a:p>
            <a:pPr marL="0" indent="0">
              <a:spcBef>
                <a:spcPts val="0"/>
              </a:spcBef>
              <a:buNone/>
            </a:pPr>
            <a:r>
              <a:rPr lang="en-US" sz="900" dirty="0"/>
              <a:t> 	         and reserves space for a pointer to the save area used to save and restore state</a:t>
            </a:r>
          </a:p>
          <a:p>
            <a:pPr marL="0" indent="0">
              <a:spcBef>
                <a:spcPts val="0"/>
              </a:spcBef>
              <a:buNone/>
            </a:pPr>
            <a:r>
              <a:rPr lang="en-US" sz="900" dirty="0"/>
              <a:t>	         modified by the trap handler </a:t>
            </a:r>
            <a:r>
              <a:rPr lang="en-US" sz="900" b="1" i="1" dirty="0"/>
              <a:t>.</a:t>
            </a:r>
          </a:p>
          <a:p>
            <a:pPr marL="0" indent="0">
              <a:spcBef>
                <a:spcPts val="0"/>
              </a:spcBef>
              <a:buNone/>
            </a:pPr>
            <a:endParaRPr lang="en-US" sz="900" dirty="0"/>
          </a:p>
          <a:p>
            <a:pPr marL="0" indent="0">
              <a:spcBef>
                <a:spcPts val="0"/>
              </a:spcBef>
              <a:buNone/>
            </a:pPr>
            <a:r>
              <a:rPr lang="en-US" sz="900" b="1" dirty="0"/>
              <a:t>RVTEST_DATA_END       </a:t>
            </a:r>
            <a:r>
              <a:rPr lang="en-US" sz="900" dirty="0"/>
              <a:t>Contains the current trap signature pointer (if traps are enabled)</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i="1" u="sng" dirty="0"/>
          </a:p>
          <a:p>
            <a:pPr marL="0" indent="0">
              <a:spcBef>
                <a:spcPts val="0"/>
              </a:spcBef>
              <a:buNone/>
            </a:pPr>
            <a:r>
              <a:rPr lang="en-US" sz="900" b="1" dirty="0"/>
              <a:t>RVTEST_SIG_BEGIN       </a:t>
            </a:r>
            <a:r>
              <a:rPr lang="en-US" sz="900" dirty="0"/>
              <a:t>Marks the beginning of the signature region with label </a:t>
            </a:r>
            <a:r>
              <a:rPr lang="en-US" sz="900" i="1" u="sng" dirty="0" err="1"/>
              <a:t>rvtest_sig_begin</a:t>
            </a:r>
            <a:r>
              <a:rPr lang="en-US" sz="900" dirty="0"/>
              <a:t> and encapsulates</a:t>
            </a:r>
          </a:p>
          <a:p>
            <a:pPr marL="0" indent="0">
              <a:spcBef>
                <a:spcPts val="0"/>
              </a:spcBef>
              <a:buNone/>
            </a:pPr>
            <a:r>
              <a:rPr lang="en-US" sz="900" dirty="0"/>
              <a:t>	        the RVMODEL_DATA_BEGIN macro . and label </a:t>
            </a:r>
            <a:r>
              <a:rPr lang="en-US" sz="900" i="1" u="sng" dirty="0" err="1"/>
              <a:t>mtrap_sigptr</a:t>
            </a:r>
            <a:endParaRPr lang="en-US" sz="900" i="1" u="sng" dirty="0"/>
          </a:p>
          <a:p>
            <a:pPr marL="0" indent="0">
              <a:spcBef>
                <a:spcPts val="0"/>
              </a:spcBef>
              <a:buNone/>
            </a:pPr>
            <a:endParaRPr lang="en-US" sz="900" i="1" u="sng" dirty="0"/>
          </a:p>
          <a:p>
            <a:pPr marL="0" indent="0">
              <a:spcBef>
                <a:spcPts val="0"/>
              </a:spcBef>
              <a:buNone/>
            </a:pPr>
            <a:r>
              <a:rPr lang="en-US" sz="900" b="1" dirty="0"/>
              <a:t>RVTEST_TSIG_BEGIN    </a:t>
            </a:r>
            <a:r>
              <a:rPr lang="en-US" sz="900" dirty="0"/>
              <a:t>Marks the end of the signature pointer (if traps are enabled) and encapsulates the</a:t>
            </a:r>
          </a:p>
          <a:p>
            <a:pPr marL="0" indent="0">
              <a:spcBef>
                <a:spcPts val="0"/>
              </a:spcBef>
              <a:buNone/>
            </a:pPr>
            <a:r>
              <a:rPr lang="en-US" sz="900" dirty="0"/>
              <a:t>	       the RVMODEL_DATA_END macro. and label </a:t>
            </a:r>
            <a:r>
              <a:rPr lang="en-US" sz="900" i="1" u="sng" dirty="0" err="1"/>
              <a:t>rvtest_sig_end</a:t>
            </a:r>
            <a:endParaRPr lang="en-US" sz="900" i="1" u="sng" dirty="0"/>
          </a:p>
          <a:p>
            <a:pPr marL="0" lvl="0" indent="0">
              <a:spcBef>
                <a:spcPts val="0"/>
              </a:spcBef>
              <a:buNone/>
            </a:pPr>
            <a:endParaRPr lang="en-US" sz="900" i="1" u="sng" dirty="0"/>
          </a:p>
          <a:p>
            <a:pPr marL="0" indent="0">
              <a:spcBef>
                <a:spcPts val="0"/>
              </a:spcBef>
              <a:buNone/>
            </a:pPr>
            <a:r>
              <a:rPr lang="en-US" sz="900" b="1" dirty="0"/>
              <a:t>RVTEST_SIG_END        </a:t>
            </a:r>
            <a:r>
              <a:rPr lang="en-US" sz="900" dirty="0"/>
              <a:t>Contains the current trap signature pointer (if traps are enabled)  ***FIXME-1/mode</a:t>
            </a:r>
            <a:endParaRPr lang="en-US" sz="1000" dirty="0"/>
          </a:p>
          <a:p>
            <a:pPr marL="0" lvl="0" indent="0">
              <a:spcBef>
                <a:spcPts val="0"/>
              </a:spcBef>
              <a:buNone/>
            </a:pPr>
            <a:r>
              <a:rPr lang="en-US" sz="900" dirty="0"/>
              <a:t>  This macro marks the end of the test input data section with label </a:t>
            </a:r>
            <a:r>
              <a:rPr lang="en-US" sz="900" i="1" u="sng" dirty="0" err="1"/>
              <a:t>rvtest_data_end</a:t>
            </a:r>
            <a:endParaRPr lang="en-US" sz="900" i="1" u="sng" dirty="0"/>
          </a:p>
          <a:p>
            <a:pPr marL="0" lvl="0" indent="0">
              <a:spcBef>
                <a:spcPts val="0"/>
              </a:spcBef>
              <a:buNone/>
            </a:pPr>
            <a:endParaRPr lang="en-US" sz="900" b="1" i="1" dirty="0"/>
          </a:p>
          <a:p>
            <a:pPr marL="0" lvl="0" indent="0">
              <a:spcBef>
                <a:spcPts val="0"/>
              </a:spcBef>
              <a:buNone/>
            </a:pPr>
            <a:r>
              <a:rPr lang="en-US" sz="900" b="1" i="1" dirty="0"/>
              <a:t>RVTEST_CASE(</a:t>
            </a:r>
            <a:r>
              <a:rPr lang="en-US" sz="900" b="1" i="1" dirty="0" err="1"/>
              <a:t>CaseName</a:t>
            </a:r>
            <a:r>
              <a:rPr lang="en-US" sz="900" b="1" i="1" dirty="0"/>
              <a:t>, </a:t>
            </a:r>
            <a:r>
              <a:rPr lang="en-US" sz="900" b="1" i="1" dirty="0" err="1"/>
              <a:t>CondStr</a:t>
            </a:r>
            <a:r>
              <a:rPr lang="en-US" sz="900" b="1" i="1" dirty="0"/>
              <a:t>)</a:t>
            </a:r>
            <a:endParaRPr lang="en-US" sz="1000" dirty="0"/>
          </a:p>
          <a:p>
            <a:pPr marL="0" indent="0">
              <a:spcBef>
                <a:spcPts val="0"/>
              </a:spcBef>
              <a:buNone/>
            </a:pPr>
            <a:r>
              <a:rPr lang="en-US" sz="900" dirty="0"/>
              <a:t>execute this case only if condition in </a:t>
            </a:r>
            <a:r>
              <a:rPr lang="en-US" sz="900" dirty="0" err="1"/>
              <a:t>cond_str</a:t>
            </a:r>
            <a:r>
              <a:rPr lang="en-US" sz="900" dirty="0"/>
              <a:t> are met</a:t>
            </a:r>
            <a:endParaRPr lang="en-US" sz="1000" dirty="0"/>
          </a:p>
          <a:p>
            <a:pPr marL="0" indent="0">
              <a:spcBef>
                <a:spcPts val="0"/>
              </a:spcBef>
              <a:buNone/>
            </a:pPr>
            <a:r>
              <a:rPr lang="en-US" sz="900" dirty="0" err="1"/>
              <a:t>CaseName</a:t>
            </a:r>
            <a:r>
              <a:rPr lang="en-US" sz="900" dirty="0"/>
              <a:t> is arbitrary string</a:t>
            </a:r>
            <a:endParaRPr lang="en-US" sz="1000" dirty="0"/>
          </a:p>
          <a:p>
            <a:pPr marL="0" indent="0">
              <a:spcBef>
                <a:spcPts val="0"/>
              </a:spcBef>
              <a:buNone/>
            </a:pPr>
            <a:r>
              <a:rPr lang="en-US" sz="900" dirty="0" err="1"/>
              <a:t>CondStr</a:t>
            </a:r>
            <a:r>
              <a:rPr lang="en-US" sz="900" dirty="0"/>
              <a:t> is evaluated to determine if the test-case is enabled and sets name variable</a:t>
            </a:r>
            <a:endParaRPr lang="en-US" sz="1000" dirty="0"/>
          </a:p>
          <a:p>
            <a:pPr marL="0" indent="0">
              <a:spcBef>
                <a:spcPts val="0"/>
              </a:spcBef>
              <a:buNone/>
            </a:pPr>
            <a:r>
              <a:rPr lang="en-US" sz="900" dirty="0" err="1"/>
              <a:t>CondStr</a:t>
            </a:r>
            <a:r>
              <a:rPr lang="en-US" sz="900" dirty="0"/>
              <a:t> can also define compile time macros required for the test-case to be enabled.</a:t>
            </a:r>
            <a:endParaRPr lang="en-US" sz="1000" dirty="0"/>
          </a:p>
          <a:p>
            <a:pPr marL="0" indent="0">
              <a:spcBef>
                <a:spcPts val="0"/>
              </a:spcBef>
              <a:buNone/>
            </a:pPr>
            <a:r>
              <a:rPr lang="en-US" sz="900" dirty="0"/>
              <a:t>The test-case must be delimited with an </a:t>
            </a:r>
            <a:r>
              <a:rPr lang="en-US" sz="900" b="1" dirty="0"/>
              <a:t>#ifdef </a:t>
            </a:r>
            <a:r>
              <a:rPr lang="en-US" sz="900" b="1" dirty="0" err="1"/>
              <a:t>CaseName</a:t>
            </a:r>
            <a:r>
              <a:rPr lang="en-US" sz="900" b="1" dirty="0"/>
              <a:t>/#endif </a:t>
            </a:r>
            <a:r>
              <a:rPr lang="en-US" sz="900" dirty="0"/>
              <a:t>pair</a:t>
            </a:r>
            <a:endParaRPr lang="en-US" sz="1000" dirty="0"/>
          </a:p>
          <a:p>
            <a:pPr marL="0" indent="0">
              <a:spcBef>
                <a:spcPts val="0"/>
              </a:spcBef>
              <a:buNone/>
            </a:pPr>
            <a:r>
              <a:rPr lang="en-US" sz="900" dirty="0"/>
              <a:t>The format of </a:t>
            </a:r>
            <a:r>
              <a:rPr lang="en-US" sz="900" dirty="0" err="1"/>
              <a:t>CondStr</a:t>
            </a:r>
            <a:r>
              <a:rPr lang="en-US" sz="900" dirty="0"/>
              <a:t> can be found in </a:t>
            </a:r>
            <a:r>
              <a:rPr lang="en-US" sz="900" dirty="0">
                <a:hlinkClick r:id="rId3"/>
              </a:rPr>
              <a:t>https://riscof.readthedocs.io/en/latest/cond_spec.html#cond-spec</a:t>
            </a:r>
            <a:endParaRPr lang="en-US" sz="1050" dirty="0"/>
          </a:p>
          <a:p>
            <a:pPr marL="0" indent="0">
              <a:spcBef>
                <a:spcPts val="0"/>
              </a:spcBef>
              <a:buNone/>
            </a:pPr>
            <a:endParaRPr lang="en-US" sz="1000" dirty="0"/>
          </a:p>
          <a:p>
            <a:pPr marL="0" indent="0">
              <a:spcBef>
                <a:spcPts val="0"/>
              </a:spcBef>
              <a:buNone/>
            </a:pPr>
            <a:r>
              <a:rPr lang="en-US" sz="900" b="1" dirty="0"/>
              <a:t>RVTEST_GOTO_MMODE </a:t>
            </a:r>
            <a:r>
              <a:rPr lang="en-US" sz="900" dirty="0"/>
              <a:t>This is used whenever a test halts to put it in Mode so it can restore all state*</a:t>
            </a:r>
          </a:p>
          <a:p>
            <a:pPr marL="0" indent="0">
              <a:spcBef>
                <a:spcPts val="0"/>
              </a:spcBef>
              <a:buNone/>
            </a:pPr>
            <a:r>
              <a:rPr lang="en-US" sz="900" b="1" dirty="0"/>
              <a:t>RVTEST_GOTO_LOWER_MODE(mode) </a:t>
            </a:r>
            <a:r>
              <a:rPr lang="en-US" sz="900" dirty="0"/>
              <a:t>MRET to lower </a:t>
            </a:r>
            <a:r>
              <a:rPr lang="en-US" sz="900" dirty="0" err="1"/>
              <a:t>priv</a:t>
            </a:r>
            <a:r>
              <a:rPr lang="en-US" sz="900" dirty="0"/>
              <a:t> mode</a:t>
            </a:r>
            <a:r>
              <a:rPr lang="en-US" sz="900" b="1" dirty="0"/>
              <a:t> (</a:t>
            </a:r>
            <a:r>
              <a:rPr lang="en-US" sz="900" i="1" dirty="0"/>
              <a:t>requires identity mapped MMU if transitioning to a mode with different MMU state)</a:t>
            </a:r>
            <a:endParaRPr lang="en-US" sz="1000" i="1" dirty="0"/>
          </a:p>
          <a:p>
            <a:pPr marL="0" indent="0">
              <a:spcBef>
                <a:spcPts val="0"/>
              </a:spcBef>
              <a:buNone/>
            </a:pPr>
            <a:endParaRPr lang="en-US" sz="1000" dirty="0"/>
          </a:p>
          <a:p>
            <a:pPr marL="0" indent="0">
              <a:spcBef>
                <a:spcPts val="0"/>
              </a:spcBef>
              <a:buNone/>
            </a:pPr>
            <a:r>
              <a:rPr lang="en-US" sz="1050" b="1" u="sng" dirty="0"/>
              <a:t>Helper Macros</a:t>
            </a:r>
            <a:r>
              <a:rPr lang="en-US" sz="1050" b="1" dirty="0"/>
              <a:t>	         </a:t>
            </a:r>
            <a:r>
              <a:rPr lang="en-US" sz="1050" dirty="0"/>
              <a:t>These are instantiated by the required macros</a:t>
            </a:r>
            <a:endParaRPr lang="en-US" sz="1050" b="1" u="sng" dirty="0"/>
          </a:p>
          <a:p>
            <a:pPr marL="0" indent="0">
              <a:spcBef>
                <a:spcPts val="0"/>
              </a:spcBef>
              <a:buNone/>
            </a:pPr>
            <a:r>
              <a:rPr lang="en-US" sz="900" b="1" dirty="0"/>
              <a:t>RVTEST_INIT_GPRS </a:t>
            </a:r>
          </a:p>
          <a:p>
            <a:pPr marL="0" indent="0">
              <a:spcBef>
                <a:spcPts val="0"/>
              </a:spcBef>
              <a:buNone/>
            </a:pPr>
            <a:r>
              <a:rPr lang="en-US" sz="900" b="1" dirty="0"/>
              <a:t>RVTEST_TRAP_PROLOG    </a:t>
            </a:r>
            <a:r>
              <a:rPr lang="en-US" sz="900" dirty="0"/>
              <a:t>sets up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dirty="0"/>
          </a:p>
          <a:p>
            <a:pPr marL="0" indent="0">
              <a:spcBef>
                <a:spcPts val="0"/>
              </a:spcBef>
              <a:buNone/>
            </a:pPr>
            <a:r>
              <a:rPr lang="en-US" sz="900" b="1" dirty="0"/>
              <a:t>RVTEST_TRAP_HANDLER  </a:t>
            </a:r>
            <a:r>
              <a:rPr lang="en-US" sz="900" dirty="0"/>
              <a:t>saves trap status in sig &amp; </a:t>
            </a:r>
            <a:r>
              <a:rPr lang="en-US" sz="900" dirty="0" err="1"/>
              <a:t>rtn</a:t>
            </a:r>
            <a:r>
              <a:rPr lang="en-US" sz="900" dirty="0"/>
              <a: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dirty="0"/>
          </a:p>
          <a:p>
            <a:pPr marL="0" indent="0">
              <a:spcBef>
                <a:spcPts val="0"/>
              </a:spcBef>
              <a:buNone/>
            </a:pPr>
            <a:r>
              <a:rPr lang="en-US" sz="900" b="1" dirty="0"/>
              <a:t>RVTEST_TRAP_EPILOG</a:t>
            </a:r>
            <a:r>
              <a:rPr lang="en-US" sz="900" dirty="0"/>
              <a:t>       restores trap environment;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i="1" u="sng" dirty="0"/>
          </a:p>
          <a:p>
            <a:pPr marL="0" indent="0">
              <a:spcBef>
                <a:spcPts val="0"/>
              </a:spcBef>
              <a:buNone/>
            </a:pPr>
            <a:r>
              <a:rPr lang="en-US" sz="900" b="1" dirty="0"/>
              <a:t>RVTEST_TRAP_SAVEAREA </a:t>
            </a:r>
            <a:r>
              <a:rPr lang="en-US" sz="900" dirty="0"/>
              <a:t>set up save area for trap;         depends on </a:t>
            </a:r>
            <a:r>
              <a:rPr lang="en-US" sz="900" b="1" i="1" dirty="0" err="1"/>
              <a:t>rvtest_strap_routine</a:t>
            </a:r>
            <a:r>
              <a:rPr lang="en-US" sz="900" b="1" i="1" dirty="0"/>
              <a:t> </a:t>
            </a:r>
            <a:r>
              <a:rPr lang="en-US" sz="900" dirty="0"/>
              <a:t>&amp;</a:t>
            </a:r>
            <a:r>
              <a:rPr lang="en-US" sz="900" b="1" dirty="0"/>
              <a:t> </a:t>
            </a:r>
            <a:r>
              <a:rPr lang="en-US" sz="900" b="1" i="1" dirty="0" err="1"/>
              <a:t>rvtest_vtrap_routine</a:t>
            </a:r>
            <a:endParaRPr lang="en-US" sz="900" b="1" i="1" dirty="0"/>
          </a:p>
          <a:p>
            <a:pPr marL="0" indent="0">
              <a:spcBef>
                <a:spcPts val="0"/>
              </a:spcBef>
              <a:buNone/>
            </a:pPr>
            <a:r>
              <a:rPr lang="en-US" sz="900" b="1" dirty="0"/>
              <a:t>RVTEST_SAVE_GPRS(</a:t>
            </a:r>
            <a:r>
              <a:rPr lang="en-US" sz="900" b="1" dirty="0" err="1"/>
              <a:t>tmpreg</a:t>
            </a:r>
            <a:r>
              <a:rPr lang="en-US" sz="900" b="1" dirty="0"/>
              <a:t>, </a:t>
            </a:r>
            <a:r>
              <a:rPr lang="en-US" sz="900" b="1" dirty="0" err="1"/>
              <a:t>saveaddr</a:t>
            </a:r>
            <a:r>
              <a:rPr lang="en-US" sz="900" b="1" dirty="0"/>
              <a:t>)</a:t>
            </a:r>
            <a:r>
              <a:rPr lang="en-US" sz="900" dirty="0"/>
              <a:t>  saves all </a:t>
            </a:r>
            <a:r>
              <a:rPr lang="en-US" sz="900" dirty="0" err="1"/>
              <a:t>regs</a:t>
            </a:r>
            <a:r>
              <a:rPr lang="en-US" sz="900" dirty="0"/>
              <a:t> except </a:t>
            </a:r>
            <a:r>
              <a:rPr lang="en-US" sz="900" dirty="0" err="1"/>
              <a:t>tmpreg</a:t>
            </a:r>
            <a:r>
              <a:rPr lang="en-US" sz="900" dirty="0"/>
              <a:t> to </a:t>
            </a:r>
            <a:r>
              <a:rPr lang="en-US" sz="900" dirty="0" err="1"/>
              <a:t>saveaddr</a:t>
            </a:r>
            <a:r>
              <a:rPr lang="en-US" sz="900" dirty="0"/>
              <a:t> at test end if </a:t>
            </a:r>
            <a:r>
              <a:rPr lang="en-US" sz="900" b="1" dirty="0" err="1"/>
              <a:t>gpr_save</a:t>
            </a:r>
            <a:r>
              <a:rPr lang="en-US" sz="900" dirty="0"/>
              <a:t> defined</a:t>
            </a:r>
          </a:p>
          <a:p>
            <a:pPr marL="0" indent="0">
              <a:spcBef>
                <a:spcPts val="0"/>
              </a:spcBef>
              <a:buNone/>
            </a:pPr>
            <a:endParaRPr lang="en-US" sz="900" i="1" u="sng" dirty="0"/>
          </a:p>
          <a:p>
            <a:pPr marL="0" indent="0">
              <a:spcBef>
                <a:spcPts val="0"/>
              </a:spcBef>
              <a:buNone/>
            </a:pPr>
            <a:endParaRPr lang="en-US" sz="800"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i="1" u="sng" dirty="0"/>
          </a:p>
          <a:p>
            <a:pPr marL="0" indent="0">
              <a:spcBef>
                <a:spcPts val="0"/>
              </a:spcBef>
              <a:buNone/>
            </a:pPr>
            <a:endParaRPr lang="en-US" sz="900" dirty="0"/>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9" name="Content Placeholder 3">
            <a:extLst>
              <a:ext uri="{FF2B5EF4-FFF2-40B4-BE49-F238E27FC236}">
                <a16:creationId xmlns:a16="http://schemas.microsoft.com/office/drawing/2014/main" id="{CB77753A-0422-784E-B8C2-9B86CA0DCA5A}"/>
              </a:ext>
            </a:extLst>
          </p:cNvPr>
          <p:cNvSpPr txBox="1">
            <a:spLocks/>
          </p:cNvSpPr>
          <p:nvPr/>
        </p:nvSpPr>
        <p:spPr>
          <a:xfrm>
            <a:off x="6124575"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b="1" u="sng" dirty="0"/>
              <a:t>Required Pre-Defined Variables</a:t>
            </a:r>
            <a:r>
              <a:rPr lang="en-US" sz="1200" dirty="0"/>
              <a:t>	architecturally defined</a:t>
            </a:r>
          </a:p>
          <a:p>
            <a:pPr marL="0" indent="0">
              <a:spcBef>
                <a:spcPts val="0"/>
              </a:spcBef>
              <a:buNone/>
            </a:pPr>
            <a:endParaRPr lang="en-US" sz="1200" dirty="0"/>
          </a:p>
          <a:p>
            <a:pPr marL="0" indent="0">
              <a:spcBef>
                <a:spcPts val="0"/>
              </a:spcBef>
              <a:buNone/>
            </a:pPr>
            <a:r>
              <a:rPr lang="en-US" sz="900" b="1" dirty="0"/>
              <a:t>SET_REL_TVAL_MSK     </a:t>
            </a:r>
            <a:r>
              <a:rPr lang="en-US" sz="900" dirty="0"/>
              <a:t>(mask of which exceptions store data </a:t>
            </a:r>
            <a:r>
              <a:rPr lang="en-US" sz="900" dirty="0" err="1"/>
              <a:t>addrs</a:t>
            </a:r>
            <a:r>
              <a:rPr lang="en-US" sz="900" dirty="0"/>
              <a:t> in </a:t>
            </a:r>
            <a:r>
              <a:rPr lang="en-US" sz="900" dirty="0" err="1"/>
              <a:t>xtval</a:t>
            </a:r>
            <a:r>
              <a:rPr lang="en-US" sz="900" dirty="0"/>
              <a:t>. </a:t>
            </a:r>
          </a:p>
          <a:p>
            <a:pPr marL="0" indent="0">
              <a:spcBef>
                <a:spcPts val="0"/>
              </a:spcBef>
              <a:buNone/>
            </a:pPr>
            <a:r>
              <a:rPr lang="en-US" sz="900" dirty="0"/>
              <a:t>	       (Defaults to 15, 13..12, 7..4, 3,1..0 , YAML can </a:t>
            </a:r>
            <a:r>
              <a:rPr lang="en-US" sz="900" dirty="0" err="1"/>
              <a:t>ovveride</a:t>
            </a:r>
            <a:r>
              <a:rPr lang="en-US" sz="900" dirty="0"/>
              <a:t>))      **update for H-</a:t>
            </a:r>
            <a:r>
              <a:rPr lang="en-US" sz="900" dirty="0" err="1"/>
              <a:t>ext</a:t>
            </a:r>
            <a:endParaRPr lang="en-US" sz="900" dirty="0"/>
          </a:p>
          <a:p>
            <a:pPr marL="0" indent="0">
              <a:spcBef>
                <a:spcPts val="0"/>
              </a:spcBef>
              <a:buNone/>
            </a:pPr>
            <a:r>
              <a:rPr lang="en-US" sz="900" b="1" dirty="0"/>
              <a:t>NUM_SPECD_INTCAUSES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r>
              <a:rPr lang="en-US" sz="900" b="1" dirty="0"/>
              <a:t>NUM_SPECD_EXCPTCAUSES</a:t>
            </a:r>
            <a:r>
              <a:rPr lang="en-US" sz="900" dirty="0"/>
              <a:t>	 (defaults to 16, YAML can </a:t>
            </a:r>
            <a:r>
              <a:rPr lang="en-US" sz="900" dirty="0" err="1"/>
              <a:t>ovveride</a:t>
            </a:r>
            <a:r>
              <a:rPr lang="en-US" sz="900" dirty="0"/>
              <a:t>) ***fix for H-</a:t>
            </a:r>
            <a:r>
              <a:rPr lang="en-US" sz="900" dirty="0" err="1"/>
              <a:t>ext</a:t>
            </a:r>
            <a:r>
              <a:rPr lang="en-US" sz="900" dirty="0"/>
              <a:t> </a:t>
            </a:r>
          </a:p>
          <a:p>
            <a:pPr marL="0" indent="0">
              <a:spcBef>
                <a:spcPts val="0"/>
              </a:spcBef>
              <a:buNone/>
            </a:pPr>
            <a:endParaRPr lang="en-US" sz="1200" dirty="0"/>
          </a:p>
          <a:p>
            <a:pPr marL="0" indent="0">
              <a:spcBef>
                <a:spcPts val="0"/>
              </a:spcBef>
              <a:buNone/>
            </a:pPr>
            <a:r>
              <a:rPr lang="en-US" sz="1200" b="1" i="1" u="sng" dirty="0"/>
              <a:t>Required predefined labels:</a:t>
            </a:r>
            <a:br>
              <a:rPr lang="en-US" sz="1050" dirty="0"/>
            </a:br>
            <a:endParaRPr lang="en-US" sz="1050" dirty="0"/>
          </a:p>
          <a:p>
            <a:pPr marL="0" indent="0">
              <a:spcBef>
                <a:spcPts val="0"/>
              </a:spcBef>
              <a:buNone/>
            </a:pPr>
            <a:r>
              <a:rPr lang="en-US" sz="900" b="1" dirty="0" err="1"/>
              <a:t>rvtest_entry_point</a:t>
            </a:r>
            <a:r>
              <a:rPr lang="en-US" sz="900" dirty="0"/>
              <a:t>   The test must define this label to indicate the location to be used by the linker as the </a:t>
            </a:r>
          </a:p>
          <a:p>
            <a:pPr marL="0" indent="0">
              <a:spcBef>
                <a:spcPts val="0"/>
              </a:spcBef>
              <a:buNone/>
            </a:pPr>
            <a:r>
              <a:rPr lang="en-US" sz="900" dirty="0"/>
              <a:t>     	entry point in the test. Generally, this would be before the RVMODEL_BOOT macro and</a:t>
            </a:r>
          </a:p>
          <a:p>
            <a:pPr marL="0" indent="0">
              <a:spcBef>
                <a:spcPts val="0"/>
              </a:spcBef>
              <a:buNone/>
            </a:pPr>
            <a:r>
              <a:rPr lang="en-US" sz="900" dirty="0"/>
              <a:t>	 should belong to the </a:t>
            </a:r>
            <a:r>
              <a:rPr lang="en-US" sz="900" dirty="0" err="1"/>
              <a:t>text.init</a:t>
            </a:r>
            <a:r>
              <a:rPr lang="en-US" sz="900" dirty="0"/>
              <a:t> section.</a:t>
            </a:r>
          </a:p>
          <a:p>
            <a:pPr marL="0" indent="0">
              <a:spcBef>
                <a:spcPts val="0"/>
              </a:spcBef>
              <a:buNone/>
            </a:pPr>
            <a:r>
              <a:rPr lang="en-US" sz="900" b="1" dirty="0" err="1"/>
              <a:t>gpr_save</a:t>
            </a:r>
            <a:r>
              <a:rPr lang="en-US" sz="900" dirty="0"/>
              <a:t> 	The test must define </a:t>
            </a:r>
            <a:r>
              <a:rPr lang="en-US" sz="900" b="1" i="1" dirty="0" err="1"/>
              <a:t>gpr_save</a:t>
            </a:r>
            <a:r>
              <a:rPr lang="en-US" sz="900" b="1" i="1" dirty="0"/>
              <a:t>  </a:t>
            </a:r>
            <a:r>
              <a:rPr lang="en-US" sz="900" dirty="0"/>
              <a:t>after  </a:t>
            </a:r>
            <a:r>
              <a:rPr lang="en-US" sz="900" b="1" i="1" dirty="0" err="1"/>
              <a:t>rvmodel_sig_end</a:t>
            </a:r>
            <a:r>
              <a:rPr lang="en-US" sz="900" b="1" i="1" dirty="0"/>
              <a:t> </a:t>
            </a:r>
            <a:r>
              <a:rPr lang="en-US" sz="900" dirty="0"/>
              <a:t>to mark where </a:t>
            </a:r>
          </a:p>
          <a:p>
            <a:pPr marL="0" indent="0">
              <a:spcBef>
                <a:spcPts val="0"/>
              </a:spcBef>
              <a:buNone/>
            </a:pPr>
            <a:r>
              <a:rPr lang="en-US" sz="900" dirty="0"/>
              <a:t>	registers get saved if </a:t>
            </a:r>
            <a:r>
              <a:rPr lang="en-US" sz="900" b="1" i="1" dirty="0" err="1"/>
              <a:t>rvtest_gpr_save</a:t>
            </a:r>
            <a:r>
              <a:rPr lang="en-US" sz="900" b="1" i="1" dirty="0"/>
              <a:t> </a:t>
            </a:r>
            <a:r>
              <a:rPr lang="en-US" sz="900" dirty="0"/>
              <a:t>is defined</a:t>
            </a:r>
          </a:p>
          <a:p>
            <a:pPr marL="0" indent="0">
              <a:spcBef>
                <a:spcPts val="0"/>
              </a:spcBef>
              <a:buNone/>
            </a:pPr>
            <a:endParaRPr lang="en-US" sz="900" dirty="0"/>
          </a:p>
          <a:p>
            <a:pPr marL="0" lvl="0" indent="0">
              <a:spcBef>
                <a:spcPts val="0"/>
              </a:spcBef>
              <a:buNone/>
            </a:pPr>
            <a:r>
              <a:rPr lang="en-US" sz="900" b="1" i="1" dirty="0" err="1"/>
              <a:t>rvtest_init</a:t>
            </a:r>
            <a:endParaRPr lang="en-US" sz="900" b="1" dirty="0"/>
          </a:p>
          <a:p>
            <a:pPr marL="0" lvl="0" indent="0">
              <a:spcBef>
                <a:spcPts val="0"/>
              </a:spcBef>
              <a:buNone/>
            </a:pPr>
            <a:r>
              <a:rPr lang="en-US" sz="900" b="1" dirty="0" err="1"/>
              <a:t>rvtest</a:t>
            </a:r>
            <a:r>
              <a:rPr lang="en-US" sz="900" b="1" dirty="0"/>
              <a:t>_[</a:t>
            </a:r>
            <a:r>
              <a:rPr lang="en-US" sz="900" b="1" dirty="0" err="1"/>
              <a:t>m,s,v</a:t>
            </a:r>
            <a:r>
              <a:rPr lang="en-US" sz="900" b="1" dirty="0"/>
              <a:t>]</a:t>
            </a:r>
            <a:r>
              <a:rPr lang="en-US" sz="900" b="1" dirty="0" err="1"/>
              <a:t>trap_routine</a:t>
            </a:r>
            <a:r>
              <a:rPr lang="en-US" sz="900" b="1" dirty="0"/>
              <a:t>  </a:t>
            </a:r>
            <a:r>
              <a:rPr lang="en-US" sz="900" dirty="0"/>
              <a:t>used to conditionally instantiate helper macros, depending modes a test will trap into</a:t>
            </a:r>
          </a:p>
          <a:p>
            <a:pPr marL="0" indent="0">
              <a:spcBef>
                <a:spcPts val="0"/>
              </a:spcBef>
              <a:buNone/>
            </a:pPr>
            <a:endParaRPr lang="en-US" sz="1100" dirty="0"/>
          </a:p>
          <a:p>
            <a:pPr marL="0" indent="0">
              <a:spcBef>
                <a:spcPts val="0"/>
              </a:spcBef>
              <a:buFont typeface="Arial" panose="020B0604020202020204" pitchFamily="34" charset="0"/>
              <a:buNone/>
            </a:pPr>
            <a:r>
              <a:rPr lang="en-US" sz="1100" b="1" u="sng" dirty="0"/>
              <a:t>Optional, Pre-defined Macros</a:t>
            </a:r>
            <a:br>
              <a:rPr lang="en-US" sz="800" b="1" dirty="0"/>
            </a:br>
            <a:r>
              <a:rPr lang="en-US" sz="900" dirty="0"/>
              <a:t>     These are helper macros that make test generation easier. The include a set that gives a standard way of storing </a:t>
            </a:r>
          </a:p>
          <a:p>
            <a:pPr marL="0" indent="0">
              <a:spcBef>
                <a:spcPts val="0"/>
              </a:spcBef>
              <a:buFont typeface="Arial" panose="020B0604020202020204" pitchFamily="34" charset="0"/>
              <a:buNone/>
            </a:pPr>
            <a:r>
              <a:rPr lang="en-US" sz="900" dirty="0"/>
              <a:t>     signatures from the various registers, keeping track of the signature offset, offset overflow, and offset alignment</a:t>
            </a:r>
          </a:p>
          <a:p>
            <a:pPr marL="0" indent="0">
              <a:spcBef>
                <a:spcPts val="0"/>
              </a:spcBef>
              <a:buFont typeface="Arial" panose="020B0604020202020204" pitchFamily="34" charset="0"/>
              <a:buNone/>
            </a:pPr>
            <a:r>
              <a:rPr lang="en-US" sz="900" dirty="0"/>
              <a:t>.</a:t>
            </a:r>
          </a:p>
          <a:p>
            <a:pPr marL="0" indent="0">
              <a:spcBef>
                <a:spcPts val="0"/>
              </a:spcBef>
              <a:buFont typeface="Arial" panose="020B0604020202020204" pitchFamily="34" charset="0"/>
              <a:buNone/>
            </a:pPr>
            <a:r>
              <a:rPr lang="en-US" sz="900" b="1" dirty="0"/>
              <a:t>RVTEST_SIGBASE(</a:t>
            </a:r>
            <a:r>
              <a:rPr lang="en-US" sz="900" b="1" dirty="0" err="1"/>
              <a:t>BaseReg,Val</a:t>
            </a:r>
            <a:r>
              <a:rPr lang="en-US" sz="900" b="1" dirty="0"/>
              <a:t>)</a:t>
            </a:r>
            <a:r>
              <a:rPr lang="en-US" sz="900" dirty="0"/>
              <a:t>      defines the base register used to update signature values</a:t>
            </a:r>
          </a:p>
          <a:p>
            <a:pPr marL="0" indent="0">
              <a:spcBef>
                <a:spcPts val="0"/>
              </a:spcBef>
              <a:buFont typeface="Arial" panose="020B0604020202020204" pitchFamily="34" charset="0"/>
              <a:buNone/>
            </a:pPr>
            <a:r>
              <a:rPr lang="en-US" sz="900" dirty="0"/>
              <a:t>	Register </a:t>
            </a:r>
            <a:r>
              <a:rPr lang="en-US" sz="900" dirty="0" err="1"/>
              <a:t>BaseReg</a:t>
            </a:r>
            <a:r>
              <a:rPr lang="en-US" sz="900" dirty="0"/>
              <a:t> is loaded with value Val, </a:t>
            </a:r>
            <a:r>
              <a:rPr lang="en-US" sz="900" dirty="0" err="1"/>
              <a:t>hidden_offset</a:t>
            </a:r>
            <a:r>
              <a:rPr lang="en-US" sz="900" dirty="0"/>
              <a:t> is initialized to zero</a:t>
            </a:r>
          </a:p>
          <a:p>
            <a:pPr marL="0" indent="0">
              <a:spcBef>
                <a:spcPts val="0"/>
              </a:spcBef>
              <a:buNone/>
            </a:pPr>
            <a:r>
              <a:rPr lang="en-US" sz="900" b="1" dirty="0"/>
              <a:t>RVTEST_BASEUPD(</a:t>
            </a:r>
            <a:r>
              <a:rPr lang="en-US" sz="900" b="1" dirty="0" err="1"/>
              <a:t>BaseReg</a:t>
            </a:r>
            <a:r>
              <a:rPr lang="en-US" sz="900" b="1" dirty="0"/>
              <a:t>[</a:t>
            </a:r>
            <a:r>
              <a:rPr lang="en-US" sz="900" b="1" dirty="0" err="1"/>
              <a:t>oldBase</a:t>
            </a:r>
            <a:r>
              <a:rPr lang="en-US" sz="900" b="1" dirty="0"/>
              <a:t>[,</a:t>
            </a:r>
            <a:r>
              <a:rPr lang="en-US" sz="900" b="1" dirty="0" err="1"/>
              <a:t>newOff</a:t>
            </a:r>
            <a:r>
              <a:rPr lang="en-US" sz="900" b="1" dirty="0"/>
              <a:t>]])</a:t>
            </a:r>
            <a:r>
              <a:rPr lang="en-US" sz="900" dirty="0"/>
              <a:t>  [moves &amp;] updates </a:t>
            </a:r>
            <a:r>
              <a:rPr lang="en-US" sz="900" dirty="0" err="1"/>
              <a:t>BaseReg</a:t>
            </a:r>
            <a:r>
              <a:rPr lang="en-US" sz="900" dirty="0"/>
              <a:t> past stored signature.</a:t>
            </a:r>
          </a:p>
          <a:p>
            <a:pPr marL="0" indent="0">
              <a:spcBef>
                <a:spcPts val="0"/>
              </a:spcBef>
              <a:buNone/>
            </a:pPr>
            <a:r>
              <a:rPr lang="en-US" sz="900" dirty="0"/>
              <a:t>	</a:t>
            </a:r>
            <a:r>
              <a:rPr lang="en-US" sz="900" dirty="0" err="1"/>
              <a:t>Hidden_offset</a:t>
            </a:r>
            <a:r>
              <a:rPr lang="en-US" sz="900" dirty="0"/>
              <a:t> is re-initialized to 0 afterwards</a:t>
            </a:r>
          </a:p>
          <a:p>
            <a:pPr marL="0" indent="0">
              <a:spcBef>
                <a:spcPts val="0"/>
              </a:spcBef>
              <a:buNone/>
            </a:pPr>
            <a:r>
              <a:rPr lang="en-US" sz="900" b="1" i="1" dirty="0"/>
              <a:t>RVTEST_VALBASEUPD(</a:t>
            </a:r>
            <a:r>
              <a:rPr lang="en-US" sz="900" b="1" i="1" dirty="0" err="1"/>
              <a:t>BaseReg</a:t>
            </a:r>
            <a:r>
              <a:rPr lang="en-US" sz="900" b="1" i="1" dirty="0"/>
              <a:t> [, Offset])</a:t>
            </a:r>
            <a:endParaRPr lang="en-US" sz="900" dirty="0"/>
          </a:p>
          <a:p>
            <a:pPr marL="0" indent="0">
              <a:spcBef>
                <a:spcPts val="0"/>
              </a:spcBef>
              <a:buNone/>
            </a:pPr>
            <a:endParaRPr lang="en-US" sz="900" dirty="0"/>
          </a:p>
          <a:p>
            <a:pPr marL="0" indent="0">
              <a:spcBef>
                <a:spcPts val="0"/>
              </a:spcBef>
              <a:buFont typeface="Arial" panose="020B0604020202020204" pitchFamily="34" charset="0"/>
              <a:buNone/>
            </a:pPr>
            <a:r>
              <a:rPr lang="en-US" sz="900" b="1" dirty="0"/>
              <a:t>RVTEST_SIGUPD(        </a:t>
            </a:r>
            <a:r>
              <a:rPr lang="en-US" sz="900" b="1" dirty="0" err="1"/>
              <a:t>BaseReg</a:t>
            </a:r>
            <a:r>
              <a:rPr lang="en-US" sz="900" b="1" dirty="0"/>
              <a:t>, </a:t>
            </a:r>
            <a:r>
              <a:rPr lang="en-US" sz="900" b="1" dirty="0" err="1"/>
              <a:t>SigReg</a:t>
            </a:r>
            <a:r>
              <a:rPr lang="en-US" sz="900" b="1" dirty="0"/>
              <a:t>                  [, Offset]) </a:t>
            </a:r>
          </a:p>
          <a:p>
            <a:pPr marL="0" indent="0">
              <a:spcBef>
                <a:spcPts val="0"/>
              </a:spcBef>
              <a:buNone/>
            </a:pPr>
            <a:r>
              <a:rPr lang="en-US" sz="900" b="1" dirty="0"/>
              <a:t>RVTEST_SIGUPD_F(    </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None/>
            </a:pPr>
            <a:r>
              <a:rPr lang="en-US" sz="900" b="1" dirty="0"/>
              <a:t>RVTEST_SIGUPD_FID(</a:t>
            </a:r>
            <a:r>
              <a:rPr lang="en-US" sz="900" b="1" dirty="0" err="1"/>
              <a:t>BaseReg</a:t>
            </a:r>
            <a:r>
              <a:rPr lang="en-US" sz="900" b="1" dirty="0"/>
              <a:t>, </a:t>
            </a:r>
            <a:r>
              <a:rPr lang="en-US" sz="900" b="1" dirty="0" err="1"/>
              <a:t>SigReg</a:t>
            </a:r>
            <a:r>
              <a:rPr lang="en-US" sz="900" b="1" dirty="0"/>
              <a:t>, </a:t>
            </a:r>
            <a:r>
              <a:rPr lang="en-US" sz="900" b="1" dirty="0" err="1"/>
              <a:t>FlagReg</a:t>
            </a:r>
            <a:r>
              <a:rPr lang="en-US" sz="900" b="1" dirty="0"/>
              <a:t> [, Offset])</a:t>
            </a:r>
            <a:endParaRPr lang="en-US" sz="900" dirty="0"/>
          </a:p>
          <a:p>
            <a:pPr marL="0" indent="0">
              <a:spcBef>
                <a:spcPts val="0"/>
              </a:spcBef>
              <a:buFont typeface="Arial" panose="020B0604020202020204" pitchFamily="34" charset="0"/>
              <a:buNone/>
            </a:pPr>
            <a:r>
              <a:rPr lang="en-US" sz="900" dirty="0"/>
              <a:t>	Updates the base </a:t>
            </a:r>
            <a:r>
              <a:rPr lang="en-US" sz="900" dirty="0" err="1"/>
              <a:t>reg</a:t>
            </a:r>
            <a:r>
              <a:rPr lang="en-US" sz="900" dirty="0"/>
              <a:t> by hidden or explicit offset. </a:t>
            </a:r>
            <a:r>
              <a:rPr lang="en-US" sz="900" dirty="0" err="1"/>
              <a:t>Flagreg</a:t>
            </a:r>
            <a:r>
              <a:rPr lang="en-US" sz="900" dirty="0"/>
              <a:t> is the </a:t>
            </a:r>
            <a:r>
              <a:rPr lang="en-US" sz="900" dirty="0" err="1"/>
              <a:t>gpr</a:t>
            </a:r>
            <a:r>
              <a:rPr lang="en-US" sz="900" dirty="0"/>
              <a:t> where </a:t>
            </a:r>
            <a:r>
              <a:rPr lang="en-US" sz="900" dirty="0" err="1"/>
              <a:t>fstatus</a:t>
            </a:r>
            <a:r>
              <a:rPr lang="en-US" sz="900" dirty="0"/>
              <a:t> CSR is loaded</a:t>
            </a:r>
          </a:p>
          <a:p>
            <a:pPr marL="0" indent="0">
              <a:spcBef>
                <a:spcPts val="0"/>
              </a:spcBef>
              <a:buFont typeface="Arial" panose="020B0604020202020204" pitchFamily="34" charset="0"/>
              <a:buNone/>
            </a:pPr>
            <a:r>
              <a:rPr lang="en-US" sz="900" i="1" dirty="0"/>
              <a:t>	**why is a flag register needed? The macro could copy </a:t>
            </a:r>
            <a:r>
              <a:rPr lang="en-US" sz="900" i="1" dirty="0" err="1"/>
              <a:t>fstatus</a:t>
            </a:r>
            <a:r>
              <a:rPr lang="en-US" sz="900" i="1" dirty="0"/>
              <a:t> into </a:t>
            </a:r>
            <a:r>
              <a:rPr lang="en-US" sz="900" i="1" dirty="0" err="1"/>
              <a:t>SigReg</a:t>
            </a:r>
            <a:r>
              <a:rPr lang="en-US" sz="900" i="1" dirty="0"/>
              <a:t> after storing it.</a:t>
            </a:r>
          </a:p>
          <a:p>
            <a:pPr marL="0" indent="0">
              <a:spcBef>
                <a:spcPts val="0"/>
              </a:spcBef>
              <a:buFont typeface="Arial" panose="020B0604020202020204" pitchFamily="34" charset="0"/>
              <a:buNone/>
            </a:pPr>
            <a:r>
              <a:rPr lang="en-US" sz="900" b="1" dirty="0"/>
              <a:t>LI(</a:t>
            </a:r>
            <a:r>
              <a:rPr lang="en-US" sz="900" b="1" dirty="0" err="1"/>
              <a:t>rd,imm</a:t>
            </a:r>
            <a:r>
              <a:rPr lang="en-US" sz="900" b="1" dirty="0"/>
              <a:t>)	</a:t>
            </a:r>
            <a:r>
              <a:rPr lang="en-US" sz="900" dirty="0"/>
              <a:t>must be used to load any constant whose value is not in -2048..2047 range</a:t>
            </a:r>
          </a:p>
          <a:p>
            <a:pPr marL="0" indent="0">
              <a:spcBef>
                <a:spcPts val="0"/>
              </a:spcBef>
              <a:buFont typeface="Arial" panose="020B0604020202020204" pitchFamily="34" charset="0"/>
              <a:buNone/>
            </a:pPr>
            <a:r>
              <a:rPr lang="en-US" sz="900" b="1" dirty="0"/>
              <a:t>LA(</a:t>
            </a:r>
            <a:r>
              <a:rPr lang="en-US" sz="900" b="1" dirty="0" err="1"/>
              <a:t>rd</a:t>
            </a:r>
            <a:r>
              <a:rPr lang="en-US" sz="900" b="1" dirty="0"/>
              <a:t>, </a:t>
            </a:r>
            <a:r>
              <a:rPr lang="en-US" sz="900" b="1" dirty="0" err="1"/>
              <a:t>addr</a:t>
            </a:r>
            <a:r>
              <a:rPr lang="en-US" sz="900" dirty="0"/>
              <a:t>)	must be used to load addresses that aren’t pre-loaded in memory</a:t>
            </a:r>
          </a:p>
          <a:p>
            <a:pPr marL="0" indent="0">
              <a:spcBef>
                <a:spcPts val="0"/>
              </a:spcBef>
              <a:buFont typeface="Arial" panose="020B0604020202020204" pitchFamily="34" charset="0"/>
              <a:buNone/>
            </a:pPr>
            <a:endParaRPr lang="en-US" sz="900" dirty="0"/>
          </a:p>
          <a:p>
            <a:pPr marL="0" indent="0">
              <a:spcBef>
                <a:spcPts val="0"/>
              </a:spcBef>
              <a:buNone/>
            </a:pPr>
            <a:endParaRPr lang="en-US" sz="1100" u="sng" dirty="0"/>
          </a:p>
          <a:p>
            <a:pPr marL="0" indent="0">
              <a:spcBef>
                <a:spcPts val="0"/>
              </a:spcBef>
              <a:buNone/>
            </a:pPr>
            <a:r>
              <a:rPr lang="en-US" sz="1100" b="1" u="sng" dirty="0"/>
              <a:t>TBD Optional, Test-defined Variables </a:t>
            </a:r>
          </a:p>
          <a:p>
            <a:pPr marL="0" indent="0">
              <a:spcBef>
                <a:spcPts val="0"/>
              </a:spcBef>
              <a:buNone/>
            </a:pPr>
            <a:r>
              <a:rPr lang="en-US" sz="900" b="1" dirty="0"/>
              <a:t>RVTEST_VA2PA</a:t>
            </a:r>
            <a:r>
              <a:rPr lang="en-US" sz="900" dirty="0"/>
              <a:t>	 perform a page table walk</a:t>
            </a:r>
          </a:p>
          <a:p>
            <a:pPr marL="0" indent="0">
              <a:spcBef>
                <a:spcPts val="0"/>
              </a:spcBef>
              <a:buNone/>
            </a:pPr>
            <a:r>
              <a:rPr lang="en-US" sz="900" b="1" dirty="0"/>
              <a:t>RVTEST_GVA2PA</a:t>
            </a:r>
            <a:r>
              <a:rPr lang="en-US" sz="900" dirty="0"/>
              <a:t>	 perform a 2 level page table walk</a:t>
            </a:r>
          </a:p>
          <a:p>
            <a:pPr marL="0" indent="0">
              <a:spcBef>
                <a:spcPts val="0"/>
              </a:spcBef>
              <a:buNone/>
            </a:pPr>
            <a:r>
              <a:rPr lang="en-US" sz="900" dirty="0" err="1"/>
              <a:t>rvtest_gpr_save</a:t>
            </a:r>
            <a:r>
              <a:rPr lang="en-US" sz="900" dirty="0"/>
              <a:t> 	 enables saving registers at the end of the signature</a:t>
            </a:r>
          </a:p>
          <a:p>
            <a:pPr marL="0" indent="0">
              <a:spcBef>
                <a:spcPts val="0"/>
              </a:spcBef>
              <a:buNone/>
            </a:pPr>
            <a:endParaRPr lang="en-US" sz="900" dirty="0"/>
          </a:p>
          <a:p>
            <a:pPr marL="0" indent="0">
              <a:spcBef>
                <a:spcPts val="0"/>
              </a:spcBef>
              <a:buNone/>
            </a:pPr>
            <a:endParaRPr lang="en-US" sz="900" dirty="0"/>
          </a:p>
          <a:p>
            <a:pPr marL="0" indent="0">
              <a:spcBef>
                <a:spcPts val="0"/>
              </a:spcBef>
              <a:buFont typeface="Arial" panose="020B0604020202020204" pitchFamily="34" charset="0"/>
              <a:buNone/>
            </a:pPr>
            <a:endParaRPr lang="en-US" sz="900" dirty="0"/>
          </a:p>
          <a:p>
            <a:pPr marL="0" indent="0">
              <a:spcBef>
                <a:spcPts val="0"/>
              </a:spcBef>
              <a:buNone/>
            </a:pPr>
            <a:br>
              <a:rPr lang="en-GB" sz="600" u="sng" dirty="0"/>
            </a:br>
            <a:endParaRPr lang="en-US" sz="600" dirty="0">
              <a:latin typeface="Calibri" panose="020F0502020204030204" pitchFamily="34" charset="0"/>
            </a:endParaRPr>
          </a:p>
        </p:txBody>
      </p:sp>
    </p:spTree>
    <p:extLst>
      <p:ext uri="{BB962C8B-B14F-4D97-AF65-F5344CB8AC3E}">
        <p14:creationId xmlns:p14="http://schemas.microsoft.com/office/powerpoint/2010/main" val="1815342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i="1" u="sng" dirty="0">
                <a:solidFill>
                  <a:schemeClr val="bg1"/>
                </a:solidFill>
              </a:rPr>
              <a:t>Draft</a:t>
            </a:r>
            <a:r>
              <a:rPr lang="en-GB" b="1" dirty="0">
                <a:solidFill>
                  <a:schemeClr val="bg1"/>
                </a:solidFill>
              </a:rPr>
              <a:t>:  External Arch-Test Spec</a:t>
            </a:r>
          </a:p>
        </p:txBody>
      </p:sp>
      <p:sp>
        <p:nvSpPr>
          <p:cNvPr id="3" name="TextBox 2">
            <a:extLst>
              <a:ext uri="{FF2B5EF4-FFF2-40B4-BE49-F238E27FC236}">
                <a16:creationId xmlns:a16="http://schemas.microsoft.com/office/drawing/2014/main" id="{FFDDD012-F35A-A445-B1A4-22E03B86A78A}"/>
              </a:ext>
            </a:extLst>
          </p:cNvPr>
          <p:cNvSpPr txBox="1"/>
          <p:nvPr/>
        </p:nvSpPr>
        <p:spPr>
          <a:xfrm>
            <a:off x="2080591" y="-2875722"/>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367EC7DB-0E10-0147-9EE3-1C4406D33D5D}"/>
              </a:ext>
            </a:extLst>
          </p:cNvPr>
          <p:cNvSpPr txBox="1"/>
          <p:nvPr/>
        </p:nvSpPr>
        <p:spPr>
          <a:xfrm>
            <a:off x="2080591" y="-482379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83EAA93-D3EE-BE42-86E5-556E8D4D58BD}"/>
              </a:ext>
            </a:extLst>
          </p:cNvPr>
          <p:cNvSpPr txBox="1"/>
          <p:nvPr/>
        </p:nvSpPr>
        <p:spPr>
          <a:xfrm>
            <a:off x="5459896" y="-3843130"/>
            <a:ext cx="184731" cy="369332"/>
          </a:xfrm>
          <a:prstGeom prst="rect">
            <a:avLst/>
          </a:prstGeom>
          <a:noFill/>
        </p:spPr>
        <p:txBody>
          <a:bodyPr wrap="none" rtlCol="0">
            <a:spAutoFit/>
          </a:bodyPr>
          <a:lstStyle/>
          <a:p>
            <a:endParaRPr lang="en-US"/>
          </a:p>
        </p:txBody>
      </p:sp>
      <p:sp>
        <p:nvSpPr>
          <p:cNvPr id="8" name="Content Placeholder 3">
            <a:extLst>
              <a:ext uri="{FF2B5EF4-FFF2-40B4-BE49-F238E27FC236}">
                <a16:creationId xmlns:a16="http://schemas.microsoft.com/office/drawing/2014/main" id="{6AC04EEB-6151-394D-97F4-D6B7238FEE15}"/>
              </a:ext>
            </a:extLst>
          </p:cNvPr>
          <p:cNvSpPr txBox="1">
            <a:spLocks/>
          </p:cNvSpPr>
          <p:nvPr/>
        </p:nvSpPr>
        <p:spPr>
          <a:xfrm>
            <a:off x="838200"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100" b="1" u="sng" dirty="0"/>
              <a:t>Required, Model-defined Macros</a:t>
            </a:r>
            <a:endParaRPr lang="en-US" sz="1200" u="sng" dirty="0"/>
          </a:p>
          <a:p>
            <a:pPr marL="0" indent="0">
              <a:spcBef>
                <a:spcPts val="0"/>
              </a:spcBef>
              <a:buFont typeface="Arial" panose="020B0604020202020204" pitchFamily="34" charset="0"/>
              <a:buNone/>
            </a:pPr>
            <a:r>
              <a:rPr lang="en-US" sz="900" dirty="0"/>
              <a:t>These macros are be defined by the owner of the test target in the file </a:t>
            </a:r>
            <a:r>
              <a:rPr lang="en-US" sz="900" b="1" dirty="0" err="1"/>
              <a:t>model_test.h</a:t>
            </a:r>
            <a:r>
              <a:rPr lang="en-US" sz="900" dirty="0"/>
              <a:t>. These macros are required to define the signature regions and also the logic required to halt/exit the test.</a:t>
            </a:r>
          </a:p>
          <a:p>
            <a:pPr marL="0" indent="0">
              <a:spcBef>
                <a:spcPts val="0"/>
              </a:spcBef>
              <a:buNone/>
            </a:pPr>
            <a:endParaRPr lang="en-US" sz="900" dirty="0"/>
          </a:p>
          <a:p>
            <a:pPr marL="0" indent="0">
              <a:spcBef>
                <a:spcPts val="0"/>
              </a:spcBef>
              <a:buNone/>
            </a:pPr>
            <a:r>
              <a:rPr lang="en-US" sz="900" b="1" i="1" dirty="0"/>
              <a:t>RVMODEL_HALT</a:t>
            </a:r>
            <a:endParaRPr lang="en-US" sz="900" dirty="0"/>
          </a:p>
          <a:p>
            <a:pPr marL="0" indent="0">
              <a:spcBef>
                <a:spcPts val="0"/>
              </a:spcBef>
              <a:buFont typeface="Arial" panose="020B0604020202020204" pitchFamily="34" charset="0"/>
              <a:buNone/>
            </a:pPr>
            <a:r>
              <a:rPr lang="en-US" sz="900" dirty="0"/>
              <a:t>This macro</a:t>
            </a:r>
            <a:r>
              <a:rPr lang="en-US" sz="900" strike="sngStrike" dirty="0"/>
              <a:t>s</a:t>
            </a:r>
            <a:r>
              <a:rPr lang="en-US" sz="900" dirty="0"/>
              <a:t> must define the test-target halt mechanism. This macro is called when the test is to be terminated either due to completion or due to unsupported behavior. This macro could also include routines to dump the signature region to a file on the host system which can be used for comparison.</a:t>
            </a:r>
          </a:p>
          <a:p>
            <a:pPr marL="0" indent="0">
              <a:spcBef>
                <a:spcPts val="0"/>
              </a:spcBef>
              <a:buNone/>
            </a:pPr>
            <a:r>
              <a:rPr lang="en-US" sz="1050" b="1" dirty="0"/>
              <a:t> </a:t>
            </a:r>
            <a:endParaRPr lang="en-US" sz="1100" dirty="0"/>
          </a:p>
          <a:p>
            <a:pPr marL="0" indent="0">
              <a:spcBef>
                <a:spcPts val="0"/>
              </a:spcBef>
              <a:buNone/>
            </a:pPr>
            <a:r>
              <a:rPr lang="en-US" sz="1050" b="1" u="sng" dirty="0"/>
              <a:t>Optional  Model Defined variables (**FIXME – need to complete)</a:t>
            </a:r>
          </a:p>
          <a:p>
            <a:pPr marL="0" indent="0">
              <a:spcBef>
                <a:spcPts val="0"/>
              </a:spcBef>
              <a:buNone/>
            </a:pPr>
            <a:endParaRPr lang="en-US" sz="1100" dirty="0"/>
          </a:p>
          <a:p>
            <a:pPr marL="0" indent="0">
              <a:spcBef>
                <a:spcPts val="0"/>
              </a:spcBef>
              <a:buNone/>
            </a:pPr>
            <a:r>
              <a:rPr lang="en-US" sz="900" b="1" dirty="0"/>
              <a:t>RVMODEL_ADDR_SZ_ </a:t>
            </a:r>
            <a:r>
              <a:rPr lang="en-US" sz="900" dirty="0"/>
              <a:t>	(default to the largest possible size if not defined)</a:t>
            </a:r>
          </a:p>
          <a:p>
            <a:pPr marL="0" indent="0">
              <a:spcBef>
                <a:spcPts val="0"/>
              </a:spcBef>
              <a:buNone/>
            </a:pPr>
            <a:r>
              <a:rPr lang="en-US" sz="900" b="1" dirty="0"/>
              <a:t>RVMODEL_PHYS_ADDR_SZ  </a:t>
            </a:r>
            <a:r>
              <a:rPr lang="en-US" sz="900" dirty="0"/>
              <a:t>	(default to 57 for RV64, 34 for RV32S, 32 for RV32)</a:t>
            </a:r>
          </a:p>
          <a:p>
            <a:pPr marL="0" indent="0">
              <a:spcBef>
                <a:spcPts val="0"/>
              </a:spcBef>
              <a:buNone/>
            </a:pPr>
            <a:r>
              <a:rPr lang="en-US" sz="900" b="1" dirty="0"/>
              <a:t>RVMODEL_CACHE_BLK_SZ   </a:t>
            </a:r>
            <a:r>
              <a:rPr lang="en-US" sz="900" dirty="0"/>
              <a:t>	(default to 64)</a:t>
            </a:r>
          </a:p>
          <a:p>
            <a:pPr marL="0" indent="0">
              <a:spcBef>
                <a:spcPts val="0"/>
              </a:spcBef>
              <a:buNone/>
            </a:pPr>
            <a:r>
              <a:rPr lang="en-US" sz="900" b="1" dirty="0"/>
              <a:t>NUM_SPECED_INTCAUSES</a:t>
            </a:r>
            <a:r>
              <a:rPr lang="en-US" sz="900" dirty="0"/>
              <a:t>	(default to 16) **FIXME for HEXT</a:t>
            </a:r>
          </a:p>
          <a:p>
            <a:pPr marL="0" indent="0">
              <a:spcBef>
                <a:spcPts val="0"/>
              </a:spcBef>
              <a:buNone/>
            </a:pPr>
            <a:r>
              <a:rPr lang="en-US" sz="900" b="1" dirty="0"/>
              <a:t>NUM_SPECED_EXCPTCAUSES</a:t>
            </a:r>
            <a:r>
              <a:rPr lang="en-US" sz="900" dirty="0"/>
              <a:t>	(default to 16) ) **FIXME for HEXT</a:t>
            </a:r>
          </a:p>
          <a:p>
            <a:pPr marL="0" indent="0">
              <a:spcBef>
                <a:spcPts val="0"/>
              </a:spcBef>
              <a:buNone/>
            </a:pPr>
            <a:r>
              <a:rPr lang="en-US" sz="900" b="1" dirty="0"/>
              <a:t>RV_MODEL_FENCEI</a:t>
            </a:r>
            <a:r>
              <a:rPr lang="en-US" sz="900" dirty="0"/>
              <a:t>	(default to </a:t>
            </a:r>
            <a:r>
              <a:rPr lang="en-US" sz="900" dirty="0" err="1"/>
              <a:t>fence.i</a:t>
            </a:r>
            <a:r>
              <a:rPr lang="en-US" sz="900" dirty="0"/>
              <a:t>)</a:t>
            </a:r>
          </a:p>
          <a:p>
            <a:pPr marL="0" indent="0">
              <a:spcBef>
                <a:spcPts val="0"/>
              </a:spcBef>
              <a:buNone/>
            </a:pPr>
            <a:r>
              <a:rPr lang="en-US" sz="900" b="1" dirty="0"/>
              <a:t>RVTEST_DATA_REL_TVAL_MSK 	</a:t>
            </a:r>
            <a:r>
              <a:rPr lang="en-US" sz="900" dirty="0"/>
              <a:t>(bit-reversed mask of which exceptions store data </a:t>
            </a:r>
            <a:r>
              <a:rPr lang="en-US" sz="900" dirty="0" err="1"/>
              <a:t>addrs</a:t>
            </a:r>
            <a:r>
              <a:rPr lang="en-US" sz="900" dirty="0"/>
              <a:t> in </a:t>
            </a:r>
            <a:r>
              <a:rPr lang="en-US" sz="900" dirty="0" err="1"/>
              <a:t>xtval</a:t>
            </a:r>
            <a:r>
              <a:rPr lang="en-US" sz="900" dirty="0"/>
              <a:t>. 		Defaults to left aligned 0x0F05 (causes 4..7, 13, 15</a:t>
            </a:r>
            <a:r>
              <a:rPr lang="en-US" sz="1050" dirty="0"/>
              <a:t>) </a:t>
            </a:r>
            <a:r>
              <a:rPr lang="en-US" sz="800" dirty="0"/>
              <a:t>**update for H-</a:t>
            </a:r>
            <a:r>
              <a:rPr lang="en-US" sz="800" dirty="0" err="1"/>
              <a:t>ext</a:t>
            </a:r>
            <a:endParaRPr lang="en-US" sz="1000" dirty="0"/>
          </a:p>
          <a:p>
            <a:pPr marL="0" indent="0">
              <a:spcBef>
                <a:spcPts val="0"/>
              </a:spcBef>
              <a:buNone/>
            </a:pPr>
            <a:r>
              <a:rPr lang="en-US" sz="900" b="1" dirty="0"/>
              <a:t>RVTEST_DATA_REL_TVAL_MSK 	</a:t>
            </a:r>
            <a:r>
              <a:rPr lang="en-US" sz="900" dirty="0"/>
              <a:t>(bit-reversed mask of which exceptions store code </a:t>
            </a:r>
            <a:r>
              <a:rPr lang="en-US" sz="900" dirty="0" err="1"/>
              <a:t>addrs</a:t>
            </a:r>
            <a:r>
              <a:rPr lang="en-US" sz="900" dirty="0"/>
              <a:t> in </a:t>
            </a:r>
            <a:r>
              <a:rPr lang="en-US" sz="900" dirty="0" err="1"/>
              <a:t>xtval</a:t>
            </a:r>
            <a:r>
              <a:rPr lang="en-US" sz="900" dirty="0"/>
              <a:t>.</a:t>
            </a:r>
          </a:p>
          <a:p>
            <a:pPr marL="0" indent="0">
              <a:spcBef>
                <a:spcPts val="0"/>
              </a:spcBef>
              <a:buNone/>
            </a:pPr>
            <a:r>
              <a:rPr lang="en-US" sz="900" dirty="0"/>
              <a:t>		Defaults to left aligned 0xD008 (causes 0,1,3,12</a:t>
            </a:r>
            <a:r>
              <a:rPr lang="en-US" sz="800" dirty="0"/>
              <a:t>)       **update for H-</a:t>
            </a:r>
            <a:r>
              <a:rPr lang="en-US" sz="800" dirty="0" err="1"/>
              <a:t>ext</a:t>
            </a:r>
            <a:endParaRPr lang="en-US" sz="800" dirty="0"/>
          </a:p>
          <a:p>
            <a:pPr marL="0" indent="0">
              <a:spcBef>
                <a:spcPts val="0"/>
              </a:spcBef>
              <a:buNone/>
            </a:pPr>
            <a:r>
              <a:rPr lang="en-US" sz="800" b="1" dirty="0"/>
              <a:t>GOTO_M_OP</a:t>
            </a:r>
            <a:r>
              <a:rPr lang="en-US" sz="800" dirty="0"/>
              <a:t>		Defaults to </a:t>
            </a:r>
            <a:r>
              <a:rPr lang="en-US" sz="800" dirty="0" err="1"/>
              <a:t>csrr</a:t>
            </a:r>
            <a:r>
              <a:rPr lang="en-US" sz="800" dirty="0"/>
              <a:t> t4, CSR_MSTATUS. Change if </a:t>
            </a:r>
            <a:r>
              <a:rPr lang="en-US" sz="800" dirty="0" err="1"/>
              <a:t>illegal_op</a:t>
            </a:r>
            <a:r>
              <a:rPr lang="en-US" sz="800" dirty="0"/>
              <a:t> is delegated</a:t>
            </a:r>
          </a:p>
          <a:p>
            <a:pPr marL="0" indent="0">
              <a:spcBef>
                <a:spcPts val="0"/>
              </a:spcBef>
              <a:buNone/>
            </a:pPr>
            <a:r>
              <a:rPr lang="en-US" sz="800" b="1" dirty="0"/>
              <a:t>RVTEST_E		</a:t>
            </a:r>
            <a:r>
              <a:rPr lang="en-US" sz="800" dirty="0"/>
              <a:t>Defined by framework if model is RV32/64E</a:t>
            </a:r>
          </a:p>
          <a:p>
            <a:pPr marL="0" indent="0">
              <a:spcBef>
                <a:spcPts val="0"/>
              </a:spcBef>
              <a:buFont typeface="Arial" panose="020B0604020202020204" pitchFamily="34" charset="0"/>
              <a:buNone/>
            </a:pPr>
            <a:r>
              <a:rPr lang="en-US" sz="1200" b="1" u="sng" dirty="0"/>
              <a:t>Model requirements:</a:t>
            </a:r>
          </a:p>
          <a:p>
            <a:pPr marL="0" indent="0">
              <a:spcBef>
                <a:spcPts val="0"/>
              </a:spcBef>
              <a:buFont typeface="Arial" panose="020B0604020202020204" pitchFamily="34" charset="0"/>
              <a:buNone/>
            </a:pPr>
            <a:endParaRPr lang="en-US" sz="900" dirty="0"/>
          </a:p>
          <a:p>
            <a:pPr marL="0" indent="0">
              <a:spcBef>
                <a:spcPts val="0"/>
              </a:spcBef>
              <a:buNone/>
            </a:pPr>
            <a:r>
              <a:rPr lang="en-US" sz="900" dirty="0"/>
              <a:t>Each  </a:t>
            </a:r>
            <a:r>
              <a:rPr lang="en-US" sz="900" dirty="0" err="1"/>
              <a:t>xTVEC</a:t>
            </a:r>
            <a:r>
              <a:rPr lang="en-US" sz="900" dirty="0"/>
              <a:t> is either arbitrarily writable or initialized to a memory address that has RWX permissions and at least 580 bytes in size  (specifically: (XLEN + 3* NUM_SPECD_INTCAUSES + 17) * 4). Altogether (up to 3) must not cross page boundaries</a:t>
            </a:r>
          </a:p>
          <a:p>
            <a:pPr marL="0" indent="0">
              <a:spcBef>
                <a:spcPts val="0"/>
              </a:spcBef>
              <a:buFont typeface="Arial" panose="020B0604020202020204" pitchFamily="34" charset="0"/>
              <a:buNone/>
            </a:pPr>
            <a:r>
              <a:rPr lang="en-US" sz="900" dirty="0"/>
              <a:t>The hart exports a 4bit output signal which is the # of retired instructions during each cycle</a:t>
            </a:r>
          </a:p>
          <a:p>
            <a:pPr marL="0" indent="0">
              <a:spcBef>
                <a:spcPts val="0"/>
              </a:spcBef>
              <a:buFont typeface="Arial" panose="020B0604020202020204" pitchFamily="34" charset="0"/>
              <a:buNone/>
            </a:pPr>
            <a:r>
              <a:rPr lang="en-US" sz="900" dirty="0"/>
              <a:t>The hart imports XLEN input interrupt signals</a:t>
            </a:r>
          </a:p>
          <a:p>
            <a:pPr marL="0" indent="0">
              <a:spcBef>
                <a:spcPts val="0"/>
              </a:spcBef>
              <a:buFont typeface="Arial" panose="020B0604020202020204" pitchFamily="34" charset="0"/>
              <a:buNone/>
            </a:pPr>
            <a:r>
              <a:rPr lang="en-US" sz="900" dirty="0"/>
              <a:t>The hart can be configured to have as much memory as a test requires</a:t>
            </a:r>
          </a:p>
          <a:p>
            <a:pPr marL="0" indent="0">
              <a:spcBef>
                <a:spcPts val="0"/>
              </a:spcBef>
              <a:buFont typeface="Arial" panose="020B0604020202020204" pitchFamily="34" charset="0"/>
              <a:buNone/>
            </a:pPr>
            <a:r>
              <a:rPr lang="en-US" sz="900" dirty="0"/>
              <a:t>The </a:t>
            </a:r>
            <a:r>
              <a:rPr lang="en-US" sz="900" dirty="0" err="1"/>
              <a:t>risv</a:t>
            </a:r>
            <a:r>
              <a:rPr lang="en-US" sz="900" dirty="0"/>
              <a:t>-config YAML for the core has all model defined variables and optional features implemented (**</a:t>
            </a:r>
            <a:r>
              <a:rPr lang="en-US" sz="900" dirty="0" err="1"/>
              <a:t>FIXME:list</a:t>
            </a:r>
            <a:r>
              <a:rPr lang="en-US" sz="900" dirty="0"/>
              <a:t>)</a:t>
            </a:r>
          </a:p>
          <a:p>
            <a:pPr marL="0" indent="0">
              <a:spcBef>
                <a:spcPts val="0"/>
              </a:spcBef>
              <a:buNone/>
            </a:pPr>
            <a:r>
              <a:rPr lang="en-US" sz="900" dirty="0"/>
              <a:t> e.g. unaligned access, </a:t>
            </a:r>
            <a:r>
              <a:rPr lang="en-US" sz="900" dirty="0" err="1"/>
              <a:t>unaligned_partial_store</a:t>
            </a:r>
            <a:r>
              <a:rPr lang="en-US" sz="900" dirty="0"/>
              <a:t>, </a:t>
            </a:r>
            <a:r>
              <a:rPr lang="en-US" sz="900" dirty="0" err="1"/>
              <a:t>Zextensions</a:t>
            </a:r>
            <a:r>
              <a:rPr lang="en-US" sz="900" dirty="0"/>
              <a:t> implemented, </a:t>
            </a:r>
            <a:r>
              <a:rPr lang="en-US" sz="900" dirty="0" err="1"/>
              <a:t>opt_except_priorities</a:t>
            </a:r>
            <a:r>
              <a:rPr lang="en-US" sz="900" dirty="0"/>
              <a:t>, granularity, #PMPs,  …</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
        <p:nvSpPr>
          <p:cNvPr id="10" name="Content Placeholder 3">
            <a:extLst>
              <a:ext uri="{FF2B5EF4-FFF2-40B4-BE49-F238E27FC236}">
                <a16:creationId xmlns:a16="http://schemas.microsoft.com/office/drawing/2014/main" id="{8F04FB86-793B-8542-A0B7-A2ADC865146C}"/>
              </a:ext>
            </a:extLst>
          </p:cNvPr>
          <p:cNvSpPr txBox="1">
            <a:spLocks/>
          </p:cNvSpPr>
          <p:nvPr/>
        </p:nvSpPr>
        <p:spPr>
          <a:xfrm>
            <a:off x="6275009" y="967409"/>
            <a:ext cx="5436809" cy="5680840"/>
          </a:xfrm>
          <a:prstGeom prst="rect">
            <a:avLst/>
          </a:prstGeom>
        </p:spPr>
        <p:txBody>
          <a:bodyPr vert="horz" lIns="0" tIns="45720" rIns="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50" b="1" u="sng" dirty="0"/>
              <a:t>Optional, Model-defined Macros</a:t>
            </a:r>
            <a:br>
              <a:rPr lang="en-US" sz="800" b="1" dirty="0"/>
            </a:br>
            <a:r>
              <a:rPr lang="en-US" sz="900" dirty="0"/>
              <a:t>	These are macros whose implementation must be defined by the DUT because they are platform specific. They include boot code, debug messaging routines, assertion checking, and eventually interfaces to </a:t>
            </a:r>
            <a:r>
              <a:rPr lang="en-US" sz="900" dirty="0" err="1"/>
              <a:t>asynch</a:t>
            </a:r>
            <a:r>
              <a:rPr lang="en-US" sz="900" dirty="0"/>
              <a:t> events like interrupts, concurrent memory accesses, and external debug.</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RVMODEL_BOOT</a:t>
            </a:r>
            <a:r>
              <a:rPr lang="en-US" sz="900" b="1" i="1" dirty="0"/>
              <a:t>	</a:t>
            </a:r>
            <a:r>
              <a:rPr lang="en-US" sz="900" dirty="0"/>
              <a:t>contains boot code for the test-target; may include emulation code or trap stub. </a:t>
            </a:r>
          </a:p>
          <a:p>
            <a:pPr marL="0" indent="0">
              <a:spcBef>
                <a:spcPts val="0"/>
              </a:spcBef>
              <a:buFont typeface="Arial" panose="020B0604020202020204" pitchFamily="34" charset="0"/>
              <a:buNone/>
            </a:pPr>
            <a:r>
              <a:rPr lang="en-US" sz="900" dirty="0"/>
              <a:t>	If the test-target enforces alignment or value restrictions on the </a:t>
            </a:r>
            <a:r>
              <a:rPr lang="en-US" sz="900" dirty="0" err="1"/>
              <a:t>mtvec</a:t>
            </a:r>
            <a:r>
              <a:rPr lang="en-US" sz="900" dirty="0"/>
              <a:t> </a:t>
            </a:r>
            <a:r>
              <a:rPr lang="en-US" sz="900" dirty="0" err="1"/>
              <a:t>csr</a:t>
            </a:r>
            <a:r>
              <a:rPr lang="en-US" sz="900" dirty="0"/>
              <a:t>, it is required that</a:t>
            </a:r>
          </a:p>
          <a:p>
            <a:pPr marL="0" indent="0">
              <a:spcBef>
                <a:spcPts val="0"/>
              </a:spcBef>
              <a:buFont typeface="Arial" panose="020B0604020202020204" pitchFamily="34" charset="0"/>
              <a:buNone/>
            </a:pPr>
            <a:r>
              <a:rPr lang="en-US" sz="900" dirty="0"/>
              <a:t>	 this macro sets the value of </a:t>
            </a:r>
            <a:r>
              <a:rPr lang="en-US" sz="900" dirty="0" err="1"/>
              <a:t>mtvec</a:t>
            </a:r>
            <a:r>
              <a:rPr lang="en-US" sz="900" dirty="0"/>
              <a:t> to a region which is readable and writable by the M- mode.</a:t>
            </a:r>
          </a:p>
          <a:p>
            <a:pPr marL="0" indent="0">
              <a:spcBef>
                <a:spcPts val="0"/>
              </a:spcBef>
              <a:buFont typeface="Arial" panose="020B0604020202020204" pitchFamily="34" charset="0"/>
              <a:buNone/>
            </a:pPr>
            <a:r>
              <a:rPr lang="en-US" sz="900" dirty="0"/>
              <a:t>	</a:t>
            </a:r>
            <a:r>
              <a:rPr lang="en-US" sz="900" i="1" dirty="0"/>
              <a:t> ***FIXME: must also specify </a:t>
            </a:r>
            <a:r>
              <a:rPr lang="en-US" sz="900" i="1" dirty="0" err="1"/>
              <a:t>stvec</a:t>
            </a:r>
            <a:r>
              <a:rPr lang="en-US" sz="900" i="1" dirty="0"/>
              <a:t> and </a:t>
            </a:r>
            <a:r>
              <a:rPr lang="en-US" sz="900" i="1" dirty="0" err="1"/>
              <a:t>vstevec</a:t>
            </a:r>
            <a:r>
              <a:rPr lang="en-US" sz="900" i="1" dirty="0"/>
              <a:t> and sizes (580 bytes</a:t>
            </a:r>
            <a:r>
              <a:rPr lang="en-US" sz="900" dirty="0"/>
              <a:t>)</a:t>
            </a:r>
          </a:p>
          <a:p>
            <a:pPr marL="0" indent="0">
              <a:spcBef>
                <a:spcPts val="0"/>
              </a:spcBef>
              <a:buFont typeface="Arial" panose="020B0604020202020204" pitchFamily="34" charset="0"/>
              <a:buNone/>
            </a:pPr>
            <a:r>
              <a:rPr lang="en-US" sz="900" dirty="0"/>
              <a:t>	The boot code may include code to copy the data sections from boot device to ram, </a:t>
            </a:r>
          </a:p>
          <a:p>
            <a:pPr marL="0" indent="0">
              <a:spcBef>
                <a:spcPts val="0"/>
              </a:spcBef>
              <a:buFont typeface="Arial" panose="020B0604020202020204" pitchFamily="34" charset="0"/>
              <a:buNone/>
            </a:pPr>
            <a:r>
              <a:rPr lang="en-US" sz="900" dirty="0"/>
              <a:t>	or any other code that needs to be run prior to running the tests.</a:t>
            </a:r>
          </a:p>
          <a:p>
            <a:pPr marL="0" indent="0">
              <a:spcBef>
                <a:spcPts val="0"/>
              </a:spcBef>
              <a:buFont typeface="Arial" panose="020B0604020202020204" pitchFamily="34" charset="0"/>
              <a:buNone/>
            </a:pPr>
            <a:endParaRPr lang="en-US" sz="900" dirty="0"/>
          </a:p>
          <a:p>
            <a:pPr marL="0" indent="0">
              <a:spcBef>
                <a:spcPts val="0"/>
              </a:spcBef>
              <a:buNone/>
            </a:pPr>
            <a:r>
              <a:rPr lang="en-US" sz="900" b="1" dirty="0"/>
              <a:t>RVMODEL_DATA_BEGIN </a:t>
            </a:r>
            <a:r>
              <a:rPr lang="en-US" sz="900" dirty="0"/>
              <a:t> This is instantiated inside </a:t>
            </a:r>
            <a:r>
              <a:rPr lang="en-US" sz="900" b="1" dirty="0"/>
              <a:t>RVTEST_SIG_BEGIN </a:t>
            </a:r>
            <a:r>
              <a:rPr lang="en-US" sz="900" dirty="0"/>
              <a:t>macro (which also defines the label</a:t>
            </a:r>
          </a:p>
          <a:p>
            <a:pPr marL="0" indent="0">
              <a:spcBef>
                <a:spcPts val="0"/>
              </a:spcBef>
              <a:buNone/>
            </a:pPr>
            <a:r>
              <a:rPr lang="en-US" sz="900" dirty="0"/>
              <a:t>	</a:t>
            </a:r>
            <a:r>
              <a:rPr lang="en-US" sz="900" dirty="0" err="1"/>
              <a:t>rvtest_sig_begin</a:t>
            </a:r>
            <a:r>
              <a:rPr lang="en-US" sz="900" dirty="0"/>
              <a:t>) and marks the end beginning signature region</a:t>
            </a:r>
          </a:p>
          <a:p>
            <a:pPr marL="0" indent="0">
              <a:spcBef>
                <a:spcPts val="0"/>
              </a:spcBef>
              <a:buNone/>
            </a:pPr>
            <a:r>
              <a:rPr lang="en-US" sz="900" dirty="0"/>
              <a:t>	The test-target can use this macro to create a data section. </a:t>
            </a:r>
          </a:p>
          <a:p>
            <a:pPr marL="0" indent="0">
              <a:spcBef>
                <a:spcPts val="0"/>
              </a:spcBef>
              <a:buNone/>
            </a:pPr>
            <a:endParaRPr lang="en-US" sz="900" i="1" dirty="0"/>
          </a:p>
          <a:p>
            <a:pPr marL="0" indent="0">
              <a:spcBef>
                <a:spcPts val="0"/>
              </a:spcBef>
              <a:buNone/>
            </a:pPr>
            <a:r>
              <a:rPr lang="en-US" sz="900" b="1" i="1" dirty="0"/>
              <a:t>??RVMODEL_SECTION_ END  </a:t>
            </a:r>
            <a:r>
              <a:rPr lang="en-US" sz="900" dirty="0"/>
              <a:t>This is instantiated inside  </a:t>
            </a:r>
            <a:r>
              <a:rPr lang="en-US" sz="900" b="1" dirty="0"/>
              <a:t>RVMODEL_SIG_END </a:t>
            </a:r>
            <a:r>
              <a:rPr lang="en-US" sz="900" dirty="0"/>
              <a:t>macro, (which also defines the label</a:t>
            </a:r>
          </a:p>
          <a:p>
            <a:pPr marL="0" indent="0">
              <a:spcBef>
                <a:spcPts val="0"/>
              </a:spcBef>
              <a:buNone/>
            </a:pPr>
            <a:r>
              <a:rPr lang="en-US" sz="900" dirty="0"/>
              <a:t>	</a:t>
            </a:r>
            <a:r>
              <a:rPr lang="en-US" sz="900" dirty="0" err="1"/>
              <a:t>rvtest_sig_end</a:t>
            </a:r>
            <a:r>
              <a:rPr lang="en-US" sz="900" dirty="0"/>
              <a:t>) and marks the end of the signature-region. </a:t>
            </a:r>
          </a:p>
          <a:p>
            <a:pPr marL="0" indent="0">
              <a:spcBef>
                <a:spcPts val="0"/>
              </a:spcBef>
              <a:buNone/>
            </a:pPr>
            <a:r>
              <a:rPr lang="en-US" sz="900" dirty="0"/>
              <a:t>	The test-target can 	reserve other model specific space, sections and global labels here. </a:t>
            </a:r>
          </a:p>
          <a:p>
            <a:pPr marL="0" indent="0">
              <a:spcBef>
                <a:spcPts val="0"/>
              </a:spcBef>
              <a:buNone/>
            </a:pPr>
            <a:endParaRPr lang="en-US" sz="900" b="1" dirty="0"/>
          </a:p>
          <a:p>
            <a:pPr marL="0" indent="0">
              <a:spcBef>
                <a:spcPts val="0"/>
              </a:spcBef>
              <a:buNone/>
            </a:pPr>
            <a:r>
              <a:rPr lang="en-US" sz="900" b="1" dirty="0"/>
              <a:t>RVMODEL_IO_INIT </a:t>
            </a:r>
            <a:r>
              <a:rPr lang="en-US" sz="900" dirty="0"/>
              <a:t>This</a:t>
            </a:r>
            <a:r>
              <a:rPr lang="en-US" sz="900" b="1" i="1" dirty="0"/>
              <a:t> </a:t>
            </a:r>
            <a:r>
              <a:rPr lang="en-US" sz="900" dirty="0"/>
              <a:t>initializes IO for debug output</a:t>
            </a:r>
          </a:p>
          <a:p>
            <a:pPr marL="0" indent="0">
              <a:spcBef>
                <a:spcPts val="0"/>
              </a:spcBef>
              <a:buFont typeface="Arial" panose="020B0604020202020204" pitchFamily="34" charset="0"/>
              <a:buNone/>
            </a:pPr>
            <a:r>
              <a:rPr lang="en-US" sz="900" dirty="0"/>
              <a:t>	This must be invoked if any of the other </a:t>
            </a:r>
            <a:r>
              <a:rPr lang="en-US" sz="900" b="1" i="1" dirty="0"/>
              <a:t>RV_MODEL_IO_* </a:t>
            </a:r>
            <a:r>
              <a:rPr lang="en-US" sz="900" dirty="0"/>
              <a:t>macros are used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RVMODEL_IO_ASSERT_GPR_EQ(</a:t>
            </a:r>
            <a:r>
              <a:rPr lang="en-US" sz="900" b="1" dirty="0" err="1"/>
              <a:t>ScrReg</a:t>
            </a:r>
            <a:r>
              <a:rPr lang="en-US" sz="900" b="1" dirty="0"/>
              <a:t>, Reg, Value)</a:t>
            </a:r>
            <a:r>
              <a:rPr lang="en-US" sz="900" b="1" i="1" dirty="0"/>
              <a:t> 	</a:t>
            </a:r>
            <a:r>
              <a:rPr lang="en-US" sz="900" dirty="0"/>
              <a:t>This outputs a debug message if Reg!=Value</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r>
              <a:rPr lang="en-US" sz="900" dirty="0"/>
              <a:t>	Can be used to help debug what tests have passed/failed</a:t>
            </a:r>
          </a:p>
          <a:p>
            <a:pPr marL="0" indent="0">
              <a:spcBef>
                <a:spcPts val="0"/>
              </a:spcBef>
              <a:buFont typeface="Arial" panose="020B0604020202020204" pitchFamily="34" charset="0"/>
              <a:buNone/>
            </a:pPr>
            <a:r>
              <a:rPr lang="en-US" sz="900" dirty="0"/>
              <a:t>	</a:t>
            </a:r>
            <a:r>
              <a:rPr lang="en-US" sz="900" i="1" dirty="0"/>
              <a:t>Note: this macro is currently implemented as an </a:t>
            </a:r>
            <a:r>
              <a:rPr lang="en-US" sz="900" i="1" dirty="0" err="1"/>
              <a:t>inlined</a:t>
            </a:r>
            <a:r>
              <a:rPr lang="en-US" sz="900" i="1" dirty="0"/>
              <a:t> routine. It will eventually be replaced</a:t>
            </a:r>
          </a:p>
          <a:p>
            <a:pPr marL="0" indent="0">
              <a:spcBef>
                <a:spcPts val="0"/>
              </a:spcBef>
              <a:buFont typeface="Arial" panose="020B0604020202020204" pitchFamily="34" charset="0"/>
              <a:buNone/>
            </a:pPr>
            <a:r>
              <a:rPr lang="en-US" sz="900" i="1" dirty="0"/>
              <a:t>	with an out-of-line routine with parameter values in specific registers that is called by an 	RVTEST_ASSERT macro that calls trampoline table code to handle register save </a:t>
            </a:r>
          </a:p>
          <a:p>
            <a:pPr marL="0" indent="0">
              <a:spcBef>
                <a:spcPts val="0"/>
              </a:spcBef>
              <a:buFont typeface="Arial" panose="020B0604020202020204" pitchFamily="34" charset="0"/>
              <a:buNone/>
            </a:pPr>
            <a:r>
              <a:rPr lang="en-US" sz="900" i="1" dirty="0"/>
              <a:t>	and inline parameter extraction before calling the RVMODEL code </a:t>
            </a:r>
            <a:r>
              <a:rPr lang="en-US" sz="900" dirty="0"/>
              <a:t>.</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RVMODEL_IO_WRITE_STR(</a:t>
            </a:r>
            <a:r>
              <a:rPr lang="en-US" sz="900" b="1" dirty="0" err="1"/>
              <a:t>ScrReg</a:t>
            </a:r>
            <a:r>
              <a:rPr lang="en-US" sz="900" b="1" dirty="0"/>
              <a:t>, String)</a:t>
            </a:r>
            <a:r>
              <a:rPr lang="en-US" sz="900" b="1" i="1" dirty="0"/>
              <a:t>  </a:t>
            </a:r>
            <a:r>
              <a:rPr lang="en-US" sz="900" dirty="0"/>
              <a:t>Output debug string, using a scratch register</a:t>
            </a:r>
          </a:p>
          <a:p>
            <a:pPr marL="0" indent="0">
              <a:spcBef>
                <a:spcPts val="0"/>
              </a:spcBef>
              <a:buFont typeface="Arial" panose="020B0604020202020204" pitchFamily="34" charset="0"/>
              <a:buNone/>
            </a:pPr>
            <a:r>
              <a:rPr lang="en-US" sz="900" dirty="0"/>
              <a:t>	</a:t>
            </a:r>
            <a:r>
              <a:rPr lang="en-US" sz="900" dirty="0" err="1"/>
              <a:t>ScrReg</a:t>
            </a:r>
            <a:r>
              <a:rPr lang="en-US" sz="900" dirty="0"/>
              <a:t> is a scratch register used by the output routine; its final value cannot be guaranteed</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RVMODEL_SET_[M/S/V]SW_INT</a:t>
            </a:r>
            <a:r>
              <a:rPr lang="en-US" sz="900" b="1" i="1" dirty="0"/>
              <a:t>	</a:t>
            </a:r>
            <a:r>
              <a:rPr lang="en-US" sz="900" dirty="0"/>
              <a:t>Routines to set the  SW interrupt for each mode.</a:t>
            </a:r>
          </a:p>
          <a:p>
            <a:pPr marL="0" indent="0">
              <a:spcBef>
                <a:spcPts val="0"/>
              </a:spcBef>
              <a:buFont typeface="Arial" panose="020B0604020202020204" pitchFamily="34" charset="0"/>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b="1" dirty="0"/>
              <a:t>RVMODEL_CLEAR_[M/S/V][SW/TIMER/EXT]_INT.   </a:t>
            </a:r>
            <a:r>
              <a:rPr lang="en-US" sz="900" dirty="0"/>
              <a:t>Routines to clear (SW/TMR/EXT) interrupts for each mode.</a:t>
            </a:r>
          </a:p>
          <a:p>
            <a:pPr marL="0" indent="0">
              <a:spcBef>
                <a:spcPts val="0"/>
              </a:spcBef>
              <a:buNone/>
            </a:pPr>
            <a:r>
              <a:rPr lang="en-US" sz="900" dirty="0"/>
              <a:t>	Currently the test forces an empty macro if undefined . Future tests may change this.</a:t>
            </a:r>
          </a:p>
          <a:p>
            <a:pPr marL="0" indent="0">
              <a:spcBef>
                <a:spcPts val="0"/>
              </a:spcBef>
              <a:buFont typeface="Arial" panose="020B0604020202020204" pitchFamily="34" charset="0"/>
              <a:buNone/>
            </a:pPr>
            <a:endParaRPr lang="en-US" sz="900" i="1" dirty="0"/>
          </a:p>
          <a:p>
            <a:pPr marL="0" indent="0">
              <a:spcBef>
                <a:spcPts val="0"/>
              </a:spcBef>
              <a:buFont typeface="Arial" panose="020B0604020202020204" pitchFamily="34" charset="0"/>
              <a:buNone/>
            </a:pPr>
            <a:r>
              <a:rPr lang="en-US" sz="900" b="1" dirty="0"/>
              <a:t>RVMODEL FENCEI</a:t>
            </a:r>
            <a:r>
              <a:rPr lang="en-US" sz="900" b="1" i="1" dirty="0"/>
              <a:t>	</a:t>
            </a:r>
            <a:r>
              <a:rPr lang="en-US" sz="900" dirty="0"/>
              <a:t>Used in the trap handler and setup code to enforce synchronization when code is overwritten</a:t>
            </a:r>
          </a:p>
          <a:p>
            <a:pPr marL="0" indent="0">
              <a:spcBef>
                <a:spcPts val="0"/>
              </a:spcBef>
              <a:buNone/>
            </a:pPr>
            <a:r>
              <a:rPr lang="en-US" sz="900" dirty="0"/>
              <a:t>	Needed if </a:t>
            </a:r>
            <a:r>
              <a:rPr lang="en-US" sz="900" dirty="0" err="1"/>
              <a:t>fencei</a:t>
            </a:r>
            <a:r>
              <a:rPr lang="en-US" sz="900" dirty="0"/>
              <a:t> is not implemented; defaults to </a:t>
            </a:r>
            <a:r>
              <a:rPr lang="en-US" sz="900" dirty="0" err="1"/>
              <a:t>fencei</a:t>
            </a:r>
            <a:endParaRPr lang="en-US" sz="900" dirty="0"/>
          </a:p>
          <a:p>
            <a:pPr marL="0" indent="0">
              <a:spcBef>
                <a:spcPts val="0"/>
              </a:spcBef>
              <a:buFont typeface="Arial" panose="020B0604020202020204" pitchFamily="34" charset="0"/>
              <a:buNone/>
            </a:pPr>
            <a:endParaRPr lang="en-US" sz="900" dirty="0"/>
          </a:p>
          <a:p>
            <a:pPr marL="0" indent="0">
              <a:spcBef>
                <a:spcPts val="0"/>
              </a:spcBef>
              <a:buFont typeface="Arial" panose="020B0604020202020204" pitchFamily="34" charset="0"/>
              <a:buNone/>
            </a:pPr>
            <a:r>
              <a:rPr lang="en-US" sz="900" dirty="0"/>
              <a:t>These will be augmented with more general interrupt test macros e.g.:</a:t>
            </a:r>
          </a:p>
          <a:p>
            <a:pPr marL="0" indent="0">
              <a:spcBef>
                <a:spcPts val="0"/>
              </a:spcBef>
              <a:buNone/>
            </a:pPr>
            <a:r>
              <a:rPr lang="en-US" sz="900" b="1" dirty="0"/>
              <a:t>RVMODEL_ASYNCH_EVENT_ADDR(</a:t>
            </a:r>
            <a:r>
              <a:rPr lang="en-US" sz="900" b="1" dirty="0" err="1"/>
              <a:t>BaseReg</a:t>
            </a:r>
            <a:r>
              <a:rPr lang="en-US" sz="900" b="1" dirty="0"/>
              <a:t>, </a:t>
            </a:r>
            <a:r>
              <a:rPr lang="en-US" sz="900" b="1" dirty="0" err="1"/>
              <a:t>AddrReg</a:t>
            </a:r>
            <a:r>
              <a:rPr lang="en-US" sz="900" b="1" dirty="0"/>
              <a:t>)</a:t>
            </a:r>
          </a:p>
          <a:p>
            <a:pPr marL="0" indent="0">
              <a:spcBef>
                <a:spcPts val="0"/>
              </a:spcBef>
              <a:buNone/>
            </a:pPr>
            <a:r>
              <a:rPr lang="en-US" sz="900" b="1" dirty="0"/>
              <a:t>RVMODEL_ASYNCH_EVENT_DATA( </a:t>
            </a:r>
            <a:r>
              <a:rPr lang="en-US" sz="900" b="1" dirty="0" err="1"/>
              <a:t>BaseReg</a:t>
            </a:r>
            <a:r>
              <a:rPr lang="en-US" sz="900" b="1" dirty="0"/>
              <a:t>, </a:t>
            </a:r>
            <a:r>
              <a:rPr lang="en-US" sz="900" b="1" dirty="0" err="1"/>
              <a:t>DataReg</a:t>
            </a:r>
            <a:r>
              <a:rPr lang="en-US" sz="900" b="1" dirty="0"/>
              <a:t>)</a:t>
            </a:r>
          </a:p>
          <a:p>
            <a:pPr marL="0" indent="0">
              <a:spcBef>
                <a:spcPts val="0"/>
              </a:spcBef>
              <a:buNone/>
            </a:pPr>
            <a:r>
              <a:rPr lang="en-US" sz="900" b="1" dirty="0"/>
              <a:t>RVMODEL_ASYNCH_EVENT_CMD(  </a:t>
            </a:r>
            <a:r>
              <a:rPr lang="en-US" sz="900" b="1" dirty="0" err="1"/>
              <a:t>BaseReg</a:t>
            </a:r>
            <a:r>
              <a:rPr lang="en-US" sz="900" b="1" dirty="0"/>
              <a:t>, </a:t>
            </a:r>
            <a:r>
              <a:rPr lang="en-US" sz="900" b="1" dirty="0" err="1"/>
              <a:t>CmdReg</a:t>
            </a:r>
            <a:r>
              <a:rPr lang="en-US" sz="900" b="1" dirty="0"/>
              <a:t>, Delta, </a:t>
            </a:r>
            <a:r>
              <a:rPr lang="en-US" sz="900" b="1" dirty="0" err="1"/>
              <a:t>Cmd</a:t>
            </a:r>
            <a:r>
              <a:rPr lang="en-US" sz="900" b="1" dirty="0"/>
              <a:t>, [</a:t>
            </a:r>
            <a:r>
              <a:rPr lang="en-US" sz="900" b="1" dirty="0" err="1"/>
              <a:t>ResultReg</a:t>
            </a:r>
            <a:r>
              <a:rPr lang="en-US" sz="900" b="1" dirty="0"/>
              <a:t>])</a:t>
            </a:r>
          </a:p>
          <a:p>
            <a:pPr marL="0" indent="0">
              <a:spcBef>
                <a:spcPts val="0"/>
              </a:spcBef>
              <a:buFont typeface="Arial" panose="020B0604020202020204" pitchFamily="34" charset="0"/>
              <a:buNone/>
            </a:pPr>
            <a:r>
              <a:rPr lang="en-US" sz="800" dirty="0"/>
              <a:t> </a:t>
            </a:r>
            <a:endParaRPr lang="en-US" sz="900" dirty="0"/>
          </a:p>
          <a:p>
            <a:pPr marL="0" indent="0">
              <a:spcBef>
                <a:spcPts val="0"/>
              </a:spcBef>
              <a:buFont typeface="Arial" panose="020B0604020202020204" pitchFamily="34" charset="0"/>
              <a:buNone/>
            </a:pPr>
            <a:br>
              <a:rPr lang="en-GB" sz="600" u="sng" dirty="0"/>
            </a:br>
            <a:endParaRPr lang="en-US" sz="600" dirty="0"/>
          </a:p>
          <a:p>
            <a:pPr marL="0" indent="0">
              <a:spcBef>
                <a:spcPts val="0"/>
              </a:spcBef>
              <a:buFont typeface="Arial" panose="020B0604020202020204" pitchFamily="34" charset="0"/>
              <a:buNone/>
            </a:pPr>
            <a:endParaRPr lang="en-US" sz="600" dirty="0">
              <a:latin typeface="Calibri" panose="020F0502020204030204" pitchFamily="34" charset="0"/>
            </a:endParaRPr>
          </a:p>
        </p:txBody>
      </p:sp>
    </p:spTree>
    <p:extLst>
      <p:ext uri="{BB962C8B-B14F-4D97-AF65-F5344CB8AC3E}">
        <p14:creationId xmlns:p14="http://schemas.microsoft.com/office/powerpoint/2010/main" val="2658852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Pull/Issue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1479333981"/>
              </p:ext>
            </p:extLst>
          </p:nvPr>
        </p:nvGraphicFramePr>
        <p:xfrm>
          <a:off x="171008" y="803510"/>
          <a:ext cx="11567853" cy="6579612"/>
        </p:xfrm>
        <a:graphic>
          <a:graphicData uri="http://schemas.openxmlformats.org/drawingml/2006/table">
            <a:tbl>
              <a:tblPr>
                <a:tableStyleId>{5C22544A-7EE6-4342-B048-85BDC9FD1C3A}</a:tableStyleId>
              </a:tblPr>
              <a:tblGrid>
                <a:gridCol w="592137">
                  <a:extLst>
                    <a:ext uri="{9D8B030D-6E8A-4147-A177-3AD203B41FA5}">
                      <a16:colId xmlns:a16="http://schemas.microsoft.com/office/drawing/2014/main" val="1217288807"/>
                    </a:ext>
                  </a:extLst>
                </a:gridCol>
                <a:gridCol w="835687">
                  <a:extLst>
                    <a:ext uri="{9D8B030D-6E8A-4147-A177-3AD203B41FA5}">
                      <a16:colId xmlns:a16="http://schemas.microsoft.com/office/drawing/2014/main" val="2331964112"/>
                    </a:ext>
                  </a:extLst>
                </a:gridCol>
                <a:gridCol w="956441">
                  <a:extLst>
                    <a:ext uri="{9D8B030D-6E8A-4147-A177-3AD203B41FA5}">
                      <a16:colId xmlns:a16="http://schemas.microsoft.com/office/drawing/2014/main" val="2618796502"/>
                    </a:ext>
                  </a:extLst>
                </a:gridCol>
                <a:gridCol w="4981902">
                  <a:extLst>
                    <a:ext uri="{9D8B030D-6E8A-4147-A177-3AD203B41FA5}">
                      <a16:colId xmlns:a16="http://schemas.microsoft.com/office/drawing/2014/main" val="1864927547"/>
                    </a:ext>
                  </a:extLst>
                </a:gridCol>
                <a:gridCol w="1385277">
                  <a:extLst>
                    <a:ext uri="{9D8B030D-6E8A-4147-A177-3AD203B41FA5}">
                      <a16:colId xmlns:a16="http://schemas.microsoft.com/office/drawing/2014/main" val="3353639047"/>
                    </a:ext>
                  </a:extLst>
                </a:gridCol>
                <a:gridCol w="2816409">
                  <a:extLst>
                    <a:ext uri="{9D8B030D-6E8A-4147-A177-3AD203B41FA5}">
                      <a16:colId xmlns:a16="http://schemas.microsoft.com/office/drawing/2014/main" val="3662256178"/>
                    </a:ext>
                  </a:extLst>
                </a:gridCol>
              </a:tblGrid>
              <a:tr h="221371">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2700" cap="flat" cmpd="sng" algn="ctr">
                      <a:noFill/>
                      <a:prstDash val="solid"/>
                      <a:round/>
                      <a:headEnd type="none" w="med" len="med"/>
                      <a:tailEnd type="none" w="med" len="med"/>
                    </a:lnB>
                    <a:solidFill>
                      <a:schemeClr val="accent4"/>
                    </a:solidFill>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2700" cmpd="sng">
                      <a:noFill/>
                    </a:lnB>
                    <a:solidFill>
                      <a:schemeClr val="accent4"/>
                    </a:solidFill>
                  </a:tcPr>
                </a:tc>
                <a:extLst>
                  <a:ext uri="{0D108BD9-81ED-4DB2-BD59-A6C34878D82A}">
                    <a16:rowId xmlns:a16="http://schemas.microsoft.com/office/drawing/2014/main" val="265536252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Pull#350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05-May-23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dnasmathers</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Update </a:t>
                      </a:r>
                      <a:r>
                        <a:rPr lang="en-US" sz="1100" b="0" i="0" u="none" strike="noStrike" dirty="0" err="1">
                          <a:solidFill>
                            <a:srgbClr val="000000"/>
                          </a:solidFill>
                          <a:effectLst/>
                          <a:latin typeface="Calibri" panose="020F0502020204030204" pitchFamily="34" charset="0"/>
                        </a:rPr>
                        <a:t>encoding.h</a:t>
                      </a:r>
                      <a:endParaRPr lang="en-US" sz="11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Should be </a:t>
                      </a:r>
                      <a:r>
                        <a:rPr lang="en-US" sz="1200" b="0" i="0" u="none" strike="noStrike" baseline="0" dirty="0" err="1">
                          <a:solidFill>
                            <a:srgbClr val="FF0000"/>
                          </a:solidFill>
                          <a:effectLst/>
                          <a:latin typeface="Calibri" panose="020F0502020204030204" pitchFamily="34" charset="0"/>
                        </a:rPr>
                        <a:t>mreged</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18938015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333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09-Apr-23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Add support for the </a:t>
                      </a:r>
                      <a:r>
                        <a:rPr lang="en-US" sz="1100" b="0" i="0" u="none" strike="noStrike" dirty="0" err="1">
                          <a:solidFill>
                            <a:srgbClr val="000000"/>
                          </a:solidFill>
                          <a:effectLst/>
                          <a:latin typeface="Calibri" panose="020F0502020204030204" pitchFamily="34" charset="0"/>
                        </a:rPr>
                        <a:t>Zvk</a:t>
                      </a:r>
                      <a:r>
                        <a:rPr lang="en-US" sz="1100" b="0" i="0" u="none" strike="noStrike" dirty="0">
                          <a:solidFill>
                            <a:srgbClr val="000000"/>
                          </a:solidFill>
                          <a:effectLst/>
                          <a:latin typeface="Calibri" panose="020F0502020204030204" pitchFamily="34" charset="0"/>
                        </a:rPr>
                        <a:t>* ISA </a:t>
                      </a:r>
                      <a:r>
                        <a:rPr lang="en-US" sz="1100" b="0" i="0" u="none" strike="noStrike">
                          <a:solidFill>
                            <a:srgbClr val="000000"/>
                          </a:solidFill>
                          <a:effectLst/>
                          <a:latin typeface="Calibri" panose="020F0502020204030204" pitchFamily="34" charset="0"/>
                        </a:rPr>
                        <a:t>exntensions</a:t>
                      </a:r>
                      <a:endParaRPr lang="en-US" sz="11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6460924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332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08-Apr-23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InspireSemi</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On RV64 the ecall and ebreak tests throw a load unaligned exception ...</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01916418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331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06-Apr-23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charmitro</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err="1">
                          <a:solidFill>
                            <a:srgbClr val="000000"/>
                          </a:solidFill>
                          <a:effectLst/>
                          <a:latin typeface="Calibri" panose="020F0502020204030204" pitchFamily="34" charset="0"/>
                        </a:rPr>
                        <a:t>Riscof</a:t>
                      </a:r>
                      <a:r>
                        <a:rPr lang="en-US" sz="1100" b="0" i="0" u="none" strike="noStrike" dirty="0">
                          <a:solidFill>
                            <a:srgbClr val="000000"/>
                          </a:solidFill>
                          <a:effectLst/>
                          <a:latin typeface="Calibri" panose="020F0502020204030204" pitchFamily="34" charset="0"/>
                        </a:rPr>
                        <a:t> coverage command treats warnings as errors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7075376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Pull#330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-5-apr-23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Add support for the </a:t>
                      </a:r>
                      <a:r>
                        <a:rPr lang="en-US" sz="1100" b="0" i="0" u="none" strike="noStrike" dirty="0" err="1">
                          <a:solidFill>
                            <a:srgbClr val="000000"/>
                          </a:solidFill>
                          <a:effectLst/>
                          <a:latin typeface="Calibri" panose="020F0502020204030204" pitchFamily="34" charset="0"/>
                        </a:rPr>
                        <a:t>Zfa</a:t>
                      </a:r>
                      <a:r>
                        <a:rPr lang="en-US" sz="1100" b="0" i="0" u="none" strike="noStrike" dirty="0">
                          <a:solidFill>
                            <a:srgbClr val="000000"/>
                          </a:solidFill>
                          <a:effectLst/>
                          <a:latin typeface="Calibri" panose="020F0502020204030204" pitchFamily="34" charset="0"/>
                        </a:rPr>
                        <a:t> ISA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8544040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03-Apr-23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a:solidFill>
                            <a:srgbClr val="000000"/>
                          </a:solidFill>
                          <a:effectLst/>
                          <a:latin typeface="Calibri" panose="020F0502020204030204" pitchFamily="34" charset="0"/>
                        </a:rPr>
                        <a:t>cmuellner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All floating-point instruction tests don't have covergroups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8030662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04-Apr-23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Missing overview of supported extensions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44400366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a:solidFill>
                            <a:srgbClr val="000000"/>
                          </a:solidFill>
                          <a:effectLst/>
                          <a:latin typeface="Calibri" panose="020F0502020204030204" pitchFamily="34" charset="0"/>
                        </a:rPr>
                        <a:t>cmuellner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Unclear label rvtest_data</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0879905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Useless labels in test 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5335115"/>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a:solidFill>
                            <a:srgbClr val="000000"/>
                          </a:solidFill>
                          <a:effectLst/>
                          <a:latin typeface="Calibri" panose="020F0502020204030204" pitchFamily="34" charset="0"/>
                        </a:rPr>
                        <a:t>cmuellner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Missing documentation in TestFormatSpec.adoc</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5648434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01-Apr-23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bluewww</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Fix hyperlink in </a:t>
                      </a:r>
                      <a:r>
                        <a:rPr lang="en-US" sz="1100" b="0" i="0" u="none" strike="noStrike" dirty="0" err="1">
                          <a:solidFill>
                            <a:srgbClr val="000000"/>
                          </a:solidFill>
                          <a:effectLst/>
                          <a:latin typeface="Calibri" panose="020F0502020204030204" pitchFamily="34" charset="0"/>
                        </a:rPr>
                        <a:t>README.md</a:t>
                      </a:r>
                      <a:endParaRPr lang="en-US" sz="11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68758219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23-Mar-23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mlawson-tt</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Correct values in rv64i_m/K/src/&lt;Instruction Name&gt;-01.S are all 0s.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476174782"/>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15-mar-23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cmuellner</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Add support for the </a:t>
                      </a:r>
                      <a:r>
                        <a:rPr lang="en-US" sz="1100" b="0" i="0" u="none" strike="noStrike" dirty="0" err="1">
                          <a:solidFill>
                            <a:srgbClr val="000000"/>
                          </a:solidFill>
                          <a:effectLst/>
                          <a:latin typeface="Calibri" panose="020F0502020204030204" pitchFamily="34" charset="0"/>
                        </a:rPr>
                        <a:t>Zicond</a:t>
                      </a:r>
                      <a:r>
                        <a:rPr lang="en-US" sz="1100" b="0" i="0" u="none" strike="noStrike" dirty="0">
                          <a:solidFill>
                            <a:srgbClr val="000000"/>
                          </a:solidFill>
                          <a:effectLst/>
                          <a:latin typeface="Calibri" panose="020F0502020204030204" pitchFamily="34" charset="0"/>
                        </a:rPr>
                        <a:t> ISA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345327889"/>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320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08-Mar-23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DarrenGalpin</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Linked coverage report is missing</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51328288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Pull#319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06-Mar-23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ptprasanna</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err="1">
                          <a:solidFill>
                            <a:srgbClr val="000000"/>
                          </a:solidFill>
                          <a:effectLst/>
                          <a:latin typeface="Calibri" panose="020F0502020204030204" pitchFamily="34" charset="0"/>
                        </a:rPr>
                        <a:t>Zfh</a:t>
                      </a:r>
                      <a:r>
                        <a:rPr lang="en-US" sz="1100" b="0" i="0" u="none" strike="noStrike" dirty="0">
                          <a:solidFill>
                            <a:srgbClr val="000000"/>
                          </a:solidFill>
                          <a:effectLst/>
                          <a:latin typeface="Calibri" panose="020F0502020204030204" pitchFamily="34" charset="0"/>
                        </a:rPr>
                        <a:t> and </a:t>
                      </a:r>
                      <a:r>
                        <a:rPr lang="en-US" sz="1100" b="0" i="0" u="none" strike="noStrike" dirty="0" err="1">
                          <a:solidFill>
                            <a:srgbClr val="000000"/>
                          </a:solidFill>
                          <a:effectLst/>
                          <a:latin typeface="Calibri" panose="020F0502020204030204" pitchFamily="34" charset="0"/>
                        </a:rPr>
                        <a:t>Zfinx</a:t>
                      </a:r>
                      <a:r>
                        <a:rPr lang="en-US" sz="1100" b="0" i="0" u="none" strike="noStrike" dirty="0">
                          <a:solidFill>
                            <a:srgbClr val="000000"/>
                          </a:solidFill>
                          <a:effectLst/>
                          <a:latin typeface="Calibri" panose="020F0502020204030204" pitchFamily="34" charset="0"/>
                        </a:rPr>
                        <a:t> Test are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Changes </a:t>
                      </a:r>
                      <a:r>
                        <a:rPr lang="en-US" sz="1200" b="0" i="0" u="none" strike="noStrike" baseline="0" dirty="0" err="1">
                          <a:solidFill>
                            <a:srgbClr val="FF0000"/>
                          </a:solidFill>
                          <a:effectLst/>
                          <a:latin typeface="Calibri" panose="020F0502020204030204" pitchFamily="34" charset="0"/>
                        </a:rPr>
                        <a:t>requeated</a:t>
                      </a: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01332596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Pull#318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28-Feb-23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Updated trap handler</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more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9975776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a:solidFill>
                            <a:srgbClr val="000000"/>
                          </a:solidFill>
                          <a:effectLst/>
                          <a:latin typeface="Calibri" panose="020F0502020204030204" pitchFamily="34" charset="0"/>
                        </a:rPr>
                        <a:t>21-Feb-23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ssecatchseagate</a:t>
                      </a:r>
                      <a:endParaRPr lang="en-US" sz="1000" b="0" i="0" u="none" strike="noStrike"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100" b="0" i="0" u="none" strike="noStrike" dirty="0">
                          <a:solidFill>
                            <a:srgbClr val="000000"/>
                          </a:solidFill>
                          <a:effectLst/>
                          <a:latin typeface="Calibri" panose="020F0502020204030204" pitchFamily="34" charset="0"/>
                        </a:rPr>
                        <a:t>Missing illegal instruction testcase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37379914"/>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14-Feb-23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err="1">
                          <a:solidFill>
                            <a:srgbClr val="000000"/>
                          </a:solidFill>
                          <a:effectLst/>
                          <a:latin typeface="Calibri" panose="020F0502020204030204" pitchFamily="34" charset="0"/>
                        </a:rPr>
                        <a:t>Zicsr</a:t>
                      </a:r>
                      <a:r>
                        <a:rPr lang="en-US" sz="1200" b="0" i="0" u="none" strike="noStrike" baseline="0" dirty="0">
                          <a:solidFill>
                            <a:srgbClr val="000000"/>
                          </a:solidFill>
                          <a:effectLst/>
                          <a:latin typeface="Calibri" panose="020F0502020204030204" pitchFamily="34" charset="0"/>
                        </a:rPr>
                        <a:t> extension is not covered with in compatibility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TBD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SOW for Dev Partners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09291654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13-Feb-23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Are Atomic instructions supported?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TBD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Needs SOW for Dev Partners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71492317"/>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313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11-Feb-23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kumimoji="0" lang="en-US" sz="10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compilation warnings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Unknown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Solved for RV32 in latest update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73384771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16-jan-23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Please split large floating point tests up</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Should do for all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Need to test or make tools to do this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65839792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Missing coverage in the div-01.s testcase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 **starting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877384831"/>
                  </a:ext>
                </a:extLst>
              </a:tr>
              <a:tr h="19976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305</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09-Jan-23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Utilize more </a:t>
                      </a:r>
                      <a:r>
                        <a:rPr lang="en-US" sz="1200" b="0" i="0" u="none" strike="noStrike" baseline="0" dirty="0" err="1">
                          <a:solidFill>
                            <a:srgbClr val="000000"/>
                          </a:solidFill>
                          <a:effectLst/>
                          <a:latin typeface="Calibri" panose="020F0502020204030204" pitchFamily="34" charset="0"/>
                        </a:rPr>
                        <a:t>regs</a:t>
                      </a:r>
                      <a:r>
                        <a:rPr lang="en-US" sz="1200" b="0" i="0" u="none" strike="noStrike" baseline="0" dirty="0">
                          <a:solidFill>
                            <a:srgbClr val="000000"/>
                          </a:solidFill>
                          <a:effectLst/>
                          <a:latin typeface="Calibri" panose="020F0502020204030204" pitchFamily="34" charset="0"/>
                        </a:rPr>
                        <a:t> increased test coverage not specified in coverage definition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Nice to have, low priority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224885188"/>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pull#301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12-Dec-22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HamazKh01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Tests of </a:t>
                      </a:r>
                      <a:r>
                        <a:rPr lang="en-US" sz="1200" b="0" i="0" u="none" strike="noStrike" baseline="0" dirty="0" err="1">
                          <a:solidFill>
                            <a:srgbClr val="000000"/>
                          </a:solidFill>
                          <a:effectLst/>
                          <a:latin typeface="Calibri" panose="020F0502020204030204" pitchFamily="34" charset="0"/>
                        </a:rPr>
                        <a:t>ePMP</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769055433"/>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300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11-Dec-22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davidharrishmc</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Divide and Remainder are missing overflow corner case test</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480871690"/>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293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04-Nov-22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algrobman</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A-extension tests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Needs resource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Basic functionality, can’t test atomicity</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169104916"/>
                  </a:ext>
                </a:extLst>
              </a:tr>
              <a:tr h="82492">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289</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11-oct-22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ssecatchseagate</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No </a:t>
                      </a:r>
                      <a:r>
                        <a:rPr lang="en-US" sz="1200" b="0" i="0" u="none" strike="noStrike" baseline="0" dirty="0" err="1">
                          <a:solidFill>
                            <a:srgbClr val="000000"/>
                          </a:solidFill>
                          <a:effectLst/>
                          <a:latin typeface="Calibri" panose="020F0502020204030204" pitchFamily="34" charset="0"/>
                        </a:rPr>
                        <a:t>c.flw</a:t>
                      </a:r>
                      <a:r>
                        <a:rPr lang="en-US" sz="1200" b="0" i="0" u="none" strike="noStrike" baseline="0" dirty="0">
                          <a:solidFill>
                            <a:srgbClr val="000000"/>
                          </a:solidFill>
                          <a:effectLst/>
                          <a:latin typeface="Calibri" panose="020F0502020204030204" pitchFamily="34" charset="0"/>
                        </a:rPr>
                        <a:t> or </a:t>
                      </a:r>
                      <a:r>
                        <a:rPr lang="en-US" sz="1200" b="0" i="0" u="none" strike="noStrike" baseline="0" dirty="0" err="1">
                          <a:solidFill>
                            <a:srgbClr val="000000"/>
                          </a:solidFill>
                          <a:effectLst/>
                          <a:latin typeface="Calibri" panose="020F0502020204030204" pitchFamily="34" charset="0"/>
                        </a:rPr>
                        <a:t>c.fsw</a:t>
                      </a:r>
                      <a:r>
                        <a:rPr lang="en-US" sz="1200" b="0" i="0" u="none" strike="noStrike" baseline="0" dirty="0">
                          <a:solidFill>
                            <a:srgbClr val="000000"/>
                          </a:solidFill>
                          <a:effectLst/>
                          <a:latin typeface="Calibri" panose="020F0502020204030204" pitchFamily="34" charset="0"/>
                        </a:rPr>
                        <a:t> in compressed testcases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Tests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2512728993"/>
                  </a:ext>
                </a:extLst>
              </a:tr>
              <a:tr h="183487">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pull#284</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19-Sep-22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UmerShahidengr</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100" b="0" i="0" kern="1200" dirty="0">
                          <a:solidFill>
                            <a:schemeClr val="dk1"/>
                          </a:solidFill>
                          <a:effectLst/>
                          <a:latin typeface="+mn-lt"/>
                          <a:ea typeface="+mn-ea"/>
                          <a:cs typeface="+mn-cs"/>
                        </a:rPr>
                        <a:t>Tests of </a:t>
                      </a:r>
                      <a:r>
                        <a:rPr lang="en-US" sz="1100" b="0" i="0" kern="1200" dirty="0" err="1">
                          <a:solidFill>
                            <a:schemeClr val="dk1"/>
                          </a:solidFill>
                          <a:effectLst/>
                          <a:latin typeface="+mn-lt"/>
                          <a:ea typeface="+mn-ea"/>
                          <a:cs typeface="+mn-cs"/>
                        </a:rPr>
                        <a:t>ePMP</a:t>
                      </a:r>
                      <a:endParaRPr lang="en-US" sz="11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Under review</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See 267</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76203623"/>
                  </a:ext>
                </a:extLst>
              </a:tr>
              <a:tr h="16190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272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25-jul-22</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r>
                        <a:rPr lang="en-US" sz="1200" b="0" i="0" kern="1200" dirty="0">
                          <a:solidFill>
                            <a:schemeClr val="dk1"/>
                          </a:solidFill>
                          <a:effectLst/>
                          <a:latin typeface="+mn-lt"/>
                          <a:ea typeface="+mn-ea"/>
                          <a:cs typeface="+mn-cs"/>
                        </a:rPr>
                        <a:t>Macro used in crypto scalar code are </a:t>
                      </a:r>
                      <a:r>
                        <a:rPr lang="en-US" sz="1200" b="0" i="0" kern="1200" dirty="0" err="1">
                          <a:solidFill>
                            <a:schemeClr val="dk1"/>
                          </a:solidFill>
                          <a:effectLst/>
                          <a:latin typeface="+mn-lt"/>
                          <a:ea typeface="+mn-ea"/>
                          <a:cs typeface="+mn-cs"/>
                        </a:rPr>
                        <a:t>mislabelled</a:t>
                      </a:r>
                      <a:endParaRPr lang="en-US" sz="1200" b="0" i="0" kern="1200" dirty="0">
                        <a:solidFill>
                          <a:schemeClr val="dk1"/>
                        </a:solidFill>
                        <a:effectLst/>
                        <a:latin typeface="+mn-lt"/>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Macro to be </a:t>
                      </a:r>
                      <a:r>
                        <a:rPr kumimoji="0" lang="en-US" sz="1200" b="0" i="0" u="none" strike="noStrike" kern="1200" cap="none" spc="0" normalizeH="0" baseline="0" noProof="0" dirty="0" err="1">
                          <a:ln>
                            <a:noFill/>
                          </a:ln>
                          <a:solidFill>
                            <a:prstClr val="black"/>
                          </a:solidFill>
                          <a:effectLst/>
                          <a:uLnTx/>
                          <a:uFillTx/>
                          <a:latin typeface="Calibri" panose="020F0502020204030204" pitchFamily="34" charset="0"/>
                          <a:ea typeface="+mn-ea"/>
                          <a:cs typeface="+mn-cs"/>
                        </a:rPr>
                        <a:t>rmved</a:t>
                      </a:r>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1257326616"/>
                  </a:ext>
                </a:extLst>
              </a:tr>
              <a:tr h="0">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258</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18 May 22</a:t>
                      </a:r>
                    </a:p>
                  </a:txBody>
                  <a:tcPr marL="9525" marR="9525" marT="9525" marB="0">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000" b="0" i="0" u="none" strike="noStrike" dirty="0" err="1">
                          <a:solidFill>
                            <a:srgbClr val="000000"/>
                          </a:solidFill>
                          <a:effectLst/>
                          <a:latin typeface="Calibri" panose="020F0502020204030204" pitchFamily="34" charset="0"/>
                        </a:rPr>
                        <a:t>misterjdrg</a:t>
                      </a:r>
                      <a:endParaRPr lang="en-US" sz="1000" b="0" i="0" u="none" strike="noStrike" dirty="0">
                        <a:solidFill>
                          <a:srgbClr val="000000"/>
                        </a:solidFill>
                        <a:effectLst/>
                        <a:latin typeface="Calibri" panose="020F0502020204030204" pitchFamily="34" charset="0"/>
                      </a:endParaRPr>
                    </a:p>
                  </a:txBody>
                  <a:tcPr marL="9525" marR="9525" marT="9525" marB="0">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fontAlgn="b"/>
                      <a:r>
                        <a:rPr lang="en-US" sz="1200" b="0" i="0" u="none" strike="noStrike" dirty="0">
                          <a:solidFill>
                            <a:srgbClr val="000000"/>
                          </a:solidFill>
                          <a:effectLst/>
                          <a:latin typeface="Calibri" panose="020F0502020204030204" pitchFamily="34" charset="0"/>
                        </a:rPr>
                        <a:t>FPU: Missing test for FS bits of MSTATUS </a:t>
                      </a:r>
                      <a:r>
                        <a:rPr lang="en-US" sz="1200" b="0" i="0" u="none" strike="noStrike" dirty="0" err="1">
                          <a:solidFill>
                            <a:srgbClr val="000000"/>
                          </a:solidFill>
                          <a:effectLst/>
                          <a:latin typeface="Calibri" panose="020F0502020204030204" pitchFamily="34" charset="0"/>
                        </a:rPr>
                        <a:t>csr</a:t>
                      </a:r>
                      <a:endParaRPr lang="en-US" sz="1200" b="0" i="0" u="none" strike="noStrike" dirty="0">
                        <a:solidFill>
                          <a:srgbClr val="000000"/>
                        </a:solidFill>
                        <a:effectLst/>
                        <a:latin typeface="Calibri" panose="020F0502020204030204" pitchFamily="34" charset="0"/>
                      </a:endParaRPr>
                    </a:p>
                  </a:txBody>
                  <a:tcPr marL="9525" marR="9525" marT="9525" marB="0">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endParaRPr lang="en-US" sz="1200" b="0" i="0" u="none" strike="noStrike" baseline="0" dirty="0">
                        <a:solidFill>
                          <a:srgbClr val="FF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748428042"/>
                  </a:ext>
                </a:extLst>
              </a:tr>
              <a:tr h="161834">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pull#226</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17-dec-21</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a:solidFill>
                            <a:srgbClr val="000000"/>
                          </a:solidFill>
                          <a:effectLst/>
                          <a:latin typeface="Calibri" panose="020F0502020204030204" pitchFamily="34" charset="0"/>
                        </a:rPr>
                        <a:t>liweiwei90</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add support for </a:t>
                      </a:r>
                      <a:r>
                        <a:rPr lang="en-US" sz="1200" b="0" i="0" u="none" strike="noStrike" baseline="0" dirty="0" err="1">
                          <a:solidFill>
                            <a:srgbClr val="000000"/>
                          </a:solidFill>
                          <a:effectLst/>
                          <a:latin typeface="Calibri" panose="020F0502020204030204" pitchFamily="34" charset="0"/>
                        </a:rPr>
                        <a:t>cbo.zero</a:t>
                      </a:r>
                      <a:r>
                        <a:rPr lang="en-US" sz="1200" b="0" i="0" u="none" strike="noStrike" baseline="0" dirty="0">
                          <a:solidFill>
                            <a:srgbClr val="000000"/>
                          </a:solidFill>
                          <a:effectLst/>
                          <a:latin typeface="Calibri" panose="020F0502020204030204" pitchFamily="34" charset="0"/>
                        </a:rPr>
                        <a:t> in </a:t>
                      </a:r>
                      <a:r>
                        <a:rPr lang="en-US" sz="1200" b="0" i="0" u="none" strike="noStrike" baseline="0" dirty="0" err="1">
                          <a:solidFill>
                            <a:srgbClr val="000000"/>
                          </a:solidFill>
                          <a:effectLst/>
                          <a:latin typeface="Calibri" panose="020F0502020204030204" pitchFamily="34" charset="0"/>
                        </a:rPr>
                        <a:t>cmo</a:t>
                      </a:r>
                      <a:r>
                        <a:rPr lang="en-US" sz="1200" b="0" i="0" u="none" strike="noStrike" baseline="0" dirty="0">
                          <a:solidFill>
                            <a:srgbClr val="000000"/>
                          </a:solidFill>
                          <a:effectLst/>
                          <a:latin typeface="Calibri" panose="020F0502020204030204" pitchFamily="34" charset="0"/>
                        </a:rPr>
                        <a:t> extension</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0000"/>
                          </a:solidFill>
                          <a:effectLst/>
                          <a:uLnTx/>
                          <a:uFillTx/>
                          <a:latin typeface="Calibri" panose="020F0502020204030204" pitchFamily="34" charset="0"/>
                          <a:ea typeface="+mn-ea"/>
                          <a:cs typeface="+mn-cs"/>
                        </a:rPr>
                        <a:t>Needs a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Should be mergeable afterwards</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412121227"/>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203</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200" b="0" i="0" u="none" strike="noStrike" baseline="0">
                          <a:solidFill>
                            <a:srgbClr val="000000"/>
                          </a:solidFill>
                          <a:effectLst/>
                          <a:latin typeface="Calibri" panose="020F0502020204030204" pitchFamily="34" charset="0"/>
                        </a:rPr>
                        <a:t>24-Aug-21</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algn="l" rtl="0" fontAlgn="b"/>
                      <a:r>
                        <a:rPr lang="en-US" sz="1000" b="0" i="0" u="none" strike="noStrike" baseline="0" dirty="0" err="1">
                          <a:solidFill>
                            <a:srgbClr val="000000"/>
                          </a:solidFill>
                          <a:effectLst/>
                          <a:latin typeface="Calibri" panose="020F0502020204030204" pitchFamily="34" charset="0"/>
                        </a:rPr>
                        <a:t>Allenjbaum</a:t>
                      </a:r>
                      <a:endParaRPr lang="en-US" sz="10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000000"/>
                          </a:solidFill>
                          <a:effectLst/>
                          <a:latin typeface="Calibri" panose="020F0502020204030204" pitchFamily="34" charset="0"/>
                        </a:rPr>
                        <a:t>Fence test has poor coverage</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must be added</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strike="noStrike" baseline="0" dirty="0">
                          <a:solidFill>
                            <a:srgbClr val="FF0000"/>
                          </a:solidFill>
                          <a:effectLst/>
                          <a:latin typeface="Calibri" panose="020F0502020204030204" pitchFamily="34" charset="0"/>
                        </a:rPr>
                        <a:t>**starting process to fix</a:t>
                      </a:r>
                    </a:p>
                  </a:txBody>
                  <a:tcPr marL="9525" marR="9525" marT="9525" marB="0" anchor="b">
                    <a:lnT w="38100" cap="flat" cmpd="sng" algn="ctr">
                      <a:noFill/>
                      <a:prstDash val="solid"/>
                      <a:round/>
                      <a:headEnd type="none" w="med" len="med"/>
                      <a:tailEnd type="none" w="med" len="med"/>
                    </a:lnT>
                    <a:lnB w="12700" cmpd="sng">
                      <a:noFill/>
                    </a:lnB>
                    <a:solidFill>
                      <a:schemeClr val="bg1">
                        <a:lumMod val="85000"/>
                      </a:schemeClr>
                    </a:solidFill>
                  </a:tcPr>
                </a:tc>
                <a:extLst>
                  <a:ext uri="{0D108BD9-81ED-4DB2-BD59-A6C34878D82A}">
                    <a16:rowId xmlns:a16="http://schemas.microsoft.com/office/drawing/2014/main" val="3214222765"/>
                  </a:ext>
                </a:extLst>
              </a:tr>
              <a:tr h="82492">
                <a:tc>
                  <a:txBody>
                    <a:bodyPr/>
                    <a:lstStyle/>
                    <a:p>
                      <a:pPr algn="r" rtl="0" fontAlgn="b"/>
                      <a:r>
                        <a:rPr lang="en-US" sz="1200" b="0" i="0" u="none" strike="noStrike" baseline="0" dirty="0">
                          <a:solidFill>
                            <a:srgbClr val="000000"/>
                          </a:solidFill>
                          <a:effectLst/>
                          <a:latin typeface="Calibri" panose="020F0502020204030204" pitchFamily="34" charset="0"/>
                        </a:rPr>
                        <a:t>#</a:t>
                      </a:r>
                      <a:r>
                        <a:rPr lang="en-US" sz="1200" b="1" i="0" u="none" strike="noStrike" baseline="0" dirty="0">
                          <a:solidFill>
                            <a:srgbClr val="000000"/>
                          </a:solidFill>
                          <a:effectLst/>
                          <a:latin typeface="Calibri" panose="020F0502020204030204" pitchFamily="34" charset="0"/>
                        </a:rPr>
                        <a:t>119</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000000"/>
                          </a:solidFill>
                          <a:effectLst/>
                          <a:latin typeface="Calibri" panose="020F0502020204030204" pitchFamily="34" charset="0"/>
                        </a:rPr>
                        <a:t>17-jun-20</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err="1">
                          <a:solidFill>
                            <a:srgbClr val="000000"/>
                          </a:solidFill>
                          <a:effectLst/>
                          <a:latin typeface="Calibri" panose="020F0502020204030204" pitchFamily="34" charset="0"/>
                        </a:rPr>
                        <a:t>allenjbaum</a:t>
                      </a:r>
                      <a:endParaRPr lang="en-US" sz="12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i="0" u="none" kern="1200" dirty="0">
                          <a:solidFill>
                            <a:schemeClr val="tx1"/>
                          </a:solidFill>
                          <a:effectLst/>
                          <a:latin typeface="+mn-lt"/>
                          <a:ea typeface="+mn-ea"/>
                          <a:cs typeface="+mn-cs"/>
                        </a:rPr>
                        <a:t>Missing RV32i/RV64i test: Fence</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Test has been written</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tc>
                  <a:txBody>
                    <a:bodyPr/>
                    <a:lstStyle/>
                    <a:p>
                      <a:pPr algn="l" rtl="0" fontAlgn="b"/>
                      <a:r>
                        <a:rPr lang="en-US" sz="1200" b="0" i="0" u="none" strike="noStrike" baseline="0" dirty="0">
                          <a:solidFill>
                            <a:srgbClr val="FF0000"/>
                          </a:solidFill>
                          <a:effectLst/>
                          <a:latin typeface="Calibri" panose="020F0502020204030204" pitchFamily="34" charset="0"/>
                        </a:rPr>
                        <a:t>**started process to fix w/</a:t>
                      </a:r>
                      <a:r>
                        <a:rPr lang="en-US" sz="1200" b="0" i="0" u="none" strike="noStrike" baseline="0" dirty="0" err="1">
                          <a:solidFill>
                            <a:srgbClr val="FF0000"/>
                          </a:solidFill>
                          <a:effectLst/>
                          <a:latin typeface="Calibri" panose="020F0502020204030204" pitchFamily="34" charset="0"/>
                        </a:rPr>
                        <a:t>addt’l</a:t>
                      </a:r>
                      <a:r>
                        <a:rPr lang="en-US" sz="1200" b="0" i="0" u="none" strike="noStrike" baseline="0" dirty="0">
                          <a:solidFill>
                            <a:srgbClr val="FF0000"/>
                          </a:solidFill>
                          <a:effectLst/>
                          <a:latin typeface="Calibri" panose="020F0502020204030204" pitchFamily="34" charset="0"/>
                        </a:rPr>
                        <a:t> tests</a:t>
                      </a:r>
                    </a:p>
                  </a:txBody>
                  <a:tcPr marL="9525" marR="9525" marT="9525" marB="0" anchor="b">
                    <a:lnT w="38100" cap="flat" cmpd="sng" algn="ctr">
                      <a:noFill/>
                      <a:prstDash val="solid"/>
                      <a:round/>
                      <a:headEnd type="none" w="med" len="med"/>
                      <a:tailEnd type="none" w="med" len="med"/>
                    </a:lnT>
                    <a:lnB w="12700" cmpd="sng">
                      <a:noFill/>
                    </a:lnB>
                    <a:solidFill>
                      <a:schemeClr val="bg1">
                        <a:lumMod val="95000"/>
                      </a:schemeClr>
                    </a:solidFill>
                  </a:tcPr>
                </a:tc>
                <a:extLst>
                  <a:ext uri="{0D108BD9-81ED-4DB2-BD59-A6C34878D82A}">
                    <a16:rowId xmlns:a16="http://schemas.microsoft.com/office/drawing/2014/main" val="958003861"/>
                  </a:ext>
                </a:extLst>
              </a:tr>
            </a:tbl>
          </a:graphicData>
        </a:graphic>
      </p:graphicFrame>
    </p:spTree>
    <p:extLst>
      <p:ext uri="{BB962C8B-B14F-4D97-AF65-F5344CB8AC3E}">
        <p14:creationId xmlns:p14="http://schemas.microsoft.com/office/powerpoint/2010/main" val="3201086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JIRA Status</a:t>
            </a:r>
          </a:p>
        </p:txBody>
      </p:sp>
      <p:graphicFrame>
        <p:nvGraphicFramePr>
          <p:cNvPr id="5" name="Table 4">
            <a:extLst>
              <a:ext uri="{FF2B5EF4-FFF2-40B4-BE49-F238E27FC236}">
                <a16:creationId xmlns:a16="http://schemas.microsoft.com/office/drawing/2014/main" id="{760A4279-0108-E64A-9F8E-9CD9E62C9569}"/>
              </a:ext>
            </a:extLst>
          </p:cNvPr>
          <p:cNvGraphicFramePr>
            <a:graphicFrameLocks noGrp="1"/>
          </p:cNvGraphicFramePr>
          <p:nvPr>
            <p:extLst>
              <p:ext uri="{D42A27DB-BD31-4B8C-83A1-F6EECF244321}">
                <p14:modId xmlns:p14="http://schemas.microsoft.com/office/powerpoint/2010/main" val="31122372"/>
              </p:ext>
            </p:extLst>
          </p:nvPr>
        </p:nvGraphicFramePr>
        <p:xfrm>
          <a:off x="561425" y="704851"/>
          <a:ext cx="11541760" cy="1619847"/>
        </p:xfrm>
        <a:graphic>
          <a:graphicData uri="http://schemas.openxmlformats.org/drawingml/2006/table">
            <a:tbl>
              <a:tblPr>
                <a:tableStyleId>{5C22544A-7EE6-4342-B048-85BDC9FD1C3A}</a:tableStyleId>
              </a:tblPr>
              <a:tblGrid>
                <a:gridCol w="486539">
                  <a:extLst>
                    <a:ext uri="{9D8B030D-6E8A-4147-A177-3AD203B41FA5}">
                      <a16:colId xmlns:a16="http://schemas.microsoft.com/office/drawing/2014/main" val="1217288807"/>
                    </a:ext>
                  </a:extLst>
                </a:gridCol>
                <a:gridCol w="606175">
                  <a:extLst>
                    <a:ext uri="{9D8B030D-6E8A-4147-A177-3AD203B41FA5}">
                      <a16:colId xmlns:a16="http://schemas.microsoft.com/office/drawing/2014/main" val="2331964112"/>
                    </a:ext>
                  </a:extLst>
                </a:gridCol>
                <a:gridCol w="1265457">
                  <a:extLst>
                    <a:ext uri="{9D8B030D-6E8A-4147-A177-3AD203B41FA5}">
                      <a16:colId xmlns:a16="http://schemas.microsoft.com/office/drawing/2014/main" val="2618796502"/>
                    </a:ext>
                  </a:extLst>
                </a:gridCol>
                <a:gridCol w="5967550">
                  <a:extLst>
                    <a:ext uri="{9D8B030D-6E8A-4147-A177-3AD203B41FA5}">
                      <a16:colId xmlns:a16="http://schemas.microsoft.com/office/drawing/2014/main" val="1864927547"/>
                    </a:ext>
                  </a:extLst>
                </a:gridCol>
                <a:gridCol w="770562">
                  <a:extLst>
                    <a:ext uri="{9D8B030D-6E8A-4147-A177-3AD203B41FA5}">
                      <a16:colId xmlns:a16="http://schemas.microsoft.com/office/drawing/2014/main" val="3353639047"/>
                    </a:ext>
                  </a:extLst>
                </a:gridCol>
                <a:gridCol w="2445477">
                  <a:extLst>
                    <a:ext uri="{9D8B030D-6E8A-4147-A177-3AD203B41FA5}">
                      <a16:colId xmlns:a16="http://schemas.microsoft.com/office/drawing/2014/main" val="3662256178"/>
                    </a:ext>
                  </a:extLst>
                </a:gridCol>
              </a:tblGrid>
              <a:tr h="232827">
                <a:tc>
                  <a:txBody>
                    <a:bodyPr/>
                    <a:lstStyle/>
                    <a:p>
                      <a:pPr algn="l" rtl="0" fontAlgn="b"/>
                      <a:r>
                        <a:rPr lang="en-US" sz="1400" b="0" i="0" u="none" strike="noStrike" dirty="0">
                          <a:solidFill>
                            <a:srgbClr val="000000"/>
                          </a:solidFill>
                          <a:effectLst/>
                          <a:latin typeface="Calibri" panose="020F0502020204030204" pitchFamily="34" charset="0"/>
                        </a:rPr>
                        <a:t>Issue#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Date</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submitter</a:t>
                      </a:r>
                    </a:p>
                  </a:txBody>
                  <a:tcPr marL="9525" marR="9525" marT="9525" marB="0" anchor="b"/>
                </a:tc>
                <a:tc>
                  <a:txBody>
                    <a:bodyPr/>
                    <a:lstStyle/>
                    <a:p>
                      <a:pPr algn="l" rtl="0" fontAlgn="b"/>
                      <a:r>
                        <a:rPr lang="en-US" sz="1400" b="0" i="0" u="none" strike="noStrike" dirty="0">
                          <a:solidFill>
                            <a:srgbClr val="000000"/>
                          </a:solidFill>
                          <a:effectLst/>
                          <a:latin typeface="Calibri" panose="020F0502020204030204" pitchFamily="34" charset="0"/>
                        </a:rPr>
                        <a:t>title</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ctr" rtl="0" fontAlgn="b"/>
                      <a:r>
                        <a:rPr lang="en-US" sz="1400" b="0" i="0" u="none" strike="noStrike" dirty="0">
                          <a:solidFill>
                            <a:srgbClr val="000000"/>
                          </a:solidFill>
                          <a:effectLst/>
                          <a:latin typeface="Calibri" panose="020F0502020204030204" pitchFamily="34" charset="0"/>
                        </a:rPr>
                        <a:t>status</a:t>
                      </a:r>
                    </a:p>
                  </a:txBody>
                  <a:tcPr marL="9525" marR="9525" marT="9525" marB="0" anchor="b">
                    <a:lnB w="19050" cap="flat" cmpd="sng" algn="ctr">
                      <a:solidFill>
                        <a:schemeClr val="bg1"/>
                      </a:solidFill>
                      <a:prstDash val="solid"/>
                      <a:round/>
                      <a:headEnd type="none" w="med" len="med"/>
                      <a:tailEnd type="none" w="med" len="med"/>
                    </a:lnB>
                  </a:tcPr>
                </a:tc>
                <a:tc>
                  <a:txBody>
                    <a:bodyPr/>
                    <a:lstStyle/>
                    <a:p>
                      <a:pPr algn="l" rtl="0" fontAlgn="b"/>
                      <a:r>
                        <a:rPr lang="en-US" sz="1400" b="0" i="0" u="none" strike="noStrike" dirty="0">
                          <a:solidFill>
                            <a:srgbClr val="000000"/>
                          </a:solidFill>
                          <a:effectLst/>
                          <a:latin typeface="Calibri" panose="020F0502020204030204" pitchFamily="34" charset="0"/>
                        </a:rPr>
                        <a:t> comments</a:t>
                      </a:r>
                    </a:p>
                  </a:txBody>
                  <a:tcPr marL="9525" marR="9525" marT="9525" marB="0" anchor="b">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5362526"/>
                  </a:ext>
                </a:extLst>
              </a:tr>
              <a:tr h="232827">
                <a:tc>
                  <a:txBody>
                    <a:bodyPr/>
                    <a:lstStyle/>
                    <a:p>
                      <a:pPr algn="l" rtl="0" fontAlgn="b"/>
                      <a:r>
                        <a:rPr lang="en-US" sz="1400" b="1" i="0" u="none" strike="noStrike" dirty="0">
                          <a:solidFill>
                            <a:srgbClr val="000000"/>
                          </a:solidFill>
                          <a:effectLst/>
                          <a:latin typeface="Calibri" panose="020F0502020204030204" pitchFamily="34" charset="0"/>
                        </a:rPr>
                        <a:t>CSC-1</a:t>
                      </a:r>
                      <a:endParaRPr lang="en-US" sz="1400" b="0" i="0" u="none" strike="noStrike" dirty="0">
                        <a:solidFill>
                          <a:srgbClr val="000000"/>
                        </a:solidFill>
                        <a:effectLst/>
                        <a:latin typeface="Calibri" panose="020F0502020204030204" pitchFamily="34" charset="0"/>
                      </a:endParaRPr>
                    </a:p>
                  </a:txBody>
                  <a:tcPr marL="9525" marR="9525" marT="9525" marB="0" anchor="b">
                    <a:lnL w="38100" cap="flat" cmpd="sng" algn="ctr">
                      <a:solidFill>
                        <a:schemeClr val="tx1"/>
                      </a:solidFill>
                      <a:prstDash val="solid"/>
                      <a:round/>
                      <a:headEnd type="none" w="med" len="med"/>
                      <a:tailEnd type="none" w="med" len="med"/>
                    </a:lnL>
                    <a:lnR w="12700" cmpd="sng">
                      <a:noFill/>
                    </a:lnR>
                    <a:lnB w="12700" cmpd="sng">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L w="12700" cmpd="sng">
                      <a:noFill/>
                    </a:lnL>
                    <a:lnR w="12700" cmpd="sng">
                      <a:noFill/>
                    </a:lnR>
                    <a:lnB w="12700" cmpd="sng">
                      <a:noFill/>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000000"/>
                          </a:solidFill>
                          <a:effectLst/>
                          <a:latin typeface="Calibri" panose="020F0502020204030204" pitchFamily="34" charset="0"/>
                        </a:rPr>
                        <a:t>Ken </a:t>
                      </a:r>
                      <a:r>
                        <a:rPr lang="en-US" sz="1400" b="0" i="0" u="none" strike="noStrike" dirty="0" err="1">
                          <a:solidFill>
                            <a:srgbClr val="000000"/>
                          </a:solidFill>
                          <a:effectLst/>
                          <a:latin typeface="Calibri" panose="020F0502020204030204" pitchFamily="34" charset="0"/>
                        </a:rPr>
                        <a:t>Dockser</a:t>
                      </a:r>
                      <a:endParaRPr lang="en-US" sz="1400" b="0" i="0" u="none" strike="noStrike" dirty="0">
                        <a:solidFill>
                          <a:srgbClr val="000000"/>
                        </a:solidFill>
                        <a:effectLst/>
                        <a:latin typeface="Calibri" panose="020F0502020204030204" pitchFamily="34" charset="0"/>
                      </a:endParaRPr>
                    </a:p>
                  </a:txBody>
                  <a:tcPr marL="9525" marR="9525" marT="9525" marB="0" anchor="b">
                    <a:lnL w="12700" cmpd="sng">
                      <a:noFill/>
                    </a:lnL>
                    <a:lnR w="19050" cap="flat" cmpd="sng" algn="ctr">
                      <a:solidFill>
                        <a:schemeClr val="bg1"/>
                      </a:solidFill>
                      <a:prstDash val="solid"/>
                      <a:round/>
                      <a:headEnd type="none" w="med" len="med"/>
                      <a:tailEnd type="none" w="med" len="med"/>
                    </a:lnR>
                    <a:lnB w="12700" cmpd="sng">
                      <a:noFill/>
                    </a:lnB>
                    <a:lnTlToBr w="12700" cmpd="sng">
                      <a:noFill/>
                      <a:prstDash val="solid"/>
                    </a:lnTlToBr>
                    <a:lnBlToTr w="12700" cmpd="sng">
                      <a:noFill/>
                      <a:prstDash val="solid"/>
                    </a:lnBlToTr>
                  </a:tcPr>
                </a:tc>
                <a:tc>
                  <a:txBody>
                    <a:bodyPr/>
                    <a:lstStyle/>
                    <a:p>
                      <a:pPr algn="l" rtl="0" fontAlgn="b"/>
                      <a:r>
                        <a:rPr lang="en-US" sz="1200" b="0" i="0" u="none" strike="noStrike" dirty="0">
                          <a:solidFill>
                            <a:srgbClr val="000000"/>
                          </a:solidFill>
                          <a:effectLst/>
                          <a:latin typeface="Calibri" panose="020F0502020204030204" pitchFamily="34" charset="0"/>
                        </a:rPr>
                        <a:t>Come up with names for the tests suites that we </a:t>
                      </a:r>
                      <a:r>
                        <a:rPr lang="en-US" sz="1200" b="0" i="0" u="none" strike="noStrike">
                          <a:solidFill>
                            <a:srgbClr val="000000"/>
                          </a:solidFill>
                          <a:effectLst/>
                          <a:latin typeface="Calibri" panose="020F0502020204030204" pitchFamily="34" charset="0"/>
                        </a:rPr>
                        <a:t>are creating</a:t>
                      </a:r>
                      <a:endParaRPr lang="en-US" sz="1200" b="0" i="0" u="none" strike="noStrike" dirty="0">
                        <a:solidFill>
                          <a:srgbClr val="000000"/>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endParaRPr lang="en-US" sz="1400" b="0" i="0" u="none" strike="noStrike" dirty="0">
                        <a:solidFill>
                          <a:srgbClr val="FF0000"/>
                        </a:solidFill>
                        <a:effectLst/>
                        <a:latin typeface="Calibri" panose="020F0502020204030204" pitchFamily="34" charset="0"/>
                      </a:endParaRP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dirty="0">
                          <a:solidFill>
                            <a:srgbClr val="FF0000"/>
                          </a:solidFill>
                          <a:effectLst/>
                          <a:latin typeface="Calibri" panose="020F0502020204030204" pitchFamily="34" charset="0"/>
                        </a:rPr>
                        <a:t>1</a:t>
                      </a:r>
                      <a:r>
                        <a:rPr lang="en-US" sz="1400" b="0" i="0" u="none" strike="noStrike" baseline="30000" dirty="0">
                          <a:solidFill>
                            <a:srgbClr val="FF0000"/>
                          </a:solidFill>
                          <a:effectLst/>
                          <a:latin typeface="Calibri" panose="020F0502020204030204" pitchFamily="34" charset="0"/>
                        </a:rPr>
                        <a:t>st</a:t>
                      </a:r>
                      <a:r>
                        <a:rPr lang="en-US" sz="1400" b="0" i="0" u="none" strike="noStrike" dirty="0">
                          <a:solidFill>
                            <a:srgbClr val="FF0000"/>
                          </a:solidFill>
                          <a:effectLst/>
                          <a:latin typeface="Calibri" panose="020F0502020204030204" pitchFamily="34" charset="0"/>
                        </a:rPr>
                        <a:t> step done</a:t>
                      </a:r>
                    </a:p>
                  </a:txBody>
                  <a:tcPr marL="9525" marR="9525" marT="952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943616"/>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CSC-2</a:t>
                      </a:r>
                      <a:endParaRPr lang="en-US" sz="1400" b="0" i="0" u="none" strike="noStrike" baseline="0" dirty="0">
                        <a:solidFill>
                          <a:srgbClr val="000000"/>
                        </a:solidFill>
                        <a:effectLst/>
                        <a:latin typeface="Calibri" panose="020F0502020204030204" pitchFamily="34" charset="0"/>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127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Produce concise text to explain the Architecture Tests intent and Limits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rtl="0" fontAlgn="b"/>
                      <a:r>
                        <a:rPr lang="en-US" sz="1400" b="0" i="0" u="none" strike="noStrike" baseline="0">
                          <a:solidFill>
                            <a:schemeClr val="tx1"/>
                          </a:solidFill>
                          <a:effectLst/>
                          <a:latin typeface="Calibri" panose="020F0502020204030204" pitchFamily="34" charset="0"/>
                        </a:rPr>
                        <a:t>done</a:t>
                      </a:r>
                      <a:endParaRPr lang="en-US" sz="1400" b="0" i="0" u="none" strike="noStrike" baseline="0" dirty="0">
                        <a:solidFill>
                          <a:schemeClr val="tx1"/>
                        </a:solidFill>
                        <a:effectLst/>
                        <a:latin typeface="Calibri" panose="020F0502020204030204" pitchFamily="34" charset="0"/>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Will become ACT policy</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01016115"/>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CSC-3</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Come up with an internal goal for what we wish to accomplish with the Architectural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rgbClr val="FF0000"/>
                          </a:solidFill>
                          <a:effectLst/>
                          <a:latin typeface="Calibri" panose="020F0502020204030204" pitchFamily="34" charset="0"/>
                        </a:rPr>
                        <a:t>This is the /test </a:t>
                      </a:r>
                      <a:r>
                        <a:rPr lang="en-US" sz="1400" b="0" i="0" u="none" strike="noStrike" baseline="0" dirty="0" err="1">
                          <a:solidFill>
                            <a:srgbClr val="FF0000"/>
                          </a:solidFill>
                          <a:effectLst/>
                          <a:latin typeface="Calibri" panose="020F0502020204030204" pitchFamily="34" charset="0"/>
                        </a:rPr>
                        <a:t>coverpoint</a:t>
                      </a:r>
                      <a:r>
                        <a:rPr lang="en-US" sz="1400" b="0" i="0" u="none" strike="noStrike" baseline="0" dirty="0">
                          <a:solidFill>
                            <a:srgbClr val="FF0000"/>
                          </a:solidFill>
                          <a:effectLst/>
                          <a:latin typeface="Calibri" panose="020F0502020204030204" pitchFamily="34" charset="0"/>
                        </a:rPr>
                        <a:t> YAML</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7011070"/>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CSC-4</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all the different categories of test suites that will need to be created</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pitchFamily="34" charset="0"/>
                          <a:ea typeface="+mn-ea"/>
                          <a:cs typeface="+mn-cs"/>
                        </a:rPr>
                        <a:t>Not written</a:t>
                      </a: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9779458"/>
                  </a:ext>
                </a:extLst>
              </a:tr>
              <a:tr h="232827">
                <a:tc>
                  <a:txBody>
                    <a:bodyPr/>
                    <a:lstStyle/>
                    <a:p>
                      <a:pPr algn="l" rtl="0" fontAlgn="b"/>
                      <a:r>
                        <a:rPr kumimoji="0" lang="en-US" sz="14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CSC-5</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Ken 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roadmap for releases </a:t>
                      </a:r>
                      <a:r>
                        <a:rPr lang="en-US" sz="1200" b="0" i="0" u="none" strike="noStrike">
                          <a:solidFill>
                            <a:srgbClr val="000000"/>
                          </a:solidFill>
                          <a:effectLst/>
                          <a:latin typeface="Calibri" panose="020F0502020204030204" pitchFamily="34" charset="0"/>
                        </a:rPr>
                        <a:t>of single-instruction </a:t>
                      </a:r>
                      <a:r>
                        <a:rPr lang="en-US" sz="1200" b="0" i="0" u="none" strike="noStrike" dirty="0">
                          <a:solidFill>
                            <a:srgbClr val="000000"/>
                          </a:solidFill>
                          <a:effectLst/>
                          <a:latin typeface="Calibri" panose="020F0502020204030204" pitchFamily="34" charset="0"/>
                        </a:rPr>
                        <a:t>Architecture Tests</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rPr>
                        <a:t>Not written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43502031"/>
                  </a:ext>
                </a:extLst>
              </a:tr>
              <a:tr h="144911">
                <a:tc>
                  <a:txBody>
                    <a:bodyPr/>
                    <a:lstStyle/>
                    <a:p>
                      <a:pPr algn="l" rtl="0" fontAlgn="b"/>
                      <a:r>
                        <a:rPr lang="en-US" sz="1400" b="1" i="0" u="none" strike="noStrike" dirty="0">
                          <a:solidFill>
                            <a:srgbClr val="000000"/>
                          </a:solidFill>
                          <a:effectLst/>
                          <a:latin typeface="Calibri" panose="020F0502020204030204" pitchFamily="34" charset="0"/>
                        </a:rPr>
                        <a:t>CSC-6</a:t>
                      </a:r>
                      <a:endParaRPr lang="en-US" sz="1400" b="0" i="0" u="none" strike="noStrike" baseline="0" dirty="0">
                        <a:solidFill>
                          <a:srgbClr val="000000"/>
                        </a:solidFill>
                        <a:effectLst/>
                        <a:latin typeface="Calibri" panose="020F0502020204030204" pitchFamily="34" charset="0"/>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20/Aug/20</a:t>
                      </a:r>
                      <a:endParaRPr kumimoji="0" lang="en-US" sz="9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T w="38100" cap="flat" cmpd="sng" algn="ctr">
                      <a:noFill/>
                      <a:prstDash val="solid"/>
                      <a:round/>
                      <a:headEnd type="none" w="med" len="med"/>
                      <a:tailEnd type="none" w="med" len="med"/>
                    </a:lnT>
                    <a:lnB w="12700" cmpd="sng">
                      <a:noFill/>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Ken </a:t>
                      </a:r>
                      <a:r>
                        <a:rPr kumimoji="0" lang="en-US" sz="1400" b="0" i="0" u="none" strike="noStrike" kern="1200" cap="none" spc="0" normalizeH="0" baseline="0" noProof="0" dirty="0" err="1">
                          <a:ln>
                            <a:noFill/>
                          </a:ln>
                          <a:solidFill>
                            <a:srgbClr val="000000"/>
                          </a:solidFill>
                          <a:effectLst/>
                          <a:uLnTx/>
                          <a:uFillTx/>
                          <a:latin typeface="Calibri" panose="020F0502020204030204" pitchFamily="34" charset="0"/>
                          <a:ea typeface="+mn-ea"/>
                          <a:cs typeface="+mn-cs"/>
                        </a:rPr>
                        <a:t>Dockser</a:t>
                      </a: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9525" marR="9525" marT="9525" marB="0" anchor="b">
                    <a:lnR w="1905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mpd="sng">
                      <a:noFill/>
                    </a:lnB>
                  </a:tcPr>
                </a:tc>
                <a:tc>
                  <a:txBody>
                    <a:bodyPr/>
                    <a:lstStyle/>
                    <a:p>
                      <a:pPr algn="l" rtl="0" fontAlgn="b"/>
                      <a:r>
                        <a:rPr lang="en-US" sz="1200" b="0" i="0" u="none" strike="noStrike" dirty="0">
                          <a:solidFill>
                            <a:srgbClr val="000000"/>
                          </a:solidFill>
                          <a:effectLst/>
                          <a:latin typeface="Calibri" panose="020F0502020204030204" pitchFamily="34" charset="0"/>
                        </a:rPr>
                        <a:t>Develop a reference RTL test fixture that can stimulate and check the CPU under test</a:t>
                      </a:r>
                      <a:endParaRPr lang="en-US" sz="1200" b="0" i="0" strike="noStrike" kern="1200" baseline="0" dirty="0">
                        <a:solidFill>
                          <a:schemeClr val="dk1"/>
                        </a:solidFill>
                        <a:effectLst/>
                        <a:latin typeface="+mn-lt"/>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
                      <a:r>
                        <a:rPr lang="en-US" sz="1400" b="0" i="0" u="none" strike="noStrike" baseline="0" dirty="0">
                          <a:solidFill>
                            <a:schemeClr val="tx1"/>
                          </a:solidFill>
                          <a:effectLst/>
                          <a:latin typeface="Calibri" panose="020F0502020204030204" pitchFamily="34" charset="0"/>
                        </a:rPr>
                        <a:t>Needs more discussion</a:t>
                      </a:r>
                    </a:p>
                  </a:txBody>
                  <a:tcPr marL="9525" marR="9525" marT="9525" marB="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14652419"/>
                  </a:ext>
                </a:extLst>
              </a:tr>
            </a:tbl>
          </a:graphicData>
        </a:graphic>
      </p:graphicFrame>
    </p:spTree>
    <p:extLst>
      <p:ext uri="{BB962C8B-B14F-4D97-AF65-F5344CB8AC3E}">
        <p14:creationId xmlns:p14="http://schemas.microsoft.com/office/powerpoint/2010/main" val="2826905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Non-determinism in Architectural Tests</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20000"/>
          </a:bodyPr>
          <a:lstStyle/>
          <a:p>
            <a:pPr marL="0" indent="0">
              <a:buNone/>
            </a:pPr>
            <a:r>
              <a:rPr lang="en-US" dirty="0"/>
              <a:t>The RV architecture defines optional and model/µarch defined behavior. </a:t>
            </a:r>
            <a:br>
              <a:rPr lang="en-US" dirty="0"/>
            </a:br>
            <a:r>
              <a:rPr lang="en-US" dirty="0"/>
              <a:t>This implication: there are tests that have multiple correct answers.  E.g.:</a:t>
            </a:r>
          </a:p>
          <a:p>
            <a:pPr lvl="1" fontAlgn="base"/>
            <a:r>
              <a:rPr lang="en-US" dirty="0"/>
              <a:t>Misaligned accesses: can be handled in HW, by "invisible" traps w/ either misaligned or illegal access causes, and do it differently for the same op accessing the same address at different times </a:t>
            </a:r>
            <a:r>
              <a:rPr lang="en-US" sz="1800" dirty="0"/>
              <a:t>(e.g. if the 2nd half was in the TLB or not)</a:t>
            </a:r>
            <a:endParaRPr lang="en-US" dirty="0"/>
          </a:p>
          <a:p>
            <a:pPr lvl="1" fontAlgn="base"/>
            <a:r>
              <a:rPr lang="en-US" dirty="0"/>
              <a:t>Unordered Vector Reduce ops:  </a:t>
            </a:r>
            <a:r>
              <a:rPr lang="en-US" sz="1800" dirty="0"/>
              <a:t>(different results depending on ordering &amp; cancellation)</a:t>
            </a:r>
            <a:endParaRPr lang="en-US" dirty="0"/>
          </a:p>
          <a:p>
            <a:pPr lvl="1" fontAlgn="base"/>
            <a:r>
              <a:rPr lang="en-US" dirty="0"/>
              <a:t>Tests involving concurrency will have different results depending on microarchitectural state, speculation, or timing between concurrent threads </a:t>
            </a:r>
            <a:r>
              <a:rPr lang="en-US" sz="2000" dirty="0"/>
              <a:t>(e.g. modifying page table entry without fencing)</a:t>
            </a:r>
          </a:p>
          <a:p>
            <a:pPr marL="0" indent="0">
              <a:buNone/>
            </a:pPr>
            <a:br>
              <a:rPr lang="en-US" sz="1000" dirty="0"/>
            </a:br>
            <a:r>
              <a:rPr lang="en-US" dirty="0"/>
              <a:t>From the point of view of ACTs,  there are 2 (&amp; sometimes more) legal answers. The golden model only generates one. Possible mechanisms to test include:</a:t>
            </a:r>
            <a:endParaRPr lang="en-US" strike="sngStrike" dirty="0"/>
          </a:p>
          <a:p>
            <a:pPr lvl="1"/>
            <a:r>
              <a:rPr lang="en-US" dirty="0"/>
              <a:t>Modify (if necessary) &amp; configure reference model to generate each legal result,  run it with each config, &amp; accept either result from the DUT (e.g. misalign or un-fenced PTE modification)</a:t>
            </a:r>
          </a:p>
          <a:p>
            <a:pPr lvl="1"/>
            <a:r>
              <a:rPr lang="en-US" dirty="0"/>
              <a:t>Provide specific handlers for optional traps? (can’t test the trap is correct then)</a:t>
            </a:r>
          </a:p>
          <a:p>
            <a:pPr lvl="1"/>
            <a:r>
              <a:rPr lang="en-US" dirty="0"/>
              <a:t>Use self-testing tests(compare with list or range of allowed outcomes from litmus tests)</a:t>
            </a:r>
          </a:p>
          <a:p>
            <a:pPr lvl="1"/>
            <a:r>
              <a:rPr lang="en-US" dirty="0"/>
              <a:t>Avoid tests that can generate non-deterministic results</a:t>
            </a:r>
          </a:p>
          <a:p>
            <a:pPr lvl="1"/>
            <a:r>
              <a:rPr lang="en-US" dirty="0"/>
              <a:t>Ultimately: develop new frameworks that can handle concurrency along with reference models that can generate all legal outcomes</a:t>
            </a:r>
          </a:p>
          <a:p>
            <a:pPr lvl="1"/>
            <a:r>
              <a:rPr lang="en-US" dirty="0">
                <a:solidFill>
                  <a:srgbClr val="FF0000"/>
                </a:solidFill>
              </a:rPr>
              <a:t>It is the responsibility of the TG that develops an extension to develop the strategy for testing features and extensions that can have nondeterministic results</a:t>
            </a:r>
          </a:p>
        </p:txBody>
      </p:sp>
    </p:spTree>
    <p:extLst>
      <p:ext uri="{BB962C8B-B14F-4D97-AF65-F5344CB8AC3E}">
        <p14:creationId xmlns:p14="http://schemas.microsoft.com/office/powerpoint/2010/main" val="1936472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Framework Requirements </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450781" cy="5791199"/>
          </a:xfrm>
        </p:spPr>
        <p:txBody>
          <a:bodyPr>
            <a:normAutofit fontScale="92500" lnSpcReduction="20000"/>
          </a:bodyPr>
          <a:lstStyle/>
          <a:p>
            <a:pPr marL="0" indent="0">
              <a:buNone/>
            </a:pPr>
            <a:r>
              <a:rPr lang="en-US" dirty="0"/>
              <a:t>The framework must:</a:t>
            </a:r>
          </a:p>
          <a:p>
            <a:r>
              <a:rPr lang="en-US" dirty="0"/>
              <a:t>Use the </a:t>
            </a:r>
            <a:r>
              <a:rPr lang="en-US" dirty="0" err="1"/>
              <a:t>TestFormat</a:t>
            </a:r>
            <a:r>
              <a:rPr lang="en-US" dirty="0"/>
              <a:t> spec and macros described therein </a:t>
            </a:r>
          </a:p>
          <a:p>
            <a:pPr lvl="1"/>
            <a:r>
              <a:rPr lang="en-US" dirty="0"/>
              <a:t>(which must work </a:t>
            </a:r>
            <a:r>
              <a:rPr lang="en-US"/>
              <a:t>- including </a:t>
            </a:r>
            <a:r>
              <a:rPr lang="en-US" dirty="0"/>
              <a:t>assertions)</a:t>
            </a:r>
          </a:p>
          <a:p>
            <a:r>
              <a:rPr lang="en-US" dirty="0"/>
              <a:t>Choose test </a:t>
            </a:r>
            <a:r>
              <a:rPr lang="en-US"/>
              <a:t>cases according </a:t>
            </a:r>
            <a:r>
              <a:rPr lang="en-US" dirty="0"/>
              <a:t>to equations that reference the YAML configuration</a:t>
            </a:r>
          </a:p>
          <a:p>
            <a:r>
              <a:rPr lang="en-US" dirty="0"/>
              <a:t>Define macro variables to be used inside tests based on the YAML configuration</a:t>
            </a:r>
          </a:p>
          <a:p>
            <a:r>
              <a:rPr lang="en-US" dirty="0"/>
              <a:t>Include the compliance trap handler(s), &amp; handle its (separate) signature area(s)</a:t>
            </a:r>
          </a:p>
          <a:p>
            <a:r>
              <a:rPr lang="en-US" dirty="0"/>
              <a:t>Load, initialize, and run selected tests between two selected models, </a:t>
            </a:r>
            <a:br>
              <a:rPr lang="en-US" dirty="0"/>
            </a:br>
            <a:r>
              <a:rPr lang="en-US" dirty="0"/>
              <a:t>extract the signatures, compare results, and write out a report file</a:t>
            </a:r>
          </a:p>
          <a:p>
            <a:r>
              <a:rPr lang="en-US" dirty="0"/>
              <a:t>Exist in a </a:t>
            </a:r>
            <a:r>
              <a:rPr lang="en-US" dirty="0" err="1"/>
              <a:t>riscv</a:t>
            </a:r>
            <a:r>
              <a:rPr lang="en-US" dirty="0"/>
              <a:t> </a:t>
            </a:r>
            <a:r>
              <a:rPr lang="en-US" dirty="0" err="1"/>
              <a:t>github</a:t>
            </a:r>
            <a:r>
              <a:rPr lang="en-US" dirty="0"/>
              <a:t> repo, with a more than one maintainer.</a:t>
            </a:r>
          </a:p>
          <a:p>
            <a:r>
              <a:rPr lang="en-US" dirty="0"/>
              <a:t>Be easy to </a:t>
            </a:r>
            <a:r>
              <a:rPr lang="en-US"/>
              <a:t>get running, </a:t>
            </a:r>
            <a:r>
              <a:rPr lang="en-US" dirty="0"/>
              <a:t>e.g.: </a:t>
            </a:r>
          </a:p>
          <a:p>
            <a:pPr lvl="1"/>
            <a:r>
              <a:rPr lang="en-US" dirty="0"/>
              <a:t>run under a variety of OSes with the minimum number of distro specific tools.</a:t>
            </a:r>
          </a:p>
          <a:p>
            <a:pPr lvl="1"/>
            <a:r>
              <a:rPr lang="en-US" dirty="0"/>
              <a:t>Not require </a:t>
            </a:r>
            <a:r>
              <a:rPr lang="en-US" dirty="0" err="1"/>
              <a:t>sudo</a:t>
            </a:r>
            <a:r>
              <a:rPr lang="en-US" dirty="0"/>
              <a:t> privileges</a:t>
            </a:r>
          </a:p>
          <a:p>
            <a:r>
              <a:rPr lang="en-US" dirty="0"/>
              <a:t>Have the ability to measure and report coverage for test generation</a:t>
            </a:r>
          </a:p>
          <a:p>
            <a:pPr lvl="1"/>
            <a:r>
              <a:rPr lang="en-US" dirty="0"/>
              <a:t>Coverage specification is a separate file</a:t>
            </a:r>
          </a:p>
          <a:p>
            <a:pPr lvl="1"/>
            <a:r>
              <a:rPr lang="en-US" dirty="0"/>
              <a:t>Could be a separate app</a:t>
            </a:r>
          </a:p>
        </p:txBody>
      </p:sp>
    </p:spTree>
    <p:extLst>
      <p:ext uri="{BB962C8B-B14F-4D97-AF65-F5344CB8AC3E}">
        <p14:creationId xmlns:p14="http://schemas.microsoft.com/office/powerpoint/2010/main" val="2763793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0" name="Google Shape;290;p4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2133" dirty="0">
                <a:solidFill>
                  <a:schemeClr val="dk1"/>
                </a:solidFill>
                <a:latin typeface="Arial"/>
                <a:ea typeface="Arial"/>
                <a:cs typeface="Arial"/>
                <a:sym typeface="Arial"/>
              </a:rPr>
              <a:t>RISC-V International meetings involve participation by industry competitors, and it is the intention of RISC-V International to conduct all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Examples of types of actions that are prohibited at RISC-V International meetings and in connection with RISC-V International activities are described in the RISC-V International Regulations Article 7 available here: </a:t>
            </a:r>
            <a:r>
              <a:rPr lang="en" sz="2133" u="sng" dirty="0">
                <a:solidFill>
                  <a:schemeClr val="hlink"/>
                </a:solidFill>
                <a:latin typeface="Arial"/>
                <a:ea typeface="Arial"/>
                <a:cs typeface="Arial"/>
                <a:sym typeface="Arial"/>
                <a:hlinkClick r:id="rId3"/>
              </a:rPr>
              <a:t>https://riscv.org/regulations/</a:t>
            </a:r>
            <a:endParaRPr sz="2133" dirty="0">
              <a:solidFill>
                <a:schemeClr val="dk1"/>
              </a:solidFill>
              <a:latin typeface="Arial"/>
              <a:ea typeface="Arial"/>
              <a:cs typeface="Arial"/>
              <a:sym typeface="Arial"/>
            </a:endParaRPr>
          </a:p>
          <a:p>
            <a:pPr marL="0" indent="0">
              <a:buClr>
                <a:schemeClr val="dk1"/>
              </a:buClr>
              <a:buSzPts val="1500"/>
              <a:buNone/>
            </a:pPr>
            <a:endParaRPr sz="2133" dirty="0">
              <a:solidFill>
                <a:schemeClr val="dk1"/>
              </a:solidFill>
              <a:latin typeface="Arial"/>
              <a:ea typeface="Arial"/>
              <a:cs typeface="Arial"/>
              <a:sym typeface="Arial"/>
            </a:endParaRPr>
          </a:p>
          <a:p>
            <a:pPr marL="0" indent="0">
              <a:buClr>
                <a:schemeClr val="dk1"/>
              </a:buClr>
              <a:buSzPts val="1500"/>
              <a:buNone/>
            </a:pPr>
            <a:r>
              <a:rPr lang="en" sz="2133" dirty="0">
                <a:solidFill>
                  <a:schemeClr val="dk1"/>
                </a:solidFill>
                <a:latin typeface="Arial"/>
                <a:ea typeface="Arial"/>
                <a:cs typeface="Arial"/>
                <a:sym typeface="Arial"/>
              </a:rPr>
              <a:t>If you have questions about these matters, please contact your company counsel.</a:t>
            </a:r>
            <a:endParaRPr dirty="0">
              <a:solidFill>
                <a:schemeClr val="dk1"/>
              </a:solidFill>
              <a:latin typeface="Arial"/>
              <a:ea typeface="Arial"/>
              <a:cs typeface="Arial"/>
              <a:sym typeface="Arial"/>
            </a:endParaRPr>
          </a:p>
          <a:p>
            <a:pPr marL="0" indent="0">
              <a:buNone/>
            </a:pPr>
            <a:endParaRPr sz="2133" dirty="0"/>
          </a:p>
        </p:txBody>
      </p:sp>
      <p:sp>
        <p:nvSpPr>
          <p:cNvPr id="6" name="Title 1">
            <a:extLst>
              <a:ext uri="{FF2B5EF4-FFF2-40B4-BE49-F238E27FC236}">
                <a16:creationId xmlns:a16="http://schemas.microsoft.com/office/drawing/2014/main" id="{140A2CB7-F72B-3D43-8319-5A203F3AE0CE}"/>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US" b="1" dirty="0">
                <a:solidFill>
                  <a:schemeClr val="bg1"/>
                </a:solidFill>
              </a:rPr>
              <a:t>Antitrust Policy Notice</a:t>
            </a:r>
          </a:p>
        </p:txBody>
      </p:sp>
    </p:spTree>
    <p:extLst>
      <p:ext uri="{BB962C8B-B14F-4D97-AF65-F5344CB8AC3E}">
        <p14:creationId xmlns:p14="http://schemas.microsoft.com/office/powerpoint/2010/main" val="1374764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A16E-4DB5-FF4F-B8BA-F695E45BDEEF}"/>
              </a:ext>
            </a:extLst>
          </p:cNvPr>
          <p:cNvSpPr>
            <a:spLocks noGrp="1"/>
          </p:cNvSpPr>
          <p:nvPr>
            <p:ph type="title"/>
          </p:nvPr>
        </p:nvSpPr>
        <p:spPr>
          <a:xfrm>
            <a:off x="838200" y="1"/>
            <a:ext cx="10515600" cy="704850"/>
          </a:xfrm>
          <a:solidFill>
            <a:schemeClr val="accent1"/>
          </a:solidFill>
        </p:spPr>
        <p:txBody>
          <a:bodyPr>
            <a:normAutofit/>
          </a:bodyPr>
          <a:lstStyle/>
          <a:p>
            <a:pPr algn="ctr"/>
            <a:r>
              <a:rPr lang="en-US" dirty="0">
                <a:solidFill>
                  <a:schemeClr val="bg1"/>
                </a:solidFill>
              </a:rPr>
              <a:t>Test Acceptance Criteria</a:t>
            </a:r>
          </a:p>
        </p:txBody>
      </p:sp>
      <p:sp>
        <p:nvSpPr>
          <p:cNvPr id="8" name="Content Placeholder 7">
            <a:extLst>
              <a:ext uri="{FF2B5EF4-FFF2-40B4-BE49-F238E27FC236}">
                <a16:creationId xmlns:a16="http://schemas.microsoft.com/office/drawing/2014/main" id="{C94CDEBB-998B-0E4A-919A-FB048186072E}"/>
              </a:ext>
            </a:extLst>
          </p:cNvPr>
          <p:cNvSpPr>
            <a:spLocks noGrp="1"/>
          </p:cNvSpPr>
          <p:nvPr>
            <p:ph sz="half" idx="2"/>
          </p:nvPr>
        </p:nvSpPr>
        <p:spPr>
          <a:xfrm>
            <a:off x="228601" y="1050852"/>
            <a:ext cx="11720244" cy="5791199"/>
          </a:xfrm>
        </p:spPr>
        <p:txBody>
          <a:bodyPr>
            <a:normAutofit fontScale="92500" lnSpcReduction="10000"/>
          </a:bodyPr>
          <a:lstStyle/>
          <a:p>
            <a:pPr marL="0" indent="0">
              <a:buNone/>
            </a:pPr>
            <a:r>
              <a:rPr lang="en-US" sz="1600" dirty="0"/>
              <a:t>Tests merged into the ACT </a:t>
            </a:r>
            <a:r>
              <a:rPr lang="en-US" sz="1600" dirty="0" err="1"/>
              <a:t>test_suite</a:t>
            </a:r>
            <a:r>
              <a:rPr lang="en-US" sz="1600" dirty="0"/>
              <a:t> repo must :</a:t>
            </a:r>
          </a:p>
          <a:p>
            <a:r>
              <a:rPr lang="en-US" sz="1600" dirty="0"/>
              <a:t>conform to the current format spec (macros, labels, directory structure)</a:t>
            </a:r>
          </a:p>
          <a:p>
            <a:pPr lvl="1"/>
            <a:r>
              <a:rPr lang="en-US" sz="1400"/>
              <a:t>including </a:t>
            </a:r>
            <a:r>
              <a:rPr lang="en-US" sz="1400" dirty="0"/>
              <a:t>framework-readable configurations - i.e. which ISA extension it will be tested with </a:t>
            </a:r>
            <a:r>
              <a:rPr lang="en-US" sz="1400"/>
              <a:t>(using </a:t>
            </a:r>
            <a:r>
              <a:rPr lang="en-US" sz="1400" dirty="0" err="1"/>
              <a:t>Test_Case</a:t>
            </a:r>
            <a:r>
              <a:rPr lang="en-US" sz="1400" dirty="0"/>
              <a:t> macro parameter equations) for each test case</a:t>
            </a:r>
          </a:p>
          <a:p>
            <a:r>
              <a:rPr lang="en-US" sz="1600" dirty="0"/>
              <a:t>use only files that are part of the defined support files in the repository</a:t>
            </a:r>
            <a:r>
              <a:rPr lang="en-US" sz="1600"/>
              <a:t>, including </a:t>
            </a:r>
            <a:r>
              <a:rPr lang="en-US" sz="1600" dirty="0"/>
              <a:t>standard trap handlers</a:t>
            </a:r>
          </a:p>
          <a:p>
            <a:pPr lvl="1"/>
            <a:r>
              <a:rPr lang="en-US" sz="1400" dirty="0"/>
              <a:t>TBD: how to install test specific  (not model specific) handlers</a:t>
            </a:r>
          </a:p>
          <a:p>
            <a:r>
              <a:rPr lang="en-US" sz="1600" dirty="0"/>
              <a:t>Be able to be loaded, initialized, run, signal completion, and have signature results extracted from memory by a/the  framework </a:t>
            </a:r>
          </a:p>
          <a:p>
            <a:r>
              <a:rPr lang="en-US" sz="1600"/>
              <a:t>run using </a:t>
            </a:r>
            <a:r>
              <a:rPr lang="en-US" sz="1600" dirty="0"/>
              <a:t>the SAIL model and not fail any tests</a:t>
            </a:r>
          </a:p>
          <a:p>
            <a:r>
              <a:rPr lang="en-US" sz="1600" dirty="0"/>
              <a:t>generate signature values either</a:t>
            </a:r>
          </a:p>
          <a:p>
            <a:pPr lvl="1"/>
            <a:r>
              <a:rPr lang="en-US" sz="1400" dirty="0"/>
              <a:t>directly from an instruction result (that can be saved &amp; compared with DUT/sim)</a:t>
            </a:r>
          </a:p>
          <a:p>
            <a:pPr lvl="1"/>
            <a:r>
              <a:rPr lang="en-US" sz="1400"/>
              <a:t>by comparing </a:t>
            </a:r>
            <a:r>
              <a:rPr lang="en-US" sz="1400" dirty="0"/>
              <a:t>an instruction result with a configuration-independent </a:t>
            </a:r>
            <a:r>
              <a:rPr lang="en-US" sz="1400"/>
              <a:t>value range </a:t>
            </a:r>
            <a:r>
              <a:rPr lang="en-US" sz="1400" dirty="0"/>
              <a:t>embedded in the test code (e.g</a:t>
            </a:r>
            <a:r>
              <a:rPr lang="en-US" sz="1400"/>
              <a:t>. saving </a:t>
            </a:r>
            <a:r>
              <a:rPr lang="en-US" sz="1400" dirty="0"/>
              <a:t>above, below, within)</a:t>
            </a:r>
          </a:p>
          <a:p>
            <a:pPr lvl="1"/>
            <a:r>
              <a:rPr lang="en-US" sz="1400"/>
              <a:t>by comparing </a:t>
            </a:r>
            <a:r>
              <a:rPr lang="en-US" sz="1400" dirty="0"/>
              <a:t>an instruction result with a configuration-independent list of values (</a:t>
            </a:r>
            <a:r>
              <a:rPr lang="en-US" sz="1400" dirty="0" err="1"/>
              <a:t>e.</a:t>
            </a:r>
            <a:r>
              <a:rPr lang="en-US" sz="1400" err="1"/>
              <a:t>g</a:t>
            </a:r>
            <a:r>
              <a:rPr lang="en-US" sz="1400"/>
              <a:t> saving </a:t>
            </a:r>
            <a:r>
              <a:rPr lang="en-US" sz="1400" dirty="0"/>
              <a:t>matches or mismatched) </a:t>
            </a:r>
          </a:p>
          <a:p>
            <a:pPr lvl="2"/>
            <a:r>
              <a:rPr lang="en-US" sz="1200" dirty="0"/>
              <a:t>(it can be useful to also return a histogram of value indices that matched)</a:t>
            </a:r>
          </a:p>
          <a:p>
            <a:r>
              <a:rPr lang="en-US" sz="1600" dirty="0"/>
              <a:t>Store each signature value into a unique memory location in a signature region that is</a:t>
            </a:r>
          </a:p>
          <a:p>
            <a:pPr lvl="1"/>
            <a:r>
              <a:rPr lang="en-US" sz="1400" dirty="0"/>
              <a:t>delimited by standard macros embedded in the test which can be communicated to the test framework</a:t>
            </a:r>
          </a:p>
          <a:p>
            <a:pPr lvl="1"/>
            <a:r>
              <a:rPr lang="en-US" sz="1400" dirty="0"/>
              <a:t>pre-initialized to values that are guaranteed not to be produced by a test</a:t>
            </a:r>
          </a:p>
          <a:p>
            <a:r>
              <a:rPr lang="en-US" sz="1600" dirty="0"/>
              <a:t>have defined coverage goals in a machine readable form that can be mechanically verified</a:t>
            </a:r>
          </a:p>
          <a:p>
            <a:r>
              <a:rPr lang="en-US" sz="1600" dirty="0"/>
              <a:t>improve coverage (compared </a:t>
            </a:r>
            <a:r>
              <a:rPr lang="en-US" sz="1600"/>
              <a:t>to existing </a:t>
            </a:r>
            <a:r>
              <a:rPr lang="en-US" sz="1600" dirty="0"/>
              <a:t>tests) as measured and reported by a coverage tool (e.g. ISAC)</a:t>
            </a:r>
          </a:p>
          <a:p>
            <a:r>
              <a:rPr lang="en-US" sz="1600" dirty="0"/>
              <a:t>use only standard instructions (and fixed size per architecture macros, e.g. LI, LA are allowed)</a:t>
            </a:r>
          </a:p>
          <a:p>
            <a:r>
              <a:rPr lang="en-US" sz="1600" dirty="0"/>
              <a:t>be commented in </a:t>
            </a:r>
            <a:r>
              <a:rPr lang="en-US" sz="1600" dirty="0" err="1"/>
              <a:t>test_case</a:t>
            </a:r>
            <a:r>
              <a:rPr lang="en-US" sz="1600" dirty="0"/>
              <a:t> header (</a:t>
            </a:r>
            <a:r>
              <a:rPr lang="en-US" sz="1600"/>
              <a:t>ideally listing </a:t>
            </a:r>
            <a:r>
              <a:rPr lang="en-US" sz="1600" dirty="0" err="1"/>
              <a:t>coverpoint</a:t>
            </a:r>
            <a:r>
              <a:rPr lang="en-US" sz="1600" dirty="0"/>
              <a:t> covered)</a:t>
            </a:r>
          </a:p>
          <a:p>
            <a:pPr marL="0" indent="0">
              <a:buNone/>
            </a:pPr>
            <a:r>
              <a:rPr lang="en-US" sz="1600" dirty="0">
                <a:solidFill>
                  <a:srgbClr val="FF0000"/>
                </a:solidFill>
              </a:rPr>
              <a:t>Tests that are otherwise accepted, but depend on tools or simulators that have not be </a:t>
            </a:r>
            <a:r>
              <a:rPr lang="en-US" sz="1600" dirty="0" err="1">
                <a:solidFill>
                  <a:srgbClr val="FF0000"/>
                </a:solidFill>
              </a:rPr>
              <a:t>upstreamed</a:t>
            </a:r>
            <a:r>
              <a:rPr lang="en-US" sz="1600" dirty="0">
                <a:solidFill>
                  <a:srgbClr val="FF0000"/>
                </a:solidFill>
              </a:rPr>
              <a:t> must be put into a &lt;Ext-</a:t>
            </a:r>
            <a:r>
              <a:rPr lang="en-US" sz="1600" dirty="0" err="1">
                <a:solidFill>
                  <a:srgbClr val="FF0000"/>
                </a:solidFill>
              </a:rPr>
              <a:t>Name_unratified</a:t>
            </a:r>
            <a:r>
              <a:rPr lang="en-US" sz="1600" dirty="0">
                <a:solidFill>
                  <a:srgbClr val="FF0000"/>
                </a:solidFill>
              </a:rPr>
              <a:t>&gt;/ directory instead of &lt;Ext-Name&gt;/</a:t>
            </a:r>
            <a:endParaRPr lang="en-US" sz="1600" dirty="0">
              <a:solidFill>
                <a:srgbClr val="FF0000"/>
              </a:solidFill>
              <a:effectLst/>
            </a:endParaRPr>
          </a:p>
        </p:txBody>
      </p:sp>
    </p:spTree>
    <p:extLst>
      <p:ext uri="{BB962C8B-B14F-4D97-AF65-F5344CB8AC3E}">
        <p14:creationId xmlns:p14="http://schemas.microsoft.com/office/powerpoint/2010/main" val="153569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49"/>
          <p:cNvSpPr txBox="1">
            <a:spLocks noGrp="1"/>
          </p:cNvSpPr>
          <p:nvPr>
            <p:ph type="body" idx="1"/>
          </p:nvPr>
        </p:nvSpPr>
        <p:spPr>
          <a:xfrm>
            <a:off x="415600" y="1378600"/>
            <a:ext cx="11360800" cy="4555200"/>
          </a:xfrm>
          <a:prstGeom prst="rect">
            <a:avLst/>
          </a:prstGeom>
        </p:spPr>
        <p:txBody>
          <a:bodyPr spcFirstLastPara="1" vert="horz" wrap="square" lIns="121900" tIns="121900" rIns="121900" bIns="121900" rtlCol="0" anchor="t" anchorCtr="0">
            <a:noAutofit/>
          </a:bodyPr>
          <a:lstStyle/>
          <a:p>
            <a:pPr marL="0" indent="0">
              <a:buClr>
                <a:schemeClr val="dk1"/>
              </a:buClr>
              <a:buSzPts val="1500"/>
              <a:buNone/>
            </a:pPr>
            <a:r>
              <a:rPr lang="en" sz="1867">
                <a:solidFill>
                  <a:schemeClr val="dk1"/>
                </a:solidFill>
                <a:latin typeface="Arial"/>
                <a:ea typeface="Arial"/>
                <a:cs typeface="Arial"/>
                <a:sym typeface="Arial"/>
              </a:rPr>
              <a:t>RISC-V is a free and open ISA enabling a new era of processor innovation through open standard collaboration. Born in academia and research, RISC-V ISA delivers a new level of free, extensible software and hardware freedom on architecture, paving the way for the next 50 years of computing design and innovation.</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are a transparent, collaborative community where all are welcomed, and all members are encouraged to participate. We are a continuous improvement organization. If you see something that can be improved, please tell us. </a:t>
            </a:r>
            <a:r>
              <a:rPr lang="en" sz="1867" u="sng">
                <a:solidFill>
                  <a:schemeClr val="hlink"/>
                </a:solidFill>
                <a:latin typeface="Arial"/>
                <a:ea typeface="Arial"/>
                <a:cs typeface="Arial"/>
                <a:sym typeface="Arial"/>
                <a:hlinkClick r:id="rId3"/>
              </a:rPr>
              <a:t>help@riscv.org</a:t>
            </a:r>
            <a:r>
              <a:rPr lang="en" sz="1867">
                <a:solidFill>
                  <a:schemeClr val="dk1"/>
                </a:solidFill>
                <a:latin typeface="Arial"/>
                <a:ea typeface="Arial"/>
                <a:cs typeface="Arial"/>
                <a:sym typeface="Arial"/>
              </a:rPr>
              <a:t>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a:solidFill>
                  <a:schemeClr val="dk1"/>
                </a:solidFill>
                <a:latin typeface="Arial"/>
                <a:ea typeface="Arial"/>
                <a:cs typeface="Arial"/>
                <a:sym typeface="Arial"/>
              </a:rPr>
              <a:t>We as members, contributors, and leaders pledge to make participation in our community a harassment-free experience for everyone. </a:t>
            </a:r>
            <a:endParaRPr sz="2133">
              <a:solidFill>
                <a:schemeClr val="dk1"/>
              </a:solidFill>
              <a:latin typeface="Arial"/>
              <a:ea typeface="Arial"/>
              <a:cs typeface="Arial"/>
              <a:sym typeface="Arial"/>
            </a:endParaRPr>
          </a:p>
          <a:p>
            <a:pPr marL="0" indent="0">
              <a:buClr>
                <a:schemeClr val="dk1"/>
              </a:buClr>
              <a:buSzPts val="1500"/>
              <a:buNone/>
            </a:pPr>
            <a:endParaRPr sz="1867">
              <a:solidFill>
                <a:schemeClr val="dk1"/>
              </a:solidFill>
              <a:latin typeface="Arial"/>
              <a:ea typeface="Arial"/>
              <a:cs typeface="Arial"/>
              <a:sym typeface="Arial"/>
            </a:endParaRPr>
          </a:p>
          <a:p>
            <a:pPr marL="0" indent="0">
              <a:buClr>
                <a:schemeClr val="dk1"/>
              </a:buClr>
              <a:buSzPts val="1500"/>
              <a:buNone/>
            </a:pPr>
            <a:r>
              <a:rPr lang="en" sz="1867" u="sng">
                <a:solidFill>
                  <a:schemeClr val="hlink"/>
                </a:solidFill>
                <a:latin typeface="Arial"/>
                <a:ea typeface="Arial"/>
                <a:cs typeface="Arial"/>
                <a:sym typeface="Arial"/>
                <a:hlinkClick r:id="rId4"/>
              </a:rPr>
              <a:t>https://riscv.org/community/community-code-of-conduct/</a:t>
            </a:r>
            <a:endParaRPr sz="1867"/>
          </a:p>
        </p:txBody>
      </p:sp>
      <p:sp>
        <p:nvSpPr>
          <p:cNvPr id="5" name="Title 1">
            <a:extLst>
              <a:ext uri="{FF2B5EF4-FFF2-40B4-BE49-F238E27FC236}">
                <a16:creationId xmlns:a16="http://schemas.microsoft.com/office/drawing/2014/main" id="{E0C41B10-314E-7C48-8209-2E17AC38B56C}"/>
              </a:ext>
            </a:extLst>
          </p:cNvPr>
          <p:cNvSpPr txBox="1">
            <a:spLocks/>
          </p:cNvSpPr>
          <p:nvPr/>
        </p:nvSpPr>
        <p:spPr>
          <a:xfrm>
            <a:off x="889660" y="1"/>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 b="1" dirty="0">
                <a:solidFill>
                  <a:schemeClr val="bg1"/>
                </a:solidFill>
              </a:rPr>
              <a:t>Collaborative &amp; Welcoming Community</a:t>
            </a:r>
            <a:endParaRPr lang="en-US" b="1" dirty="0">
              <a:solidFill>
                <a:schemeClr val="bg1"/>
              </a:solidFill>
            </a:endParaRPr>
          </a:p>
        </p:txBody>
      </p:sp>
    </p:spTree>
    <p:extLst>
      <p:ext uri="{BB962C8B-B14F-4D97-AF65-F5344CB8AC3E}">
        <p14:creationId xmlns:p14="http://schemas.microsoft.com/office/powerpoint/2010/main" val="408296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7"/>
          <p:cNvSpPr txBox="1">
            <a:spLocks noGrp="1"/>
          </p:cNvSpPr>
          <p:nvPr>
            <p:ph type="title"/>
          </p:nvPr>
        </p:nvSpPr>
        <p:spPr>
          <a:xfrm>
            <a:off x="415600" y="866899"/>
            <a:ext cx="11360800" cy="997200"/>
          </a:xfrm>
          <a:prstGeom prst="rect">
            <a:avLst/>
          </a:prstGeom>
        </p:spPr>
        <p:txBody>
          <a:bodyPr spcFirstLastPara="1" vert="horz" wrap="square" lIns="121900" tIns="121900" rIns="121900" bIns="121900" rtlCol="0" anchor="t" anchorCtr="0">
            <a:noAutofit/>
          </a:bodyPr>
          <a:lstStyle/>
          <a:p>
            <a:r>
              <a:rPr lang="en" dirty="0"/>
              <a:t>Only RISC-V Members May Attend</a:t>
            </a:r>
            <a:endParaRPr dirty="0"/>
          </a:p>
        </p:txBody>
      </p:sp>
      <p:sp>
        <p:nvSpPr>
          <p:cNvPr id="284" name="Google Shape;284;p4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indent="-431789">
              <a:buSzPts val="1500"/>
            </a:pPr>
            <a:r>
              <a:rPr lang="en" sz="2000"/>
              <a:t>Non-members are asked to please leave.</a:t>
            </a:r>
            <a:endParaRPr sz="2000"/>
          </a:p>
          <a:p>
            <a:pPr indent="-431789">
              <a:buSzPts val="1500"/>
            </a:pPr>
            <a:r>
              <a:rPr lang="en" sz="2000"/>
              <a:t>Members share IP protection by virtue of their common membership agreement. Non-members being present jeopardizes that protection</a:t>
            </a:r>
            <a:endParaRPr sz="2000"/>
          </a:p>
          <a:p>
            <a:pPr indent="-431789">
              <a:buSzPts val="1500"/>
            </a:pPr>
            <a:r>
              <a:rPr lang="en" sz="2000"/>
              <a:t>It is easy to become a member. Check out riscv.org/membership</a:t>
            </a:r>
            <a:endParaRPr sz="2000"/>
          </a:p>
          <a:p>
            <a:pPr indent="-431789">
              <a:buSzPts val="1500"/>
            </a:pPr>
            <a:r>
              <a:rPr lang="en" sz="2000"/>
              <a:t>If you need work done between non-members or or other orgs and RISC-V, please use a joint working group (JWG).</a:t>
            </a:r>
            <a:endParaRPr sz="2000"/>
          </a:p>
          <a:p>
            <a:pPr lvl="1" indent="-397923">
              <a:buSzPts val="1100"/>
            </a:pPr>
            <a:r>
              <a:rPr lang="en" sz="1467"/>
              <a:t>used to allow non-members in SIGs but the SIGs purpose has changed.</a:t>
            </a:r>
            <a:endParaRPr sz="1467"/>
          </a:p>
          <a:p>
            <a:pPr indent="-431789">
              <a:buSzPts val="1500"/>
            </a:pPr>
            <a:r>
              <a:rPr lang="en" sz="2000"/>
              <a:t>Please put your name and company (in parens after your name) as your zoom name. If you are an individual member just use the word “individual” instead of company name.</a:t>
            </a:r>
            <a:endParaRPr sz="2000"/>
          </a:p>
          <a:p>
            <a:pPr indent="-431789">
              <a:buSzPts val="1500"/>
            </a:pPr>
            <a:r>
              <a:rPr lang="en" sz="2000"/>
              <a:t>Non-member guests may present to the group but should only stay for the presentation.  Guests should leave for any follow on discussions.</a:t>
            </a:r>
            <a:endParaRPr sz="2000"/>
          </a:p>
        </p:txBody>
      </p:sp>
      <p:sp>
        <p:nvSpPr>
          <p:cNvPr id="4" name="Title 1">
            <a:extLst>
              <a:ext uri="{FF2B5EF4-FFF2-40B4-BE49-F238E27FC236}">
                <a16:creationId xmlns:a16="http://schemas.microsoft.com/office/drawing/2014/main" id="{FB09C8AB-F1E4-0D48-A71F-210262D62E58}"/>
              </a:ext>
            </a:extLst>
          </p:cNvPr>
          <p:cNvSpPr txBox="1">
            <a:spLocks/>
          </p:cNvSpPr>
          <p:nvPr/>
        </p:nvSpPr>
        <p:spPr>
          <a:xfrm>
            <a:off x="889660" y="8966"/>
            <a:ext cx="10515600" cy="866898"/>
          </a:xfrm>
          <a:prstGeom prst="rect">
            <a:avLst/>
          </a:prstGeom>
          <a:solidFill>
            <a:schemeClr val="accent1"/>
          </a:solidFill>
          <a:ln>
            <a:noFill/>
          </a:ln>
        </p:spPr>
        <p:txBody>
          <a:bodyPr spcFirstLastPara="1" vert="horz" wrap="square" lIns="91425" tIns="91425" rIns="91425" bIns="91425" rtlCol="0" anchor="t" anchorCtr="0">
            <a:normAutofit/>
          </a:bodyPr>
          <a:lstStyle>
            <a:lvl1pPr lvl="0" algn="l" defTabSz="914400" rtl="0" eaLnBrk="1" latinLnBrk="0" hangingPunct="1">
              <a:lnSpc>
                <a:spcPct val="100000"/>
              </a:lnSpc>
              <a:spcBef>
                <a:spcPts val="0"/>
              </a:spcBef>
              <a:spcAft>
                <a:spcPts val="0"/>
              </a:spcAft>
              <a:buClr>
                <a:srgbClr val="434343"/>
              </a:buClr>
              <a:buSzPts val="4000"/>
              <a:buNone/>
              <a:defRPr sz="4400" kern="1200">
                <a:solidFill>
                  <a:srgbClr val="434343"/>
                </a:solidFill>
                <a:latin typeface="+mj-lt"/>
                <a:ea typeface="+mj-ea"/>
                <a:cs typeface="+mj-cs"/>
              </a:defRPr>
            </a:lvl1pPr>
            <a:lvl2pPr lvl="1" algn="l">
              <a:lnSpc>
                <a:spcPct val="100000"/>
              </a:lnSpc>
              <a:spcBef>
                <a:spcPts val="0"/>
              </a:spcBef>
              <a:spcAft>
                <a:spcPts val="0"/>
              </a:spcAft>
              <a:buClr>
                <a:srgbClr val="434343"/>
              </a:buClr>
              <a:buSzPts val="2400"/>
              <a:buNone/>
              <a:defRPr>
                <a:solidFill>
                  <a:srgbClr val="434343"/>
                </a:solidFill>
              </a:defRPr>
            </a:lvl2pPr>
            <a:lvl3pPr lvl="2" algn="l">
              <a:lnSpc>
                <a:spcPct val="100000"/>
              </a:lnSpc>
              <a:spcBef>
                <a:spcPts val="0"/>
              </a:spcBef>
              <a:spcAft>
                <a:spcPts val="0"/>
              </a:spcAft>
              <a:buClr>
                <a:srgbClr val="434343"/>
              </a:buClr>
              <a:buSzPts val="2400"/>
              <a:buNone/>
              <a:defRPr>
                <a:solidFill>
                  <a:srgbClr val="434343"/>
                </a:solidFill>
              </a:defRPr>
            </a:lvl3pPr>
            <a:lvl4pPr lvl="3" algn="l">
              <a:lnSpc>
                <a:spcPct val="100000"/>
              </a:lnSpc>
              <a:spcBef>
                <a:spcPts val="0"/>
              </a:spcBef>
              <a:spcAft>
                <a:spcPts val="0"/>
              </a:spcAft>
              <a:buClr>
                <a:srgbClr val="434343"/>
              </a:buClr>
              <a:buSzPts val="2400"/>
              <a:buNone/>
              <a:defRPr>
                <a:solidFill>
                  <a:srgbClr val="434343"/>
                </a:solidFill>
              </a:defRPr>
            </a:lvl4pPr>
            <a:lvl5pPr lvl="4" algn="l">
              <a:lnSpc>
                <a:spcPct val="100000"/>
              </a:lnSpc>
              <a:spcBef>
                <a:spcPts val="0"/>
              </a:spcBef>
              <a:spcAft>
                <a:spcPts val="0"/>
              </a:spcAft>
              <a:buClr>
                <a:srgbClr val="434343"/>
              </a:buClr>
              <a:buSzPts val="2400"/>
              <a:buNone/>
              <a:defRPr>
                <a:solidFill>
                  <a:srgbClr val="434343"/>
                </a:solidFill>
              </a:defRPr>
            </a:lvl5pPr>
            <a:lvl6pPr lvl="5" algn="l">
              <a:lnSpc>
                <a:spcPct val="100000"/>
              </a:lnSpc>
              <a:spcBef>
                <a:spcPts val="0"/>
              </a:spcBef>
              <a:spcAft>
                <a:spcPts val="0"/>
              </a:spcAft>
              <a:buClr>
                <a:srgbClr val="434343"/>
              </a:buClr>
              <a:buSzPts val="2400"/>
              <a:buNone/>
              <a:defRPr>
                <a:solidFill>
                  <a:srgbClr val="434343"/>
                </a:solidFill>
              </a:defRPr>
            </a:lvl6pPr>
            <a:lvl7pPr lvl="6" algn="l">
              <a:lnSpc>
                <a:spcPct val="100000"/>
              </a:lnSpc>
              <a:spcBef>
                <a:spcPts val="0"/>
              </a:spcBef>
              <a:spcAft>
                <a:spcPts val="0"/>
              </a:spcAft>
              <a:buClr>
                <a:srgbClr val="434343"/>
              </a:buClr>
              <a:buSzPts val="2400"/>
              <a:buNone/>
              <a:defRPr>
                <a:solidFill>
                  <a:srgbClr val="434343"/>
                </a:solidFill>
              </a:defRPr>
            </a:lvl7pPr>
            <a:lvl8pPr lvl="7" algn="l">
              <a:lnSpc>
                <a:spcPct val="100000"/>
              </a:lnSpc>
              <a:spcBef>
                <a:spcPts val="0"/>
              </a:spcBef>
              <a:spcAft>
                <a:spcPts val="0"/>
              </a:spcAft>
              <a:buClr>
                <a:srgbClr val="434343"/>
              </a:buClr>
              <a:buSzPts val="2400"/>
              <a:buNone/>
              <a:defRPr>
                <a:solidFill>
                  <a:srgbClr val="434343"/>
                </a:solidFill>
              </a:defRPr>
            </a:lvl8pPr>
            <a:lvl9pPr lvl="8" algn="l">
              <a:lnSpc>
                <a:spcPct val="100000"/>
              </a:lnSpc>
              <a:spcBef>
                <a:spcPts val="0"/>
              </a:spcBef>
              <a:spcAft>
                <a:spcPts val="0"/>
              </a:spcAft>
              <a:buClr>
                <a:srgbClr val="434343"/>
              </a:buClr>
              <a:buSzPts val="2400"/>
              <a:buNone/>
              <a:defRPr>
                <a:solidFill>
                  <a:srgbClr val="434343"/>
                </a:solidFill>
              </a:defRPr>
            </a:lvl9pPr>
          </a:lstStyle>
          <a:p>
            <a:pPr algn="ctr"/>
            <a:r>
              <a:rPr lang="en-GB" b="1" dirty="0">
                <a:solidFill>
                  <a:schemeClr val="bg1"/>
                </a:solidFill>
              </a:rPr>
              <a:t>RISC-V attendance </a:t>
            </a:r>
          </a:p>
        </p:txBody>
      </p:sp>
    </p:spTree>
    <p:extLst>
      <p:ext uri="{BB962C8B-B14F-4D97-AF65-F5344CB8AC3E}">
        <p14:creationId xmlns:p14="http://schemas.microsoft.com/office/powerpoint/2010/main" val="248242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9A77-73AE-4994-8A8A-58297B529AF2}"/>
              </a:ext>
            </a:extLst>
          </p:cNvPr>
          <p:cNvSpPr>
            <a:spLocks noGrp="1"/>
          </p:cNvSpPr>
          <p:nvPr>
            <p:ph type="title"/>
          </p:nvPr>
        </p:nvSpPr>
        <p:spPr>
          <a:xfrm>
            <a:off x="889660" y="1"/>
            <a:ext cx="10515600" cy="866898"/>
          </a:xfrm>
          <a:solidFill>
            <a:schemeClr val="accent1"/>
          </a:solidFill>
        </p:spPr>
        <p:txBody>
          <a:bodyPr>
            <a:normAutofit/>
          </a:bodyPr>
          <a:lstStyle/>
          <a:p>
            <a:pPr algn="ctr"/>
            <a:r>
              <a:rPr lang="en-GB" b="1" dirty="0">
                <a:solidFill>
                  <a:schemeClr val="bg1"/>
                </a:solidFill>
              </a:rPr>
              <a:t>SIG Charter</a:t>
            </a:r>
          </a:p>
        </p:txBody>
      </p:sp>
      <p:sp>
        <p:nvSpPr>
          <p:cNvPr id="3" name="Content Placeholder 2">
            <a:extLst>
              <a:ext uri="{FF2B5EF4-FFF2-40B4-BE49-F238E27FC236}">
                <a16:creationId xmlns:a16="http://schemas.microsoft.com/office/drawing/2014/main" id="{A606F2E3-61A0-451E-B552-D05036D30FB6}"/>
              </a:ext>
            </a:extLst>
          </p:cNvPr>
          <p:cNvSpPr>
            <a:spLocks noGrp="1"/>
          </p:cNvSpPr>
          <p:nvPr>
            <p:ph idx="1"/>
          </p:nvPr>
        </p:nvSpPr>
        <p:spPr>
          <a:xfrm>
            <a:off x="363682" y="1527463"/>
            <a:ext cx="11041578" cy="5170219"/>
          </a:xfrm>
        </p:spPr>
        <p:txBody>
          <a:bodyPr>
            <a:normAutofit/>
          </a:bodyPr>
          <a:lstStyle/>
          <a:p>
            <a:pPr marL="0" indent="0">
              <a:spcBef>
                <a:spcPts val="0"/>
              </a:spcBef>
              <a:buNone/>
            </a:pPr>
            <a:r>
              <a:rPr lang="en-US" sz="2400" dirty="0"/>
              <a:t>The Architectural Compatibility Test SIG is an umbrella group that will</a:t>
            </a:r>
            <a:br>
              <a:rPr lang="en-US" sz="2400" dirty="0"/>
            </a:br>
            <a:r>
              <a:rPr lang="en-US" sz="2400" dirty="0"/>
              <a:t>provide guidance, strategy and oversight for the development of tests </a:t>
            </a:r>
            <a:br>
              <a:rPr lang="en-US" sz="2400" dirty="0"/>
            </a:br>
            <a:r>
              <a:rPr lang="en-US" sz="2400" dirty="0"/>
              <a:t>used to help find incompatibilities with the RISC-V Architecture as a step in the Architectural Compatibility self-certification process</a:t>
            </a:r>
          </a:p>
          <a:p>
            <a:pPr marL="0" indent="0">
              <a:spcBef>
                <a:spcPts val="0"/>
              </a:spcBef>
              <a:buNone/>
            </a:pPr>
            <a:r>
              <a:rPr lang="en-US" sz="2400" dirty="0"/>
              <a:t>The group will:</a:t>
            </a:r>
          </a:p>
          <a:p>
            <a:pPr>
              <a:spcBef>
                <a:spcPts val="0"/>
              </a:spcBef>
            </a:pPr>
            <a:r>
              <a:rPr lang="en-US" sz="2400" dirty="0"/>
              <a:t>Guide Development of:</a:t>
            </a:r>
          </a:p>
          <a:p>
            <a:pPr lvl="1">
              <a:spcBef>
                <a:spcPts val="0"/>
              </a:spcBef>
            </a:pPr>
            <a:r>
              <a:rPr lang="en-US" sz="2000" dirty="0"/>
              <a:t>Architectural tests for RISC-V implementations covering ratified and in-flight specifications for</a:t>
            </a:r>
          </a:p>
          <a:p>
            <a:pPr lvl="2">
              <a:spcBef>
                <a:spcPts val="0"/>
              </a:spcBef>
            </a:pPr>
            <a:r>
              <a:rPr lang="en-US" sz="1600" dirty="0"/>
              <a:t>Architectural versions,	standard extensions,         and	implementation options.</a:t>
            </a:r>
          </a:p>
          <a:p>
            <a:pPr lvl="1">
              <a:spcBef>
                <a:spcPts val="0"/>
              </a:spcBef>
            </a:pPr>
            <a:r>
              <a:rPr lang="en-US" sz="2000" dirty="0"/>
              <a:t>Tools and infrastructure to help identify architectural incompatibilities in implementations</a:t>
            </a:r>
          </a:p>
          <a:p>
            <a:pPr>
              <a:spcBef>
                <a:spcPts val="0"/>
              </a:spcBef>
            </a:pPr>
            <a:r>
              <a:rPr lang="en-US" sz="2400" dirty="0"/>
              <a:t>Work with TSC and Chairs for resources to get the above work done.</a:t>
            </a:r>
          </a:p>
          <a:p>
            <a:pPr>
              <a:spcBef>
                <a:spcPts val="0"/>
              </a:spcBef>
            </a:pPr>
            <a:r>
              <a:rPr lang="en-US" sz="2400" dirty="0"/>
              <a:t>Mentor or arrange for mentoring for the resources to get the above work done</a:t>
            </a:r>
          </a:p>
          <a:p>
            <a:pPr>
              <a:spcBef>
                <a:spcPts val="0"/>
              </a:spcBef>
            </a:pPr>
            <a:endParaRPr lang="en-US" sz="2400" i="1" dirty="0"/>
          </a:p>
        </p:txBody>
      </p:sp>
    </p:spTree>
    <p:extLst>
      <p:ext uri="{BB962C8B-B14F-4D97-AF65-F5344CB8AC3E}">
        <p14:creationId xmlns:p14="http://schemas.microsoft.com/office/powerpoint/2010/main" val="4062959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833AA-D14E-446F-B46E-1318F3A8B47C}"/>
              </a:ext>
            </a:extLst>
          </p:cNvPr>
          <p:cNvSpPr>
            <a:spLocks noGrp="1"/>
          </p:cNvSpPr>
          <p:nvPr>
            <p:ph type="title"/>
          </p:nvPr>
        </p:nvSpPr>
        <p:spPr>
          <a:xfrm>
            <a:off x="838200" y="1"/>
            <a:ext cx="10515600" cy="736269"/>
          </a:xfrm>
          <a:solidFill>
            <a:schemeClr val="accent1"/>
          </a:solidFill>
        </p:spPr>
        <p:txBody>
          <a:bodyPr/>
          <a:lstStyle/>
          <a:p>
            <a:pPr algn="ctr"/>
            <a:r>
              <a:rPr lang="en-GB" b="1" dirty="0" err="1">
                <a:solidFill>
                  <a:schemeClr val="bg1"/>
                </a:solidFill>
              </a:rPr>
              <a:t>Adminstrative</a:t>
            </a:r>
            <a:r>
              <a:rPr lang="en-GB" b="1" dirty="0">
                <a:solidFill>
                  <a:schemeClr val="bg1"/>
                </a:solidFill>
              </a:rPr>
              <a:t> Pointers</a:t>
            </a:r>
          </a:p>
        </p:txBody>
      </p:sp>
      <p:sp>
        <p:nvSpPr>
          <p:cNvPr id="3" name="Content Placeholder 2">
            <a:extLst>
              <a:ext uri="{FF2B5EF4-FFF2-40B4-BE49-F238E27FC236}">
                <a16:creationId xmlns:a16="http://schemas.microsoft.com/office/drawing/2014/main" id="{6377CA82-E688-4BD3-9E72-B6FC9C9CE8C6}"/>
              </a:ext>
            </a:extLst>
          </p:cNvPr>
          <p:cNvSpPr>
            <a:spLocks noGrp="1"/>
          </p:cNvSpPr>
          <p:nvPr>
            <p:ph idx="1"/>
          </p:nvPr>
        </p:nvSpPr>
        <p:spPr>
          <a:xfrm>
            <a:off x="205483" y="890648"/>
            <a:ext cx="11907748" cy="5967352"/>
          </a:xfrm>
        </p:spPr>
        <p:txBody>
          <a:bodyPr>
            <a:normAutofit fontScale="62500" lnSpcReduction="20000"/>
          </a:bodyPr>
          <a:lstStyle/>
          <a:p>
            <a:r>
              <a:rPr lang="en-GB" sz="2600" dirty="0"/>
              <a:t>Chair –      James Shi          </a:t>
            </a:r>
            <a:r>
              <a:rPr lang="en-GB" sz="2600" u="sng" dirty="0">
                <a:hlinkClick r:id="rId3"/>
              </a:rPr>
              <a:t>shiqinghao.sqh@alibaba-inc.com</a:t>
            </a:r>
            <a:r>
              <a:rPr lang="en-GB" sz="2600" u="sng" dirty="0"/>
              <a:t> </a:t>
            </a:r>
            <a:r>
              <a:rPr lang="en-GB" sz="2600" dirty="0"/>
              <a:t>	Co-chair –  Neel Gala		</a:t>
            </a:r>
            <a:r>
              <a:rPr lang="en-GB" sz="2600" dirty="0">
                <a:hlinkClick r:id="rId4"/>
              </a:rPr>
              <a:t>neel.gala@incoresemi.com</a:t>
            </a:r>
            <a:r>
              <a:rPr lang="en-GB" sz="2600" dirty="0"/>
              <a:t> </a:t>
            </a:r>
            <a:endParaRPr lang="en-GB" u="sng" dirty="0"/>
          </a:p>
          <a:p>
            <a:r>
              <a:rPr lang="en-US" sz="2600" dirty="0"/>
              <a:t>SIG Email </a:t>
            </a:r>
            <a:r>
              <a:rPr lang="en-US" dirty="0"/>
              <a:t>	          </a:t>
            </a:r>
            <a:r>
              <a:rPr lang="en-US" sz="2600" dirty="0">
                <a:hlinkClick r:id="rId5"/>
              </a:rPr>
              <a:t>sig-arch-test@lists.riscv.org</a:t>
            </a:r>
            <a:r>
              <a:rPr lang="en-US" sz="2600" dirty="0"/>
              <a:t>.       Notetakers:  please send emails to 	</a:t>
            </a:r>
            <a:r>
              <a:rPr lang="en-US" sz="2600" dirty="0">
                <a:hlinkClick r:id="rId6"/>
              </a:rPr>
              <a:t>allen.baum@esperantotech.com</a:t>
            </a:r>
            <a:r>
              <a:rPr lang="en-US" sz="2600" dirty="0"/>
              <a:t> </a:t>
            </a:r>
            <a:endParaRPr lang="en-US" dirty="0"/>
          </a:p>
          <a:p>
            <a:r>
              <a:rPr lang="en-US" sz="2600" dirty="0"/>
              <a:t>Meetings -</a:t>
            </a:r>
            <a:r>
              <a:rPr lang="en-GB" sz="2600" dirty="0"/>
              <a:t>Bi-monthly at 8am Pacific time on 2</a:t>
            </a:r>
            <a:r>
              <a:rPr lang="en-GB" sz="2600" baseline="30000" dirty="0"/>
              <a:t>nd/</a:t>
            </a:r>
            <a:r>
              <a:rPr lang="en-GB" sz="2600" dirty="0"/>
              <a:t>4</a:t>
            </a:r>
            <a:r>
              <a:rPr lang="en-GB" sz="2600" baseline="30000" dirty="0"/>
              <a:t>th</a:t>
            </a:r>
            <a:r>
              <a:rPr lang="en-GB" sz="2600" dirty="0"/>
              <a:t> Thursdays. </a:t>
            </a:r>
          </a:p>
          <a:p>
            <a:r>
              <a:rPr lang="en-GB" sz="2600" dirty="0"/>
              <a:t>Documents, calendar, roster, etc. in </a:t>
            </a:r>
            <a:r>
              <a:rPr lang="en-GB" dirty="0"/>
              <a:t>	</a:t>
            </a:r>
          </a:p>
          <a:p>
            <a:pPr lvl="1"/>
            <a:r>
              <a:rPr lang="en-GB" u="sng" dirty="0">
                <a:solidFill>
                  <a:schemeClr val="accent1"/>
                </a:solidFill>
                <a:hlinkClick r:id="rId7"/>
              </a:rPr>
              <a:t>https://sites.google.com/a/riscv.org/risc-v-staff/home/tech-groups-cal</a:t>
            </a:r>
            <a:endParaRPr lang="en-GB" u="sng" dirty="0">
              <a:solidFill>
                <a:schemeClr val="accent1"/>
              </a:solidFill>
            </a:endParaRPr>
          </a:p>
          <a:p>
            <a:pPr lvl="1"/>
            <a:r>
              <a:rPr lang="en-GB" u="sng" dirty="0">
                <a:solidFill>
                  <a:schemeClr val="accent1"/>
                </a:solidFill>
                <a:hlinkClick r:id="rId8"/>
              </a:rPr>
              <a:t>https://drive.google.com/drive/folders/1C70-DJPSV2HxNPbHg6qL9wvVadlmAB2h</a:t>
            </a:r>
            <a:r>
              <a:rPr lang="en-GB" dirty="0"/>
              <a:t>   ACT test: dev docs / coverage reports / released reports</a:t>
            </a:r>
          </a:p>
          <a:p>
            <a:pPr lvl="1"/>
            <a:r>
              <a:rPr lang="en-US" dirty="0">
                <a:hlinkClick r:id="rId9"/>
              </a:rPr>
              <a:t>https://drive.google.com/drive/folders/1DemKMAD3D0Ka1MeESRoVCJipSrwiUlEs</a:t>
            </a:r>
            <a:r>
              <a:rPr lang="en-US" dirty="0"/>
              <a:t> </a:t>
            </a:r>
            <a:br>
              <a:rPr lang="en-US" dirty="0"/>
            </a:br>
            <a:r>
              <a:rPr lang="en-US" sz="4500" dirty="0"/>
              <a:t>  </a:t>
            </a:r>
            <a:r>
              <a:rPr lang="en-US" dirty="0"/>
              <a:t>lifecycle in ”policies/supporting docs” folder, gaps in “planning” folder, arch-test specific in “information-&gt;content-&gt;arch-test”)</a:t>
            </a:r>
            <a:endParaRPr lang="en-GB" dirty="0"/>
          </a:p>
          <a:p>
            <a:r>
              <a:rPr lang="en-GB" sz="2600" dirty="0"/>
              <a:t>Git repositories		         </a:t>
            </a:r>
            <a:r>
              <a:rPr lang="en-GB" sz="2600" dirty="0">
                <a:sym typeface="Wingdings" pitchFamily="2" charset="2"/>
              </a:rPr>
              <a:t></a:t>
            </a:r>
            <a:r>
              <a:rPr lang="en-GB" sz="2600" dirty="0"/>
              <a:t>docs		</a:t>
            </a:r>
            <a:r>
              <a:rPr lang="en-GB" sz="2600" dirty="0" err="1"/>
              <a:t>riscv</a:t>
            </a:r>
            <a:r>
              <a:rPr lang="en-GB" sz="2600" dirty="0"/>
              <a:t>		</a:t>
            </a:r>
            <a:r>
              <a:rPr lang="en-GB" sz="2600" dirty="0">
                <a:sym typeface="Wingdings" pitchFamily="2" charset="2"/>
              </a:rPr>
              <a:t> tools</a:t>
            </a:r>
            <a:endParaRPr lang="en-GB" sz="2600" dirty="0"/>
          </a:p>
          <a:p>
            <a:pPr lvl="1"/>
            <a:r>
              <a:rPr lang="en-GB" dirty="0">
                <a:hlinkClick r:id="rId10"/>
              </a:rPr>
              <a:t>https://github.com/</a:t>
            </a:r>
            <a:r>
              <a:rPr lang="en-GB" dirty="0">
                <a:hlinkClick r:id="rId11"/>
              </a:rPr>
              <a:t> riscv-non-isa </a:t>
            </a:r>
            <a:r>
              <a:rPr lang="en-GB" dirty="0">
                <a:hlinkClick r:id="rId12"/>
              </a:rPr>
              <a:t>/riscv-arch-test/tree/master/doc</a:t>
            </a:r>
            <a:r>
              <a:rPr lang="en-GB" dirty="0"/>
              <a:t>   tests		   </a:t>
            </a:r>
            <a:r>
              <a:rPr lang="en-GB" u="sng" dirty="0">
                <a:solidFill>
                  <a:schemeClr val="accent1"/>
                </a:solidFill>
                <a:hlinkClick r:id="rId11"/>
              </a:rPr>
              <a:t>h</a:t>
            </a:r>
            <a:r>
              <a:rPr lang="en-GB" dirty="0">
                <a:hlinkClick r:id="rId11"/>
              </a:rPr>
              <a:t>ttps://github.com/riscv-non-isa/riscv-arch-test</a:t>
            </a:r>
            <a:endParaRPr lang="en-GB" dirty="0"/>
          </a:p>
          <a:p>
            <a:pPr lvl="1"/>
            <a:r>
              <a:rPr lang="en-US" u="sng" dirty="0">
                <a:solidFill>
                  <a:schemeClr val="accent1"/>
                </a:solidFill>
                <a:hlinkClick r:id="rId13"/>
              </a:rPr>
              <a:t>https://github.com/</a:t>
            </a:r>
            <a:r>
              <a:rPr lang="en-US" dirty="0">
                <a:hlinkClick r:id="rId13"/>
              </a:rPr>
              <a:t>riscv-software-src</a:t>
            </a:r>
            <a:r>
              <a:rPr lang="en-US" u="sng" dirty="0">
                <a:solidFill>
                  <a:schemeClr val="accent1"/>
                </a:solidFill>
                <a:hlinkClick r:id="rId13"/>
              </a:rPr>
              <a:t>/riscof/tree/master/docs</a:t>
            </a:r>
            <a:r>
              <a:rPr lang="en-US" dirty="0"/>
              <a:t>         </a:t>
            </a:r>
            <a:r>
              <a:rPr lang="en-US" dirty="0" err="1"/>
              <a:t>riscof</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4"/>
              </a:rPr>
              <a:t>riscv-software-src </a:t>
            </a:r>
            <a:r>
              <a:rPr lang="en-US" u="sng" dirty="0">
                <a:solidFill>
                  <a:schemeClr val="accent1"/>
                </a:solidFill>
              </a:rPr>
              <a:t>/</a:t>
            </a:r>
            <a:r>
              <a:rPr lang="en-US" u="sng" dirty="0" err="1">
                <a:solidFill>
                  <a:schemeClr val="accent1"/>
                </a:solidFill>
              </a:rPr>
              <a:t>riscof</a:t>
            </a:r>
            <a:r>
              <a:rPr lang="en-US" u="sng" dirty="0">
                <a:solidFill>
                  <a:schemeClr val="accent1"/>
                </a:solidFill>
              </a:rPr>
              <a:t> </a:t>
            </a: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riscv-ctg</a:t>
            </a:r>
            <a:r>
              <a:rPr lang="en-US" dirty="0">
                <a:solidFill>
                  <a:schemeClr val="accent1"/>
                </a:solidFill>
              </a:rPr>
              <a:t>/tree/master/docs    </a:t>
            </a:r>
            <a:r>
              <a:rPr lang="en-US" dirty="0"/>
              <a:t>Test Gen.</a:t>
            </a:r>
            <a:r>
              <a:rPr lang="en-US" dirty="0">
                <a:sym typeface="Wingdings" pitchFamily="2" charset="2"/>
              </a:rPr>
              <a:t> 	   </a:t>
            </a:r>
            <a:r>
              <a:rPr lang="en-US" u="sng" dirty="0">
                <a:solidFill>
                  <a:schemeClr val="accent1"/>
                </a:solidFill>
              </a:rPr>
              <a:t>https://</a:t>
            </a:r>
            <a:r>
              <a:rPr lang="en-US" u="sng" dirty="0" err="1">
                <a:solidFill>
                  <a:schemeClr val="accent1"/>
                </a:solidFill>
              </a:rPr>
              <a:t>github.com</a:t>
            </a:r>
            <a:r>
              <a:rPr lang="en-US" u="sng" dirty="0">
                <a:solidFill>
                  <a:schemeClr val="accent1"/>
                </a:solidFill>
              </a:rPr>
              <a:t>/</a:t>
            </a:r>
            <a:r>
              <a:rPr lang="en-US" dirty="0">
                <a:hlinkClick r:id="rId14"/>
              </a:rPr>
              <a:t>riscv-software-src </a:t>
            </a:r>
            <a:r>
              <a:rPr lang="en-US" u="sng" dirty="0">
                <a:solidFill>
                  <a:schemeClr val="accent1"/>
                </a:solidFill>
              </a:rPr>
              <a:t>/</a:t>
            </a:r>
            <a:r>
              <a:rPr lang="en-US" u="sng" dirty="0" err="1">
                <a:solidFill>
                  <a:schemeClr val="accent1"/>
                </a:solidFill>
              </a:rPr>
              <a:t>riscv-ctg</a:t>
            </a:r>
            <a:endParaRPr lang="en-US" u="sng" dirty="0">
              <a:solidFill>
                <a:schemeClr val="accent1"/>
              </a:solidFill>
            </a:endParaRPr>
          </a:p>
          <a:p>
            <a:pPr lvl="1"/>
            <a:r>
              <a:rPr lang="en-US" dirty="0">
                <a:solidFill>
                  <a:schemeClr val="accent1"/>
                </a:solidFill>
              </a:rPr>
              <a:t>https://</a:t>
            </a:r>
            <a:r>
              <a:rPr lang="en-US" dirty="0" err="1">
                <a:solidFill>
                  <a:schemeClr val="accent1"/>
                </a:solidFill>
              </a:rPr>
              <a:t>github.com</a:t>
            </a:r>
            <a:r>
              <a:rPr lang="en-US" dirty="0">
                <a:solidFill>
                  <a:schemeClr val="accent1"/>
                </a:solidFill>
              </a:rPr>
              <a:t>/</a:t>
            </a:r>
            <a:r>
              <a:rPr lang="en-US" dirty="0" err="1">
                <a:solidFill>
                  <a:schemeClr val="accent1"/>
                </a:solidFill>
              </a:rPr>
              <a:t>riscv</a:t>
            </a:r>
            <a:r>
              <a:rPr lang="en-US" dirty="0">
                <a:solidFill>
                  <a:schemeClr val="accent1"/>
                </a:solidFill>
              </a:rPr>
              <a:t>-software-</a:t>
            </a:r>
            <a:r>
              <a:rPr lang="en-US" dirty="0" err="1">
                <a:solidFill>
                  <a:schemeClr val="accent1"/>
                </a:solidFill>
              </a:rPr>
              <a:t>src</a:t>
            </a:r>
            <a:r>
              <a:rPr lang="en-US" dirty="0">
                <a:solidFill>
                  <a:schemeClr val="accent1"/>
                </a:solidFill>
              </a:rPr>
              <a:t>/</a:t>
            </a:r>
            <a:r>
              <a:rPr lang="en-US" dirty="0" err="1">
                <a:solidFill>
                  <a:schemeClr val="accent1"/>
                </a:solidFill>
              </a:rPr>
              <a:t>riscv-isac</a:t>
            </a:r>
            <a:r>
              <a:rPr lang="en-US" dirty="0">
                <a:solidFill>
                  <a:schemeClr val="accent1"/>
                </a:solidFill>
              </a:rPr>
              <a:t>/tree/master/docs </a:t>
            </a:r>
            <a:r>
              <a:rPr lang="en-GB" dirty="0"/>
              <a:t>YAML, WARL config   </a:t>
            </a:r>
            <a:r>
              <a:rPr lang="en-GB" dirty="0">
                <a:hlinkClick r:id="rId10"/>
              </a:rPr>
              <a:t>https://github.com/</a:t>
            </a:r>
            <a:r>
              <a:rPr lang="en-US" dirty="0">
                <a:hlinkClick r:id="rId14"/>
              </a:rPr>
              <a:t>riscv-software-src </a:t>
            </a:r>
            <a:r>
              <a:rPr lang="en-GB" dirty="0">
                <a:hlinkClick r:id="rId15"/>
              </a:rPr>
              <a:t>/riscv-config/</a:t>
            </a:r>
            <a:endParaRPr lang="en-GB" dirty="0"/>
          </a:p>
          <a:p>
            <a:pPr lvl="1"/>
            <a:r>
              <a:rPr lang="en-GB" dirty="0">
                <a:hlinkClick r:id="rId16"/>
              </a:rPr>
              <a:t>https://github.com/riscv/sail-riscv/tree/master/doc</a:t>
            </a:r>
            <a:r>
              <a:rPr lang="en-GB" dirty="0"/>
              <a:t>	         Sail formal model	   </a:t>
            </a:r>
            <a:r>
              <a:rPr lang="en-GB" dirty="0">
                <a:hlinkClick r:id="rId17"/>
              </a:rPr>
              <a:t>https://github.com/riscv/sail-riscv/</a:t>
            </a:r>
            <a:endParaRPr lang="en-GB" dirty="0"/>
          </a:p>
          <a:p>
            <a:pPr lvl="1"/>
            <a:r>
              <a:rPr lang="en-GB" dirty="0">
                <a:solidFill>
                  <a:schemeClr val="accent1"/>
                </a:solidFill>
                <a:hlinkClick r:id="rId10">
                  <a:extLst>
                    <a:ext uri="{A12FA001-AC4F-418D-AE19-62706E023703}">
                      <ahyp:hlinkClr xmlns:ahyp="http://schemas.microsoft.com/office/drawing/2018/hyperlinkcolor" val="tx"/>
                    </a:ext>
                  </a:extLst>
                </a:hlinkClick>
              </a:rPr>
              <a:t>https://github.</a:t>
            </a:r>
            <a:r>
              <a:rPr lang="en-GB" u="sng" dirty="0">
                <a:solidFill>
                  <a:schemeClr val="accent1"/>
                </a:solidFill>
                <a:hlinkClick r:id="rId10">
                  <a:extLst>
                    <a:ext uri="{A12FA001-AC4F-418D-AE19-62706E023703}">
                      <ahyp:hlinkClr xmlns:ahyp="http://schemas.microsoft.com/office/drawing/2018/hyperlinkcolor" val="tx"/>
                    </a:ext>
                  </a:extLst>
                </a:hlinkClick>
              </a:rPr>
              <a:t>com</a:t>
            </a:r>
            <a:r>
              <a:rPr lang="en-GB" u="sng" dirty="0">
                <a:solidFill>
                  <a:schemeClr val="accent1"/>
                </a:solidFill>
              </a:rPr>
              <a:t>/</a:t>
            </a:r>
            <a:r>
              <a:rPr lang="en-GB" u="sng" dirty="0" err="1">
                <a:solidFill>
                  <a:schemeClr val="accent1"/>
                </a:solidFill>
              </a:rPr>
              <a:t>riscv</a:t>
            </a:r>
            <a:r>
              <a:rPr lang="en-GB" u="sng" dirty="0">
                <a:solidFill>
                  <a:schemeClr val="accent1"/>
                </a:solidFill>
              </a:rPr>
              <a:t>-admin/architecture-test </a:t>
            </a:r>
            <a:r>
              <a:rPr lang="en-GB" dirty="0"/>
              <a:t>		           </a:t>
            </a:r>
            <a:r>
              <a:rPr lang="en-GB" dirty="0">
                <a:solidFill>
                  <a:srgbClr val="FF0000"/>
                </a:solidFill>
              </a:rPr>
              <a:t>minutes, charter</a:t>
            </a:r>
            <a:endParaRPr lang="en-GB" dirty="0"/>
          </a:p>
          <a:p>
            <a:pPr lvl="1"/>
            <a:r>
              <a:rPr lang="en-GB" dirty="0">
                <a:hlinkClick r:id="rId18"/>
              </a:rPr>
              <a:t>https://github.com/InspireSemi/riscof_install_example_DUT</a:t>
            </a:r>
            <a:r>
              <a:rPr lang="en-GB" dirty="0"/>
              <a:t> 	           sail install helper</a:t>
            </a:r>
            <a:endParaRPr lang="en-GB" dirty="0">
              <a:solidFill>
                <a:srgbClr val="FF0000"/>
              </a:solidFill>
            </a:endParaRPr>
          </a:p>
          <a:p>
            <a:r>
              <a:rPr lang="en-GB" dirty="0"/>
              <a:t>JIRA: </a:t>
            </a:r>
            <a:r>
              <a:rPr lang="en-US" sz="2400" dirty="0">
                <a:hlinkClick r:id="rId19"/>
              </a:rPr>
              <a:t>https://jira.riscv.org/projects/CSC/issues/CSC-1?filter=allopenissues</a:t>
            </a:r>
            <a:endParaRPr lang="en-US" sz="2400" dirty="0"/>
          </a:p>
          <a:p>
            <a:r>
              <a:rPr lang="en-US" sz="2400" dirty="0"/>
              <a:t>Dev Partner work: </a:t>
            </a:r>
            <a:r>
              <a:rPr lang="en-US" sz="2400" dirty="0">
                <a:hlinkClick r:id="rId20"/>
              </a:rPr>
              <a:t>https://github.com/orgs/riscv-admin/projects/2/views/4</a:t>
            </a:r>
            <a:endParaRPr lang="en-US" sz="2400" dirty="0"/>
          </a:p>
          <a:p>
            <a:r>
              <a:rPr lang="en-US" sz="2400" dirty="0"/>
              <a:t>Sail annotated ISA spec: in </a:t>
            </a:r>
            <a:r>
              <a:rPr lang="en-US" sz="2400" dirty="0">
                <a:hlinkClick r:id="rId21"/>
              </a:rPr>
              <a:t>https://github.com/rems-project/riscv-isa-manual/blob/sail/</a:t>
            </a:r>
            <a:endParaRPr lang="en-US" sz="2400" dirty="0"/>
          </a:p>
          <a:p>
            <a:pPr lvl="1"/>
            <a:r>
              <a:rPr lang="en-US" dirty="0">
                <a:hlinkClick r:id="rId21"/>
              </a:rPr>
              <a:t>README.SAIL</a:t>
            </a:r>
            <a:r>
              <a:rPr lang="en-US" dirty="0"/>
              <a:t>		            </a:t>
            </a:r>
            <a:r>
              <a:rPr lang="en-US" dirty="0">
                <a:sym typeface="Wingdings" pitchFamily="2" charset="2"/>
              </a:rPr>
              <a:t></a:t>
            </a:r>
            <a:r>
              <a:rPr lang="en-US" dirty="0"/>
              <a:t>how to annotate               annotated </a:t>
            </a:r>
            <a:r>
              <a:rPr lang="en-US" dirty="0" err="1"/>
              <a:t>unpriv</a:t>
            </a:r>
            <a:r>
              <a:rPr lang="en-US" dirty="0"/>
              <a:t> spec</a:t>
            </a:r>
            <a:r>
              <a:rPr lang="en-US" dirty="0">
                <a:sym typeface="Wingdings" pitchFamily="2" charset="2"/>
              </a:rPr>
              <a:t>	</a:t>
            </a:r>
            <a:r>
              <a:rPr lang="en-US" dirty="0">
                <a:hlinkClick r:id="rId22"/>
              </a:rPr>
              <a:t>release/riscv-spec-sail-draft.pdf</a:t>
            </a:r>
            <a:r>
              <a:rPr lang="en-US" dirty="0"/>
              <a:t>		</a:t>
            </a:r>
          </a:p>
          <a:p>
            <a:pPr lvl="1"/>
            <a:r>
              <a:rPr lang="en-US" dirty="0">
                <a:hlinkClick r:id="rId22"/>
              </a:rPr>
              <a:t>release/riscv-spec-sail-draft.pdf</a:t>
            </a:r>
            <a:r>
              <a:rPr lang="en-US" dirty="0"/>
              <a:t>   </a:t>
            </a:r>
            <a:r>
              <a:rPr lang="en-US" dirty="0">
                <a:sym typeface="Wingdings" pitchFamily="2" charset="2"/>
              </a:rPr>
              <a:t></a:t>
            </a:r>
            <a:r>
              <a:rPr lang="en-US" dirty="0"/>
              <a:t> annotated source            annotated      </a:t>
            </a:r>
            <a:r>
              <a:rPr lang="en-US" dirty="0" err="1"/>
              <a:t>priv</a:t>
            </a:r>
            <a:r>
              <a:rPr lang="en-US" dirty="0"/>
              <a:t> spec</a:t>
            </a:r>
            <a:r>
              <a:rPr lang="en-US" dirty="0">
                <a:sym typeface="Wingdings" pitchFamily="2" charset="2"/>
              </a:rPr>
              <a:t></a:t>
            </a:r>
            <a:r>
              <a:rPr lang="en-US" dirty="0"/>
              <a:t>	</a:t>
            </a:r>
            <a:r>
              <a:rPr lang="en-US" dirty="0">
                <a:hlinkClick r:id="rId23"/>
              </a:rPr>
              <a:t>release/riscv-privileged-sail-draft.pdf</a:t>
            </a:r>
            <a:r>
              <a:rPr lang="en-US" dirty="0"/>
              <a:t>	</a:t>
            </a:r>
          </a:p>
          <a:p>
            <a:pPr lvl="1"/>
            <a:r>
              <a:rPr lang="en-US" dirty="0">
                <a:hlinkClick r:id="rId24"/>
              </a:rPr>
              <a:t>https://us02web.zoom.us/rec/share/-XIYazzhIBbQoiZdarCfebdjxjDWiVhf-LxnuVrliN4Bc30yf17ztKkKDU4Og54b.fArPPqnuR-NiXpQU</a:t>
            </a:r>
            <a:r>
              <a:rPr lang="en-US" dirty="0"/>
              <a:t>   </a:t>
            </a:r>
          </a:p>
          <a:p>
            <a:pPr marL="457200" lvl="1" indent="0">
              <a:buNone/>
            </a:pPr>
            <a:r>
              <a:rPr lang="en-US" dirty="0"/>
              <a:t>	Tutorial Passcode: tHAR#5$V</a:t>
            </a:r>
            <a:endParaRPr lang="en-US" sz="2400" dirty="0"/>
          </a:p>
          <a:p>
            <a:pPr marL="457200" lvl="1" indent="0">
              <a:buNone/>
            </a:pPr>
            <a:endParaRPr lang="en-GB" dirty="0"/>
          </a:p>
        </p:txBody>
      </p:sp>
      <p:grpSp>
        <p:nvGrpSpPr>
          <p:cNvPr id="5" name="Group 4">
            <a:extLst>
              <a:ext uri="{FF2B5EF4-FFF2-40B4-BE49-F238E27FC236}">
                <a16:creationId xmlns:a16="http://schemas.microsoft.com/office/drawing/2014/main" id="{FEBFEAD9-515E-3448-8B42-AA56EBC73ABF}"/>
              </a:ext>
            </a:extLst>
          </p:cNvPr>
          <p:cNvGrpSpPr/>
          <p:nvPr/>
        </p:nvGrpSpPr>
        <p:grpSpPr>
          <a:xfrm>
            <a:off x="942822" y="3313144"/>
            <a:ext cx="10723416" cy="1624616"/>
            <a:chOff x="942822" y="3045520"/>
            <a:chExt cx="10723416" cy="1429491"/>
          </a:xfrm>
        </p:grpSpPr>
        <p:sp>
          <p:nvSpPr>
            <p:cNvPr id="7" name="Frame 5">
              <a:extLst>
                <a:ext uri="{FF2B5EF4-FFF2-40B4-BE49-F238E27FC236}">
                  <a16:creationId xmlns:a16="http://schemas.microsoft.com/office/drawing/2014/main" id="{84AD6BFA-0654-5A4F-B5D0-56E47540B637}"/>
                </a:ext>
              </a:extLst>
            </p:cNvPr>
            <p:cNvSpPr/>
            <p:nvPr/>
          </p:nvSpPr>
          <p:spPr>
            <a:xfrm>
              <a:off x="6109855" y="3045520"/>
              <a:ext cx="1496290" cy="142948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9" name="Group 8">
              <a:extLst>
                <a:ext uri="{FF2B5EF4-FFF2-40B4-BE49-F238E27FC236}">
                  <a16:creationId xmlns:a16="http://schemas.microsoft.com/office/drawing/2014/main" id="{8EBBF402-20FB-1A4F-881F-97F59A64BFBD}"/>
                </a:ext>
              </a:extLst>
            </p:cNvPr>
            <p:cNvGrpSpPr/>
            <p:nvPr/>
          </p:nvGrpSpPr>
          <p:grpSpPr>
            <a:xfrm>
              <a:off x="942822" y="3045521"/>
              <a:ext cx="10723416" cy="1429490"/>
              <a:chOff x="955965" y="3332017"/>
              <a:chExt cx="10723416" cy="1709052"/>
            </a:xfrm>
          </p:grpSpPr>
          <p:sp>
            <p:nvSpPr>
              <p:cNvPr id="6" name="Frame 5">
                <a:extLst>
                  <a:ext uri="{FF2B5EF4-FFF2-40B4-BE49-F238E27FC236}">
                    <a16:creationId xmlns:a16="http://schemas.microsoft.com/office/drawing/2014/main" id="{3385BFA0-490A-ED40-A35B-9B3ACE643D63}"/>
                  </a:ext>
                </a:extLst>
              </p:cNvPr>
              <p:cNvSpPr/>
              <p:nvPr/>
            </p:nvSpPr>
            <p:spPr>
              <a:xfrm>
                <a:off x="7619288" y="3332017"/>
                <a:ext cx="4060093" cy="1709052"/>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Frame 5">
                <a:extLst>
                  <a:ext uri="{FF2B5EF4-FFF2-40B4-BE49-F238E27FC236}">
                    <a16:creationId xmlns:a16="http://schemas.microsoft.com/office/drawing/2014/main" id="{15895C7C-91CE-0548-9F73-8A9D425BB48C}"/>
                  </a:ext>
                </a:extLst>
              </p:cNvPr>
              <p:cNvSpPr/>
              <p:nvPr/>
            </p:nvSpPr>
            <p:spPr>
              <a:xfrm>
                <a:off x="955965" y="3332017"/>
                <a:ext cx="5167033" cy="1709050"/>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0" name="Group 9">
            <a:extLst>
              <a:ext uri="{FF2B5EF4-FFF2-40B4-BE49-F238E27FC236}">
                <a16:creationId xmlns:a16="http://schemas.microsoft.com/office/drawing/2014/main" id="{DC1A0F63-1361-A44B-ABDE-58D912A5FD3E}"/>
              </a:ext>
            </a:extLst>
          </p:cNvPr>
          <p:cNvGrpSpPr/>
          <p:nvPr/>
        </p:nvGrpSpPr>
        <p:grpSpPr>
          <a:xfrm>
            <a:off x="942822" y="5792839"/>
            <a:ext cx="10081931" cy="925557"/>
            <a:chOff x="955965" y="4162235"/>
            <a:chExt cx="10068788" cy="508599"/>
          </a:xfrm>
        </p:grpSpPr>
        <p:sp>
          <p:nvSpPr>
            <p:cNvPr id="11" name="Frame 5">
              <a:extLst>
                <a:ext uri="{FF2B5EF4-FFF2-40B4-BE49-F238E27FC236}">
                  <a16:creationId xmlns:a16="http://schemas.microsoft.com/office/drawing/2014/main" id="{3A026433-FE42-E243-89C1-38AD76BA6AC2}"/>
                </a:ext>
              </a:extLst>
            </p:cNvPr>
            <p:cNvSpPr/>
            <p:nvPr/>
          </p:nvSpPr>
          <p:spPr>
            <a:xfrm>
              <a:off x="5541818" y="4162235"/>
              <a:ext cx="5482935"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Frame 5">
              <a:extLst>
                <a:ext uri="{FF2B5EF4-FFF2-40B4-BE49-F238E27FC236}">
                  <a16:creationId xmlns:a16="http://schemas.microsoft.com/office/drawing/2014/main" id="{5519E871-586C-F24A-9608-DAFA945EF126}"/>
                </a:ext>
              </a:extLst>
            </p:cNvPr>
            <p:cNvSpPr/>
            <p:nvPr/>
          </p:nvSpPr>
          <p:spPr>
            <a:xfrm>
              <a:off x="955965" y="4162235"/>
              <a:ext cx="4585853" cy="508599"/>
            </a:xfrm>
            <a:custGeom>
              <a:avLst/>
              <a:gdLst>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3401724 w 3595255"/>
                <a:gd name="connsiteY8" fmla="*/ 193531 h 1548245"/>
                <a:gd name="connsiteX9" fmla="*/ 193531 w 3595255"/>
                <a:gd name="connsiteY9"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3401724 w 3595255"/>
                <a:gd name="connsiteY7" fmla="*/ 1354714 h 1548245"/>
                <a:gd name="connsiteX8" fmla="*/ 193531 w 3595255"/>
                <a:gd name="connsiteY8"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 name="connsiteX5" fmla="*/ 193531 w 3595255"/>
                <a:gd name="connsiteY5" fmla="*/ 193531 h 1548245"/>
                <a:gd name="connsiteX6" fmla="*/ 193531 w 3595255"/>
                <a:gd name="connsiteY6" fmla="*/ 1354714 h 1548245"/>
                <a:gd name="connsiteX7" fmla="*/ 193531 w 3595255"/>
                <a:gd name="connsiteY7" fmla="*/ 193531 h 1548245"/>
                <a:gd name="connsiteX0" fmla="*/ 0 w 3595255"/>
                <a:gd name="connsiteY0" fmla="*/ 0 h 1548245"/>
                <a:gd name="connsiteX1" fmla="*/ 3595255 w 3595255"/>
                <a:gd name="connsiteY1" fmla="*/ 0 h 1548245"/>
                <a:gd name="connsiteX2" fmla="*/ 3595255 w 3595255"/>
                <a:gd name="connsiteY2" fmla="*/ 1548245 h 1548245"/>
                <a:gd name="connsiteX3" fmla="*/ 0 w 3595255"/>
                <a:gd name="connsiteY3" fmla="*/ 1548245 h 1548245"/>
                <a:gd name="connsiteX4" fmla="*/ 0 w 3595255"/>
                <a:gd name="connsiteY4" fmla="*/ 0 h 154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5255" h="1548245">
                  <a:moveTo>
                    <a:pt x="0" y="0"/>
                  </a:moveTo>
                  <a:lnTo>
                    <a:pt x="3595255" y="0"/>
                  </a:lnTo>
                  <a:lnTo>
                    <a:pt x="3595255" y="1548245"/>
                  </a:lnTo>
                  <a:lnTo>
                    <a:pt x="0" y="1548245"/>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Rectangle 3">
            <a:extLst>
              <a:ext uri="{FF2B5EF4-FFF2-40B4-BE49-F238E27FC236}">
                <a16:creationId xmlns:a16="http://schemas.microsoft.com/office/drawing/2014/main" id="{2460166F-B35D-2B45-BDCB-755798B1FDA6}"/>
              </a:ext>
            </a:extLst>
          </p:cNvPr>
          <p:cNvSpPr/>
          <p:nvPr/>
        </p:nvSpPr>
        <p:spPr>
          <a:xfrm>
            <a:off x="5977217" y="3244334"/>
            <a:ext cx="23756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44917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E278-2EB4-A44C-B71D-13C48351218B}"/>
              </a:ext>
            </a:extLst>
          </p:cNvPr>
          <p:cNvSpPr>
            <a:spLocks noGrp="1"/>
          </p:cNvSpPr>
          <p:nvPr>
            <p:ph type="title"/>
          </p:nvPr>
        </p:nvSpPr>
        <p:spPr>
          <a:xfrm>
            <a:off x="838200" y="-23181"/>
            <a:ext cx="10515600" cy="699587"/>
          </a:xfrm>
          <a:solidFill>
            <a:schemeClr val="accent1"/>
          </a:solidFill>
        </p:spPr>
        <p:txBody>
          <a:bodyPr/>
          <a:lstStyle/>
          <a:p>
            <a:pPr algn="ctr"/>
            <a:r>
              <a:rPr lang="en-US" b="1" dirty="0">
                <a:solidFill>
                  <a:schemeClr val="bg1"/>
                </a:solidFill>
              </a:rPr>
              <a:t>Meeting Agenda</a:t>
            </a:r>
          </a:p>
        </p:txBody>
      </p:sp>
      <p:sp>
        <p:nvSpPr>
          <p:cNvPr id="3" name="Content Placeholder 2">
            <a:extLst>
              <a:ext uri="{FF2B5EF4-FFF2-40B4-BE49-F238E27FC236}">
                <a16:creationId xmlns:a16="http://schemas.microsoft.com/office/drawing/2014/main" id="{7F131904-4D9D-6B44-A307-12F81DA72C36}"/>
              </a:ext>
            </a:extLst>
          </p:cNvPr>
          <p:cNvSpPr>
            <a:spLocks noGrp="1"/>
          </p:cNvSpPr>
          <p:nvPr>
            <p:ph idx="1"/>
          </p:nvPr>
        </p:nvSpPr>
        <p:spPr>
          <a:xfrm>
            <a:off x="589005" y="676406"/>
            <a:ext cx="11107695" cy="6181594"/>
          </a:xfrm>
        </p:spPr>
        <p:txBody>
          <a:bodyPr>
            <a:noAutofit/>
          </a:bodyPr>
          <a:lstStyle/>
          <a:p>
            <a:pPr marL="400050" indent="-400050">
              <a:buFont typeface="+mj-lt"/>
              <a:buAutoNum type="romanUcPeriod"/>
            </a:pPr>
            <a:r>
              <a:rPr lang="en-US" sz="1600" dirty="0"/>
              <a:t>Updates, Status, Progress</a:t>
            </a:r>
            <a:r>
              <a:rPr lang="en-US" sz="1400" dirty="0"/>
              <a:t>:</a:t>
            </a:r>
          </a:p>
          <a:p>
            <a:pPr marL="857250" lvl="1" indent="-400050">
              <a:buFont typeface="+mj-lt"/>
              <a:buAutoNum type="romanUcPeriod"/>
            </a:pPr>
            <a:r>
              <a:rPr lang="en-US" sz="1000" dirty="0"/>
              <a:t> </a:t>
            </a:r>
          </a:p>
          <a:p>
            <a:pPr marL="400050" indent="-400050">
              <a:buFont typeface="+mj-lt"/>
              <a:buAutoNum type="romanUcPeriod"/>
            </a:pPr>
            <a:r>
              <a:rPr lang="en-US" sz="1600" dirty="0"/>
              <a:t>Next steps and Ongoing maintenance </a:t>
            </a:r>
            <a:endParaRPr lang="en-US" sz="1400" dirty="0">
              <a:solidFill>
                <a:schemeClr val="bg1">
                  <a:lumMod val="50000"/>
                </a:schemeClr>
              </a:solidFill>
            </a:endParaRPr>
          </a:p>
          <a:p>
            <a:pPr lvl="1">
              <a:buFont typeface="+mj-lt"/>
              <a:buAutoNum type="arabicPeriod"/>
            </a:pPr>
            <a:r>
              <a:rPr lang="en-US" sz="1600" dirty="0"/>
              <a:t>GCC12 issue: DUT vs Sail</a:t>
            </a:r>
          </a:p>
          <a:p>
            <a:pPr lvl="1">
              <a:buFont typeface="+mj-lt"/>
              <a:buAutoNum type="arabicPeriod"/>
            </a:pPr>
            <a:r>
              <a:rPr lang="en-US" sz="1600" dirty="0"/>
              <a:t>Missing coverage in CTG</a:t>
            </a:r>
          </a:p>
          <a:p>
            <a:pPr lvl="1">
              <a:buFont typeface="+mj-lt"/>
              <a:buAutoNum type="arabicPeriod"/>
            </a:pPr>
            <a:r>
              <a:rPr lang="en-US" sz="1600" dirty="0"/>
              <a:t>Issue and PR review</a:t>
            </a:r>
          </a:p>
          <a:p>
            <a:pPr lvl="1">
              <a:buFont typeface="+mj-lt"/>
              <a:buAutoNum type="arabicPeriod"/>
            </a:pPr>
            <a:r>
              <a:rPr lang="en-US" sz="1600" dirty="0"/>
              <a:t>Future priorities (see slide 11)</a:t>
            </a:r>
          </a:p>
          <a:p>
            <a:pPr lvl="1">
              <a:buFont typeface="+mj-lt"/>
              <a:buAutoNum type="arabicPeriod"/>
            </a:pPr>
            <a:r>
              <a:rPr lang="en-US" sz="1600" dirty="0">
                <a:solidFill>
                  <a:schemeClr val="bg1">
                    <a:lumMod val="75000"/>
                  </a:schemeClr>
                </a:solidFill>
              </a:rPr>
              <a:t>Making Jenkins tests be more C/I friendly</a:t>
            </a:r>
          </a:p>
          <a:p>
            <a:pPr marL="457200" lvl="1" indent="0">
              <a:buNone/>
            </a:pPr>
            <a:endParaRPr lang="en-US" sz="1200" dirty="0">
              <a:solidFill>
                <a:schemeClr val="bg1">
                  <a:lumMod val="75000"/>
                </a:schemeClr>
              </a:solidFill>
            </a:endParaRPr>
          </a:p>
        </p:txBody>
      </p:sp>
    </p:spTree>
    <p:extLst>
      <p:ext uri="{BB962C8B-B14F-4D97-AF65-F5344CB8AC3E}">
        <p14:creationId xmlns:p14="http://schemas.microsoft.com/office/powerpoint/2010/main" val="281284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Discussion</a:t>
            </a:r>
          </a:p>
        </p:txBody>
      </p:sp>
      <p:sp>
        <p:nvSpPr>
          <p:cNvPr id="7" name="Content Placeholder 6">
            <a:extLst>
              <a:ext uri="{FF2B5EF4-FFF2-40B4-BE49-F238E27FC236}">
                <a16:creationId xmlns:a16="http://schemas.microsoft.com/office/drawing/2014/main" id="{FBEC45E6-45F0-F147-AA5A-DDC38185868F}"/>
              </a:ext>
            </a:extLst>
          </p:cNvPr>
          <p:cNvSpPr>
            <a:spLocks noGrp="1"/>
          </p:cNvSpPr>
          <p:nvPr>
            <p:ph sz="half" idx="2"/>
          </p:nvPr>
        </p:nvSpPr>
        <p:spPr>
          <a:xfrm>
            <a:off x="6368873" y="760021"/>
            <a:ext cx="5823130" cy="6097979"/>
          </a:xfrm>
        </p:spPr>
        <p:txBody>
          <a:bodyPr>
            <a:noAutofit/>
          </a:bodyPr>
          <a:lstStyle/>
          <a:p>
            <a:pPr marL="0" indent="0">
              <a:lnSpc>
                <a:spcPts val="1120"/>
              </a:lnSpc>
              <a:spcBef>
                <a:spcPts val="0"/>
              </a:spcBef>
              <a:buNone/>
            </a:pPr>
            <a:r>
              <a:rPr lang="en-US" sz="1100" b="1" u="sng" dirty="0"/>
              <a:t>Possible missing coverage in CTG</a:t>
            </a:r>
            <a:endParaRPr lang="en-US" sz="1100" u="sng" dirty="0"/>
          </a:p>
          <a:p>
            <a:pPr marL="0" indent="0">
              <a:lnSpc>
                <a:spcPts val="1120"/>
              </a:lnSpc>
              <a:spcBef>
                <a:spcPts val="0"/>
              </a:spcBef>
              <a:buNone/>
            </a:pPr>
            <a:r>
              <a:rPr lang="en-US" sz="1100" dirty="0"/>
              <a:t>PR#68 documented that it fixed  Issue#306,  adding missing coverage to DIV ops.</a:t>
            </a:r>
          </a:p>
          <a:p>
            <a:pPr marL="0" indent="0">
              <a:lnSpc>
                <a:spcPts val="1120"/>
              </a:lnSpc>
              <a:spcBef>
                <a:spcPts val="0"/>
              </a:spcBef>
              <a:buNone/>
            </a:pPr>
            <a:r>
              <a:rPr lang="en-US" sz="1100" dirty="0"/>
              <a:t>While the cover condition was added, </a:t>
            </a:r>
            <a:r>
              <a:rPr lang="en-US" sz="1100" dirty="0" err="1"/>
              <a:t>ctg</a:t>
            </a:r>
            <a:r>
              <a:rPr lang="en-US" sz="1100" dirty="0"/>
              <a:t> appears to have not generated the test.</a:t>
            </a:r>
          </a:p>
          <a:p>
            <a:pPr marL="0" indent="0">
              <a:lnSpc>
                <a:spcPts val="1120"/>
              </a:lnSpc>
              <a:spcBef>
                <a:spcPts val="0"/>
              </a:spcBef>
              <a:buNone/>
            </a:pPr>
            <a:r>
              <a:rPr lang="en-US" sz="1100" dirty="0"/>
              <a:t>Because this PR didn’t publish a coverage report, it was discovered by manually looking through the PR and not finding the test condition.</a:t>
            </a:r>
          </a:p>
          <a:p>
            <a:pPr marL="0" indent="0">
              <a:lnSpc>
                <a:spcPts val="1120"/>
              </a:lnSpc>
              <a:spcBef>
                <a:spcPts val="0"/>
              </a:spcBef>
              <a:buNone/>
            </a:pPr>
            <a:endParaRPr lang="en-US" sz="1100" dirty="0"/>
          </a:p>
          <a:p>
            <a:pPr marL="0" indent="0">
              <a:lnSpc>
                <a:spcPts val="1120"/>
              </a:lnSpc>
              <a:spcBef>
                <a:spcPts val="0"/>
              </a:spcBef>
              <a:buNone/>
            </a:pPr>
            <a:r>
              <a:rPr lang="en-US" sz="1100" dirty="0"/>
              <a:t>It is unknown whether the test report would have noted the missing coverage.</a:t>
            </a:r>
          </a:p>
          <a:p>
            <a:pPr marL="0" indent="0">
              <a:lnSpc>
                <a:spcPts val="1120"/>
              </a:lnSpc>
              <a:spcBef>
                <a:spcPts val="0"/>
              </a:spcBef>
              <a:buNone/>
            </a:pPr>
            <a:r>
              <a:rPr lang="en-US" sz="1100" dirty="0"/>
              <a:t> - If the .</a:t>
            </a:r>
            <a:r>
              <a:rPr lang="en-US" sz="1100" dirty="0" err="1"/>
              <a:t>cfg</a:t>
            </a:r>
            <a:r>
              <a:rPr lang="en-US" sz="1100" dirty="0"/>
              <a:t> did correctly design the coverage, and the coverage report didn’t find anything missing, then we have a problem that may require fixing many tests.</a:t>
            </a:r>
          </a:p>
          <a:p>
            <a:pPr marL="0" indent="0">
              <a:lnSpc>
                <a:spcPts val="1120"/>
              </a:lnSpc>
              <a:spcBef>
                <a:spcPts val="0"/>
              </a:spcBef>
              <a:buNone/>
            </a:pPr>
            <a:r>
              <a:rPr lang="en-US" sz="1100" dirty="0"/>
              <a:t>-  If the .</a:t>
            </a:r>
            <a:r>
              <a:rPr lang="en-US" sz="1100" dirty="0" err="1"/>
              <a:t>cgf</a:t>
            </a:r>
            <a:r>
              <a:rPr lang="en-US" sz="1100" dirty="0"/>
              <a:t> didn’t define coverage correctly, then it merely needs to fix this particular test</a:t>
            </a:r>
          </a:p>
          <a:p>
            <a:pPr marL="0" indent="0">
              <a:lnSpc>
                <a:spcPts val="1120"/>
              </a:lnSpc>
              <a:spcBef>
                <a:spcPts val="0"/>
              </a:spcBef>
              <a:buNone/>
            </a:pPr>
            <a:r>
              <a:rPr lang="en-US" sz="1100" dirty="0"/>
              <a:t>If the .</a:t>
            </a:r>
            <a:r>
              <a:rPr lang="en-US" sz="1100" dirty="0" err="1"/>
              <a:t>dgf</a:t>
            </a:r>
            <a:r>
              <a:rPr lang="en-US" sz="1100" dirty="0"/>
              <a:t> did  define coverage correctly, and did coverage repot does show missing coverage, we need to fix </a:t>
            </a:r>
            <a:r>
              <a:rPr lang="en-US" sz="1100" dirty="0" err="1"/>
              <a:t>riscof</a:t>
            </a:r>
            <a:r>
              <a:rPr lang="en-US" sz="1100" dirty="0"/>
              <a:t> (or the test) to fix this specific bit of coverage.</a:t>
            </a:r>
          </a:p>
          <a:p>
            <a:pPr marL="0" indent="0">
              <a:lnSpc>
                <a:spcPts val="1120"/>
              </a:lnSpc>
              <a:spcBef>
                <a:spcPts val="0"/>
              </a:spcBef>
              <a:buNone/>
            </a:pPr>
            <a:endParaRPr lang="en-US" sz="1100" dirty="0"/>
          </a:p>
          <a:p>
            <a:pPr marL="0" indent="0">
              <a:lnSpc>
                <a:spcPts val="1120"/>
              </a:lnSpc>
              <a:spcBef>
                <a:spcPts val="0"/>
              </a:spcBef>
              <a:buNone/>
            </a:pPr>
            <a:r>
              <a:rPr lang="en-US" sz="1100" dirty="0"/>
              <a:t>We need to add to documentation for test developers that PRs should always publish coverage reports for the code that is changing </a:t>
            </a:r>
            <a:r>
              <a:rPr lang="en-US" sz="1100" dirty="0">
                <a:solidFill>
                  <a:srgbClr val="FF0000"/>
                </a:solidFill>
              </a:rPr>
              <a:t>&lt;&lt;AI: ??&gt;&gt;</a:t>
            </a:r>
            <a:endParaRPr lang="en-US" sz="1100" dirty="0"/>
          </a:p>
          <a:p>
            <a:pPr marL="0" indent="0">
              <a:lnSpc>
                <a:spcPts val="1120"/>
              </a:lnSpc>
              <a:spcBef>
                <a:spcPts val="0"/>
              </a:spcBef>
              <a:buNone/>
            </a:pPr>
            <a:r>
              <a:rPr lang="en-US" sz="1100" dirty="0"/>
              <a:t>We don’t ask for complete coverage of all tests because of the time required to run them (especially FP tests)</a:t>
            </a:r>
          </a:p>
          <a:p>
            <a:pPr marL="0" indent="0">
              <a:lnSpc>
                <a:spcPts val="1120"/>
              </a:lnSpc>
              <a:spcBef>
                <a:spcPts val="0"/>
              </a:spcBef>
              <a:buNone/>
            </a:pPr>
            <a:r>
              <a:rPr lang="en-US" sz="1100" dirty="0"/>
              <a:t>We should also establish regular CI that </a:t>
            </a:r>
            <a:r>
              <a:rPr lang="en-US" sz="1100" dirty="0" err="1"/>
              <a:t>cpmplete</a:t>
            </a:r>
            <a:r>
              <a:rPr lang="en-US" sz="1100" dirty="0"/>
              <a:t> re-test on a regular basis if there has been any update to tests (for Spike vs Sail)  </a:t>
            </a:r>
            <a:r>
              <a:rPr lang="en-US" sz="1100" dirty="0">
                <a:solidFill>
                  <a:srgbClr val="FF0000"/>
                </a:solidFill>
              </a:rPr>
              <a:t>&lt;&lt;AI: Chair?&gt;&gt;</a:t>
            </a:r>
            <a:endParaRPr lang="en-US" sz="1100" dirty="0"/>
          </a:p>
          <a:p>
            <a:pPr marL="0" indent="0">
              <a:buNone/>
            </a:pPr>
            <a:r>
              <a:rPr lang="en-US" sz="1100" b="1" u="sng" dirty="0"/>
              <a:t>Updating </a:t>
            </a:r>
            <a:r>
              <a:rPr lang="en-US" sz="1100" b="1" u="sng" dirty="0" err="1"/>
              <a:t>ctg</a:t>
            </a:r>
            <a:r>
              <a:rPr lang="en-US" sz="1100" b="1" u="sng" dirty="0"/>
              <a:t> for new extensions</a:t>
            </a:r>
            <a:br>
              <a:rPr lang="en-US" sz="1100" b="1" u="sng" dirty="0"/>
            </a:br>
            <a:r>
              <a:rPr lang="en-US" sz="1100" dirty="0"/>
              <a:t>Adding support for new extension with new opcodes in </a:t>
            </a:r>
            <a:r>
              <a:rPr lang="en-US" sz="1100" dirty="0" err="1"/>
              <a:t>ctg</a:t>
            </a:r>
            <a:r>
              <a:rPr lang="en-US" sz="1100" dirty="0"/>
              <a:t> is fairly complex: tests can’t be added without also modifying the instruction parser. one proposal is to leverage the parser that the GCC tools generate (and Spike incorporates) to handle the parsing , instead of maintaining our  own parser. That parser is C++, and we need to adapt/interface it into  the </a:t>
            </a:r>
            <a:r>
              <a:rPr lang="en-US" sz="1100" dirty="0" err="1"/>
              <a:t>ctg</a:t>
            </a:r>
            <a:r>
              <a:rPr lang="en-US" sz="1100" dirty="0"/>
              <a:t> Python environment </a:t>
            </a:r>
            <a:r>
              <a:rPr lang="en-US" sz="1100" dirty="0">
                <a:solidFill>
                  <a:srgbClr val="FF0000"/>
                </a:solidFill>
              </a:rPr>
              <a:t>&lt;&lt;AI: Chair&gt;&gt;</a:t>
            </a:r>
            <a:endParaRPr lang="en-US" sz="1100" dirty="0"/>
          </a:p>
        </p:txBody>
      </p:sp>
      <p:sp>
        <p:nvSpPr>
          <p:cNvPr id="9" name="Content Placeholder 8">
            <a:extLst>
              <a:ext uri="{FF2B5EF4-FFF2-40B4-BE49-F238E27FC236}">
                <a16:creationId xmlns:a16="http://schemas.microsoft.com/office/drawing/2014/main" id="{D205E918-B610-2F4F-BA2E-05787BC8E9BB}"/>
              </a:ext>
            </a:extLst>
          </p:cNvPr>
          <p:cNvSpPr>
            <a:spLocks noGrp="1"/>
          </p:cNvSpPr>
          <p:nvPr>
            <p:ph sz="half" idx="1"/>
          </p:nvPr>
        </p:nvSpPr>
        <p:spPr>
          <a:xfrm>
            <a:off x="334869" y="760021"/>
            <a:ext cx="5530672" cy="6097979"/>
          </a:xfrm>
        </p:spPr>
        <p:txBody>
          <a:bodyPr>
            <a:noAutofit/>
          </a:bodyPr>
          <a:lstStyle/>
          <a:p>
            <a:pPr marL="0" indent="0">
              <a:lnSpc>
                <a:spcPts val="1120"/>
              </a:lnSpc>
              <a:spcBef>
                <a:spcPts val="0"/>
              </a:spcBef>
              <a:buNone/>
            </a:pPr>
            <a:endParaRPr lang="en-US" sz="1100" dirty="0"/>
          </a:p>
          <a:p>
            <a:pPr marL="0" indent="0">
              <a:lnSpc>
                <a:spcPts val="1120"/>
              </a:lnSpc>
              <a:spcBef>
                <a:spcPts val="0"/>
              </a:spcBef>
              <a:buNone/>
            </a:pPr>
            <a:r>
              <a:rPr lang="en-US" sz="1100" b="1" u="sng" dirty="0"/>
              <a:t>Running </a:t>
            </a:r>
            <a:r>
              <a:rPr lang="en-US" sz="1100" b="1" u="sng" dirty="0" err="1"/>
              <a:t>riscof</a:t>
            </a:r>
            <a:r>
              <a:rPr lang="en-US" sz="1100" b="1" u="sng" dirty="0"/>
              <a:t> with GCC12</a:t>
            </a:r>
          </a:p>
          <a:p>
            <a:pPr marL="0" indent="0">
              <a:lnSpc>
                <a:spcPts val="1120"/>
              </a:lnSpc>
              <a:spcBef>
                <a:spcPts val="0"/>
              </a:spcBef>
              <a:buNone/>
            </a:pPr>
            <a:r>
              <a:rPr lang="en-US" sz="1100" dirty="0"/>
              <a:t>Gcc10  makes assumptions  that the “rv64ic” implies “</a:t>
            </a:r>
            <a:r>
              <a:rPr lang="en-US" sz="1100" dirty="0" err="1"/>
              <a:t>zicsr</a:t>
            </a:r>
            <a:r>
              <a:rPr lang="en-US" sz="1100" dirty="0"/>
              <a:t>”, but gcc12 I no longer makes the same  assumption. </a:t>
            </a:r>
          </a:p>
          <a:p>
            <a:pPr marL="0" indent="0">
              <a:lnSpc>
                <a:spcPts val="1120"/>
              </a:lnSpc>
              <a:spcBef>
                <a:spcPts val="0"/>
              </a:spcBef>
              <a:buNone/>
            </a:pPr>
            <a:r>
              <a:rPr lang="en-US" sz="1100" dirty="0"/>
              <a:t>This cause gcc12 generate different code for DUT and SAIL, so signature differs and test failed unexpected.</a:t>
            </a:r>
          </a:p>
          <a:p>
            <a:pPr marL="0" indent="0">
              <a:lnSpc>
                <a:spcPts val="1120"/>
              </a:lnSpc>
              <a:spcBef>
                <a:spcPts val="0"/>
              </a:spcBef>
              <a:buNone/>
            </a:pPr>
            <a:r>
              <a:rPr lang="en-US" sz="1100" dirty="0" err="1"/>
              <a:t>Riscof</a:t>
            </a:r>
            <a:r>
              <a:rPr lang="en-US" sz="1100" dirty="0"/>
              <a:t> handles model-specific (RVMODEL)macrocode SAIL different from DUT; in general, tests only set the march string to the minimum needed for the test – but don’t know whether model specific RVMODEL macros use extensions beyond what tests need. </a:t>
            </a:r>
          </a:p>
          <a:p>
            <a:pPr marL="0" indent="0">
              <a:lnSpc>
                <a:spcPts val="1120"/>
              </a:lnSpc>
              <a:spcBef>
                <a:spcPts val="0"/>
              </a:spcBef>
              <a:buNone/>
            </a:pPr>
            <a:r>
              <a:rPr lang="en-US" sz="1100" dirty="0"/>
              <a:t>Solutions: </a:t>
            </a:r>
          </a:p>
          <a:p>
            <a:pPr marL="0" indent="0">
              <a:lnSpc>
                <a:spcPts val="1120"/>
              </a:lnSpc>
              <a:spcBef>
                <a:spcPts val="0"/>
              </a:spcBef>
              <a:buNone/>
            </a:pPr>
            <a:r>
              <a:rPr lang="en-US" sz="1100" dirty="0"/>
              <a:t> - have </a:t>
            </a:r>
            <a:r>
              <a:rPr lang="en-US" sz="1100" dirty="0" err="1"/>
              <a:t>riscof</a:t>
            </a:r>
            <a:r>
              <a:rPr lang="en-US" sz="1100" dirty="0"/>
              <a:t> always insert  “</a:t>
            </a:r>
            <a:r>
              <a:rPr lang="en-US" sz="1100" dirty="0" err="1"/>
              <a:t>Zicsr</a:t>
            </a:r>
            <a:r>
              <a:rPr lang="en-US" sz="1100" dirty="0"/>
              <a:t>” and “</a:t>
            </a:r>
            <a:r>
              <a:rPr lang="en-US" sz="1100" dirty="0" err="1"/>
              <a:t>zifence</a:t>
            </a:r>
            <a:r>
              <a:rPr lang="en-US" sz="1100" dirty="0"/>
              <a:t>” into the right place in the “march” string </a:t>
            </a:r>
          </a:p>
          <a:p>
            <a:pPr marL="0" indent="0">
              <a:lnSpc>
                <a:spcPts val="1120"/>
              </a:lnSpc>
              <a:spcBef>
                <a:spcPts val="0"/>
              </a:spcBef>
              <a:buNone/>
            </a:pPr>
            <a:r>
              <a:rPr lang="en-US" sz="1100" dirty="0"/>
              <a:t>  -- (can’t simply append – ordering matters)</a:t>
            </a:r>
          </a:p>
          <a:p>
            <a:pPr marL="0" indent="0">
              <a:lnSpc>
                <a:spcPts val="1120"/>
              </a:lnSpc>
              <a:spcBef>
                <a:spcPts val="0"/>
              </a:spcBef>
              <a:buNone/>
            </a:pPr>
            <a:r>
              <a:rPr lang="en-US" sz="1100" dirty="0"/>
              <a:t>  -- still breaks if RVMODEL macros use something unrelated to extensions being tested</a:t>
            </a:r>
          </a:p>
          <a:p>
            <a:pPr marL="0" indent="0">
              <a:lnSpc>
                <a:spcPts val="1120"/>
              </a:lnSpc>
              <a:spcBef>
                <a:spcPts val="0"/>
              </a:spcBef>
              <a:buNone/>
            </a:pPr>
            <a:r>
              <a:rPr lang="en-US" sz="1100" dirty="0"/>
              <a:t>  -- need to add the insertion function into </a:t>
            </a:r>
            <a:r>
              <a:rPr lang="en-US" sz="1100" dirty="0" err="1"/>
              <a:t>iscof</a:t>
            </a:r>
            <a:endParaRPr lang="en-US" sz="1100" dirty="0"/>
          </a:p>
          <a:p>
            <a:pPr marL="0" indent="0">
              <a:lnSpc>
                <a:spcPts val="1120"/>
              </a:lnSpc>
              <a:spcBef>
                <a:spcPts val="0"/>
              </a:spcBef>
              <a:buNone/>
            </a:pPr>
            <a:r>
              <a:rPr lang="en-US" sz="1100" dirty="0"/>
              <a:t> - always use the full march string for every test</a:t>
            </a:r>
          </a:p>
          <a:p>
            <a:pPr marL="0" indent="0">
              <a:lnSpc>
                <a:spcPts val="1120"/>
              </a:lnSpc>
              <a:spcBef>
                <a:spcPts val="0"/>
              </a:spcBef>
              <a:buNone/>
            </a:pPr>
            <a:r>
              <a:rPr lang="en-US" sz="1100" dirty="0"/>
              <a:t>  -- this can result in mismatches depending on how .o files are linked </a:t>
            </a:r>
            <a:br>
              <a:rPr lang="en-US" sz="1100" dirty="0"/>
            </a:br>
            <a:r>
              <a:rPr lang="en-US" sz="1100" dirty="0"/>
              <a:t>    (primarily because of C-extensions</a:t>
            </a:r>
          </a:p>
          <a:p>
            <a:pPr marL="0" indent="0">
              <a:lnSpc>
                <a:spcPts val="1120"/>
              </a:lnSpc>
              <a:spcBef>
                <a:spcPts val="0"/>
              </a:spcBef>
              <a:buNone/>
            </a:pPr>
            <a:r>
              <a:rPr lang="en-US" sz="1100" dirty="0"/>
              <a:t> - add a YAML parameter to the </a:t>
            </a:r>
            <a:r>
              <a:rPr lang="en-US" sz="1100" dirty="0" err="1"/>
              <a:t>riscv</a:t>
            </a:r>
            <a:r>
              <a:rPr lang="en-US" sz="1100" dirty="0"/>
              <a:t>-config file that describes which  non-base-ISA ops are needed by RVMODEL macros</a:t>
            </a:r>
          </a:p>
          <a:p>
            <a:pPr marL="0" indent="0">
              <a:lnSpc>
                <a:spcPts val="1120"/>
              </a:lnSpc>
              <a:spcBef>
                <a:spcPts val="0"/>
              </a:spcBef>
              <a:buNone/>
            </a:pPr>
            <a:r>
              <a:rPr lang="en-US" sz="1100" dirty="0"/>
              <a:t>  -- this should work, </a:t>
            </a:r>
          </a:p>
          <a:p>
            <a:pPr marL="0" indent="0">
              <a:lnSpc>
                <a:spcPts val="1120"/>
              </a:lnSpc>
              <a:spcBef>
                <a:spcPts val="0"/>
              </a:spcBef>
              <a:buNone/>
            </a:pPr>
            <a:r>
              <a:rPr lang="en-US" sz="1100" dirty="0"/>
              <a:t> </a:t>
            </a:r>
          </a:p>
          <a:p>
            <a:pPr marL="0" indent="0">
              <a:lnSpc>
                <a:spcPts val="1120"/>
              </a:lnSpc>
              <a:spcBef>
                <a:spcPts val="0"/>
              </a:spcBef>
              <a:buNone/>
            </a:pPr>
            <a:r>
              <a:rPr lang="en-US" sz="1100" dirty="0"/>
              <a:t>Pawan has is proposed a new python function </a:t>
            </a:r>
          </a:p>
          <a:p>
            <a:pPr marL="0" indent="0">
              <a:lnSpc>
                <a:spcPts val="1120"/>
              </a:lnSpc>
              <a:spcBef>
                <a:spcPts val="0"/>
              </a:spcBef>
              <a:buNone/>
            </a:pPr>
            <a:r>
              <a:rPr lang="en-US" sz="1100" dirty="0"/>
              <a:t>     </a:t>
            </a:r>
            <a:r>
              <a:rPr lang="en-US" sz="1100" dirty="0" err="1"/>
              <a:t>add_to_isa</a:t>
            </a:r>
            <a:r>
              <a:rPr lang="en-US" sz="1100" dirty="0"/>
              <a:t>(&lt;</a:t>
            </a:r>
            <a:r>
              <a:rPr lang="en-US" sz="1100" dirty="0" err="1"/>
              <a:t>isa_var_name</a:t>
            </a:r>
            <a:r>
              <a:rPr lang="en-US" sz="1100" dirty="0"/>
              <a:t>&gt;,[”ext1”,….”</a:t>
            </a:r>
            <a:r>
              <a:rPr lang="en-US" sz="1100" dirty="0" err="1"/>
              <a:t>extn</a:t>
            </a:r>
            <a:r>
              <a:rPr lang="en-US" sz="1100" dirty="0"/>
              <a:t>”]),  </a:t>
            </a:r>
          </a:p>
          <a:p>
            <a:pPr marL="0" indent="0">
              <a:lnSpc>
                <a:spcPts val="1120"/>
              </a:lnSpc>
              <a:spcBef>
                <a:spcPts val="0"/>
              </a:spcBef>
              <a:buNone/>
            </a:pPr>
            <a:r>
              <a:rPr lang="en-US" sz="1100" dirty="0"/>
              <a:t>to </a:t>
            </a:r>
            <a:r>
              <a:rPr lang="en-US" sz="1100" dirty="0" err="1"/>
              <a:t>handlle</a:t>
            </a:r>
            <a:r>
              <a:rPr lang="en-US" sz="1100" dirty="0"/>
              <a:t> inserting extension parameters into the compile  string as part of </a:t>
            </a:r>
            <a:r>
              <a:rPr lang="en-US" sz="1100" dirty="0" err="1"/>
              <a:t>riscof</a:t>
            </a:r>
            <a:r>
              <a:rPr lang="en-US" sz="1100" dirty="0"/>
              <a:t> package, The default code should use this, and just insert nothing  if nothing is needed beyond base ops. We need to get resource to do this </a:t>
            </a:r>
            <a:r>
              <a:rPr lang="en-US" sz="1100" dirty="0">
                <a:solidFill>
                  <a:srgbClr val="FF0000"/>
                </a:solidFill>
              </a:rPr>
              <a:t>&lt;&lt;AI: Chair&gt;&gt;</a:t>
            </a:r>
            <a:endParaRPr lang="en-US" sz="1100" dirty="0"/>
          </a:p>
          <a:p>
            <a:pPr marL="0" indent="0">
              <a:lnSpc>
                <a:spcPts val="1120"/>
              </a:lnSpc>
              <a:spcBef>
                <a:spcPts val="0"/>
              </a:spcBef>
              <a:buNone/>
            </a:pPr>
            <a:endParaRPr lang="en-US" sz="1100" dirty="0"/>
          </a:p>
          <a:p>
            <a:pPr marL="0" indent="0">
              <a:lnSpc>
                <a:spcPts val="1120"/>
              </a:lnSpc>
              <a:spcBef>
                <a:spcPts val="0"/>
              </a:spcBef>
              <a:buNone/>
            </a:pPr>
            <a:r>
              <a:rPr lang="en-US" sz="1100" dirty="0"/>
              <a:t>It was also noted that the same problem can occur if RVMODEL macros are used inside test</a:t>
            </a:r>
          </a:p>
          <a:p>
            <a:pPr marL="0" indent="0">
              <a:lnSpc>
                <a:spcPts val="1120"/>
              </a:lnSpc>
              <a:spcBef>
                <a:spcPts val="0"/>
              </a:spcBef>
              <a:buNone/>
            </a:pPr>
            <a:r>
              <a:rPr lang="en-US" sz="1100" dirty="0"/>
              <a:t>(e.g. after CODE_BEGIN and before CODE_END. The current spec assumes that the RVMODEL_HALT macro could be inserted in multiple places in the code, and documentation should ensure that it and any other RVMODEL is not inserted into production tests (though  could be done for debug)  </a:t>
            </a:r>
            <a:r>
              <a:rPr lang="en-US" sz="1100" dirty="0">
                <a:solidFill>
                  <a:srgbClr val="FF0000"/>
                </a:solidFill>
              </a:rPr>
              <a:t>&lt;&lt;AI: Chair-emeritus&gt;&gt;</a:t>
            </a:r>
          </a:p>
          <a:p>
            <a:pPr marL="0" indent="0">
              <a:lnSpc>
                <a:spcPts val="1120"/>
              </a:lnSpc>
              <a:spcBef>
                <a:spcPts val="0"/>
              </a:spcBef>
              <a:buNone/>
            </a:pPr>
            <a:endParaRPr lang="en-US" sz="1100" dirty="0"/>
          </a:p>
          <a:p>
            <a:pPr marL="0" indent="0">
              <a:lnSpc>
                <a:spcPts val="1120"/>
              </a:lnSpc>
              <a:spcBef>
                <a:spcPts val="0"/>
              </a:spcBef>
              <a:buNone/>
            </a:pPr>
            <a:r>
              <a:rPr lang="en-US" sz="1100" dirty="0"/>
              <a:t>PR#68 suppose to fixed breaking coverage. but it has not. The CGT will need to be fixed.</a:t>
            </a:r>
          </a:p>
          <a:p>
            <a:pPr marL="0" indent="0">
              <a:lnSpc>
                <a:spcPts val="1120"/>
              </a:lnSpc>
              <a:spcBef>
                <a:spcPts val="0"/>
              </a:spcBef>
              <a:buNone/>
            </a:pPr>
            <a:r>
              <a:rPr lang="en-US" sz="1100" dirty="0"/>
              <a:t>We will need a checkpoint to verify GTG, just incase new PRs breaks the CTG.</a:t>
            </a:r>
          </a:p>
          <a:p>
            <a:pPr marL="0" indent="0">
              <a:lnSpc>
                <a:spcPts val="1120"/>
              </a:lnSpc>
              <a:spcBef>
                <a:spcPts val="0"/>
              </a:spcBef>
              <a:buNone/>
            </a:pPr>
            <a:r>
              <a:rPr lang="en-US" sz="1100" dirty="0"/>
              <a:t>Ideally we should check CTG for all tests when a PR been created, but currently we only check CTG for the test that PR touched, it is </a:t>
            </a:r>
            <a:r>
              <a:rPr lang="en-US" sz="1100" dirty="0" err="1"/>
              <a:t>becasuse</a:t>
            </a:r>
            <a:r>
              <a:rPr lang="en-US" sz="1100" dirty="0"/>
              <a:t> some FP test CTG taking too long time to run.</a:t>
            </a:r>
          </a:p>
          <a:p>
            <a:pPr marL="0" indent="0">
              <a:lnSpc>
                <a:spcPts val="1120"/>
              </a:lnSpc>
              <a:spcBef>
                <a:spcPts val="0"/>
              </a:spcBef>
              <a:buNone/>
            </a:pPr>
            <a:endParaRPr lang="en-US" sz="1100" dirty="0"/>
          </a:p>
        </p:txBody>
      </p:sp>
    </p:spTree>
    <p:extLst>
      <p:ext uri="{BB962C8B-B14F-4D97-AF65-F5344CB8AC3E}">
        <p14:creationId xmlns:p14="http://schemas.microsoft.com/office/powerpoint/2010/main" val="129420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918A-CBD6-4FFF-B0AF-A7F400DD9F89}"/>
              </a:ext>
            </a:extLst>
          </p:cNvPr>
          <p:cNvSpPr>
            <a:spLocks noGrp="1"/>
          </p:cNvSpPr>
          <p:nvPr>
            <p:ph type="title"/>
          </p:nvPr>
        </p:nvSpPr>
        <p:spPr>
          <a:xfrm>
            <a:off x="838200" y="1"/>
            <a:ext cx="10515600" cy="760020"/>
          </a:xfrm>
          <a:solidFill>
            <a:schemeClr val="accent1"/>
          </a:solidFill>
        </p:spPr>
        <p:txBody>
          <a:bodyPr>
            <a:normAutofit/>
          </a:bodyPr>
          <a:lstStyle/>
          <a:p>
            <a:pPr algn="ctr"/>
            <a:r>
              <a:rPr lang="en-GB" b="1" dirty="0">
                <a:solidFill>
                  <a:schemeClr val="bg1"/>
                </a:solidFill>
              </a:rPr>
              <a:t>Decisions &amp; Action Items</a:t>
            </a:r>
          </a:p>
        </p:txBody>
      </p:sp>
      <p:sp>
        <p:nvSpPr>
          <p:cNvPr id="4" name="Content Placeholder 3">
            <a:extLst>
              <a:ext uri="{FF2B5EF4-FFF2-40B4-BE49-F238E27FC236}">
                <a16:creationId xmlns:a16="http://schemas.microsoft.com/office/drawing/2014/main" id="{E4ED3E38-4703-4974-AD8F-66844AF9E1FC}"/>
              </a:ext>
            </a:extLst>
          </p:cNvPr>
          <p:cNvSpPr>
            <a:spLocks noGrp="1"/>
          </p:cNvSpPr>
          <p:nvPr>
            <p:ph sz="half" idx="1"/>
          </p:nvPr>
        </p:nvSpPr>
        <p:spPr>
          <a:xfrm>
            <a:off x="207817" y="1177160"/>
            <a:ext cx="5436809" cy="5680840"/>
          </a:xfrm>
        </p:spPr>
        <p:txBody>
          <a:bodyPr lIns="0" rIns="0">
            <a:normAutofit/>
          </a:bodyPr>
          <a:lstStyle/>
          <a:p>
            <a:pPr marL="0" indent="0">
              <a:buNone/>
            </a:pPr>
            <a:r>
              <a:rPr lang="en-GB" sz="2000" b="1" u="sng" dirty="0"/>
              <a:t>Decisions ()</a:t>
            </a:r>
            <a:br>
              <a:rPr lang="en-GB" sz="2000" u="sng" dirty="0"/>
            </a:br>
            <a:endParaRPr lang="en-US" sz="2000" dirty="0"/>
          </a:p>
          <a:p>
            <a:pPr marL="0" indent="0">
              <a:buNone/>
            </a:pPr>
            <a:r>
              <a:rPr lang="en-US" sz="1800" dirty="0">
                <a:latin typeface="Calibri" panose="020F0502020204030204" pitchFamily="34" charset="0"/>
              </a:rPr>
              <a:t>No self-checking tests unless absolutely necessary</a:t>
            </a:r>
            <a:br>
              <a:rPr lang="en-US" sz="1800" dirty="0">
                <a:latin typeface="Calibri" panose="020F0502020204030204" pitchFamily="34" charset="0"/>
              </a:rPr>
            </a:br>
            <a:r>
              <a:rPr lang="en-US" sz="1800" dirty="0">
                <a:latin typeface="Calibri" panose="020F0502020204030204" pitchFamily="34" charset="0"/>
              </a:rPr>
              <a:t> (e.g. for non-deterministic tests)</a:t>
            </a:r>
          </a:p>
          <a:p>
            <a:pPr marL="0" indent="0">
              <a:buNone/>
            </a:pPr>
            <a:r>
              <a:rPr lang="en-US" sz="1800" dirty="0">
                <a:latin typeface="Calibri" panose="020F0502020204030204" pitchFamily="34" charset="0"/>
              </a:rPr>
              <a:t>Add new mailing list for branding questions</a:t>
            </a:r>
          </a:p>
          <a:p>
            <a:pPr marL="0" indent="0">
              <a:buNone/>
            </a:pPr>
            <a:r>
              <a:rPr lang="en-US" sz="1800" dirty="0">
                <a:latin typeface="Calibri" panose="020F0502020204030204" pitchFamily="34" charset="0"/>
              </a:rPr>
              <a:t>Need a tool to </a:t>
            </a:r>
            <a:br>
              <a:rPr lang="en-US" sz="1800" dirty="0">
                <a:latin typeface="Calibri" panose="020F0502020204030204" pitchFamily="34" charset="0"/>
              </a:rPr>
            </a:br>
            <a:r>
              <a:rPr lang="en-US" sz="1800" dirty="0">
                <a:latin typeface="Calibri" panose="020F0502020204030204" pitchFamily="34" charset="0"/>
              </a:rPr>
              <a:t>   -  expand profile name to </a:t>
            </a:r>
            <a:r>
              <a:rPr lang="en-US" sz="1800" dirty="0" err="1">
                <a:latin typeface="Calibri" panose="020F0502020204030204" pitchFamily="34" charset="0"/>
              </a:rPr>
              <a:t>riscv</a:t>
            </a:r>
            <a:r>
              <a:rPr lang="en-US" sz="1800" dirty="0">
                <a:latin typeface="Calibri" panose="020F0502020204030204" pitchFamily="34" charset="0"/>
              </a:rPr>
              <a:t>-config format, or </a:t>
            </a:r>
            <a:br>
              <a:rPr lang="en-US" sz="1800" dirty="0">
                <a:latin typeface="Calibri" panose="020F0502020204030204" pitchFamily="34" charset="0"/>
              </a:rPr>
            </a:br>
            <a:r>
              <a:rPr lang="en-US" sz="1800" dirty="0">
                <a:latin typeface="Calibri" panose="020F0502020204030204" pitchFamily="34" charset="0"/>
              </a:rPr>
              <a:t>   - provide a pre-populated YAML doc </a:t>
            </a:r>
            <a:br>
              <a:rPr lang="en-US" sz="1800" dirty="0">
                <a:latin typeface="Calibri" panose="020F0502020204030204" pitchFamily="34" charset="0"/>
              </a:rPr>
            </a:br>
            <a:r>
              <a:rPr lang="en-US" sz="1800" dirty="0">
                <a:latin typeface="Calibri" panose="020F0502020204030204" pitchFamily="34" charset="0"/>
              </a:rPr>
              <a:t>     with minimum requirements</a:t>
            </a:r>
          </a:p>
          <a:p>
            <a:pPr marL="0" indent="0">
              <a:buNone/>
            </a:pPr>
            <a:r>
              <a:rPr lang="en-US" sz="1800" dirty="0">
                <a:latin typeface="Calibri" panose="020F0502020204030204" pitchFamily="34" charset="0"/>
              </a:rPr>
              <a:t>Need a tool that checks whether one </a:t>
            </a:r>
            <a:r>
              <a:rPr lang="en-US" sz="1800" dirty="0" err="1">
                <a:latin typeface="Calibri" panose="020F0502020204030204" pitchFamily="34" charset="0"/>
              </a:rPr>
              <a:t>riscv</a:t>
            </a:r>
            <a:r>
              <a:rPr lang="en-US" sz="1800" dirty="0">
                <a:latin typeface="Calibri" panose="020F0502020204030204" pitchFamily="34" charset="0"/>
              </a:rPr>
              <a:t>-config YAML file is the superset of another</a:t>
            </a: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a:p>
            <a:pPr marL="0" indent="0">
              <a:buNone/>
            </a:pPr>
            <a:endParaRPr lang="en-US" sz="1800" dirty="0">
              <a:latin typeface="Calibri" panose="020F0502020204030204" pitchFamily="34" charset="0"/>
            </a:endParaRPr>
          </a:p>
        </p:txBody>
      </p:sp>
      <p:sp>
        <p:nvSpPr>
          <p:cNvPr id="5" name="Content Placeholder 4">
            <a:extLst>
              <a:ext uri="{FF2B5EF4-FFF2-40B4-BE49-F238E27FC236}">
                <a16:creationId xmlns:a16="http://schemas.microsoft.com/office/drawing/2014/main" id="{279CF8A0-FAF9-406B-9F2D-489555E9511E}"/>
              </a:ext>
            </a:extLst>
          </p:cNvPr>
          <p:cNvSpPr>
            <a:spLocks noGrp="1"/>
          </p:cNvSpPr>
          <p:nvPr>
            <p:ph sz="half" idx="2"/>
          </p:nvPr>
        </p:nvSpPr>
        <p:spPr>
          <a:xfrm>
            <a:off x="5743253" y="1093077"/>
            <a:ext cx="6448747" cy="5764923"/>
          </a:xfrm>
        </p:spPr>
        <p:txBody>
          <a:bodyPr lIns="0" rIns="0">
            <a:normAutofit/>
          </a:bodyPr>
          <a:lstStyle/>
          <a:p>
            <a:pPr marL="0" indent="0">
              <a:buNone/>
            </a:pPr>
            <a:r>
              <a:rPr lang="en-GB" sz="1400" b="1" u="sng" dirty="0"/>
              <a:t>Outstanding Action Items</a:t>
            </a:r>
            <a:endParaRPr lang="en-US" sz="1400" dirty="0"/>
          </a:p>
          <a:p>
            <a:pPr>
              <a:spcBef>
                <a:spcPts val="0"/>
              </a:spcBef>
              <a:buFontTx/>
              <a:buChar char="-"/>
            </a:pPr>
            <a:r>
              <a:rPr lang="en-US" sz="1400" dirty="0"/>
              <a:t>Add test failure debug hints in readme &lt;</a:t>
            </a:r>
            <a:r>
              <a:rPr lang="en-US" sz="1400" dirty="0">
                <a:solidFill>
                  <a:srgbClr val="FF0000"/>
                </a:solidFill>
              </a:rPr>
              <a:t>inspire, </a:t>
            </a:r>
            <a:r>
              <a:rPr lang="en-US" sz="1400" dirty="0" err="1">
                <a:solidFill>
                  <a:srgbClr val="FF0000"/>
                </a:solidFill>
              </a:rPr>
              <a:t>incore</a:t>
            </a:r>
            <a:r>
              <a:rPr lang="en-US" sz="1400" dirty="0">
                <a:solidFill>
                  <a:srgbClr val="FF0000"/>
                </a:solidFill>
              </a:rPr>
              <a:t>, </a:t>
            </a:r>
            <a:r>
              <a:rPr lang="en-US" sz="1400" dirty="0" err="1">
                <a:solidFill>
                  <a:srgbClr val="FF0000"/>
                </a:solidFill>
              </a:rPr>
              <a:t>axiomise</a:t>
            </a:r>
            <a:r>
              <a:rPr lang="en-US" sz="1400" dirty="0"/>
              <a:t>&gt;</a:t>
            </a:r>
          </a:p>
          <a:p>
            <a:pPr>
              <a:spcBef>
                <a:spcPts val="0"/>
              </a:spcBef>
              <a:buFontTx/>
              <a:buChar char="-"/>
            </a:pPr>
            <a:r>
              <a:rPr lang="en-US" sz="1400" dirty="0"/>
              <a:t>Look for and setup ref-signature-as a service site using docker image of Sail and tests &lt;</a:t>
            </a:r>
            <a:r>
              <a:rPr lang="en-US" sz="1400" dirty="0">
                <a:solidFill>
                  <a:srgbClr val="FF0000"/>
                </a:solidFill>
              </a:rPr>
              <a:t> Chair</a:t>
            </a:r>
            <a:r>
              <a:rPr lang="en-US" sz="1400" dirty="0"/>
              <a:t> &gt; </a:t>
            </a:r>
            <a:r>
              <a:rPr lang="en-US" sz="1400" dirty="0">
                <a:solidFill>
                  <a:schemeClr val="accent2"/>
                </a:solidFill>
              </a:rPr>
              <a:t>funding for this yes</a:t>
            </a:r>
          </a:p>
          <a:p>
            <a:pPr>
              <a:spcBef>
                <a:spcPts val="0"/>
              </a:spcBef>
              <a:buFontTx/>
              <a:buChar char="-"/>
            </a:pPr>
            <a:r>
              <a:rPr lang="en-US" sz="1400" dirty="0"/>
              <a:t>Develop plugins for </a:t>
            </a:r>
            <a:r>
              <a:rPr lang="en-US" sz="1400" dirty="0" err="1"/>
              <a:t>podman</a:t>
            </a:r>
            <a:r>
              <a:rPr lang="en-US" sz="1400" dirty="0"/>
              <a:t> as well as remote container &lt;</a:t>
            </a:r>
            <a:r>
              <a:rPr lang="en-US" sz="1400" dirty="0">
                <a:solidFill>
                  <a:srgbClr val="FF0000"/>
                </a:solidFill>
              </a:rPr>
              <a:t> HC?</a:t>
            </a:r>
            <a:r>
              <a:rPr lang="en-US" sz="1400" dirty="0"/>
              <a:t> &gt;</a:t>
            </a:r>
          </a:p>
          <a:p>
            <a:pPr>
              <a:spcBef>
                <a:spcPts val="0"/>
              </a:spcBef>
              <a:buFontTx/>
              <a:buChar char="-"/>
            </a:pPr>
            <a:r>
              <a:rPr lang="en-US" sz="1400" dirty="0"/>
              <a:t>Propose new wording for Bare mode encoding restrictions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Set up a TG to define </a:t>
            </a:r>
            <a:r>
              <a:rPr lang="en-US" sz="1400" dirty="0" err="1">
                <a:latin typeface="Calibri" panose="020F0502020204030204" pitchFamily="34" charset="0"/>
              </a:rPr>
              <a:t>Async</a:t>
            </a:r>
            <a:r>
              <a:rPr lang="en-US" sz="1400" dirty="0">
                <a:latin typeface="Calibri" panose="020F0502020204030204" pitchFamily="34" charset="0"/>
              </a:rPr>
              <a:t> Event Generator specs (test interface, Model interface, generator SW that can interface to RTL and simulators, sample shims for Spike and Sail &lt;</a:t>
            </a:r>
            <a:r>
              <a:rPr lang="en-US" sz="1400" dirty="0">
                <a:solidFill>
                  <a:srgbClr val="FF0000"/>
                </a:solidFill>
                <a:latin typeface="Calibri" panose="020F0502020204030204" pitchFamily="34" charset="0"/>
              </a:rPr>
              <a:t>chair</a:t>
            </a:r>
            <a:r>
              <a:rPr lang="en-US" sz="1400" dirty="0">
                <a:latin typeface="Calibri" panose="020F0502020204030204" pitchFamily="34" charset="0"/>
              </a:rPr>
              <a:t>&gt;</a:t>
            </a:r>
          </a:p>
          <a:p>
            <a:pPr>
              <a:spcBef>
                <a:spcPts val="0"/>
              </a:spcBef>
              <a:buFontTx/>
              <a:buChar char="-"/>
            </a:pPr>
            <a:r>
              <a:rPr lang="en-US" sz="1400" dirty="0"/>
              <a:t>(issue #203) Add fence test with all set bits) &lt;</a:t>
            </a:r>
            <a:r>
              <a:rPr lang="en-US" sz="1400" dirty="0">
                <a:solidFill>
                  <a:srgbClr val="FF0000"/>
                </a:solidFill>
              </a:rPr>
              <a:t>dev partners</a:t>
            </a:r>
            <a:r>
              <a:rPr lang="en-US" sz="1400" dirty="0"/>
              <a:t>&gt;</a:t>
            </a:r>
          </a:p>
          <a:p>
            <a:pPr>
              <a:spcBef>
                <a:spcPts val="0"/>
              </a:spcBef>
              <a:buFontTx/>
              <a:buChar char="-"/>
            </a:pPr>
            <a:r>
              <a:rPr lang="en-US" sz="1400" dirty="0"/>
              <a:t>(issue#119) Add </a:t>
            </a:r>
            <a:r>
              <a:rPr lang="en-US" sz="1400" dirty="0" err="1"/>
              <a:t>rm</a:t>
            </a:r>
            <a:r>
              <a:rPr lang="en-US" sz="1400" dirty="0"/>
              <a:t> field </a:t>
            </a:r>
            <a:r>
              <a:rPr lang="en-US" sz="1400" dirty="0" err="1"/>
              <a:t>fence.i</a:t>
            </a:r>
            <a:r>
              <a:rPr lang="en-US" sz="1400" dirty="0"/>
              <a:t>  walking ones test </a:t>
            </a:r>
            <a:r>
              <a:rPr lang="en-US" sz="1400" dirty="0">
                <a:latin typeface="Calibri" panose="020F0502020204030204" pitchFamily="34" charset="0"/>
              </a:rPr>
              <a:t>&lt;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Rewrite test-</a:t>
            </a:r>
            <a:r>
              <a:rPr lang="en-US" sz="1400" dirty="0" err="1">
                <a:latin typeface="Calibri" panose="020F0502020204030204" pitchFamily="34" charset="0"/>
              </a:rPr>
              <a:t>Format_spec</a:t>
            </a:r>
            <a:r>
              <a:rPr lang="en-US" sz="1400" dirty="0">
                <a:latin typeface="Calibri" panose="020F0502020204030204" pitchFamily="34" charset="0"/>
              </a:rPr>
              <a:t>, splitting into test dev guidelines and model </a:t>
            </a:r>
            <a:r>
              <a:rPr lang="en-US" sz="1400" dirty="0" err="1">
                <a:latin typeface="Calibri" panose="020F0502020204030204" pitchFamily="34" charset="0"/>
              </a:rPr>
              <a:t>reqs</a:t>
            </a:r>
            <a:r>
              <a:rPr lang="en-US" sz="1400" dirty="0">
                <a:latin typeface="Calibri" panose="020F0502020204030204" pitchFamily="34" charset="0"/>
              </a:rPr>
              <a:t>, </a:t>
            </a:r>
            <a:r>
              <a:rPr lang="en-US" sz="1400" strike="sngStrike" dirty="0">
                <a:latin typeface="Calibri" panose="020F0502020204030204" pitchFamily="34" charset="0"/>
              </a:rPr>
              <a:t>update &gt;</a:t>
            </a:r>
          </a:p>
          <a:p>
            <a:pPr>
              <a:spcBef>
                <a:spcPts val="0"/>
              </a:spcBef>
              <a:buFontTx/>
              <a:buChar char="-"/>
            </a:pPr>
            <a:r>
              <a:rPr lang="en-US" sz="1400" dirty="0">
                <a:latin typeface="Calibri" panose="020F0502020204030204" pitchFamily="34" charset="0"/>
              </a:rPr>
              <a:t>Add PTE&lt;level&gt; to Sail trace as an option &lt;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TLB disable option to Sail&lt;</a:t>
            </a:r>
            <a:r>
              <a:rPr lang="en-US" sz="1400" dirty="0">
                <a:solidFill>
                  <a:srgbClr val="FF0000"/>
                </a:solidFill>
                <a:latin typeface="Calibri" panose="020F0502020204030204" pitchFamily="34" charset="0"/>
              </a:rPr>
              <a:t>Sail</a:t>
            </a:r>
            <a:r>
              <a:rPr lang="en-US" sz="1400" dirty="0">
                <a:latin typeface="Calibri" panose="020F0502020204030204" pitchFamily="34" charset="0"/>
              </a:rPr>
              <a:t>&gt; </a:t>
            </a:r>
          </a:p>
          <a:p>
            <a:pPr>
              <a:spcBef>
                <a:spcPts val="0"/>
              </a:spcBef>
              <a:buFontTx/>
              <a:buChar char="-"/>
            </a:pPr>
            <a:r>
              <a:rPr lang="en-US" sz="1400" dirty="0">
                <a:latin typeface="Calibri" panose="020F0502020204030204" pitchFamily="34" charset="0"/>
              </a:rPr>
              <a:t>Add F/D </a:t>
            </a:r>
            <a:r>
              <a:rPr lang="en-US" sz="1400" dirty="0" err="1">
                <a:latin typeface="Calibri" panose="020F0502020204030204" pitchFamily="34" charset="0"/>
              </a:rPr>
              <a:t>status.FS</a:t>
            </a:r>
            <a:r>
              <a:rPr lang="en-US" sz="1400" dirty="0">
                <a:latin typeface="Calibri" panose="020F0502020204030204" pitchFamily="34" charset="0"/>
              </a:rPr>
              <a:t> tests&lt;</a:t>
            </a:r>
            <a:r>
              <a:rPr lang="en-US" sz="1400" dirty="0">
                <a:solidFill>
                  <a:srgbClr val="FF0000"/>
                </a:solidFill>
                <a:latin typeface="Calibri" panose="020F0502020204030204" pitchFamily="34" charset="0"/>
              </a:rPr>
              <a:t>chair/dev partners</a:t>
            </a:r>
            <a:r>
              <a:rPr lang="en-US" sz="1400" dirty="0">
                <a:latin typeface="Calibri" panose="020F0502020204030204" pitchFamily="34" charset="0"/>
              </a:rPr>
              <a:t>&gt;</a:t>
            </a:r>
          </a:p>
          <a:p>
            <a:pPr>
              <a:spcBef>
                <a:spcPts val="0"/>
              </a:spcBef>
              <a:buFontTx/>
              <a:buChar char="-"/>
            </a:pPr>
            <a:r>
              <a:rPr lang="en-US" sz="1400" dirty="0">
                <a:latin typeface="Calibri" panose="020F0502020204030204" pitchFamily="34" charset="0"/>
              </a:rPr>
              <a:t>decide how to test for profile specified arch options</a:t>
            </a:r>
          </a:p>
          <a:p>
            <a:pPr>
              <a:spcBef>
                <a:spcPts val="0"/>
              </a:spcBef>
              <a:buFontTx/>
              <a:buChar char="-"/>
            </a:pPr>
            <a:r>
              <a:rPr lang="en-US" sz="1400" dirty="0">
                <a:latin typeface="Calibri" panose="020F0502020204030204" pitchFamily="34" charset="0"/>
              </a:rPr>
              <a:t>Generate list of testable profile item</a:t>
            </a:r>
          </a:p>
          <a:p>
            <a:pPr>
              <a:spcBef>
                <a:spcPts val="0"/>
              </a:spcBef>
              <a:buFontTx/>
              <a:buChar char="-"/>
            </a:pPr>
            <a:r>
              <a:rPr lang="en-US" sz="1400" dirty="0">
                <a:latin typeface="Calibri" panose="020F0502020204030204" pitchFamily="34" charset="0"/>
              </a:rPr>
              <a:t>Determine who is responsible profile definition? (TSC / </a:t>
            </a:r>
            <a:r>
              <a:rPr lang="en-US" sz="1400" dirty="0" err="1">
                <a:latin typeface="Calibri" panose="020F0502020204030204" pitchFamily="34" charset="0"/>
              </a:rPr>
              <a:t>Krste</a:t>
            </a:r>
            <a:r>
              <a:rPr lang="en-US" sz="1400" dirty="0">
                <a:latin typeface="Calibri" panose="020F0502020204030204" pitchFamily="34" charset="0"/>
              </a:rPr>
              <a:t> / Greg): </a:t>
            </a:r>
          </a:p>
          <a:p>
            <a:pPr>
              <a:spcBef>
                <a:spcPts val="0"/>
              </a:spcBef>
              <a:buFontTx/>
              <a:buChar char="-"/>
            </a:pPr>
            <a:r>
              <a:rPr lang="en-US" sz="1400" dirty="0">
                <a:latin typeface="Calibri" panose="020F0502020204030204" pitchFamily="34" charset="0"/>
              </a:rPr>
              <a:t>Define </a:t>
            </a:r>
            <a:r>
              <a:rPr lang="en-US" sz="1400" dirty="0" err="1">
                <a:latin typeface="Calibri" panose="020F0502020204030204" pitchFamily="34" charset="0"/>
              </a:rPr>
              <a:t>github</a:t>
            </a:r>
            <a:r>
              <a:rPr lang="en-US" sz="1400" dirty="0">
                <a:latin typeface="Calibri" panose="020F0502020204030204" pitchFamily="34" charset="0"/>
              </a:rPr>
              <a:t> file that describes existing tests, to be updated on every merge.</a:t>
            </a:r>
          </a:p>
          <a:p>
            <a:pPr>
              <a:spcBef>
                <a:spcPts val="0"/>
              </a:spcBef>
              <a:buFontTx/>
              <a:buChar char="-"/>
            </a:pPr>
            <a:r>
              <a:rPr lang="en-US" sz="1400" dirty="0"/>
              <a:t>explore litmus tests, try to get sail model support answers and test timings </a:t>
            </a:r>
            <a:r>
              <a:rPr lang="en-US" sz="1400" dirty="0">
                <a:solidFill>
                  <a:srgbClr val="FF0000"/>
                </a:solidFill>
              </a:rPr>
              <a:t>&lt; RISCV&gt;</a:t>
            </a:r>
            <a:endParaRPr lang="en-US" sz="1400" dirty="0"/>
          </a:p>
          <a:p>
            <a:pPr>
              <a:spcBef>
                <a:spcPts val="0"/>
              </a:spcBef>
              <a:buFontTx/>
              <a:buChar char="-"/>
            </a:pPr>
            <a:r>
              <a:rPr lang="en-US" sz="1400" dirty="0"/>
              <a:t>document a </a:t>
            </a:r>
            <a:r>
              <a:rPr lang="en-US" sz="1400" dirty="0" err="1"/>
              <a:t>std</a:t>
            </a:r>
            <a:r>
              <a:rPr lang="en-US" sz="1400" dirty="0"/>
              <a:t> way to escape an interrupt wait loop in tests, </a:t>
            </a:r>
            <a:r>
              <a:rPr lang="en-US" sz="1400" dirty="0">
                <a:solidFill>
                  <a:srgbClr val="FF0000"/>
                </a:solidFill>
              </a:rPr>
              <a:t>&lt;</a:t>
            </a:r>
            <a:r>
              <a:rPr lang="en-US" sz="1400" dirty="0" err="1">
                <a:solidFill>
                  <a:srgbClr val="FF0000"/>
                </a:solidFill>
              </a:rPr>
              <a:t>prev</a:t>
            </a:r>
            <a:r>
              <a:rPr lang="en-US" sz="1400" dirty="0">
                <a:solidFill>
                  <a:srgbClr val="FF0000"/>
                </a:solidFill>
              </a:rPr>
              <a:t> chair&gt; </a:t>
            </a:r>
          </a:p>
          <a:p>
            <a:pPr>
              <a:spcBef>
                <a:spcPts val="0"/>
              </a:spcBef>
              <a:buFontTx/>
              <a:buChar char="-"/>
            </a:pPr>
            <a:r>
              <a:rPr lang="en-US" sz="1400" dirty="0"/>
              <a:t>write a new </a:t>
            </a:r>
            <a:r>
              <a:rPr lang="en-US" sz="1400" dirty="0" err="1"/>
              <a:t>SoW</a:t>
            </a:r>
            <a:r>
              <a:rPr lang="en-US" sz="1400" dirty="0"/>
              <a:t> for WFI tests </a:t>
            </a:r>
            <a:r>
              <a:rPr lang="en-US" sz="1400" dirty="0">
                <a:solidFill>
                  <a:srgbClr val="FF0000"/>
                </a:solidFill>
              </a:rPr>
              <a:t>&lt;</a:t>
            </a:r>
            <a:r>
              <a:rPr lang="en-US" sz="1400" dirty="0" err="1">
                <a:solidFill>
                  <a:srgbClr val="FF0000"/>
                </a:solidFill>
              </a:rPr>
              <a:t>prev</a:t>
            </a:r>
            <a:r>
              <a:rPr lang="en-US" sz="1400" dirty="0">
                <a:solidFill>
                  <a:srgbClr val="FF0000"/>
                </a:solidFill>
              </a:rPr>
              <a:t> chair&gt; </a:t>
            </a:r>
          </a:p>
          <a:p>
            <a:pPr>
              <a:spcBef>
                <a:spcPts val="0"/>
              </a:spcBef>
              <a:buFontTx/>
              <a:buChar char="-"/>
            </a:pPr>
            <a:r>
              <a:rPr lang="en-US" sz="1400" dirty="0"/>
              <a:t>Write a new </a:t>
            </a:r>
            <a:r>
              <a:rPr lang="en-US" sz="1400" dirty="0" err="1"/>
              <a:t>SoW</a:t>
            </a:r>
            <a:r>
              <a:rPr lang="en-US" sz="1400" dirty="0"/>
              <a:t> for uncompressed, unaligned instruction traps when C-</a:t>
            </a:r>
            <a:r>
              <a:rPr lang="en-US" sz="1400" dirty="0" err="1"/>
              <a:t>ext</a:t>
            </a:r>
            <a:r>
              <a:rPr lang="en-US" sz="1400" dirty="0"/>
              <a:t> is enabled </a:t>
            </a:r>
            <a:r>
              <a:rPr lang="en-US" sz="1400" dirty="0">
                <a:solidFill>
                  <a:srgbClr val="FF0000"/>
                </a:solidFill>
              </a:rPr>
              <a:t>&lt;</a:t>
            </a:r>
            <a:r>
              <a:rPr lang="en-US" sz="1400" dirty="0" err="1">
                <a:solidFill>
                  <a:srgbClr val="FF0000"/>
                </a:solidFill>
              </a:rPr>
              <a:t>prev</a:t>
            </a:r>
            <a:r>
              <a:rPr lang="en-US" sz="1400" dirty="0">
                <a:solidFill>
                  <a:srgbClr val="FF0000"/>
                </a:solidFill>
              </a:rPr>
              <a:t> chair&gt; </a:t>
            </a:r>
            <a:endParaRPr lang="en-US" sz="1400" dirty="0"/>
          </a:p>
          <a:p>
            <a:pPr>
              <a:spcBef>
                <a:spcPts val="0"/>
              </a:spcBef>
              <a:buFontTx/>
              <a:buChar char="-"/>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marL="0" indent="0">
              <a:spcBef>
                <a:spcPts val="0"/>
              </a:spcBef>
              <a:buNone/>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spcBef>
                <a:spcPts val="0"/>
              </a:spcBef>
              <a:buFontTx/>
              <a:buChar char="-"/>
            </a:pPr>
            <a:endParaRPr lang="en-US" sz="1400" dirty="0">
              <a:latin typeface="Calibri" panose="020F0502020204030204" pitchFamily="34" charset="0"/>
            </a:endParaRPr>
          </a:p>
          <a:p>
            <a:pPr>
              <a:buFontTx/>
              <a:buChar char="-"/>
            </a:pPr>
            <a:endParaRPr lang="en-US" sz="1400" dirty="0"/>
          </a:p>
          <a:p>
            <a:pPr>
              <a:buFontTx/>
              <a:buChar char="-"/>
            </a:pPr>
            <a:endParaRPr lang="en-US" sz="1400" dirty="0"/>
          </a:p>
          <a:p>
            <a:pPr>
              <a:buFontTx/>
              <a:buChar char="-"/>
            </a:pPr>
            <a:endParaRPr lang="en-US" sz="1400" dirty="0">
              <a:latin typeface="Calibri" panose="020F0502020204030204" pitchFamily="34" charset="0"/>
            </a:endParaRPr>
          </a:p>
          <a:p>
            <a:pPr marL="0" indent="0">
              <a:buNone/>
            </a:pPr>
            <a:endParaRPr lang="en-US" sz="1400" dirty="0"/>
          </a:p>
          <a:p>
            <a:pPr marL="0" indent="0">
              <a:buNone/>
            </a:pPr>
            <a:endParaRPr lang="en-US" sz="1400" dirty="0"/>
          </a:p>
          <a:p>
            <a:pPr marL="0" indent="0">
              <a:buNone/>
            </a:pPr>
            <a:endParaRPr lang="en-GB" sz="1400" dirty="0"/>
          </a:p>
          <a:p>
            <a:pPr marL="0" indent="0">
              <a:buNone/>
            </a:pPr>
            <a:endParaRPr lang="en-GB" sz="1400" dirty="0"/>
          </a:p>
        </p:txBody>
      </p:sp>
    </p:spTree>
    <p:extLst>
      <p:ext uri="{BB962C8B-B14F-4D97-AF65-F5344CB8AC3E}">
        <p14:creationId xmlns:p14="http://schemas.microsoft.com/office/powerpoint/2010/main" val="3293446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1227708</TotalTime>
  <Words>6908</Words>
  <Application>Microsoft Macintosh PowerPoint</Application>
  <PresentationFormat>Widescreen</PresentationFormat>
  <Paragraphs>818</Paragraphs>
  <Slides>20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Architectural Test SIG Call –Minutes</vt:lpstr>
      <vt:lpstr>PowerPoint Presentation</vt:lpstr>
      <vt:lpstr>PowerPoint Presentation</vt:lpstr>
      <vt:lpstr>Only RISC-V Members May Attend</vt:lpstr>
      <vt:lpstr>SIG Charter</vt:lpstr>
      <vt:lpstr>Adminstrative Pointers</vt:lpstr>
      <vt:lpstr>Meeting Agenda</vt:lpstr>
      <vt:lpstr>Discussion</vt:lpstr>
      <vt:lpstr>Decisions &amp; Action Items</vt:lpstr>
      <vt:lpstr>BACKUP</vt:lpstr>
      <vt:lpstr>Future Topics</vt:lpstr>
      <vt:lpstr>Trap Handler VM translation</vt:lpstr>
      <vt:lpstr>PowerPoint Presentation</vt:lpstr>
      <vt:lpstr>Draft Test_Dev Guidelines</vt:lpstr>
      <vt:lpstr>Draft:  External Arch-Test Spec</vt:lpstr>
      <vt:lpstr>Pull/Issue Status</vt:lpstr>
      <vt:lpstr>JIRA Status</vt:lpstr>
      <vt:lpstr>Non-determinism in Architectural Tests</vt:lpstr>
      <vt:lpstr>Framework Requirements </vt:lpstr>
      <vt:lpstr>Test Acceptance Criteria</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Trace Task Group</dc:title>
  <dc:creator>Gajinder Panesar</dc:creator>
  <cp:lastModifiedBy>Microsoft Office User</cp:lastModifiedBy>
  <cp:revision>1999</cp:revision>
  <cp:lastPrinted>2022-08-11T14:26:43Z</cp:lastPrinted>
  <dcterms:created xsi:type="dcterms:W3CDTF">2018-05-10T10:51:37Z</dcterms:created>
  <dcterms:modified xsi:type="dcterms:W3CDTF">2023-09-28T16:09:15Z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398c1c-5e94-454c-bbc4-eb8a4a50b8b0_Enabled">
    <vt:lpwstr>true</vt:lpwstr>
  </property>
  <property fmtid="{D5CDD505-2E9C-101B-9397-08002B2CF9AE}" pid="3" name="MSIP_Label_10398c1c-5e94-454c-bbc4-eb8a4a50b8b0_SetDate">
    <vt:lpwstr>2021-06-09T14:51:58Z</vt:lpwstr>
  </property>
  <property fmtid="{D5CDD505-2E9C-101B-9397-08002B2CF9AE}" pid="4" name="MSIP_Label_10398c1c-5e94-454c-bbc4-eb8a4a50b8b0_Method">
    <vt:lpwstr>Privileged</vt:lpwstr>
  </property>
  <property fmtid="{D5CDD505-2E9C-101B-9397-08002B2CF9AE}" pid="5" name="MSIP_Label_10398c1c-5e94-454c-bbc4-eb8a4a50b8b0_Name">
    <vt:lpwstr>Public</vt:lpwstr>
  </property>
  <property fmtid="{D5CDD505-2E9C-101B-9397-08002B2CF9AE}" pid="6" name="MSIP_Label_10398c1c-5e94-454c-bbc4-eb8a4a50b8b0_SiteId">
    <vt:lpwstr>d466216a-c643-434a-9c2e-057448c17cbe</vt:lpwstr>
  </property>
  <property fmtid="{D5CDD505-2E9C-101B-9397-08002B2CF9AE}" pid="7" name="MSIP_Label_10398c1c-5e94-454c-bbc4-eb8a4a50b8b0_ActionId">
    <vt:lpwstr>924b7a47-75e3-4e8d-9240-0b94adb73404</vt:lpwstr>
  </property>
  <property fmtid="{D5CDD505-2E9C-101B-9397-08002B2CF9AE}" pid="8" name="MSIP_Label_10398c1c-5e94-454c-bbc4-eb8a4a50b8b0_ContentBits">
    <vt:lpwstr>0</vt:lpwstr>
  </property>
</Properties>
</file>