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368" r:id="rId4"/>
    <p:sldId id="257" r:id="rId5"/>
    <p:sldId id="356" r:id="rId6"/>
    <p:sldId id="259" r:id="rId7"/>
    <p:sldId id="291" r:id="rId8"/>
    <p:sldId id="343" r:id="rId9"/>
    <p:sldId id="367" r:id="rId10"/>
    <p:sldId id="359" r:id="rId11"/>
    <p:sldId id="375" r:id="rId12"/>
    <p:sldId id="260" r:id="rId13"/>
    <p:sldId id="371" r:id="rId14"/>
    <p:sldId id="372" r:id="rId15"/>
    <p:sldId id="346" r:id="rId16"/>
    <p:sldId id="351" r:id="rId17"/>
    <p:sldId id="357" r:id="rId18"/>
    <p:sldId id="349" r:id="rId19"/>
    <p:sldId id="35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2/27/23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27/02/2023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27/02/2023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a:sym typeface="Wingdings" pitchFamily="2" charset="2"/>
              </a:rPr>
              <a:t>, 23Feb2023 </a:t>
            </a:r>
            <a:r>
              <a:rPr lang="en-US" dirty="0">
                <a:sym typeface="Wingdings" pitchFamily="2" charset="2"/>
              </a:rPr>
              <a:t>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6" y="1034979"/>
            <a:ext cx="9375114" cy="5909310"/>
          </a:xfrm>
          <a:prstGeom prst="rect">
            <a:avLst/>
          </a:prstGeom>
          <a:noFill/>
        </p:spPr>
        <p:txBody>
          <a:bodyPr wrap="square" rtlCol="0">
            <a:spAutoFit/>
          </a:bodyPr>
          <a:lstStyle/>
          <a:p>
            <a:pPr marL="285750" indent="-285750">
              <a:buFont typeface="Arial" panose="020B0604020202020204" pitchFamily="34" charset="0"/>
              <a:buChar char="•"/>
            </a:pPr>
            <a:r>
              <a:rPr lang="en-US" dirty="0"/>
              <a:t>Update trap handler to deal with mode transitions (primarily one VM mode to another)</a:t>
            </a:r>
          </a:p>
          <a:p>
            <a:pPr marL="285750" indent="-285750">
              <a:buFont typeface="Arial" panose="020B0604020202020204" pitchFamily="34" charset="0"/>
              <a:buChar char="•"/>
            </a:pPr>
            <a:r>
              <a:rPr lang="en-US" dirty="0"/>
              <a:t>Split and update </a:t>
            </a:r>
            <a:r>
              <a:rPr lang="en-US" dirty="0" err="1"/>
              <a:t>Test_Format_Spec</a:t>
            </a:r>
            <a:r>
              <a:rPr lang="en-US" dirty="0"/>
              <a:t> into </a:t>
            </a:r>
          </a:p>
          <a:p>
            <a:pPr marL="742950" lvl="1" indent="-285750">
              <a:buFont typeface="Arial" panose="020B0604020202020204" pitchFamily="34" charset="0"/>
              <a:buChar char="•"/>
            </a:pPr>
            <a:r>
              <a:rPr lang="en-US" dirty="0" err="1"/>
              <a:t>TestDev_Guideline_Spec</a:t>
            </a:r>
            <a:r>
              <a:rPr lang="en-US" dirty="0"/>
              <a:t> – primarily the structure of tests </a:t>
            </a:r>
            <a:br>
              <a:rPr lang="en-US" dirty="0"/>
            </a:br>
            <a:r>
              <a:rPr lang="en-US" dirty="0"/>
              <a:t>	and required/optional RVTEST_ macros_</a:t>
            </a:r>
          </a:p>
          <a:p>
            <a:pPr marL="742950" lvl="1" indent="-285750">
              <a:buFont typeface="Arial" panose="020B0604020202020204" pitchFamily="34" charset="0"/>
              <a:buChar char="•"/>
            </a:pPr>
            <a:r>
              <a:rPr lang="en-US" dirty="0"/>
              <a:t> </a:t>
            </a:r>
            <a:r>
              <a:rPr lang="en-US" dirty="0" err="1"/>
              <a:t>ACT_interface_Spec</a:t>
            </a:r>
            <a:r>
              <a:rPr lang="en-US" dirty="0"/>
              <a:t> – primarily all the RVMODEL_ macros</a:t>
            </a:r>
          </a:p>
          <a:p>
            <a:pPr marL="285750" indent="-285750">
              <a:buFont typeface="Arial" panose="020B0604020202020204" pitchFamily="34" charset="0"/>
              <a:buChar char="•"/>
            </a:pPr>
            <a:r>
              <a:rPr lang="en-US" dirty="0"/>
              <a:t>Close outstanding issues</a:t>
            </a:r>
          </a:p>
          <a:p>
            <a:pPr marL="285750" indent="-285750">
              <a:buFont typeface="Arial" panose="020B0604020202020204" pitchFamily="34" charset="0"/>
              <a:buChar char="•"/>
            </a:pPr>
            <a:r>
              <a:rPr lang="en-US" dirty="0"/>
              <a:t> Closing outstanding pull requests</a:t>
            </a:r>
          </a:p>
          <a:p>
            <a:pPr marL="742950" lvl="1" indent="-285750">
              <a:buFont typeface="Arial" panose="020B0604020202020204" pitchFamily="34" charset="0"/>
              <a:buChar char="•"/>
            </a:pPr>
            <a:r>
              <a:rPr lang="en-US" dirty="0"/>
              <a:t>Primarily reviewing extension additions: PMP, </a:t>
            </a:r>
            <a:r>
              <a:rPr lang="en-US" dirty="0" err="1"/>
              <a:t>ePMP</a:t>
            </a:r>
            <a:r>
              <a:rPr lang="en-US" dirty="0"/>
              <a:t>, </a:t>
            </a:r>
            <a:r>
              <a:rPr lang="en-US" dirty="0" err="1"/>
              <a:t>CBO.zero</a:t>
            </a:r>
            <a:endParaRPr lang="en-US" dirty="0"/>
          </a:p>
          <a:p>
            <a:pPr marL="285750" indent="-285750">
              <a:buFont typeface="Arial" panose="020B0604020202020204" pitchFamily="34" charset="0"/>
              <a:buChar char="•"/>
            </a:pPr>
            <a:r>
              <a:rPr lang="en-US" dirty="0"/>
              <a:t>Reference Signature as a Service (Golden Model WG)</a:t>
            </a:r>
          </a:p>
          <a:p>
            <a:pPr marL="285750" indent="-285750">
              <a:buFont typeface="Arial" panose="020B0604020202020204" pitchFamily="34" charset="0"/>
              <a:buChar char="•"/>
            </a:pPr>
            <a:r>
              <a:rPr lang="en-US" dirty="0"/>
              <a:t> support for handling constrained non deterministic results (e.g. misaligned load/store/branch)</a:t>
            </a:r>
          </a:p>
          <a:p>
            <a:pPr marL="285750" indent="-285750">
              <a:buFont typeface="Arial" panose="020B0604020202020204" pitchFamily="34" charset="0"/>
              <a:buChar char="•"/>
            </a:pPr>
            <a:r>
              <a:rPr lang="en-US" dirty="0"/>
              <a:t> Trick boxes of timing/concurrency support</a:t>
            </a:r>
          </a:p>
          <a:p>
            <a:pPr marL="742950" lvl="1" indent="-285750">
              <a:buFont typeface="Arial" panose="020B0604020202020204" pitchFamily="34" charset="0"/>
              <a:buChar char="•"/>
            </a:pPr>
            <a:r>
              <a:rPr lang="en-US" dirty="0"/>
              <a:t>Interrupt event generator ( interrupt testing)</a:t>
            </a:r>
          </a:p>
          <a:p>
            <a:pPr marL="742950" lvl="1" indent="-285750">
              <a:buFont typeface="Arial" panose="020B0604020202020204" pitchFamily="34" charset="0"/>
              <a:buChar char="•"/>
            </a:pPr>
            <a:r>
              <a:rPr lang="en-US" dirty="0"/>
              <a:t>Memory event generator (LR/SC, Atomic ops, WRS, mem model (TSO, WMO)</a:t>
            </a:r>
          </a:p>
          <a:p>
            <a:pPr marL="742950" lvl="1" indent="-285750">
              <a:buFont typeface="Arial" panose="020B0604020202020204" pitchFamily="34" charset="0"/>
              <a:buChar char="•"/>
            </a:pPr>
            <a:r>
              <a:rPr lang="en-US" dirty="0"/>
              <a:t>Debug/Trace command interface (</a:t>
            </a:r>
            <a:r>
              <a:rPr lang="en-US" dirty="0" err="1"/>
              <a:t>Etrace</a:t>
            </a:r>
            <a:r>
              <a:rPr lang="en-US" dirty="0"/>
              <a:t>, </a:t>
            </a:r>
            <a:r>
              <a:rPr lang="en-US" dirty="0" err="1"/>
              <a:t>Ntrace</a:t>
            </a:r>
            <a:r>
              <a:rPr lang="en-US" dirty="0"/>
              <a:t>) </a:t>
            </a:r>
            <a:r>
              <a:rPr lang="en-US" dirty="0">
                <a:sym typeface="Wingdings" pitchFamily="2" charset="2"/>
              </a:rPr>
              <a:t></a:t>
            </a:r>
            <a:endParaRPr lang="en-US" dirty="0"/>
          </a:p>
          <a:p>
            <a:pPr marL="285750" indent="-285750">
              <a:buFont typeface="Arial" panose="020B0604020202020204" pitchFamily="34" charset="0"/>
              <a:buChar char="•"/>
            </a:pPr>
            <a:r>
              <a:rPr lang="en-US" dirty="0"/>
              <a:t>Minimal support for TLBs and cache op testing (which likely requires simple cache/TLB models whose behavior can be controlled enough to test .</a:t>
            </a:r>
          </a:p>
          <a:p>
            <a:pPr marL="285750" indent="-285750">
              <a:buFont typeface="Arial" panose="020B0604020202020204" pitchFamily="34" charset="0"/>
              <a:buChar char="•"/>
            </a:pPr>
            <a:r>
              <a:rPr lang="en-US" dirty="0"/>
              <a:t>DUT debug support: out-of-line assertion macro </a:t>
            </a:r>
          </a:p>
          <a:p>
            <a:pPr marL="742950" lvl="1" indent="-285750">
              <a:buFont typeface="Arial" panose="020B0604020202020204" pitchFamily="34" charset="0"/>
              <a:buChar char="•"/>
            </a:pPr>
            <a:r>
              <a:rPr lang="en-US" dirty="0"/>
              <a:t>(currently very model specific, and costly because all </a:t>
            </a:r>
            <a:r>
              <a:rPr lang="en-US" dirty="0" err="1"/>
              <a:t>inlined</a:t>
            </a:r>
            <a:r>
              <a:rPr lang="en-US" dirty="0"/>
              <a:t> code</a:t>
            </a:r>
            <a:br>
              <a:rPr lang="en-US" dirty="0"/>
            </a:br>
            <a:r>
              <a:rPr lang="en-US" dirty="0"/>
              <a:t>define an API subroutine call with a standard narrow interface).</a:t>
            </a:r>
          </a:p>
          <a:p>
            <a:pPr marL="285750" indent="-285750">
              <a:buFont typeface="Arial" panose="020B0604020202020204" pitchFamily="34" charset="0"/>
              <a:buChar char="•"/>
            </a:pPr>
            <a:r>
              <a:rPr lang="en-US" dirty="0"/>
              <a:t>OS support? (besides Debian, Ubuntu): e.g. Centos, </a:t>
            </a:r>
            <a:r>
              <a:rPr lang="en-US" dirty="0" err="1"/>
              <a:t>RockyLinux</a:t>
            </a:r>
            <a:r>
              <a:rPr lang="en-US" dirty="0"/>
              <a:t>, Windows, Mac, etc.</a:t>
            </a:r>
          </a:p>
          <a:p>
            <a:pPr marL="285750" indent="-285750">
              <a:buFont typeface="Arial" panose="020B0604020202020204" pitchFamily="34" charset="0"/>
              <a:buChar char="•"/>
            </a:pPr>
            <a:r>
              <a:rPr lang="en-US" dirty="0"/>
              <a:t>Others?: coverage</a:t>
            </a:r>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450870164"/>
              </p:ext>
            </p:extLst>
          </p:nvPr>
        </p:nvGraphicFramePr>
        <p:xfrm>
          <a:off x="171008" y="803510"/>
          <a:ext cx="11567853" cy="350113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03-nov-22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 few test issues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 (</a:t>
                      </a:r>
                      <a:r>
                        <a:rPr lang="en-US" sz="1200" b="0" i="0" u="none" strike="noStrike" baseline="0" dirty="0" err="1">
                          <a:solidFill>
                            <a:srgbClr val="FF0000"/>
                          </a:solidFill>
                          <a:effectLst/>
                          <a:latin typeface="Calibri" panose="020F0502020204030204" pitchFamily="34" charset="0"/>
                        </a:rPr>
                        <a:t>rmv</a:t>
                      </a:r>
                      <a:r>
                        <a:rPr lang="en-US" sz="1200" b="0" i="0" u="none" strike="noStrike" baseline="0" dirty="0">
                          <a:solidFill>
                            <a:srgbClr val="FF0000"/>
                          </a:solidFill>
                          <a:effectLst/>
                          <a:latin typeface="Calibri" panose="020F0502020204030204" pitchFamily="34" charset="0"/>
                        </a:rPr>
                        <a:t> conditionals)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06614180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signatures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Close?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Questions answered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7572708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7"/>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Statement of Work for New Tests: A-extension and </a:t>
            </a:r>
            <a:r>
              <a:rPr lang="en-US" sz="1600" dirty="0" err="1"/>
              <a:t>misc</a:t>
            </a:r>
            <a:r>
              <a:rPr lang="en-US" sz="1600" dirty="0"/>
              <a:t> coverage updates and test cleanup</a:t>
            </a:r>
          </a:p>
          <a:p>
            <a:pPr lvl="1">
              <a:buFont typeface="+mj-lt"/>
              <a:buAutoNum type="arabicPeriod"/>
            </a:pPr>
            <a:r>
              <a:rPr lang="en-US" sz="1600" dirty="0"/>
              <a:t>Self-certify: it is OK to have incomplete YAML (e.g. exact format of all CSR WARL fields)</a:t>
            </a:r>
          </a:p>
          <a:p>
            <a:pPr lvl="1">
              <a:buFont typeface="+mj-lt"/>
              <a:buAutoNum type="arabicPeriod"/>
            </a:pPr>
            <a:r>
              <a:rPr lang="en-US" sz="1600" dirty="0"/>
              <a:t>Dynamically Generated Tests? (e.g. vector)</a:t>
            </a:r>
          </a:p>
          <a:p>
            <a:pPr lvl="1">
              <a:buFont typeface="+mj-lt"/>
              <a:buAutoNum type="arabicPeriod"/>
            </a:pPr>
            <a:r>
              <a:rPr lang="en-US" sz="1600" dirty="0"/>
              <a:t>Priorities going forward</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50000"/>
                  </a:schemeClr>
                </a:solidFill>
              </a:rPr>
              <a:t>“Trick Boxes”–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Interrupt Generator TG (interrupt testing)</a:t>
            </a:r>
          </a:p>
          <a:p>
            <a:pPr lvl="2">
              <a:buFont typeface="+mj-lt"/>
              <a:buAutoNum type="arabicPeriod"/>
            </a:pPr>
            <a:r>
              <a:rPr lang="en-US" sz="1200" dirty="0" err="1">
                <a:solidFill>
                  <a:schemeClr val="bg1">
                    <a:lumMod val="50000"/>
                  </a:schemeClr>
                </a:solidFill>
              </a:rPr>
              <a:t>Async</a:t>
            </a:r>
            <a:r>
              <a:rPr lang="en-US" sz="1200" dirty="0">
                <a:solidFill>
                  <a:schemeClr val="bg1">
                    <a:lumMod val="50000"/>
                  </a:schemeClr>
                </a:solidFill>
              </a:rPr>
              <a:t> External Memory Access Generator (LR/SC, </a:t>
            </a:r>
            <a:r>
              <a:rPr lang="en-US" sz="1200" dirty="0" err="1">
                <a:solidFill>
                  <a:schemeClr val="bg1">
                    <a:lumMod val="50000"/>
                  </a:schemeClr>
                </a:solidFill>
              </a:rPr>
              <a:t>WRS.xxx</a:t>
            </a:r>
            <a:r>
              <a:rPr lang="en-US" sz="1200" dirty="0">
                <a:solidFill>
                  <a:schemeClr val="bg1">
                    <a:lumMod val="50000"/>
                  </a:schemeClr>
                </a:solidFill>
              </a:rPr>
              <a:t>, </a:t>
            </a:r>
            <a:r>
              <a:rPr lang="en-US" sz="1200" dirty="0" err="1">
                <a:solidFill>
                  <a:schemeClr val="bg1">
                    <a:lumMod val="50000"/>
                  </a:schemeClr>
                </a:solidFill>
              </a:rPr>
              <a:t>Zicntr</a:t>
            </a:r>
            <a:r>
              <a:rPr lang="en-US" sz="1200" dirty="0">
                <a:solidFill>
                  <a:schemeClr val="bg1">
                    <a:lumMod val="50000"/>
                  </a:schemeClr>
                </a:solidFill>
              </a:rPr>
              <a:t>/</a:t>
            </a:r>
            <a:r>
              <a:rPr lang="en-US" sz="1200" dirty="0" err="1">
                <a:solidFill>
                  <a:schemeClr val="bg1">
                    <a:lumMod val="50000"/>
                  </a:schemeClr>
                </a:solidFill>
              </a:rPr>
              <a:t>Zihpm</a:t>
            </a:r>
            <a:r>
              <a:rPr lang="en-US" sz="1200" dirty="0">
                <a:solidFill>
                  <a:schemeClr val="bg1">
                    <a:lumMod val="50000"/>
                  </a:schemeClr>
                </a:solidFill>
              </a:rPr>
              <a:t> testing)</a:t>
            </a:r>
          </a:p>
          <a:p>
            <a:pPr lvl="2">
              <a:buFont typeface="+mj-lt"/>
              <a:buAutoNum type="arabicPeriod"/>
            </a:pPr>
            <a:r>
              <a:rPr lang="en-US" sz="1200" dirty="0">
                <a:solidFill>
                  <a:schemeClr val="bg1">
                    <a:lumMod val="50000"/>
                  </a:schemeClr>
                </a:solidFill>
              </a:rPr>
              <a:t>Debug Module (test compatibility with </a:t>
            </a:r>
            <a:r>
              <a:rPr lang="en-US" sz="1200" dirty="0" err="1">
                <a:solidFill>
                  <a:schemeClr val="bg1">
                    <a:lumMod val="50000"/>
                  </a:schemeClr>
                </a:solidFill>
              </a:rPr>
              <a:t>Etrace</a:t>
            </a:r>
            <a:r>
              <a:rPr lang="en-US" sz="1200" dirty="0">
                <a:solidFill>
                  <a:schemeClr val="bg1">
                    <a:lumMod val="50000"/>
                  </a:schemeClr>
                </a:solidFill>
              </a:rPr>
              <a:t> non-ISA Spec)</a:t>
            </a:r>
          </a:p>
          <a:p>
            <a:pPr lvl="2">
              <a:buFont typeface="+mj-lt"/>
              <a:buAutoNum type="arabicPeriod"/>
            </a:pPr>
            <a:r>
              <a:rPr lang="en-US" sz="1200" dirty="0">
                <a:solidFill>
                  <a:schemeClr val="bg1">
                    <a:lumMod val="50000"/>
                  </a:schemeClr>
                </a:solidFill>
              </a:rPr>
              <a:t>Trace Module(s) (test compatibility of </a:t>
            </a:r>
            <a:r>
              <a:rPr lang="en-US" sz="1200" dirty="0" err="1">
                <a:solidFill>
                  <a:schemeClr val="bg1">
                    <a:lumMod val="50000"/>
                  </a:schemeClr>
                </a:solidFill>
              </a:rPr>
              <a:t>Ntrace</a:t>
            </a:r>
            <a:r>
              <a:rPr lang="en-US" sz="1200" dirty="0">
                <a:solidFill>
                  <a:schemeClr val="bg1">
                    <a:lumMod val="50000"/>
                  </a:schemeClr>
                </a:solidFill>
              </a:rPr>
              <a:t> non-ISA Spec)</a:t>
            </a:r>
          </a:p>
          <a:p>
            <a:pPr lvl="1">
              <a:buFont typeface="+mj-lt"/>
              <a:buAutoNum type="arabicPeriod"/>
            </a:pPr>
            <a:r>
              <a:rPr lang="en-US" sz="1600" dirty="0">
                <a:solidFill>
                  <a:schemeClr val="bg1">
                    <a:lumMod val="50000"/>
                  </a:schemeClr>
                </a:solidFill>
              </a:rPr>
              <a:t>Non-deterministic Behavior support (primarily misalign)</a:t>
            </a:r>
          </a:p>
          <a:p>
            <a:pPr lvl="1">
              <a:buFont typeface="+mj-lt"/>
              <a:buAutoNum type="arabicPeriod"/>
            </a:pPr>
            <a:r>
              <a:rPr lang="en-US" sz="1600" dirty="0">
                <a:solidFill>
                  <a:schemeClr val="bg1">
                    <a:lumMod val="75000"/>
                  </a:schemeClr>
                </a:solidFill>
              </a:rPr>
              <a:t>Making Jenkins tests be more C/I friendly</a:t>
            </a:r>
          </a:p>
          <a:p>
            <a:pPr lvl="1">
              <a:buFont typeface="+mj-lt"/>
              <a:buAutoNum type="arabicPeriod"/>
            </a:pPr>
            <a:r>
              <a:rPr lang="en-US" sz="1600" dirty="0">
                <a:solidFill>
                  <a:schemeClr val="bg1">
                    <a:lumMod val="75000"/>
                  </a:schemeClr>
                </a:solidFill>
              </a:rPr>
              <a:t>Splitting and updating </a:t>
            </a:r>
            <a:r>
              <a:rPr lang="en-US" sz="1600" dirty="0" err="1">
                <a:solidFill>
                  <a:schemeClr val="bg1">
                    <a:lumMod val="75000"/>
                  </a:schemeClr>
                </a:solidFill>
              </a:rPr>
              <a:t>Test_Format_Spec</a:t>
            </a:r>
            <a:r>
              <a:rPr lang="en-US" sz="1600" dirty="0">
                <a:solidFill>
                  <a:schemeClr val="bg1">
                    <a:lumMod val="75000"/>
                  </a:schemeClr>
                </a:solidFill>
              </a:rPr>
              <a:t> into Arch-Test-Developer-Spec and Arch-Test-User-Spec</a:t>
            </a:r>
          </a:p>
          <a:p>
            <a:pPr lvl="1">
              <a:buFont typeface="+mj-lt"/>
              <a:buAutoNum type="arabicPeriod"/>
            </a:pPr>
            <a:r>
              <a:rPr lang="en-US" sz="1600" dirty="0">
                <a:solidFill>
                  <a:schemeClr val="bg1">
                    <a:lumMod val="65000"/>
                  </a:schemeClr>
                </a:solidFill>
              </a:rPr>
              <a:t>Increasing ease of use</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defTabSz="365760">
              <a:spcBef>
                <a:spcPts val="0"/>
              </a:spcBef>
              <a:buNone/>
            </a:pPr>
            <a:r>
              <a:rPr lang="en-US" sz="1100" b="1" u="sng" dirty="0"/>
              <a:t>more discussion</a:t>
            </a:r>
            <a:br>
              <a:rPr lang="en-US" sz="1100" b="1" u="sng" dirty="0"/>
            </a:br>
            <a:br>
              <a:rPr lang="en-US" sz="1100" b="1" u="sng" dirty="0"/>
            </a:b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922003" cy="6097979"/>
          </a:xfrm>
        </p:spPr>
        <p:txBody>
          <a:bodyPr>
            <a:noAutofit/>
          </a:bodyPr>
          <a:lstStyle/>
          <a:p>
            <a:pPr marL="0" indent="0">
              <a:lnSpc>
                <a:spcPts val="1120"/>
              </a:lnSpc>
              <a:spcBef>
                <a:spcPts val="0"/>
              </a:spcBef>
              <a:buNone/>
            </a:pPr>
            <a:endParaRPr lang="en-US" sz="500" dirty="0"/>
          </a:p>
          <a:p>
            <a:pPr marL="0" indent="0" defTabSz="365760">
              <a:spcBef>
                <a:spcPts val="0"/>
              </a:spcBef>
              <a:buNone/>
            </a:pPr>
            <a:r>
              <a:rPr lang="en-US" sz="500" b="1" dirty="0"/>
              <a:t>Status Update:</a:t>
            </a:r>
          </a:p>
          <a:p>
            <a:pPr marL="0" indent="0" defTabSz="365760">
              <a:spcBef>
                <a:spcPts val="0"/>
              </a:spcBef>
              <a:buNone/>
            </a:pPr>
            <a:endParaRPr lang="en-US" sz="500" dirty="0"/>
          </a:p>
          <a:p>
            <a:pPr marL="0" indent="0">
              <a:buNone/>
            </a:pPr>
            <a:r>
              <a:rPr lang="en-US" sz="1050" dirty="0"/>
              <a:t>Chair Issues which have been addressed/fixed have been closed. </a:t>
            </a:r>
            <a:br>
              <a:rPr lang="en-US" sz="1050" dirty="0"/>
            </a:br>
            <a:r>
              <a:rPr lang="en-US" sz="1050" dirty="0"/>
              <a:t>Call for nominations for SIG chair have been sent to the list; nominations close March </a:t>
            </a:r>
          </a:p>
          <a:p>
            <a:endParaRPr lang="en-US" sz="1050" dirty="0"/>
          </a:p>
          <a:p>
            <a:r>
              <a:rPr lang="en-US" sz="1050" dirty="0"/>
              <a:t>Discussion: RISC-V ACT process. </a:t>
            </a:r>
          </a:p>
          <a:p>
            <a:r>
              <a:rPr lang="en-US" sz="1050" dirty="0"/>
              <a:t>RISCV – A Step by step process for ACT self certification and how to raise queries is needed. </a:t>
            </a:r>
          </a:p>
          <a:p>
            <a:pPr lvl="1"/>
            <a:r>
              <a:rPr lang="en-US" sz="1000" dirty="0"/>
              <a:t>Chair – ACT Policy goggle Document exists describing the process and compatibility FAQ. </a:t>
            </a:r>
          </a:p>
          <a:p>
            <a:pPr lvl="1"/>
            <a:r>
              <a:rPr lang="en-US" sz="1050" dirty="0"/>
              <a:t>RISCV – Need something which enumerates the steps to go through the entire ACT process. </a:t>
            </a:r>
          </a:p>
          <a:p>
            <a:r>
              <a:rPr lang="en-US" sz="1050" dirty="0"/>
              <a:t>Alibaba – There are 2 different problems, running the tests, and  documentation for self-certification. Former is very clear from arch-test repo, the latter is not clear. </a:t>
            </a:r>
            <a:br>
              <a:rPr lang="en-US" sz="1050" dirty="0"/>
            </a:br>
            <a:r>
              <a:rPr lang="en-US" sz="1050" dirty="0"/>
              <a:t>What to do to use the RISC-V branding? </a:t>
            </a:r>
          </a:p>
          <a:p>
            <a:r>
              <a:rPr lang="en-US" sz="1050" dirty="0"/>
              <a:t>RISCV – Its self certification and no authoritative evaluation. </a:t>
            </a:r>
            <a:br>
              <a:rPr lang="en-US" sz="1050" dirty="0"/>
            </a:br>
            <a:r>
              <a:rPr lang="en-US" sz="1050" dirty="0"/>
              <a:t>Need to work with marketing to outline the entire policy. Need to map profiles to </a:t>
            </a:r>
            <a:r>
              <a:rPr lang="en-US" sz="1050" dirty="0" err="1"/>
              <a:t>riscv</a:t>
            </a:r>
            <a:r>
              <a:rPr lang="en-US" sz="1050" dirty="0"/>
              <a:t>-config </a:t>
            </a:r>
            <a:r>
              <a:rPr lang="en-US" sz="1050" dirty="0" err="1"/>
              <a:t>yaml</a:t>
            </a:r>
            <a:r>
              <a:rPr lang="en-US" sz="1050" dirty="0"/>
              <a:t>. Need volunteers to document the technical process. </a:t>
            </a:r>
          </a:p>
          <a:p>
            <a:r>
              <a:rPr lang="en-US" sz="1050" dirty="0"/>
              <a:t>Chair – Will co-ordinate with </a:t>
            </a:r>
            <a:r>
              <a:rPr lang="en-US" sz="1050" dirty="0" err="1"/>
              <a:t>incore</a:t>
            </a:r>
            <a:r>
              <a:rPr lang="en-US" sz="1050" dirty="0"/>
              <a:t> to get it up. </a:t>
            </a:r>
          </a:p>
          <a:p>
            <a:r>
              <a:rPr lang="en-US" sz="1050" dirty="0" err="1"/>
              <a:t>Incore</a:t>
            </a:r>
            <a:r>
              <a:rPr lang="en-US" sz="1050" dirty="0"/>
              <a:t> – Need elaborate document for technical steps or a bulleted list. </a:t>
            </a:r>
          </a:p>
          <a:p>
            <a:r>
              <a:rPr lang="en-US" sz="1050" dirty="0"/>
              <a:t>RISCV – Will need to figure out the practicality of maintaining the document. </a:t>
            </a:r>
            <a:br>
              <a:rPr lang="en-US" sz="1050" dirty="0"/>
            </a:br>
            <a:r>
              <a:rPr lang="en-US" sz="1050" dirty="0"/>
              <a:t>       A bulleted list should be good to start with.  </a:t>
            </a:r>
          </a:p>
          <a:p>
            <a:r>
              <a:rPr lang="en-US" sz="1050" dirty="0"/>
              <a:t>Chair – Will look at profiles and figure out who needs to implement the appropriate tooling to translate/verify </a:t>
            </a:r>
          </a:p>
          <a:p>
            <a:r>
              <a:rPr lang="en-US" sz="1050" dirty="0"/>
              <a:t>Seagate – Will need a tool which given a profile string (or a YAML file known to represent the profile) verifies that user provide YAML filed is a superset of the YAML profile without violating profile constraints imposed by the profile</a:t>
            </a:r>
          </a:p>
          <a:p>
            <a:pPr lvl="1"/>
            <a:r>
              <a:rPr lang="en-US" sz="1050" dirty="0"/>
              <a:t>This means we need a pre-populated </a:t>
            </a:r>
            <a:r>
              <a:rPr lang="en-US" sz="1050" dirty="0" err="1"/>
              <a:t>riscv</a:t>
            </a:r>
            <a:r>
              <a:rPr lang="en-US" sz="1050" dirty="0"/>
              <a:t>-config YAML doc for each profile.</a:t>
            </a:r>
            <a:br>
              <a:rPr lang="en-US" sz="1050" dirty="0"/>
            </a:br>
            <a:r>
              <a:rPr lang="en-US" sz="1050" dirty="0"/>
              <a:t>We need to identify who is responsible for that</a:t>
            </a:r>
          </a:p>
          <a:p>
            <a:br>
              <a:rPr lang="en-US" sz="500" dirty="0"/>
            </a:br>
            <a:endParaRPr lang="en-US" sz="500" dirty="0"/>
          </a:p>
          <a:p>
            <a:pPr marL="0" indent="0" defTabSz="365760">
              <a:spcBef>
                <a:spcPts val="0"/>
              </a:spcBef>
              <a:buNone/>
            </a:pPr>
            <a:endParaRPr lang="en-US" sz="500" dirty="0"/>
          </a:p>
          <a:p>
            <a:pPr defTabSz="365760">
              <a:spcBef>
                <a:spcPts val="0"/>
              </a:spcBef>
              <a:buFontTx/>
              <a:buChar char="-"/>
            </a:pPr>
            <a:endParaRPr lang="en-US" sz="500" dirty="0"/>
          </a:p>
          <a:p>
            <a:pPr marL="0" indent="0" defTabSz="365760">
              <a:spcBef>
                <a:spcPts val="0"/>
              </a:spcBef>
              <a:buNone/>
            </a:pP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And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Move </a:t>
            </a:r>
            <a:r>
              <a:rPr lang="en-US" sz="1400" dirty="0" err="1">
                <a:latin typeface="Calibri" panose="020F0502020204030204" pitchFamily="34" charset="0"/>
              </a:rPr>
              <a:t>fld_align</a:t>
            </a:r>
            <a:r>
              <a:rPr lang="en-US" sz="1400" dirty="0">
                <a:latin typeface="Calibri" panose="020F0502020204030204" pitchFamily="34" charset="0"/>
              </a:rPr>
              <a:t> tests in F </a:t>
            </a:r>
            <a:r>
              <a:rPr lang="en-US" sz="1400" dirty="0" err="1">
                <a:latin typeface="Calibri" panose="020F0502020204030204" pitchFamily="34" charset="0"/>
              </a:rPr>
              <a:t>dir</a:t>
            </a:r>
            <a:r>
              <a:rPr lang="en-US" sz="1400" dirty="0">
                <a:latin typeface="Calibri" panose="020F0502020204030204" pitchFamily="34" charset="0"/>
              </a:rPr>
              <a:t>, close #250 w/comment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other rounding mode encodings?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a:spcBef>
                <a:spcPts val="0"/>
              </a:spcBef>
              <a:buFontTx/>
              <a:buChar char="-"/>
            </a:pPr>
            <a:r>
              <a:rPr lang="en-US" sz="1400" dirty="0">
                <a:latin typeface="Calibri" panose="020F0502020204030204" pitchFamily="34" charset="0"/>
              </a:rPr>
              <a:t>Need to decide how to test for profile specified arch options</a:t>
            </a:r>
          </a:p>
          <a:p>
            <a:pPr>
              <a:spcBef>
                <a:spcPts val="0"/>
              </a:spcBef>
              <a:buFontTx/>
              <a:buChar char="-"/>
            </a:pPr>
            <a:r>
              <a:rPr lang="en-US" sz="1400" dirty="0">
                <a:latin typeface="Calibri" panose="020F0502020204030204" pitchFamily="34" charset="0"/>
              </a:rPr>
              <a:t>Need to go through profile list to see what is testable</a:t>
            </a:r>
          </a:p>
          <a:p>
            <a:pPr marL="0" indent="0">
              <a:spcBef>
                <a:spcPts val="0"/>
              </a:spcBef>
              <a:buNone/>
            </a:pPr>
            <a:r>
              <a:rPr lang="en-US" sz="1400" dirty="0">
                <a:latin typeface="Calibri" panose="020F0502020204030204" pitchFamily="34" charset="0"/>
              </a:rPr>
              <a:t>-    find document I wrote on steps to self-certify</a:t>
            </a:r>
          </a:p>
          <a:p>
            <a:pPr>
              <a:spcBef>
                <a:spcPts val="0"/>
              </a:spcBef>
              <a:buFontTx/>
              <a:buChar char="-"/>
            </a:pPr>
            <a:r>
              <a:rPr lang="en-US" sz="1400" dirty="0">
                <a:latin typeface="Calibri" panose="020F0502020204030204" pitchFamily="34" charset="0"/>
              </a:rPr>
              <a:t>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1168222</TotalTime>
  <Words>6238</Words>
  <Application>Microsoft Macintosh PowerPoint</Application>
  <PresentationFormat>Widescreen</PresentationFormat>
  <Paragraphs>649</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1932</cp:revision>
  <cp:lastPrinted>2022-08-11T14:26:43Z</cp:lastPrinted>
  <dcterms:created xsi:type="dcterms:W3CDTF">2018-05-10T10:51:37Z</dcterms:created>
  <dcterms:modified xsi:type="dcterms:W3CDTF">2023-03-08T05:35:21Z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