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41" autoAdjust="0"/>
    <p:restoredTop sz="94041"/>
  </p:normalViewPr>
  <p:slideViewPr>
    <p:cSldViewPr snapToGrid="0">
      <p:cViewPr varScale="1">
        <p:scale>
          <a:sx n="96" d="100"/>
          <a:sy n="96" d="100"/>
        </p:scale>
        <p:origin x="168" y="832"/>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3/7/23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a:sym typeface="Wingdings" pitchFamily="2" charset="2"/>
              </a:rPr>
              <a:t>, 09Mar2023 </a:t>
            </a:r>
            <a:r>
              <a:rPr lang="en-US" dirty="0">
                <a:sym typeface="Wingdings" pitchFamily="2" charset="2"/>
              </a:rPr>
              <a:t>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663089"/>
          </a:xfrm>
          <a:prstGeom prst="rect">
            <a:avLst/>
          </a:prstGeom>
          <a:noFill/>
        </p:spPr>
        <p:txBody>
          <a:bodyPr wrap="square" rtlCol="0">
            <a:spAutoFit/>
          </a:bodyPr>
          <a:lstStyle/>
          <a:p>
            <a:pPr marL="285750" indent="-285750">
              <a:buFont typeface="Arial" panose="020B0604020202020204" pitchFamily="34" charset="0"/>
              <a:buChar char="•"/>
            </a:pPr>
            <a:r>
              <a:rPr lang="en-US" sz="1600" dirty="0"/>
              <a:t>Update trap handler to deal with mode transitions (primarily one VM mode to another)</a:t>
            </a:r>
          </a:p>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t>
            </a:r>
            <a:br>
              <a:rPr lang="en-US" sz="1600" dirty="0"/>
            </a:br>
            <a:r>
              <a:rPr lang="en-US" sz="1600" dirty="0"/>
              <a:t>	and required/optional RVTEST_ macros_</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a:t>
            </a:r>
          </a:p>
          <a:p>
            <a:pPr marL="285750" indent="-285750">
              <a:buFont typeface="Arial" panose="020B0604020202020204" pitchFamily="34" charset="0"/>
              <a:buChar char="•"/>
            </a:pPr>
            <a:r>
              <a:rPr lang="en-US" sz="1600" dirty="0"/>
              <a:t> Closing outstanding pull requests</a:t>
            </a:r>
          </a:p>
          <a:p>
            <a:pPr marL="742950" lvl="1" indent="-285750">
              <a:buFont typeface="Arial" panose="020B0604020202020204" pitchFamily="34" charset="0"/>
              <a:buChar char="•"/>
            </a:pPr>
            <a:r>
              <a:rPr lang="en-US" sz="1600" dirty="0"/>
              <a:t>Primarily reviewing extension additions: PMP, </a:t>
            </a:r>
            <a:r>
              <a:rPr lang="en-US" sz="1600" dirty="0" err="1"/>
              <a:t>ePMP</a:t>
            </a:r>
            <a:r>
              <a:rPr lang="en-US" sz="1600" dirty="0"/>
              <a:t>, </a:t>
            </a:r>
            <a:r>
              <a:rPr lang="en-US" sz="1600" dirty="0" err="1"/>
              <a:t>CBO.zero</a:t>
            </a:r>
            <a:endParaRPr lang="en-US" sz="1600" dirty="0"/>
          </a:p>
          <a:p>
            <a:pPr marL="285750" indent="-285750">
              <a:buFont typeface="Arial" panose="020B0604020202020204" pitchFamily="34" charset="0"/>
              <a:buChar char="•"/>
            </a:pPr>
            <a:r>
              <a:rPr lang="en-US" sz="1600" dirty="0"/>
              <a:t>Limiting test size (size of code, data, signature </a:t>
            </a:r>
            <a:r>
              <a:rPr lang="en-US" sz="1600" dirty="0" err="1"/>
              <a:t>aread</a:t>
            </a:r>
            <a:r>
              <a:rPr lang="en-US" sz="1600" dirty="0"/>
              <a:t>?)</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 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600" dirty="0"/>
              <a:t>Interrupt event generator ( interrupt testing)</a:t>
            </a:r>
          </a:p>
          <a:p>
            <a:pPr marL="742950" lvl="1" indent="-285750">
              <a:buFont typeface="Arial" panose="020B0604020202020204" pitchFamily="34" charset="0"/>
              <a:buChar char="•"/>
            </a:pPr>
            <a:r>
              <a:rPr lang="en-US" sz="1600" dirty="0"/>
              <a:t>Memory event generator (LR/SC, Atomic ops, WRS, mem model (TSO, WMO)</a:t>
            </a:r>
          </a:p>
          <a:p>
            <a:pPr marL="742950" lvl="1" indent="-285750">
              <a:buFont typeface="Arial" panose="020B0604020202020204" pitchFamily="34" charset="0"/>
              <a:buChar char="•"/>
            </a:pPr>
            <a:r>
              <a:rPr lang="en-US" sz="1600" dirty="0"/>
              <a:t>Debug/Trace command interface (</a:t>
            </a:r>
            <a:r>
              <a:rPr lang="en-US" sz="1600" dirty="0" err="1"/>
              <a:t>Etrace</a:t>
            </a:r>
            <a:r>
              <a:rPr lang="en-US" sz="1600" dirty="0"/>
              <a:t>, </a:t>
            </a:r>
            <a:r>
              <a:rPr lang="en-US" sz="1600" dirty="0" err="1"/>
              <a:t>Ntrace</a:t>
            </a:r>
            <a:r>
              <a:rPr lang="en-US" sz="1600" dirty="0"/>
              <a:t>) </a:t>
            </a:r>
            <a:r>
              <a:rPr lang="en-US" sz="1600" dirty="0">
                <a:sym typeface="Wingdings" pitchFamily="2" charset="2"/>
              </a:rPr>
              <a:t></a:t>
            </a:r>
            <a:endParaRPr lang="en-US" sz="1600" dirty="0"/>
          </a:p>
          <a:p>
            <a:pPr marL="285750" indent="-285750">
              <a:buFont typeface="Arial" panose="020B0604020202020204" pitchFamily="34" charset="0"/>
              <a:buChar char="•"/>
            </a:pPr>
            <a:r>
              <a:rPr lang="en-US" sz="1600" dirty="0"/>
              <a:t>Minimal support for TLBs and cache op testing (which likely requires </a:t>
            </a:r>
            <a:br>
              <a:rPr lang="en-US" sz="1600" dirty="0"/>
            </a:br>
            <a:r>
              <a:rPr lang="en-US" sz="1600" dirty="0"/>
              <a:t>simple cache/TLB models whose behavior can be controlled enough to test .</a:t>
            </a:r>
          </a:p>
          <a:p>
            <a:pPr marL="285750" indent="-285750">
              <a:buFont typeface="Arial" panose="020B0604020202020204" pitchFamily="34" charset="0"/>
              <a:buChar char="•"/>
            </a:pPr>
            <a:r>
              <a:rPr lang="en-US" sz="1600" dirty="0"/>
              <a:t>DUT debug support: out-of-line assertion macro </a:t>
            </a:r>
          </a:p>
          <a:p>
            <a:pPr marL="742950" lvl="1" indent="-285750">
              <a:buFont typeface="Arial" panose="020B0604020202020204" pitchFamily="34" charset="0"/>
              <a:buChar char="•"/>
            </a:pPr>
            <a:r>
              <a:rPr lang="en-US" sz="1600" dirty="0"/>
              <a:t>(currently very model specific, and costly because all </a:t>
            </a:r>
            <a:r>
              <a:rPr lang="en-US" sz="1600" dirty="0" err="1"/>
              <a:t>inlined</a:t>
            </a:r>
            <a:r>
              <a:rPr lang="en-US" sz="1600" dirty="0"/>
              <a:t> code</a:t>
            </a:r>
            <a:br>
              <a:rPr lang="en-US" sz="1600" dirty="0"/>
            </a:br>
            <a:r>
              <a:rPr lang="en-US" sz="1600" dirty="0"/>
              <a:t>define an API subroutine call with a standard narrow interface).</a:t>
            </a:r>
          </a:p>
          <a:p>
            <a:pPr marL="285750" indent="-285750">
              <a:buFont typeface="Arial" panose="020B0604020202020204" pitchFamily="34" charset="0"/>
              <a:buChar char="•"/>
            </a:pPr>
            <a:r>
              <a:rPr lang="en-US" sz="1600" dirty="0"/>
              <a:t>OS support? (besides Debian, Ubuntu): e.g. Centos, </a:t>
            </a:r>
            <a:r>
              <a:rPr lang="en-US" sz="1600" dirty="0" err="1"/>
              <a:t>RockyLinux</a:t>
            </a:r>
            <a:r>
              <a:rPr lang="en-US" sz="1600" dirty="0"/>
              <a:t>, Windows, Mac, etc.</a:t>
            </a:r>
          </a:p>
          <a:p>
            <a:pPr marL="285750" indent="-285750">
              <a:buFont typeface="Arial" panose="020B0604020202020204" pitchFamily="34" charset="0"/>
              <a:buChar char="•"/>
            </a:pPr>
            <a:r>
              <a:rPr lang="en-US" sz="1600" dirty="0"/>
              <a:t>Others?: coverage</a:t>
            </a:r>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450870164"/>
              </p:ext>
            </p:extLst>
          </p:nvPr>
        </p:nvGraphicFramePr>
        <p:xfrm>
          <a:off x="171008" y="803510"/>
          <a:ext cx="11567853" cy="350113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 (</a:t>
                      </a:r>
                      <a:r>
                        <a:rPr lang="en-US" sz="1200" b="0" i="0" u="none" strike="noStrike" baseline="0" dirty="0" err="1">
                          <a:solidFill>
                            <a:srgbClr val="FF0000"/>
                          </a:solidFill>
                          <a:effectLst/>
                          <a:latin typeface="Calibri" panose="020F0502020204030204" pitchFamily="34" charset="0"/>
                        </a:rPr>
                        <a:t>rmv</a:t>
                      </a:r>
                      <a:r>
                        <a:rPr lang="en-US" sz="1200" b="0" i="0" u="none" strike="noStrike" baseline="0" dirty="0">
                          <a:solidFill>
                            <a:srgbClr val="FF0000"/>
                          </a:solidFill>
                          <a:effectLst/>
                          <a:latin typeface="Calibri" panose="020F0502020204030204" pitchFamily="34" charset="0"/>
                        </a:rPr>
                        <a:t> conditionals)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6614180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7"/>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Next version of the trap handler with support for dynamic VM mapping changes has been tested and passed some interesting tests</a:t>
            </a:r>
            <a:br>
              <a:rPr lang="en-US" sz="1000" dirty="0"/>
            </a:br>
            <a:r>
              <a:rPr lang="en-US" sz="1000" dirty="0"/>
              <a:t>It handles changing mode to higher or lower privilege in a test, and  translating one mode’s EPC, TVAL, or  sig-</a:t>
            </a:r>
            <a:r>
              <a:rPr lang="en-US" sz="1000" dirty="0" err="1"/>
              <a:t>ptr</a:t>
            </a:r>
            <a:r>
              <a:rPr lang="en-US" sz="1000" dirty="0"/>
              <a:t> to another. </a:t>
            </a:r>
            <a:br>
              <a:rPr lang="en-US" sz="1000" dirty="0"/>
            </a:br>
            <a:r>
              <a:rPr lang="en-US" sz="1000" dirty="0"/>
              <a:t>At least one more update is planned to enable </a:t>
            </a:r>
            <a:r>
              <a:rPr lang="en-US" sz="1000" dirty="0" err="1"/>
              <a:t>cynamic</a:t>
            </a:r>
            <a:r>
              <a:rPr lang="en-US" sz="1000" dirty="0"/>
              <a:t> permission changes without affecting the trap handler</a:t>
            </a:r>
          </a:p>
          <a:p>
            <a:pPr marL="857250" lvl="1" indent="-400050">
              <a:buFont typeface="+mj-lt"/>
              <a:buAutoNum type="romanUcPeriod"/>
            </a:pPr>
            <a:r>
              <a:rPr lang="en-US" sz="1000" dirty="0"/>
              <a:t>A review of a VM test plan was made; it looks fairly comprehensive (from a compatibility </a:t>
            </a:r>
            <a:r>
              <a:rPr lang="en-US" sz="1000" dirty="0" err="1"/>
              <a:t>testsng</a:t>
            </a:r>
            <a:r>
              <a:rPr lang="en-US" sz="1000" dirty="0"/>
              <a:t> point of view not a DV point of view)</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err="1"/>
              <a:t>Coverpoint</a:t>
            </a:r>
            <a:r>
              <a:rPr lang="en-US" sz="1600" dirty="0"/>
              <a:t> discussion for Z[f/d]</a:t>
            </a:r>
            <a:r>
              <a:rPr lang="en-US" sz="1600" dirty="0" err="1"/>
              <a:t>inx</a:t>
            </a:r>
            <a:r>
              <a:rPr lang="en-US" sz="1600" dirty="0"/>
              <a:t> extensions.</a:t>
            </a:r>
          </a:p>
          <a:p>
            <a:pPr lvl="1">
              <a:buFont typeface="+mj-lt"/>
              <a:buAutoNum type="arabicPeriod"/>
            </a:pPr>
            <a:r>
              <a:rPr lang="en-US" sz="1600" dirty="0"/>
              <a:t>Use the same tests for RV32Z[f/d]</a:t>
            </a:r>
            <a:r>
              <a:rPr lang="en-US" sz="1600" dirty="0" err="1"/>
              <a:t>inx</a:t>
            </a:r>
            <a:r>
              <a:rPr lang="en-US" sz="1600" dirty="0"/>
              <a:t> or use different ones.</a:t>
            </a:r>
          </a:p>
          <a:p>
            <a:pPr lvl="1">
              <a:buFont typeface="+mj-lt"/>
              <a:buAutoNum type="arabicPeriod"/>
            </a:pPr>
            <a:r>
              <a:rPr lang="en-US" sz="1600" dirty="0"/>
              <a:t> RISC-V Compatible Branding process – web update</a:t>
            </a:r>
          </a:p>
          <a:p>
            <a:pPr lvl="1">
              <a:buFont typeface="+mj-lt"/>
              <a:buAutoNum type="arabicPeriod"/>
            </a:pPr>
            <a:r>
              <a:rPr lang="en-US" sz="1600" dirty="0"/>
              <a:t>Priorities going forward</a:t>
            </a:r>
          </a:p>
          <a:p>
            <a:pPr lvl="1">
              <a:buFont typeface="+mj-lt"/>
              <a:buAutoNum type="arabicPeriod"/>
            </a:pPr>
            <a:r>
              <a:rPr lang="en-US" sz="1600" strike="sngStrike" dirty="0" err="1">
                <a:solidFill>
                  <a:schemeClr val="bg1">
                    <a:lumMod val="75000"/>
                  </a:schemeClr>
                </a:solidFill>
              </a:rPr>
              <a:t>Priv</a:t>
            </a:r>
            <a:r>
              <a:rPr lang="en-US" sz="1600" strike="sngStrike" dirty="0">
                <a:solidFill>
                  <a:schemeClr val="bg1">
                    <a:lumMod val="75000"/>
                  </a:schemeClr>
                </a:solidFill>
              </a:rPr>
              <a:t> mode testing – methodology and previous work</a:t>
            </a:r>
          </a:p>
          <a:p>
            <a:pPr lvl="2">
              <a:buFont typeface="+mj-lt"/>
              <a:buAutoNum type="arabicPeriod"/>
            </a:pPr>
            <a:r>
              <a:rPr lang="en-US" sz="1200" strike="sngStrike"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more discussion</a:t>
            </a:r>
            <a:br>
              <a:rPr lang="en-US" sz="1100" b="1" u="sng" dirty="0"/>
            </a:br>
            <a:br>
              <a:rPr lang="en-US" sz="1100" b="1" u="sng" dirty="0"/>
            </a:b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500" dirty="0"/>
          </a:p>
          <a:p>
            <a:pPr marL="0" indent="0" defTabSz="365760">
              <a:spcBef>
                <a:spcPts val="0"/>
              </a:spcBef>
              <a:buNone/>
            </a:pPr>
            <a:r>
              <a:rPr lang="en-US" sz="500" b="1" dirty="0"/>
              <a:t>Status Update:</a:t>
            </a:r>
          </a:p>
          <a:p>
            <a:pPr marL="0" indent="0" defTabSz="365760">
              <a:spcBef>
                <a:spcPts val="0"/>
              </a:spcBef>
              <a:buNone/>
            </a:pPr>
            <a:endParaRPr lang="en-US" sz="500" dirty="0"/>
          </a:p>
          <a:p>
            <a:pPr marL="0" indent="0">
              <a:buNone/>
            </a:pPr>
            <a:r>
              <a:rPr lang="en-US" sz="1050" dirty="0"/>
              <a:t>Chair Issues which have been addressed/fixed have been closed. </a:t>
            </a:r>
            <a:br>
              <a:rPr lang="en-US" sz="1050" dirty="0"/>
            </a:br>
            <a:r>
              <a:rPr lang="en-US" sz="1050" dirty="0"/>
              <a:t>Call for nominations for SIG chair have been sent to the list; nominations close March </a:t>
            </a:r>
          </a:p>
          <a:p>
            <a:endParaRPr lang="en-US" sz="1050" dirty="0"/>
          </a:p>
          <a:p>
            <a:r>
              <a:rPr lang="en-US" sz="1050" dirty="0"/>
              <a:t>Discussion: RISC-V ACT process. </a:t>
            </a:r>
          </a:p>
          <a:p>
            <a:r>
              <a:rPr lang="en-US" sz="1050" dirty="0"/>
              <a:t>RISCV – A Step by step process for ACT self certification and how to raise queries is needed. </a:t>
            </a:r>
          </a:p>
          <a:p>
            <a:pPr lvl="1"/>
            <a:r>
              <a:rPr lang="en-US" sz="1000" dirty="0"/>
              <a:t>Chair – ACT Policy goggle Document exists describing the process and compatibility FAQ. </a:t>
            </a:r>
          </a:p>
          <a:p>
            <a:pPr lvl="1"/>
            <a:r>
              <a:rPr lang="en-US" sz="1050" dirty="0"/>
              <a:t>RISCV – Need something which enumerates the steps to go through the entire ACT process. </a:t>
            </a:r>
          </a:p>
          <a:p>
            <a:r>
              <a:rPr lang="en-US" sz="1050" dirty="0"/>
              <a:t>Alibaba – There are 2 different problems, running the tests, and  documentation for self-certification. Former is very clear from arch-test repo, the latter is not clear. </a:t>
            </a:r>
            <a:br>
              <a:rPr lang="en-US" sz="1050" dirty="0"/>
            </a:br>
            <a:r>
              <a:rPr lang="en-US" sz="1050" dirty="0"/>
              <a:t>What to do to use the RISC-V branding? </a:t>
            </a:r>
          </a:p>
          <a:p>
            <a:r>
              <a:rPr lang="en-US" sz="1050" dirty="0"/>
              <a:t>RISCV – Its self certification and no authoritative evaluation. </a:t>
            </a:r>
            <a:br>
              <a:rPr lang="en-US" sz="1050" dirty="0"/>
            </a:br>
            <a:r>
              <a:rPr lang="en-US" sz="1050" dirty="0"/>
              <a:t>Need to work with marketing to outline the entire policy. Need to map profiles to </a:t>
            </a:r>
            <a:r>
              <a:rPr lang="en-US" sz="1050" dirty="0" err="1"/>
              <a:t>riscv</a:t>
            </a:r>
            <a:r>
              <a:rPr lang="en-US" sz="1050" dirty="0"/>
              <a:t>-config </a:t>
            </a:r>
            <a:r>
              <a:rPr lang="en-US" sz="1050" dirty="0" err="1"/>
              <a:t>yaml</a:t>
            </a:r>
            <a:r>
              <a:rPr lang="en-US" sz="1050" dirty="0"/>
              <a:t>. Need volunteers to document the technical process. </a:t>
            </a:r>
          </a:p>
          <a:p>
            <a:r>
              <a:rPr lang="en-US" sz="1050" dirty="0"/>
              <a:t>Chair – Will co-ordinate with </a:t>
            </a:r>
            <a:r>
              <a:rPr lang="en-US" sz="1050" dirty="0" err="1"/>
              <a:t>incore</a:t>
            </a:r>
            <a:r>
              <a:rPr lang="en-US" sz="1050" dirty="0"/>
              <a:t> to get it up. </a:t>
            </a:r>
          </a:p>
          <a:p>
            <a:r>
              <a:rPr lang="en-US" sz="1050" dirty="0" err="1"/>
              <a:t>Incore</a:t>
            </a:r>
            <a:r>
              <a:rPr lang="en-US" sz="1050" dirty="0"/>
              <a:t> – Need elaborate document for technical steps or a bulleted list. </a:t>
            </a:r>
          </a:p>
          <a:p>
            <a:r>
              <a:rPr lang="en-US" sz="1050" dirty="0"/>
              <a:t>RISCV – Will need to figure out the practicality of maintaining the document. </a:t>
            </a:r>
            <a:br>
              <a:rPr lang="en-US" sz="1050" dirty="0"/>
            </a:br>
            <a:r>
              <a:rPr lang="en-US" sz="1050" dirty="0"/>
              <a:t>       A bulleted list should be good to start with.  </a:t>
            </a:r>
          </a:p>
          <a:p>
            <a:r>
              <a:rPr lang="en-US" sz="1050" dirty="0"/>
              <a:t>Chair – Will look at profiles and figure out who needs to implement the appropriate tooling to translate/verify </a:t>
            </a:r>
          </a:p>
          <a:p>
            <a:r>
              <a:rPr lang="en-US" sz="1050" dirty="0"/>
              <a:t>Seagate – Will need a tool which given a profile string (or a YAML file known to represent the profile) verifies that user provide YAML filed is a superset of the YAML profile without violating profile constraints imposed by the profile</a:t>
            </a:r>
          </a:p>
          <a:p>
            <a:pPr lvl="1"/>
            <a:r>
              <a:rPr lang="en-US" sz="1050" dirty="0"/>
              <a:t>This means we need a pre-populated </a:t>
            </a:r>
            <a:r>
              <a:rPr lang="en-US" sz="1050" dirty="0" err="1"/>
              <a:t>riscv</a:t>
            </a:r>
            <a:r>
              <a:rPr lang="en-US" sz="1050" dirty="0"/>
              <a:t>-config YAML doc for each profile.</a:t>
            </a:r>
            <a:br>
              <a:rPr lang="en-US" sz="1050" dirty="0"/>
            </a:br>
            <a:r>
              <a:rPr lang="en-US" sz="1050" dirty="0"/>
              <a:t>We need to identify who is responsible for that</a:t>
            </a:r>
          </a:p>
          <a:p>
            <a:br>
              <a:rPr lang="en-US" sz="500" dirty="0"/>
            </a:br>
            <a:endParaRPr lang="en-US" sz="500" dirty="0"/>
          </a:p>
          <a:p>
            <a:pPr marL="0" indent="0" defTabSz="365760">
              <a:spcBef>
                <a:spcPts val="0"/>
              </a:spcBef>
              <a:buNone/>
            </a:pPr>
            <a:endParaRPr lang="en-US" sz="500" dirty="0"/>
          </a:p>
          <a:p>
            <a:pPr defTabSz="365760">
              <a:spcBef>
                <a:spcPts val="0"/>
              </a:spcBef>
              <a:buFontTx/>
              <a:buChar char="-"/>
            </a:pPr>
            <a:endParaRPr lang="en-US" sz="500" dirty="0"/>
          </a:p>
          <a:p>
            <a:pPr marL="0" indent="0" defTabSz="365760">
              <a:spcBef>
                <a:spcPts val="0"/>
              </a:spcBef>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And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Need to decide how to test for profile specified arch options</a:t>
            </a:r>
          </a:p>
          <a:p>
            <a:pPr>
              <a:spcBef>
                <a:spcPts val="0"/>
              </a:spcBef>
              <a:buFontTx/>
              <a:buChar char="-"/>
            </a:pPr>
            <a:r>
              <a:rPr lang="en-US" sz="1400" dirty="0">
                <a:latin typeface="Calibri" panose="020F0502020204030204" pitchFamily="34" charset="0"/>
              </a:rPr>
              <a:t>Need to go through profile list to see what is testable</a:t>
            </a:r>
          </a:p>
          <a:p>
            <a:pPr marL="0" indent="0">
              <a:spcBef>
                <a:spcPts val="0"/>
              </a:spcBef>
              <a:buNone/>
            </a:pPr>
            <a:r>
              <a:rPr lang="en-US" sz="1400" dirty="0">
                <a:latin typeface="Calibri" panose="020F0502020204030204" pitchFamily="34" charset="0"/>
              </a:rPr>
              <a:t>-    find document I wrote on steps to self-certify</a:t>
            </a:r>
          </a:p>
          <a:p>
            <a:pPr>
              <a:spcBef>
                <a:spcPts val="0"/>
              </a:spcBef>
              <a:buFontTx/>
              <a:buChar char="-"/>
            </a:pPr>
            <a:r>
              <a:rPr lang="en-US" sz="1400" dirty="0">
                <a:latin typeface="Calibri" panose="020F0502020204030204" pitchFamily="34" charset="0"/>
              </a:rPr>
              <a:t>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1158384</TotalTime>
  <Words>6573</Words>
  <Application>Microsoft Macintosh PowerPoint</Application>
  <PresentationFormat>Widescreen</PresentationFormat>
  <Paragraphs>755</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1942</cp:revision>
  <cp:lastPrinted>2022-08-11T14:26:43Z</cp:lastPrinted>
  <dcterms:created xsi:type="dcterms:W3CDTF">2018-05-10T10:51:37Z</dcterms:created>
  <dcterms:modified xsi:type="dcterms:W3CDTF">2023-03-09T00:10:22Z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