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368" r:id="rId4"/>
    <p:sldId id="257" r:id="rId5"/>
    <p:sldId id="356" r:id="rId6"/>
    <p:sldId id="259" r:id="rId7"/>
    <p:sldId id="291" r:id="rId8"/>
    <p:sldId id="343" r:id="rId9"/>
    <p:sldId id="367" r:id="rId10"/>
    <p:sldId id="359" r:id="rId11"/>
    <p:sldId id="375" r:id="rId12"/>
    <p:sldId id="377" r:id="rId13"/>
    <p:sldId id="260" r:id="rId14"/>
    <p:sldId id="371" r:id="rId15"/>
    <p:sldId id="372" r:id="rId16"/>
    <p:sldId id="346" r:id="rId17"/>
    <p:sldId id="351" r:id="rId18"/>
    <p:sldId id="357" r:id="rId19"/>
    <p:sldId id="349" r:id="rId20"/>
    <p:sldId id="350"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63" autoAdjust="0"/>
    <p:restoredTop sz="94118"/>
  </p:normalViewPr>
  <p:slideViewPr>
    <p:cSldViewPr snapToGrid="0">
      <p:cViewPr varScale="1">
        <p:scale>
          <a:sx n="114" d="100"/>
          <a:sy n="114" d="100"/>
        </p:scale>
        <p:origin x="192" y="424"/>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3/7/23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14167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07/03/2023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07/03/2023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23Mar2023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5" y="1034979"/>
            <a:ext cx="10233392" cy="4862870"/>
          </a:xfrm>
          <a:prstGeom prst="rect">
            <a:avLst/>
          </a:prstGeom>
          <a:noFill/>
        </p:spPr>
        <p:txBody>
          <a:bodyPr wrap="square" rtlCol="0">
            <a:spAutoFit/>
          </a:bodyPr>
          <a:lstStyle/>
          <a:p>
            <a:pPr marL="285750" indent="-285750">
              <a:buFont typeface="Arial" panose="020B0604020202020204" pitchFamily="34" charset="0"/>
              <a:buChar char="•"/>
            </a:pPr>
            <a:r>
              <a:rPr lang="en-US" sz="1600" dirty="0"/>
              <a:t>Split and update </a:t>
            </a:r>
            <a:r>
              <a:rPr lang="en-US" sz="1600" dirty="0" err="1"/>
              <a:t>Test_Format_Spec</a:t>
            </a:r>
            <a:r>
              <a:rPr lang="en-US" sz="1600" dirty="0"/>
              <a:t> into </a:t>
            </a:r>
          </a:p>
          <a:p>
            <a:pPr marL="742950" lvl="1" indent="-285750">
              <a:buFont typeface="Arial" panose="020B0604020202020204" pitchFamily="34" charset="0"/>
              <a:buChar char="•"/>
            </a:pPr>
            <a:r>
              <a:rPr lang="en-US" sz="1600" dirty="0" err="1"/>
              <a:t>TestDev_Guideline_Spec</a:t>
            </a:r>
            <a:r>
              <a:rPr lang="en-US" sz="1600" dirty="0"/>
              <a:t> – primarily the structure of tests &amp; required/optional RVTEST_  macros</a:t>
            </a:r>
          </a:p>
          <a:p>
            <a:pPr marL="742950" lvl="1" indent="-285750">
              <a:buFont typeface="Arial" panose="020B0604020202020204" pitchFamily="34" charset="0"/>
              <a:buChar char="•"/>
            </a:pPr>
            <a:r>
              <a:rPr lang="en-US" sz="1600" dirty="0"/>
              <a:t> </a:t>
            </a:r>
            <a:r>
              <a:rPr lang="en-US" sz="1600" dirty="0" err="1"/>
              <a:t>ACT_interface_Spec</a:t>
            </a:r>
            <a:r>
              <a:rPr lang="en-US" sz="1600" dirty="0"/>
              <a:t> – primarily all the RVMODEL_ macros</a:t>
            </a:r>
          </a:p>
          <a:p>
            <a:pPr marL="285750" indent="-285750">
              <a:buFont typeface="Arial" panose="020B0604020202020204" pitchFamily="34" charset="0"/>
              <a:buChar char="•"/>
            </a:pPr>
            <a:r>
              <a:rPr lang="en-US" sz="1600" dirty="0"/>
              <a:t>Close outstanding issues &amp; pull requests</a:t>
            </a:r>
          </a:p>
          <a:p>
            <a:pPr marL="285750" indent="-285750">
              <a:buFont typeface="Arial" panose="020B0604020202020204" pitchFamily="34" charset="0"/>
              <a:buChar char="•"/>
            </a:pPr>
            <a:r>
              <a:rPr lang="en-US" sz="1600" dirty="0"/>
              <a:t>Limiting test size (size of code, data, signature area?)</a:t>
            </a:r>
          </a:p>
          <a:p>
            <a:pPr marL="285750" indent="-285750">
              <a:buFont typeface="Arial" panose="020B0604020202020204" pitchFamily="34" charset="0"/>
              <a:buChar char="•"/>
            </a:pPr>
            <a:r>
              <a:rPr lang="en-US" sz="1600" dirty="0"/>
              <a:t>Reference Signature as a Service (Golden Model WG) and Docker/</a:t>
            </a:r>
            <a:r>
              <a:rPr lang="en-US" sz="1600" dirty="0" err="1"/>
              <a:t>Podman</a:t>
            </a:r>
            <a:r>
              <a:rPr lang="en-US" sz="1600" dirty="0"/>
              <a:t> containers</a:t>
            </a:r>
          </a:p>
          <a:p>
            <a:pPr marL="285750" indent="-285750">
              <a:buFont typeface="Arial" panose="020B0604020202020204" pitchFamily="34" charset="0"/>
              <a:buChar char="•"/>
            </a:pPr>
            <a:r>
              <a:rPr lang="en-US" sz="1600" dirty="0"/>
              <a:t>Support for handling constrained non deterministic results (e.g. misaligned load/store/branch)</a:t>
            </a:r>
          </a:p>
          <a:p>
            <a:pPr marL="285750" indent="-285750">
              <a:buFont typeface="Arial" panose="020B0604020202020204" pitchFamily="34" charset="0"/>
              <a:buChar char="•"/>
            </a:pPr>
            <a:r>
              <a:rPr lang="en-US" sz="1600" dirty="0"/>
              <a:t> Trick boxes of timing/concurrency support</a:t>
            </a:r>
          </a:p>
          <a:p>
            <a:pPr marL="742950" lvl="1" indent="-285750">
              <a:buFont typeface="Arial" panose="020B0604020202020204" pitchFamily="34" charset="0"/>
              <a:buChar char="•"/>
            </a:pPr>
            <a:r>
              <a:rPr lang="en-US" sz="1400" dirty="0"/>
              <a:t>Interrupt event generator ( interrupt testing)</a:t>
            </a:r>
          </a:p>
          <a:p>
            <a:pPr marL="742950" lvl="1" indent="-285750">
              <a:buFont typeface="Arial" panose="020B0604020202020204" pitchFamily="34" charset="0"/>
              <a:buChar char="•"/>
            </a:pPr>
            <a:r>
              <a:rPr lang="en-US" sz="1400" dirty="0"/>
              <a:t>Memory event generator (LR/SC, Atomic ops, WRS, mem model (TSO, WMO)</a:t>
            </a:r>
          </a:p>
          <a:p>
            <a:pPr marL="742950" lvl="1" indent="-285750">
              <a:buFont typeface="Arial" panose="020B0604020202020204" pitchFamily="34" charset="0"/>
              <a:buChar char="•"/>
            </a:pPr>
            <a:r>
              <a:rPr lang="en-US" sz="1400" dirty="0"/>
              <a:t>Debug/Trace command interface (</a:t>
            </a:r>
            <a:r>
              <a:rPr lang="en-US" sz="1400" dirty="0" err="1"/>
              <a:t>Etrace</a:t>
            </a:r>
            <a:r>
              <a:rPr lang="en-US" sz="1400" dirty="0"/>
              <a:t>, </a:t>
            </a:r>
            <a:r>
              <a:rPr lang="en-US" sz="1400" dirty="0" err="1"/>
              <a:t>Ntrace</a:t>
            </a:r>
            <a:r>
              <a:rPr lang="en-US" sz="1400" dirty="0"/>
              <a:t>) </a:t>
            </a:r>
            <a:r>
              <a:rPr lang="en-US" sz="1400" dirty="0">
                <a:sym typeface="Wingdings" pitchFamily="2" charset="2"/>
              </a:rPr>
              <a:t></a:t>
            </a:r>
            <a:endParaRPr lang="en-US" sz="1400" dirty="0"/>
          </a:p>
          <a:p>
            <a:pPr marL="285750" indent="-285750">
              <a:buFont typeface="Arial" panose="020B0604020202020204" pitchFamily="34" charset="0"/>
              <a:buChar char="•"/>
            </a:pPr>
            <a:r>
              <a:rPr lang="en-US" sz="1600" dirty="0"/>
              <a:t>Minimal TLB / cache op test support (likely requires simple cache/TLB models w/ controlled enough behavior to test) .</a:t>
            </a:r>
          </a:p>
          <a:p>
            <a:pPr marL="285750" indent="-285750">
              <a:buFont typeface="Arial" panose="020B0604020202020204" pitchFamily="34" charset="0"/>
              <a:buChar char="•"/>
            </a:pPr>
            <a:r>
              <a:rPr lang="en-US" sz="1600" dirty="0"/>
              <a:t>DUT debug support: out-of-line assertion macro, FP and Vector assertions (CSR assertions?)</a:t>
            </a:r>
          </a:p>
          <a:p>
            <a:pPr marL="742950" lvl="1" indent="-285750">
              <a:buFont typeface="Arial" panose="020B0604020202020204" pitchFamily="34" charset="0"/>
              <a:buChar char="•"/>
            </a:pPr>
            <a:r>
              <a:rPr lang="en-US" sz="1400" dirty="0"/>
              <a:t>(currently very model specific, and costly because all </a:t>
            </a:r>
            <a:r>
              <a:rPr lang="en-US" sz="1400" dirty="0" err="1"/>
              <a:t>inlined</a:t>
            </a:r>
            <a:r>
              <a:rPr lang="en-US" sz="1400" dirty="0"/>
              <a:t> code</a:t>
            </a:r>
            <a:br>
              <a:rPr lang="en-US" sz="1400" dirty="0"/>
            </a:br>
            <a:r>
              <a:rPr lang="en-US" sz="1400" dirty="0"/>
              <a:t>define an API subroutine call with a standard narrow interface).</a:t>
            </a:r>
          </a:p>
          <a:p>
            <a:pPr marL="285750" indent="-285750">
              <a:buFont typeface="Arial" panose="020B0604020202020204" pitchFamily="34" charset="0"/>
              <a:buChar char="•"/>
            </a:pPr>
            <a:r>
              <a:rPr lang="en-US" sz="1600" dirty="0"/>
              <a:t>OS support? (besides Debian, Ubuntu): e.g. Centos, </a:t>
            </a:r>
            <a:r>
              <a:rPr lang="en-US" sz="1600" dirty="0" err="1"/>
              <a:t>RockyLinux</a:t>
            </a:r>
            <a:r>
              <a:rPr lang="en-US" sz="1600" dirty="0"/>
              <a:t>, Windows, Mac, etc.</a:t>
            </a:r>
          </a:p>
          <a:p>
            <a:pPr marL="285750" indent="-285750">
              <a:buFont typeface="Arial" panose="020B0604020202020204" pitchFamily="34" charset="0"/>
              <a:buChar char="•"/>
            </a:pPr>
            <a:r>
              <a:rPr lang="en-US" sz="1600" dirty="0"/>
              <a:t>Tools: more concise coverage syntax, </a:t>
            </a:r>
            <a:r>
              <a:rPr lang="en-US" sz="1600" dirty="0" err="1"/>
              <a:t>riscv</a:t>
            </a:r>
            <a:r>
              <a:rPr lang="en-US" sz="1600" dirty="0"/>
              <a:t>-config YAML GUI generation, </a:t>
            </a:r>
            <a:r>
              <a:rPr lang="en-US" sz="1600" dirty="0" err="1"/>
              <a:t>riscv</a:t>
            </a:r>
            <a:r>
              <a:rPr lang="en-US" sz="1600" dirty="0"/>
              <a:t>-config YAML subset comparison</a:t>
            </a:r>
          </a:p>
          <a:p>
            <a:pPr marL="285750" indent="-285750">
              <a:buFont typeface="Arial" panose="020B0604020202020204" pitchFamily="34" charset="0"/>
              <a:buChar char="•"/>
            </a:pPr>
            <a:r>
              <a:rPr lang="en-US" sz="1600" dirty="0"/>
              <a:t>Decisions: allow dynamically generated tests (e.g. vector configs),  machine generated SAIL for CSR R/W legalization?</a:t>
            </a:r>
          </a:p>
          <a:p>
            <a:pPr marL="285750" indent="-285750">
              <a:buFont typeface="Arial" panose="020B0604020202020204" pitchFamily="34" charset="0"/>
              <a:buChar char="•"/>
            </a:pPr>
            <a:r>
              <a:rPr lang="en-US" sz="1600" dirty="0"/>
              <a:t> Making Jenkins tests be more C/I friendly</a:t>
            </a:r>
          </a:p>
          <a:p>
            <a:endParaRPr lang="en-US" sz="1600" dirty="0"/>
          </a:p>
        </p:txBody>
      </p:sp>
    </p:spTree>
    <p:extLst>
      <p:ext uri="{BB962C8B-B14F-4D97-AF65-F5344CB8AC3E}">
        <p14:creationId xmlns:p14="http://schemas.microsoft.com/office/powerpoint/2010/main" val="371411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Trap Handler VM translation</a:t>
            </a:r>
          </a:p>
        </p:txBody>
      </p:sp>
      <p:sp>
        <p:nvSpPr>
          <p:cNvPr id="3" name="TextBox 2">
            <a:extLst>
              <a:ext uri="{FF2B5EF4-FFF2-40B4-BE49-F238E27FC236}">
                <a16:creationId xmlns:a16="http://schemas.microsoft.com/office/drawing/2014/main" id="{ED68209E-E7DB-3644-B3FB-3C2C859D70BD}"/>
              </a:ext>
            </a:extLst>
          </p:cNvPr>
          <p:cNvSpPr txBox="1"/>
          <p:nvPr/>
        </p:nvSpPr>
        <p:spPr>
          <a:xfrm>
            <a:off x="4269269" y="988464"/>
            <a:ext cx="1356530" cy="646331"/>
          </a:xfrm>
          <a:prstGeom prst="rect">
            <a:avLst/>
          </a:prstGeom>
          <a:noFill/>
        </p:spPr>
        <p:txBody>
          <a:bodyPr wrap="square" rtlCol="0">
            <a:spAutoFit/>
          </a:bodyPr>
          <a:lstStyle/>
          <a:p>
            <a:pPr algn="just"/>
            <a:r>
              <a:rPr lang="en-US" dirty="0">
                <a:solidFill>
                  <a:schemeClr val="accent1"/>
                </a:solidFill>
              </a:rPr>
              <a:t>M-mode</a:t>
            </a:r>
          </a:p>
          <a:p>
            <a:pPr algn="just"/>
            <a:r>
              <a:rPr lang="en-US" dirty="0">
                <a:solidFill>
                  <a:schemeClr val="accent1"/>
                </a:solidFill>
              </a:rPr>
              <a:t>PA mapping</a:t>
            </a:r>
          </a:p>
        </p:txBody>
      </p:sp>
      <p:grpSp>
        <p:nvGrpSpPr>
          <p:cNvPr id="89" name="Group 88">
            <a:extLst>
              <a:ext uri="{FF2B5EF4-FFF2-40B4-BE49-F238E27FC236}">
                <a16:creationId xmlns:a16="http://schemas.microsoft.com/office/drawing/2014/main" id="{52AD53AC-BC85-484D-AA16-46F222A12605}"/>
              </a:ext>
            </a:extLst>
          </p:cNvPr>
          <p:cNvGrpSpPr/>
          <p:nvPr/>
        </p:nvGrpSpPr>
        <p:grpSpPr>
          <a:xfrm>
            <a:off x="1806372" y="2398638"/>
            <a:ext cx="1489049" cy="4373220"/>
            <a:chOff x="1806372" y="2398638"/>
            <a:chExt cx="1489049" cy="4373220"/>
          </a:xfrm>
        </p:grpSpPr>
        <p:grpSp>
          <p:nvGrpSpPr>
            <p:cNvPr id="8" name="Group 7">
              <a:extLst>
                <a:ext uri="{FF2B5EF4-FFF2-40B4-BE49-F238E27FC236}">
                  <a16:creationId xmlns:a16="http://schemas.microsoft.com/office/drawing/2014/main" id="{DDED1129-2D8A-8E4B-8638-066217EA333E}"/>
                </a:ext>
              </a:extLst>
            </p:cNvPr>
            <p:cNvGrpSpPr/>
            <p:nvPr/>
          </p:nvGrpSpPr>
          <p:grpSpPr>
            <a:xfrm>
              <a:off x="1806372" y="2398638"/>
              <a:ext cx="1486721" cy="1431236"/>
              <a:chOff x="944980" y="2014329"/>
              <a:chExt cx="1486721" cy="1431236"/>
            </a:xfrm>
          </p:grpSpPr>
          <p:sp>
            <p:nvSpPr>
              <p:cNvPr id="6" name="Rectangle 5">
                <a:extLst>
                  <a:ext uri="{FF2B5EF4-FFF2-40B4-BE49-F238E27FC236}">
                    <a16:creationId xmlns:a16="http://schemas.microsoft.com/office/drawing/2014/main" id="{9AEFAA42-6D6E-AF48-9C62-B7363704E8F1}"/>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4" name="Rectangle 3">
                <a:extLst>
                  <a:ext uri="{FF2B5EF4-FFF2-40B4-BE49-F238E27FC236}">
                    <a16:creationId xmlns:a16="http://schemas.microsoft.com/office/drawing/2014/main" id="{18E7D1DE-CDFA-CE4A-ABAC-78FABA0EF34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7" name="Rectangle 6">
                <a:extLst>
                  <a:ext uri="{FF2B5EF4-FFF2-40B4-BE49-F238E27FC236}">
                    <a16:creationId xmlns:a16="http://schemas.microsoft.com/office/drawing/2014/main" id="{3F33799E-58F8-C14E-ABCB-D6CBFBA9CF3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M-mode</a:t>
                </a:r>
              </a:p>
            </p:txBody>
          </p:sp>
        </p:grpSp>
        <p:grpSp>
          <p:nvGrpSpPr>
            <p:cNvPr id="9" name="Group 8">
              <a:extLst>
                <a:ext uri="{FF2B5EF4-FFF2-40B4-BE49-F238E27FC236}">
                  <a16:creationId xmlns:a16="http://schemas.microsoft.com/office/drawing/2014/main" id="{FD100B3E-8502-EF44-B690-364793C03D8E}"/>
                </a:ext>
              </a:extLst>
            </p:cNvPr>
            <p:cNvGrpSpPr/>
            <p:nvPr/>
          </p:nvGrpSpPr>
          <p:grpSpPr>
            <a:xfrm>
              <a:off x="1807536" y="3829874"/>
              <a:ext cx="1486721" cy="1431236"/>
              <a:chOff x="944980" y="2014329"/>
              <a:chExt cx="1486721" cy="1431236"/>
            </a:xfrm>
          </p:grpSpPr>
          <p:sp>
            <p:nvSpPr>
              <p:cNvPr id="10" name="Rectangle 9">
                <a:extLst>
                  <a:ext uri="{FF2B5EF4-FFF2-40B4-BE49-F238E27FC236}">
                    <a16:creationId xmlns:a16="http://schemas.microsoft.com/office/drawing/2014/main" id="{C290FD2E-B23F-E940-9597-04809DFCBC5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1" name="Rectangle 10">
                <a:extLst>
                  <a:ext uri="{FF2B5EF4-FFF2-40B4-BE49-F238E27FC236}">
                    <a16:creationId xmlns:a16="http://schemas.microsoft.com/office/drawing/2014/main" id="{DF57474D-D39B-814E-B9D9-8BF5F517C542}"/>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2" name="Rectangle 11">
                <a:extLst>
                  <a:ext uri="{FF2B5EF4-FFF2-40B4-BE49-F238E27FC236}">
                    <a16:creationId xmlns:a16="http://schemas.microsoft.com/office/drawing/2014/main" id="{A27EFD0B-57B2-BF40-BA0B-4D404CC942D9}"/>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S/U-mode</a:t>
                </a:r>
              </a:p>
            </p:txBody>
          </p:sp>
        </p:grpSp>
        <p:grpSp>
          <p:nvGrpSpPr>
            <p:cNvPr id="13" name="Group 12">
              <a:extLst>
                <a:ext uri="{FF2B5EF4-FFF2-40B4-BE49-F238E27FC236}">
                  <a16:creationId xmlns:a16="http://schemas.microsoft.com/office/drawing/2014/main" id="{C0654A1B-9299-D846-A5CE-75EB0F6021B8}"/>
                </a:ext>
              </a:extLst>
            </p:cNvPr>
            <p:cNvGrpSpPr/>
            <p:nvPr/>
          </p:nvGrpSpPr>
          <p:grpSpPr>
            <a:xfrm>
              <a:off x="1808700" y="5340622"/>
              <a:ext cx="1486721" cy="1431236"/>
              <a:chOff x="944980" y="2014329"/>
              <a:chExt cx="1486721" cy="1431236"/>
            </a:xfrm>
          </p:grpSpPr>
          <p:sp>
            <p:nvSpPr>
              <p:cNvPr id="14" name="Rectangle 13">
                <a:extLst>
                  <a:ext uri="{FF2B5EF4-FFF2-40B4-BE49-F238E27FC236}">
                    <a16:creationId xmlns:a16="http://schemas.microsoft.com/office/drawing/2014/main" id="{6A9F072B-D985-2E48-AA03-720F24863AA6}"/>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5" name="Rectangle 14">
                <a:extLst>
                  <a:ext uri="{FF2B5EF4-FFF2-40B4-BE49-F238E27FC236}">
                    <a16:creationId xmlns:a16="http://schemas.microsoft.com/office/drawing/2014/main" id="{B9247248-1A93-8E4A-BC71-3E1B0EBC9893}"/>
                  </a:ext>
                </a:extLst>
              </p:cNvPr>
              <p:cNvSpPr/>
              <p:nvPr/>
            </p:nvSpPr>
            <p:spPr>
              <a:xfrm>
                <a:off x="1233908" y="2331655"/>
                <a:ext cx="1197793" cy="11139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6" name="Rectangle 15">
                <a:extLst>
                  <a:ext uri="{FF2B5EF4-FFF2-40B4-BE49-F238E27FC236}">
                    <a16:creationId xmlns:a16="http://schemas.microsoft.com/office/drawing/2014/main" id="{A5AF5474-3E8F-BD4F-83A4-33B7A86213FB}"/>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HS/US -mode</a:t>
                </a:r>
              </a:p>
            </p:txBody>
          </p:sp>
        </p:grpSp>
      </p:grpSp>
      <p:sp>
        <p:nvSpPr>
          <p:cNvPr id="17" name="Rectangle 16">
            <a:extLst>
              <a:ext uri="{FF2B5EF4-FFF2-40B4-BE49-F238E27FC236}">
                <a16:creationId xmlns:a16="http://schemas.microsoft.com/office/drawing/2014/main" id="{D4612978-682C-DF46-A2D8-20B040A15DE2}"/>
              </a:ext>
            </a:extLst>
          </p:cNvPr>
          <p:cNvSpPr/>
          <p:nvPr/>
        </p:nvSpPr>
        <p:spPr>
          <a:xfrm>
            <a:off x="447876" y="992316"/>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VSscratch</a:t>
            </a:r>
            <a:endParaRPr lang="en-US" sz="1200" dirty="0">
              <a:solidFill>
                <a:schemeClr val="tx1"/>
              </a:solidFill>
            </a:endParaRPr>
          </a:p>
        </p:txBody>
      </p:sp>
      <p:sp>
        <p:nvSpPr>
          <p:cNvPr id="18" name="Rectangle 17">
            <a:extLst>
              <a:ext uri="{FF2B5EF4-FFF2-40B4-BE49-F238E27FC236}">
                <a16:creationId xmlns:a16="http://schemas.microsoft.com/office/drawing/2014/main" id="{109C4957-F56C-AA46-B96A-5B31DD7FA526}"/>
              </a:ext>
            </a:extLst>
          </p:cNvPr>
          <p:cNvSpPr/>
          <p:nvPr/>
        </p:nvSpPr>
        <p:spPr>
          <a:xfrm>
            <a:off x="447875" y="1266612"/>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 </a:t>
            </a:r>
            <a:r>
              <a:rPr lang="en-US" sz="1200" dirty="0" err="1">
                <a:solidFill>
                  <a:schemeClr val="tx1"/>
                </a:solidFill>
              </a:rPr>
              <a:t>Sscratch</a:t>
            </a:r>
            <a:endParaRPr lang="en-US" sz="1200" dirty="0">
              <a:solidFill>
                <a:schemeClr val="tx1"/>
              </a:solidFill>
            </a:endParaRPr>
          </a:p>
        </p:txBody>
      </p:sp>
      <p:sp>
        <p:nvSpPr>
          <p:cNvPr id="19" name="Rectangle 18">
            <a:extLst>
              <a:ext uri="{FF2B5EF4-FFF2-40B4-BE49-F238E27FC236}">
                <a16:creationId xmlns:a16="http://schemas.microsoft.com/office/drawing/2014/main" id="{A882DEDB-2A9F-AD41-A8E7-1E842966701F}"/>
              </a:ext>
            </a:extLst>
          </p:cNvPr>
          <p:cNvSpPr/>
          <p:nvPr/>
        </p:nvSpPr>
        <p:spPr>
          <a:xfrm>
            <a:off x="447874" y="1540908"/>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Mscratch</a:t>
            </a:r>
            <a:endParaRPr lang="en-US" sz="1200" dirty="0">
              <a:solidFill>
                <a:schemeClr val="tx1"/>
              </a:solidFill>
            </a:endParaRPr>
          </a:p>
        </p:txBody>
      </p:sp>
      <p:cxnSp>
        <p:nvCxnSpPr>
          <p:cNvPr id="21" name="Curved Connector 20">
            <a:extLst>
              <a:ext uri="{FF2B5EF4-FFF2-40B4-BE49-F238E27FC236}">
                <a16:creationId xmlns:a16="http://schemas.microsoft.com/office/drawing/2014/main" id="{D14393A9-D6D6-B747-BF7C-E057FCA93B3A}"/>
              </a:ext>
            </a:extLst>
          </p:cNvPr>
          <p:cNvCxnSpPr>
            <a:cxnSpLocks/>
            <a:stCxn id="19" idx="1"/>
            <a:endCxn id="6" idx="0"/>
          </p:cNvCxnSpPr>
          <p:nvPr/>
        </p:nvCxnSpPr>
        <p:spPr>
          <a:xfrm rot="10800000" flipH="1" flipV="1">
            <a:off x="447873" y="1673429"/>
            <a:ext cx="2245303" cy="725209"/>
          </a:xfrm>
          <a:prstGeom prst="curvedConnector4">
            <a:avLst>
              <a:gd name="adj1" fmla="val -5459"/>
              <a:gd name="adj2" fmla="val 59137"/>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8526A123-92ED-3043-888E-CAFC5988EF2F}"/>
              </a:ext>
            </a:extLst>
          </p:cNvPr>
          <p:cNvCxnSpPr>
            <a:cxnSpLocks/>
            <a:stCxn id="18" idx="1"/>
            <a:endCxn id="10" idx="0"/>
          </p:cNvCxnSpPr>
          <p:nvPr/>
        </p:nvCxnSpPr>
        <p:spPr>
          <a:xfrm rot="10800000" flipH="1" flipV="1">
            <a:off x="447875" y="1399133"/>
            <a:ext cx="2246466" cy="2430741"/>
          </a:xfrm>
          <a:prstGeom prst="curvedConnector4">
            <a:avLst>
              <a:gd name="adj1" fmla="val -10176"/>
              <a:gd name="adj2" fmla="val 52726"/>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7B336EA8-A424-8146-A6DB-755CB07F2EC0}"/>
              </a:ext>
            </a:extLst>
          </p:cNvPr>
          <p:cNvCxnSpPr>
            <a:cxnSpLocks/>
            <a:stCxn id="17" idx="1"/>
            <a:endCxn id="14" idx="0"/>
          </p:cNvCxnSpPr>
          <p:nvPr/>
        </p:nvCxnSpPr>
        <p:spPr>
          <a:xfrm rot="10800000" flipH="1" flipV="1">
            <a:off x="447875" y="1124837"/>
            <a:ext cx="2247629" cy="4215785"/>
          </a:xfrm>
          <a:prstGeom prst="curvedConnector4">
            <a:avLst>
              <a:gd name="adj1" fmla="val -17246"/>
              <a:gd name="adj2" fmla="val 5157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D36A797-3AE3-FA42-B14F-CF6CF36E332E}"/>
              </a:ext>
            </a:extLst>
          </p:cNvPr>
          <p:cNvSpPr/>
          <p:nvPr/>
        </p:nvSpPr>
        <p:spPr>
          <a:xfrm>
            <a:off x="4368849"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36" name="Rectangle 35">
            <a:extLst>
              <a:ext uri="{FF2B5EF4-FFF2-40B4-BE49-F238E27FC236}">
                <a16:creationId xmlns:a16="http://schemas.microsoft.com/office/drawing/2014/main" id="{3B87E1E9-17D6-3A4E-BD80-65A429DA16F8}"/>
              </a:ext>
            </a:extLst>
          </p:cNvPr>
          <p:cNvSpPr/>
          <p:nvPr/>
        </p:nvSpPr>
        <p:spPr>
          <a:xfrm>
            <a:off x="4368849" y="3468765"/>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37" name="Rectangle 36">
            <a:extLst>
              <a:ext uri="{FF2B5EF4-FFF2-40B4-BE49-F238E27FC236}">
                <a16:creationId xmlns:a16="http://schemas.microsoft.com/office/drawing/2014/main" id="{26ED0B47-F84E-8F42-B9EF-53C53DADEFFC}"/>
              </a:ext>
            </a:extLst>
          </p:cNvPr>
          <p:cNvSpPr/>
          <p:nvPr/>
        </p:nvSpPr>
        <p:spPr>
          <a:xfrm>
            <a:off x="4368849" y="5365670"/>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38" name="Rectangle 37">
            <a:extLst>
              <a:ext uri="{FF2B5EF4-FFF2-40B4-BE49-F238E27FC236}">
                <a16:creationId xmlns:a16="http://schemas.microsoft.com/office/drawing/2014/main" id="{840683A9-EC92-6441-BC36-5107DB66EDF6}"/>
              </a:ext>
            </a:extLst>
          </p:cNvPr>
          <p:cNvSpPr/>
          <p:nvPr/>
        </p:nvSpPr>
        <p:spPr>
          <a:xfrm>
            <a:off x="4843964" y="2400578"/>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40" name="Straight Arrow Connector 39">
            <a:extLst>
              <a:ext uri="{FF2B5EF4-FFF2-40B4-BE49-F238E27FC236}">
                <a16:creationId xmlns:a16="http://schemas.microsoft.com/office/drawing/2014/main" id="{6E2DAFF0-DDFB-DC4D-8354-B77EA8819B36}"/>
              </a:ext>
            </a:extLst>
          </p:cNvPr>
          <p:cNvCxnSpPr>
            <a:cxnSpLocks/>
            <a:stCxn id="4" idx="3"/>
            <a:endCxn id="35" idx="1"/>
          </p:cNvCxnSpPr>
          <p:nvPr/>
        </p:nvCxnSpPr>
        <p:spPr>
          <a:xfrm flipV="1">
            <a:off x="3293093" y="2261814"/>
            <a:ext cx="1075756" cy="1011105"/>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BBE17D4-360C-3C4C-8E5E-AC2BF6285DD4}"/>
              </a:ext>
            </a:extLst>
          </p:cNvPr>
          <p:cNvSpPr txBox="1"/>
          <p:nvPr/>
        </p:nvSpPr>
        <p:spPr>
          <a:xfrm>
            <a:off x="5966762" y="987338"/>
            <a:ext cx="1467397" cy="646331"/>
          </a:xfrm>
          <a:prstGeom prst="rect">
            <a:avLst/>
          </a:prstGeom>
          <a:noFill/>
        </p:spPr>
        <p:txBody>
          <a:bodyPr wrap="square" rtlCol="0">
            <a:spAutoFit/>
          </a:bodyPr>
          <a:lstStyle/>
          <a:p>
            <a:pPr algn="just"/>
            <a:r>
              <a:rPr lang="en-US" dirty="0">
                <a:solidFill>
                  <a:srgbClr val="7030A0"/>
                </a:solidFill>
              </a:rPr>
              <a:t>S,U-mode</a:t>
            </a:r>
          </a:p>
          <a:p>
            <a:pPr algn="just"/>
            <a:r>
              <a:rPr lang="en-US" dirty="0">
                <a:solidFill>
                  <a:srgbClr val="7030A0"/>
                </a:solidFill>
              </a:rPr>
              <a:t>VM mapping</a:t>
            </a:r>
          </a:p>
        </p:txBody>
      </p:sp>
      <p:sp>
        <p:nvSpPr>
          <p:cNvPr id="43" name="Rectangle 42">
            <a:extLst>
              <a:ext uri="{FF2B5EF4-FFF2-40B4-BE49-F238E27FC236}">
                <a16:creationId xmlns:a16="http://schemas.microsoft.com/office/drawing/2014/main" id="{FF559AD8-1227-1A41-82E3-64E19EE68241}"/>
              </a:ext>
            </a:extLst>
          </p:cNvPr>
          <p:cNvSpPr/>
          <p:nvPr/>
        </p:nvSpPr>
        <p:spPr>
          <a:xfrm>
            <a:off x="6169912"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47" name="TextBox 46">
            <a:extLst>
              <a:ext uri="{FF2B5EF4-FFF2-40B4-BE49-F238E27FC236}">
                <a16:creationId xmlns:a16="http://schemas.microsoft.com/office/drawing/2014/main" id="{788C4747-D702-B949-83D6-75795BADBD91}"/>
              </a:ext>
            </a:extLst>
          </p:cNvPr>
          <p:cNvSpPr txBox="1"/>
          <p:nvPr/>
        </p:nvSpPr>
        <p:spPr>
          <a:xfrm>
            <a:off x="7766472" y="1000733"/>
            <a:ext cx="1627966" cy="646331"/>
          </a:xfrm>
          <a:prstGeom prst="rect">
            <a:avLst/>
          </a:prstGeom>
          <a:noFill/>
        </p:spPr>
        <p:txBody>
          <a:bodyPr wrap="square" rtlCol="0">
            <a:spAutoFit/>
          </a:bodyPr>
          <a:lstStyle/>
          <a:p>
            <a:pPr algn="just"/>
            <a:r>
              <a:rPr lang="en-US" dirty="0">
                <a:solidFill>
                  <a:schemeClr val="accent6"/>
                </a:solidFill>
              </a:rPr>
              <a:t>VS/VU-mode</a:t>
            </a:r>
          </a:p>
          <a:p>
            <a:pPr algn="just"/>
            <a:r>
              <a:rPr lang="en-US" dirty="0">
                <a:solidFill>
                  <a:schemeClr val="accent6"/>
                </a:solidFill>
              </a:rPr>
              <a:t>Guest mapping</a:t>
            </a:r>
          </a:p>
        </p:txBody>
      </p:sp>
      <p:sp>
        <p:nvSpPr>
          <p:cNvPr id="50" name="Rectangle 49">
            <a:extLst>
              <a:ext uri="{FF2B5EF4-FFF2-40B4-BE49-F238E27FC236}">
                <a16:creationId xmlns:a16="http://schemas.microsoft.com/office/drawing/2014/main" id="{BB9DB984-8B41-CE4F-9999-A51E8EDB133E}"/>
              </a:ext>
            </a:extLst>
          </p:cNvPr>
          <p:cNvSpPr/>
          <p:nvPr/>
        </p:nvSpPr>
        <p:spPr>
          <a:xfrm>
            <a:off x="6139585" y="3309863"/>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cxnSp>
        <p:nvCxnSpPr>
          <p:cNvPr id="53" name="Straight Arrow Connector 52">
            <a:extLst>
              <a:ext uri="{FF2B5EF4-FFF2-40B4-BE49-F238E27FC236}">
                <a16:creationId xmlns:a16="http://schemas.microsoft.com/office/drawing/2014/main" id="{E83D457D-305D-474D-BE1A-7B7CAE5A4517}"/>
              </a:ext>
            </a:extLst>
          </p:cNvPr>
          <p:cNvCxnSpPr>
            <a:cxnSpLocks/>
            <a:stCxn id="4" idx="3"/>
            <a:endCxn id="36" idx="1"/>
          </p:cNvCxnSpPr>
          <p:nvPr/>
        </p:nvCxnSpPr>
        <p:spPr>
          <a:xfrm>
            <a:off x="3293093" y="3272919"/>
            <a:ext cx="1075756" cy="862762"/>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09832D2-F86D-C341-98E6-EEC3D03476E6}"/>
              </a:ext>
            </a:extLst>
          </p:cNvPr>
          <p:cNvCxnSpPr>
            <a:cxnSpLocks/>
            <a:stCxn id="144" idx="7"/>
            <a:endCxn id="38" idx="2"/>
          </p:cNvCxnSpPr>
          <p:nvPr/>
        </p:nvCxnSpPr>
        <p:spPr>
          <a:xfrm flipV="1">
            <a:off x="4732959" y="2813953"/>
            <a:ext cx="586120" cy="406440"/>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5418F07-47C4-9747-9B6C-6BE5B25FF78C}"/>
              </a:ext>
            </a:extLst>
          </p:cNvPr>
          <p:cNvCxnSpPr>
            <a:cxnSpLocks/>
            <a:stCxn id="4" idx="3"/>
            <a:endCxn id="37" idx="1"/>
          </p:cNvCxnSpPr>
          <p:nvPr/>
        </p:nvCxnSpPr>
        <p:spPr>
          <a:xfrm>
            <a:off x="3293093" y="3272919"/>
            <a:ext cx="1075756" cy="275966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54A49239-E66C-8D4D-833B-8F49D7336655}"/>
              </a:ext>
            </a:extLst>
          </p:cNvPr>
          <p:cNvSpPr/>
          <p:nvPr/>
        </p:nvSpPr>
        <p:spPr>
          <a:xfrm>
            <a:off x="4794266" y="4271672"/>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77" name="Straight Arrow Connector 76">
            <a:extLst>
              <a:ext uri="{FF2B5EF4-FFF2-40B4-BE49-F238E27FC236}">
                <a16:creationId xmlns:a16="http://schemas.microsoft.com/office/drawing/2014/main" id="{1C6F3544-DB51-1540-8157-73E29F1C68AB}"/>
              </a:ext>
            </a:extLst>
          </p:cNvPr>
          <p:cNvCxnSpPr>
            <a:cxnSpLocks/>
            <a:stCxn id="144" idx="5"/>
            <a:endCxn id="76" idx="0"/>
          </p:cNvCxnSpPr>
          <p:nvPr/>
        </p:nvCxnSpPr>
        <p:spPr>
          <a:xfrm>
            <a:off x="4732959" y="3277029"/>
            <a:ext cx="536422" cy="994643"/>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99F86A3A-1738-2541-AD9F-BD93DBC8D04E}"/>
              </a:ext>
            </a:extLst>
          </p:cNvPr>
          <p:cNvSpPr/>
          <p:nvPr/>
        </p:nvSpPr>
        <p:spPr>
          <a:xfrm>
            <a:off x="6545630" y="2407519"/>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82" name="Group 81">
            <a:extLst>
              <a:ext uri="{FF2B5EF4-FFF2-40B4-BE49-F238E27FC236}">
                <a16:creationId xmlns:a16="http://schemas.microsoft.com/office/drawing/2014/main" id="{5AF5BCE5-F13E-F148-B4A2-F15D4A6D2FDA}"/>
              </a:ext>
            </a:extLst>
          </p:cNvPr>
          <p:cNvGrpSpPr/>
          <p:nvPr/>
        </p:nvGrpSpPr>
        <p:grpSpPr>
          <a:xfrm>
            <a:off x="6157909" y="5091292"/>
            <a:ext cx="1276250" cy="1333832"/>
            <a:chOff x="6169912" y="3487779"/>
            <a:chExt cx="1276250" cy="1333832"/>
          </a:xfrm>
        </p:grpSpPr>
        <p:sp>
          <p:nvSpPr>
            <p:cNvPr id="44" name="Rectangle 43">
              <a:extLst>
                <a:ext uri="{FF2B5EF4-FFF2-40B4-BE49-F238E27FC236}">
                  <a16:creationId xmlns:a16="http://schemas.microsoft.com/office/drawing/2014/main" id="{F65EBFEA-D0B6-204B-A5BF-5D41D8F29FDE}"/>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81" name="Rectangle 80">
              <a:extLst>
                <a:ext uri="{FF2B5EF4-FFF2-40B4-BE49-F238E27FC236}">
                  <a16:creationId xmlns:a16="http://schemas.microsoft.com/office/drawing/2014/main" id="{07092DA8-3878-2B4B-97C6-67828487DBCB}"/>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cxnSp>
        <p:nvCxnSpPr>
          <p:cNvPr id="83" name="Curved Connector 82">
            <a:extLst>
              <a:ext uri="{FF2B5EF4-FFF2-40B4-BE49-F238E27FC236}">
                <a16:creationId xmlns:a16="http://schemas.microsoft.com/office/drawing/2014/main" id="{91257C96-C9A4-584D-97B7-50ED6A928B87}"/>
              </a:ext>
            </a:extLst>
          </p:cNvPr>
          <p:cNvCxnSpPr>
            <a:cxnSpLocks/>
            <a:stCxn id="102" idx="0"/>
            <a:endCxn id="6" idx="0"/>
          </p:cNvCxnSpPr>
          <p:nvPr/>
        </p:nvCxnSpPr>
        <p:spPr>
          <a:xfrm rot="10800000">
            <a:off x="2693177" y="2398640"/>
            <a:ext cx="1675672" cy="1107861"/>
          </a:xfrm>
          <a:prstGeom prst="curvedConnector4">
            <a:avLst>
              <a:gd name="adj1" fmla="val 33624"/>
              <a:gd name="adj2" fmla="val 120634"/>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62EAF597-2D89-804B-A5B5-B4912D26B2AE}"/>
              </a:ext>
            </a:extLst>
          </p:cNvPr>
          <p:cNvGrpSpPr/>
          <p:nvPr/>
        </p:nvGrpSpPr>
        <p:grpSpPr>
          <a:xfrm>
            <a:off x="4368849" y="3469087"/>
            <a:ext cx="971680" cy="228637"/>
            <a:chOff x="1806372" y="2398638"/>
            <a:chExt cx="1489049" cy="4373220"/>
          </a:xfrm>
        </p:grpSpPr>
        <p:grpSp>
          <p:nvGrpSpPr>
            <p:cNvPr id="91" name="Group 90">
              <a:extLst>
                <a:ext uri="{FF2B5EF4-FFF2-40B4-BE49-F238E27FC236}">
                  <a16:creationId xmlns:a16="http://schemas.microsoft.com/office/drawing/2014/main" id="{ADECDF08-9865-5D4C-BB76-6D1EAD209F31}"/>
                </a:ext>
              </a:extLst>
            </p:cNvPr>
            <p:cNvGrpSpPr/>
            <p:nvPr/>
          </p:nvGrpSpPr>
          <p:grpSpPr>
            <a:xfrm>
              <a:off x="1806372" y="2398638"/>
              <a:ext cx="1486721" cy="1431236"/>
              <a:chOff x="944980" y="2014329"/>
              <a:chExt cx="1486721" cy="1431236"/>
            </a:xfrm>
          </p:grpSpPr>
          <p:sp>
            <p:nvSpPr>
              <p:cNvPr id="100" name="Rectangle 99">
                <a:extLst>
                  <a:ext uri="{FF2B5EF4-FFF2-40B4-BE49-F238E27FC236}">
                    <a16:creationId xmlns:a16="http://schemas.microsoft.com/office/drawing/2014/main" id="{9617D9A2-1934-434F-8081-D734807D6D1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01" name="Rectangle 100">
                <a:extLst>
                  <a:ext uri="{FF2B5EF4-FFF2-40B4-BE49-F238E27FC236}">
                    <a16:creationId xmlns:a16="http://schemas.microsoft.com/office/drawing/2014/main" id="{D0DA7C9D-AE23-8743-BE86-B324CACC3D6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2" name="Rectangle 101">
                <a:extLst>
                  <a:ext uri="{FF2B5EF4-FFF2-40B4-BE49-F238E27FC236}">
                    <a16:creationId xmlns:a16="http://schemas.microsoft.com/office/drawing/2014/main" id="{50282500-9164-8D4C-988A-697DC54653EE}"/>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2" name="Group 91">
              <a:extLst>
                <a:ext uri="{FF2B5EF4-FFF2-40B4-BE49-F238E27FC236}">
                  <a16:creationId xmlns:a16="http://schemas.microsoft.com/office/drawing/2014/main" id="{36F7CEA2-ACF9-CD48-8B27-A25E12FAE948}"/>
                </a:ext>
              </a:extLst>
            </p:cNvPr>
            <p:cNvGrpSpPr/>
            <p:nvPr/>
          </p:nvGrpSpPr>
          <p:grpSpPr>
            <a:xfrm>
              <a:off x="1807536" y="3829874"/>
              <a:ext cx="1486721" cy="1431236"/>
              <a:chOff x="944980" y="2014329"/>
              <a:chExt cx="1486721" cy="1431236"/>
            </a:xfrm>
          </p:grpSpPr>
          <p:sp>
            <p:nvSpPr>
              <p:cNvPr id="97" name="Rectangle 96">
                <a:extLst>
                  <a:ext uri="{FF2B5EF4-FFF2-40B4-BE49-F238E27FC236}">
                    <a16:creationId xmlns:a16="http://schemas.microsoft.com/office/drawing/2014/main" id="{72C74568-2FDB-0D40-90C2-5BBF20D8B763}"/>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8" name="Rectangle 97">
                <a:extLst>
                  <a:ext uri="{FF2B5EF4-FFF2-40B4-BE49-F238E27FC236}">
                    <a16:creationId xmlns:a16="http://schemas.microsoft.com/office/drawing/2014/main" id="{9AFBA647-DC6B-A946-94AB-4BCFD05F221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9" name="Rectangle 98">
                <a:extLst>
                  <a:ext uri="{FF2B5EF4-FFF2-40B4-BE49-F238E27FC236}">
                    <a16:creationId xmlns:a16="http://schemas.microsoft.com/office/drawing/2014/main" id="{EA328185-E9DC-F742-A6CE-7573FF0BE310}"/>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3" name="Group 92">
              <a:extLst>
                <a:ext uri="{FF2B5EF4-FFF2-40B4-BE49-F238E27FC236}">
                  <a16:creationId xmlns:a16="http://schemas.microsoft.com/office/drawing/2014/main" id="{F4B74323-E7B9-0644-B2B4-B7876667B547}"/>
                </a:ext>
              </a:extLst>
            </p:cNvPr>
            <p:cNvGrpSpPr/>
            <p:nvPr/>
          </p:nvGrpSpPr>
          <p:grpSpPr>
            <a:xfrm>
              <a:off x="1808700" y="5340622"/>
              <a:ext cx="1486721" cy="1431236"/>
              <a:chOff x="944980" y="2014329"/>
              <a:chExt cx="1486721" cy="1431236"/>
            </a:xfrm>
          </p:grpSpPr>
          <p:sp>
            <p:nvSpPr>
              <p:cNvPr id="94" name="Rectangle 93">
                <a:extLst>
                  <a:ext uri="{FF2B5EF4-FFF2-40B4-BE49-F238E27FC236}">
                    <a16:creationId xmlns:a16="http://schemas.microsoft.com/office/drawing/2014/main" id="{1594158E-499E-0640-B4F1-25268768174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5" name="Rectangle 94">
                <a:extLst>
                  <a:ext uri="{FF2B5EF4-FFF2-40B4-BE49-F238E27FC236}">
                    <a16:creationId xmlns:a16="http://schemas.microsoft.com/office/drawing/2014/main" id="{574E4A0A-205C-0E4F-AC97-0758DDD10264}"/>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6" name="Rectangle 95">
                <a:extLst>
                  <a:ext uri="{FF2B5EF4-FFF2-40B4-BE49-F238E27FC236}">
                    <a16:creationId xmlns:a16="http://schemas.microsoft.com/office/drawing/2014/main" id="{71A8CB93-1AE5-D340-8562-8DA01C54AE9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nvGrpSpPr>
          <p:cNvPr id="103" name="Group 102">
            <a:extLst>
              <a:ext uri="{FF2B5EF4-FFF2-40B4-BE49-F238E27FC236}">
                <a16:creationId xmlns:a16="http://schemas.microsoft.com/office/drawing/2014/main" id="{5391AAC2-3838-6F41-AD14-224784CCD023}"/>
              </a:ext>
            </a:extLst>
          </p:cNvPr>
          <p:cNvGrpSpPr/>
          <p:nvPr/>
        </p:nvGrpSpPr>
        <p:grpSpPr>
          <a:xfrm>
            <a:off x="6159328" y="5083797"/>
            <a:ext cx="960814" cy="236931"/>
            <a:chOff x="1806372" y="2398638"/>
            <a:chExt cx="1489049" cy="4373220"/>
          </a:xfrm>
        </p:grpSpPr>
        <p:grpSp>
          <p:nvGrpSpPr>
            <p:cNvPr id="104" name="Group 103">
              <a:extLst>
                <a:ext uri="{FF2B5EF4-FFF2-40B4-BE49-F238E27FC236}">
                  <a16:creationId xmlns:a16="http://schemas.microsoft.com/office/drawing/2014/main" id="{9C54BF43-A7F1-6948-9AE5-2566B7673906}"/>
                </a:ext>
              </a:extLst>
            </p:cNvPr>
            <p:cNvGrpSpPr/>
            <p:nvPr/>
          </p:nvGrpSpPr>
          <p:grpSpPr>
            <a:xfrm>
              <a:off x="1806372" y="2398638"/>
              <a:ext cx="1486721" cy="1431236"/>
              <a:chOff x="944980" y="2014329"/>
              <a:chExt cx="1486721" cy="1431236"/>
            </a:xfrm>
          </p:grpSpPr>
          <p:sp>
            <p:nvSpPr>
              <p:cNvPr id="113" name="Rectangle 112">
                <a:extLst>
                  <a:ext uri="{FF2B5EF4-FFF2-40B4-BE49-F238E27FC236}">
                    <a16:creationId xmlns:a16="http://schemas.microsoft.com/office/drawing/2014/main" id="{D7FE68A4-7942-6240-B54D-48A0886261B7}"/>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14" name="Rectangle 113">
                <a:extLst>
                  <a:ext uri="{FF2B5EF4-FFF2-40B4-BE49-F238E27FC236}">
                    <a16:creationId xmlns:a16="http://schemas.microsoft.com/office/drawing/2014/main" id="{8B6F660E-7D5D-B24D-B8E7-0ACF4E37CBDB}"/>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5" name="Rectangle 114">
                <a:extLst>
                  <a:ext uri="{FF2B5EF4-FFF2-40B4-BE49-F238E27FC236}">
                    <a16:creationId xmlns:a16="http://schemas.microsoft.com/office/drawing/2014/main" id="{5852109B-3C38-0948-A68A-37083E2CF006}"/>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5" name="Group 104">
              <a:extLst>
                <a:ext uri="{FF2B5EF4-FFF2-40B4-BE49-F238E27FC236}">
                  <a16:creationId xmlns:a16="http://schemas.microsoft.com/office/drawing/2014/main" id="{327F772B-69FC-B24E-9487-B797F9B8F7F4}"/>
                </a:ext>
              </a:extLst>
            </p:cNvPr>
            <p:cNvGrpSpPr/>
            <p:nvPr/>
          </p:nvGrpSpPr>
          <p:grpSpPr>
            <a:xfrm>
              <a:off x="1807536" y="3829874"/>
              <a:ext cx="1486721" cy="1431236"/>
              <a:chOff x="944980" y="2014329"/>
              <a:chExt cx="1486721" cy="1431236"/>
            </a:xfrm>
          </p:grpSpPr>
          <p:sp>
            <p:nvSpPr>
              <p:cNvPr id="110" name="Rectangle 109">
                <a:extLst>
                  <a:ext uri="{FF2B5EF4-FFF2-40B4-BE49-F238E27FC236}">
                    <a16:creationId xmlns:a16="http://schemas.microsoft.com/office/drawing/2014/main" id="{70BB1F1B-F852-A04A-BD7E-97952445B0DE}"/>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11" name="Rectangle 110">
                <a:extLst>
                  <a:ext uri="{FF2B5EF4-FFF2-40B4-BE49-F238E27FC236}">
                    <a16:creationId xmlns:a16="http://schemas.microsoft.com/office/drawing/2014/main" id="{E6680DF2-CF67-CC45-BC33-CB7DBA7E396C}"/>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2" name="Rectangle 111">
                <a:extLst>
                  <a:ext uri="{FF2B5EF4-FFF2-40B4-BE49-F238E27FC236}">
                    <a16:creationId xmlns:a16="http://schemas.microsoft.com/office/drawing/2014/main" id="{6EA5FFBD-3297-D349-992E-2BB00C2FA70A}"/>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6" name="Group 105">
              <a:extLst>
                <a:ext uri="{FF2B5EF4-FFF2-40B4-BE49-F238E27FC236}">
                  <a16:creationId xmlns:a16="http://schemas.microsoft.com/office/drawing/2014/main" id="{67BA97D4-092C-5B4C-9576-C89624038FCF}"/>
                </a:ext>
              </a:extLst>
            </p:cNvPr>
            <p:cNvGrpSpPr/>
            <p:nvPr/>
          </p:nvGrpSpPr>
          <p:grpSpPr>
            <a:xfrm>
              <a:off x="1808700" y="5340622"/>
              <a:ext cx="1486721" cy="1431236"/>
              <a:chOff x="944980" y="2014329"/>
              <a:chExt cx="1486721" cy="1431236"/>
            </a:xfrm>
          </p:grpSpPr>
          <p:sp>
            <p:nvSpPr>
              <p:cNvPr id="107" name="Rectangle 106">
                <a:extLst>
                  <a:ext uri="{FF2B5EF4-FFF2-40B4-BE49-F238E27FC236}">
                    <a16:creationId xmlns:a16="http://schemas.microsoft.com/office/drawing/2014/main" id="{BAF91087-8EC6-F04B-A3EF-A85D06E4C5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08" name="Rectangle 107">
                <a:extLst>
                  <a:ext uri="{FF2B5EF4-FFF2-40B4-BE49-F238E27FC236}">
                    <a16:creationId xmlns:a16="http://schemas.microsoft.com/office/drawing/2014/main" id="{103D2C64-CC2C-0E4E-9BC3-C8281320DFD3}"/>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9" name="Rectangle 108">
                <a:extLst>
                  <a:ext uri="{FF2B5EF4-FFF2-40B4-BE49-F238E27FC236}">
                    <a16:creationId xmlns:a16="http://schemas.microsoft.com/office/drawing/2014/main" id="{4EB2FCF9-3FC0-5C47-953C-CE2B8B42C582}"/>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sp>
        <p:nvSpPr>
          <p:cNvPr id="117" name="Rectangle 116">
            <a:extLst>
              <a:ext uri="{FF2B5EF4-FFF2-40B4-BE49-F238E27FC236}">
                <a16:creationId xmlns:a16="http://schemas.microsoft.com/office/drawing/2014/main" id="{215F7E26-3B96-884E-A8D9-E6CD97699B8D}"/>
              </a:ext>
            </a:extLst>
          </p:cNvPr>
          <p:cNvSpPr/>
          <p:nvPr/>
        </p:nvSpPr>
        <p:spPr>
          <a:xfrm>
            <a:off x="7966036" y="3131526"/>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118" name="Rectangle 117">
            <a:extLst>
              <a:ext uri="{FF2B5EF4-FFF2-40B4-BE49-F238E27FC236}">
                <a16:creationId xmlns:a16="http://schemas.microsoft.com/office/drawing/2014/main" id="{5CD1E0E9-8020-AF41-8D50-BC7401B45670}"/>
              </a:ext>
            </a:extLst>
          </p:cNvPr>
          <p:cNvSpPr/>
          <p:nvPr/>
        </p:nvSpPr>
        <p:spPr>
          <a:xfrm>
            <a:off x="7966036" y="1628878"/>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119" name="Rectangle 118">
            <a:extLst>
              <a:ext uri="{FF2B5EF4-FFF2-40B4-BE49-F238E27FC236}">
                <a16:creationId xmlns:a16="http://schemas.microsoft.com/office/drawing/2014/main" id="{4F0FA676-D532-1447-8E28-00CB51041A93}"/>
              </a:ext>
            </a:extLst>
          </p:cNvPr>
          <p:cNvSpPr/>
          <p:nvPr/>
        </p:nvSpPr>
        <p:spPr>
          <a:xfrm>
            <a:off x="8369609" y="3956790"/>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185" name="Group 184">
            <a:extLst>
              <a:ext uri="{FF2B5EF4-FFF2-40B4-BE49-F238E27FC236}">
                <a16:creationId xmlns:a16="http://schemas.microsoft.com/office/drawing/2014/main" id="{152E3600-A39F-6340-BEB6-8A9176835DBD}"/>
              </a:ext>
            </a:extLst>
          </p:cNvPr>
          <p:cNvGrpSpPr/>
          <p:nvPr/>
        </p:nvGrpSpPr>
        <p:grpSpPr>
          <a:xfrm>
            <a:off x="8008241" y="4963877"/>
            <a:ext cx="1289821" cy="1341327"/>
            <a:chOff x="8008241" y="5083797"/>
            <a:chExt cx="1289821" cy="1341327"/>
          </a:xfrm>
        </p:grpSpPr>
        <p:grpSp>
          <p:nvGrpSpPr>
            <p:cNvPr id="120" name="Group 119">
              <a:extLst>
                <a:ext uri="{FF2B5EF4-FFF2-40B4-BE49-F238E27FC236}">
                  <a16:creationId xmlns:a16="http://schemas.microsoft.com/office/drawing/2014/main" id="{8983D9F8-173B-6349-A860-19C781DACC31}"/>
                </a:ext>
              </a:extLst>
            </p:cNvPr>
            <p:cNvGrpSpPr/>
            <p:nvPr/>
          </p:nvGrpSpPr>
          <p:grpSpPr>
            <a:xfrm>
              <a:off x="8021812" y="5091292"/>
              <a:ext cx="1276250" cy="1333832"/>
              <a:chOff x="6169912" y="3487779"/>
              <a:chExt cx="1276250" cy="1333832"/>
            </a:xfrm>
          </p:grpSpPr>
          <p:sp>
            <p:nvSpPr>
              <p:cNvPr id="121" name="Rectangle 120">
                <a:extLst>
                  <a:ext uri="{FF2B5EF4-FFF2-40B4-BE49-F238E27FC236}">
                    <a16:creationId xmlns:a16="http://schemas.microsoft.com/office/drawing/2014/main" id="{6FFEB33C-D1E6-AE4A-9DB5-67A9A22585BD}"/>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122" name="Rectangle 121">
                <a:extLst>
                  <a:ext uri="{FF2B5EF4-FFF2-40B4-BE49-F238E27FC236}">
                    <a16:creationId xmlns:a16="http://schemas.microsoft.com/office/drawing/2014/main" id="{74E217AB-5179-A445-A198-F3E443E8A8FA}"/>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grpSp>
          <p:nvGrpSpPr>
            <p:cNvPr id="123" name="Group 122">
              <a:extLst>
                <a:ext uri="{FF2B5EF4-FFF2-40B4-BE49-F238E27FC236}">
                  <a16:creationId xmlns:a16="http://schemas.microsoft.com/office/drawing/2014/main" id="{74187F9F-608A-D346-B0C1-680E7C15EEA6}"/>
                </a:ext>
              </a:extLst>
            </p:cNvPr>
            <p:cNvGrpSpPr/>
            <p:nvPr/>
          </p:nvGrpSpPr>
          <p:grpSpPr>
            <a:xfrm>
              <a:off x="8008241" y="5083797"/>
              <a:ext cx="960814" cy="236931"/>
              <a:chOff x="1806372" y="2398638"/>
              <a:chExt cx="1489049" cy="4373220"/>
            </a:xfrm>
          </p:grpSpPr>
          <p:grpSp>
            <p:nvGrpSpPr>
              <p:cNvPr id="124" name="Group 123">
                <a:extLst>
                  <a:ext uri="{FF2B5EF4-FFF2-40B4-BE49-F238E27FC236}">
                    <a16:creationId xmlns:a16="http://schemas.microsoft.com/office/drawing/2014/main" id="{3E25FE0A-E74D-8D44-8DCC-8F84B7AB5A45}"/>
                  </a:ext>
                </a:extLst>
              </p:cNvPr>
              <p:cNvGrpSpPr/>
              <p:nvPr/>
            </p:nvGrpSpPr>
            <p:grpSpPr>
              <a:xfrm>
                <a:off x="1806372" y="2398638"/>
                <a:ext cx="1486721" cy="1431236"/>
                <a:chOff x="944980" y="2014329"/>
                <a:chExt cx="1486721" cy="1431236"/>
              </a:xfrm>
            </p:grpSpPr>
            <p:sp>
              <p:nvSpPr>
                <p:cNvPr id="133" name="Rectangle 132">
                  <a:extLst>
                    <a:ext uri="{FF2B5EF4-FFF2-40B4-BE49-F238E27FC236}">
                      <a16:creationId xmlns:a16="http://schemas.microsoft.com/office/drawing/2014/main" id="{8D6BAD0E-D6E7-894C-B300-EC5AFEBC211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34" name="Rectangle 133">
                  <a:extLst>
                    <a:ext uri="{FF2B5EF4-FFF2-40B4-BE49-F238E27FC236}">
                      <a16:creationId xmlns:a16="http://schemas.microsoft.com/office/drawing/2014/main" id="{2A07B8CE-5719-8540-B891-2947220C9CC8}"/>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5" name="Rectangle 134">
                  <a:extLst>
                    <a:ext uri="{FF2B5EF4-FFF2-40B4-BE49-F238E27FC236}">
                      <a16:creationId xmlns:a16="http://schemas.microsoft.com/office/drawing/2014/main" id="{ED1555DD-F23C-0147-8E84-910FC6D72E03}"/>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5" name="Group 124">
                <a:extLst>
                  <a:ext uri="{FF2B5EF4-FFF2-40B4-BE49-F238E27FC236}">
                    <a16:creationId xmlns:a16="http://schemas.microsoft.com/office/drawing/2014/main" id="{214D668F-A33E-9544-AD6C-95F3D3CA2B6B}"/>
                  </a:ext>
                </a:extLst>
              </p:cNvPr>
              <p:cNvGrpSpPr/>
              <p:nvPr/>
            </p:nvGrpSpPr>
            <p:grpSpPr>
              <a:xfrm>
                <a:off x="1807536" y="3829874"/>
                <a:ext cx="1486721" cy="1431236"/>
                <a:chOff x="944980" y="2014329"/>
                <a:chExt cx="1486721" cy="1431236"/>
              </a:xfrm>
            </p:grpSpPr>
            <p:sp>
              <p:nvSpPr>
                <p:cNvPr id="130" name="Rectangle 129">
                  <a:extLst>
                    <a:ext uri="{FF2B5EF4-FFF2-40B4-BE49-F238E27FC236}">
                      <a16:creationId xmlns:a16="http://schemas.microsoft.com/office/drawing/2014/main" id="{15BA7352-8FCB-9C4A-B87A-FEDEF08B58F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31" name="Rectangle 130">
                  <a:extLst>
                    <a:ext uri="{FF2B5EF4-FFF2-40B4-BE49-F238E27FC236}">
                      <a16:creationId xmlns:a16="http://schemas.microsoft.com/office/drawing/2014/main" id="{B86F4A06-C600-624C-82E9-83AA5C13F36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2" name="Rectangle 131">
                  <a:extLst>
                    <a:ext uri="{FF2B5EF4-FFF2-40B4-BE49-F238E27FC236}">
                      <a16:creationId xmlns:a16="http://schemas.microsoft.com/office/drawing/2014/main" id="{156CC360-CB88-D246-A952-88EB8A5F260D}"/>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6" name="Group 125">
                <a:extLst>
                  <a:ext uri="{FF2B5EF4-FFF2-40B4-BE49-F238E27FC236}">
                    <a16:creationId xmlns:a16="http://schemas.microsoft.com/office/drawing/2014/main" id="{18FBEDC9-FBC2-D54A-A063-28DF22BEF669}"/>
                  </a:ext>
                </a:extLst>
              </p:cNvPr>
              <p:cNvGrpSpPr/>
              <p:nvPr/>
            </p:nvGrpSpPr>
            <p:grpSpPr>
              <a:xfrm>
                <a:off x="1808700" y="5340622"/>
                <a:ext cx="1486721" cy="1431236"/>
                <a:chOff x="944980" y="2014329"/>
                <a:chExt cx="1486721" cy="1431236"/>
              </a:xfrm>
            </p:grpSpPr>
            <p:sp>
              <p:nvSpPr>
                <p:cNvPr id="127" name="Rectangle 126">
                  <a:extLst>
                    <a:ext uri="{FF2B5EF4-FFF2-40B4-BE49-F238E27FC236}">
                      <a16:creationId xmlns:a16="http://schemas.microsoft.com/office/drawing/2014/main" id="{8E4D92FE-F00E-D849-AC48-668A8B6BE6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28" name="Rectangle 127">
                  <a:extLst>
                    <a:ext uri="{FF2B5EF4-FFF2-40B4-BE49-F238E27FC236}">
                      <a16:creationId xmlns:a16="http://schemas.microsoft.com/office/drawing/2014/main" id="{75AA4845-7129-1D45-822A-31C88E7D45A6}"/>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29" name="Rectangle 128">
                  <a:extLst>
                    <a:ext uri="{FF2B5EF4-FFF2-40B4-BE49-F238E27FC236}">
                      <a16:creationId xmlns:a16="http://schemas.microsoft.com/office/drawing/2014/main" id="{E543131E-CF31-A14B-B549-F24861E6E33C}"/>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cxnSp>
        <p:nvCxnSpPr>
          <p:cNvPr id="136" name="Curved Connector 135">
            <a:extLst>
              <a:ext uri="{FF2B5EF4-FFF2-40B4-BE49-F238E27FC236}">
                <a16:creationId xmlns:a16="http://schemas.microsoft.com/office/drawing/2014/main" id="{F62A4F47-198B-D64F-876A-05E2499EB7C2}"/>
              </a:ext>
            </a:extLst>
          </p:cNvPr>
          <p:cNvCxnSpPr>
            <a:cxnSpLocks/>
            <a:stCxn id="115" idx="0"/>
            <a:endCxn id="10" idx="0"/>
          </p:cNvCxnSpPr>
          <p:nvPr/>
        </p:nvCxnSpPr>
        <p:spPr>
          <a:xfrm rot="10800000">
            <a:off x="2694341" y="3829875"/>
            <a:ext cx="3464986" cy="1292692"/>
          </a:xfrm>
          <a:prstGeom prst="curvedConnector4">
            <a:avLst>
              <a:gd name="adj1" fmla="val 72467"/>
              <a:gd name="adj2" fmla="val 110698"/>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Curved Connector 139">
            <a:extLst>
              <a:ext uri="{FF2B5EF4-FFF2-40B4-BE49-F238E27FC236}">
                <a16:creationId xmlns:a16="http://schemas.microsoft.com/office/drawing/2014/main" id="{8068A015-985A-1748-AD2B-0A12A972A704}"/>
              </a:ext>
            </a:extLst>
          </p:cNvPr>
          <p:cNvCxnSpPr>
            <a:cxnSpLocks/>
            <a:stCxn id="135" idx="3"/>
            <a:endCxn id="14" idx="0"/>
          </p:cNvCxnSpPr>
          <p:nvPr/>
        </p:nvCxnSpPr>
        <p:spPr>
          <a:xfrm rot="16200000" flipH="1" flipV="1">
            <a:off x="5206255" y="2453127"/>
            <a:ext cx="376746" cy="5398246"/>
          </a:xfrm>
          <a:prstGeom prst="curvedConnector3">
            <a:avLst>
              <a:gd name="adj1" fmla="val 430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F0463031-5BC3-0940-82B9-A7ABE75B7033}"/>
              </a:ext>
            </a:extLst>
          </p:cNvPr>
          <p:cNvCxnSpPr>
            <a:cxnSpLocks/>
            <a:stCxn id="158" idx="0"/>
            <a:endCxn id="80" idx="2"/>
          </p:cNvCxnSpPr>
          <p:nvPr/>
        </p:nvCxnSpPr>
        <p:spPr>
          <a:xfrm flipV="1">
            <a:off x="6099237" y="2820894"/>
            <a:ext cx="921508" cy="1984349"/>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93730D2-7ED1-EE43-9215-6DCCF948DCFF}"/>
              </a:ext>
            </a:extLst>
          </p:cNvPr>
          <p:cNvCxnSpPr>
            <a:cxnSpLocks/>
            <a:stCxn id="158" idx="4"/>
            <a:endCxn id="81" idx="0"/>
          </p:cNvCxnSpPr>
          <p:nvPr/>
        </p:nvCxnSpPr>
        <p:spPr>
          <a:xfrm>
            <a:off x="6099237" y="4885339"/>
            <a:ext cx="859807" cy="958117"/>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7CCDA5F0-C61C-284B-809E-4000CAA68312}"/>
              </a:ext>
            </a:extLst>
          </p:cNvPr>
          <p:cNvCxnSpPr>
            <a:cxnSpLocks/>
            <a:stCxn id="11" idx="3"/>
            <a:endCxn id="43" idx="1"/>
          </p:cNvCxnSpPr>
          <p:nvPr/>
        </p:nvCxnSpPr>
        <p:spPr>
          <a:xfrm flipV="1">
            <a:off x="3294257" y="2261814"/>
            <a:ext cx="2875655" cy="244234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9049C07E-046E-E140-B06C-DC31059ABCD4}"/>
              </a:ext>
            </a:extLst>
          </p:cNvPr>
          <p:cNvCxnSpPr>
            <a:cxnSpLocks/>
            <a:stCxn id="11" idx="3"/>
            <a:endCxn id="44" idx="1"/>
          </p:cNvCxnSpPr>
          <p:nvPr/>
        </p:nvCxnSpPr>
        <p:spPr>
          <a:xfrm>
            <a:off x="3294257" y="4704155"/>
            <a:ext cx="2863652" cy="1054053"/>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C64CE0E-6D69-1144-87CA-FBEE02F689E3}"/>
              </a:ext>
            </a:extLst>
          </p:cNvPr>
          <p:cNvCxnSpPr>
            <a:cxnSpLocks/>
            <a:stCxn id="11" idx="3"/>
            <a:endCxn id="50" idx="1"/>
          </p:cNvCxnSpPr>
          <p:nvPr/>
        </p:nvCxnSpPr>
        <p:spPr>
          <a:xfrm flipV="1">
            <a:off x="3294257" y="3976779"/>
            <a:ext cx="2845328" cy="727376"/>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8B2FEF6B-7DCC-2146-9A03-CBA79AD78BC4}"/>
              </a:ext>
            </a:extLst>
          </p:cNvPr>
          <p:cNvCxnSpPr>
            <a:cxnSpLocks/>
            <a:stCxn id="167" idx="7"/>
            <a:endCxn id="119" idx="2"/>
          </p:cNvCxnSpPr>
          <p:nvPr/>
        </p:nvCxnSpPr>
        <p:spPr>
          <a:xfrm flipV="1">
            <a:off x="7754742" y="4370165"/>
            <a:ext cx="1089982" cy="328124"/>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9D237A5C-6299-E84C-BBB3-6725A5FCF31C}"/>
              </a:ext>
            </a:extLst>
          </p:cNvPr>
          <p:cNvCxnSpPr>
            <a:cxnSpLocks/>
            <a:stCxn id="167" idx="5"/>
            <a:endCxn id="122" idx="0"/>
          </p:cNvCxnSpPr>
          <p:nvPr/>
        </p:nvCxnSpPr>
        <p:spPr>
          <a:xfrm>
            <a:off x="7754742" y="4754925"/>
            <a:ext cx="1068205" cy="968611"/>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F7948F6E-5AB9-1F47-A9A8-43388FD1DAF7}"/>
              </a:ext>
            </a:extLst>
          </p:cNvPr>
          <p:cNvCxnSpPr>
            <a:cxnSpLocks/>
            <a:stCxn id="15" idx="3"/>
            <a:endCxn id="117" idx="1"/>
          </p:cNvCxnSpPr>
          <p:nvPr/>
        </p:nvCxnSpPr>
        <p:spPr>
          <a:xfrm flipV="1">
            <a:off x="3295421" y="3798442"/>
            <a:ext cx="4670615" cy="241646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A4A5F6B9-4FE2-7F48-BFD1-3F83FE4081A1}"/>
              </a:ext>
            </a:extLst>
          </p:cNvPr>
          <p:cNvCxnSpPr>
            <a:cxnSpLocks/>
            <a:stCxn id="15" idx="3"/>
            <a:endCxn id="121" idx="1"/>
          </p:cNvCxnSpPr>
          <p:nvPr/>
        </p:nvCxnSpPr>
        <p:spPr>
          <a:xfrm flipV="1">
            <a:off x="3295421" y="5638288"/>
            <a:ext cx="4726391" cy="576615"/>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36CB6FD-32FE-6F4A-AFE1-8079C00303A4}"/>
              </a:ext>
            </a:extLst>
          </p:cNvPr>
          <p:cNvCxnSpPr>
            <a:cxnSpLocks/>
            <a:stCxn id="15" idx="3"/>
            <a:endCxn id="118" idx="1"/>
          </p:cNvCxnSpPr>
          <p:nvPr/>
        </p:nvCxnSpPr>
        <p:spPr>
          <a:xfrm flipV="1">
            <a:off x="3295421" y="2295794"/>
            <a:ext cx="4670615" cy="3919109"/>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DB622423-865D-BF44-A34C-BDE438F8A1F9}"/>
              </a:ext>
            </a:extLst>
          </p:cNvPr>
          <p:cNvSpPr txBox="1"/>
          <p:nvPr/>
        </p:nvSpPr>
        <p:spPr>
          <a:xfrm>
            <a:off x="9406270" y="1177157"/>
            <a:ext cx="2785730" cy="5262979"/>
          </a:xfrm>
          <a:prstGeom prst="rect">
            <a:avLst/>
          </a:prstGeom>
          <a:noFill/>
        </p:spPr>
        <p:txBody>
          <a:bodyPr wrap="square" rtlCol="0">
            <a:spAutoFit/>
          </a:bodyPr>
          <a:lstStyle/>
          <a:p>
            <a:r>
              <a:rPr lang="en-US" sz="1600" dirty="0"/>
              <a:t>  The trap handler initializes this data structure to point to </a:t>
            </a:r>
            <a:r>
              <a:rPr lang="en-US" sz="1600" dirty="0" err="1"/>
              <a:t>Mmode</a:t>
            </a:r>
            <a:r>
              <a:rPr lang="en-US" sz="1600" dirty="0"/>
              <a:t> mappings, and the scratch registers to point to the data structure. </a:t>
            </a:r>
          </a:p>
          <a:p>
            <a:r>
              <a:rPr lang="en-US" sz="1600" dirty="0"/>
              <a:t>  A test that changes the mapping must change the 8 segment pointer pairs (and the associated mode’s scratch register if changing data segment mapping) to match the mapping offset. </a:t>
            </a:r>
          </a:p>
          <a:p>
            <a:r>
              <a:rPr lang="en-US" sz="1600" dirty="0"/>
              <a:t>  Permission changes don’t need to update these pointers.</a:t>
            </a:r>
          </a:p>
          <a:p>
            <a:r>
              <a:rPr lang="en-US" sz="1600" dirty="0"/>
              <a:t>  The </a:t>
            </a:r>
            <a:r>
              <a:rPr lang="en-US" sz="1600" dirty="0" err="1"/>
              <a:t>VMTest</a:t>
            </a:r>
            <a:r>
              <a:rPr lang="en-US" sz="1600" dirty="0"/>
              <a:t> segment can be assigned by the test to be an arbitrary VA that double maps a VA to a different aperture to the same segments with different permissions without affecting the trap handler</a:t>
            </a:r>
          </a:p>
        </p:txBody>
      </p:sp>
      <p:sp>
        <p:nvSpPr>
          <p:cNvPr id="144" name="Oval 143">
            <a:extLst>
              <a:ext uri="{FF2B5EF4-FFF2-40B4-BE49-F238E27FC236}">
                <a16:creationId xmlns:a16="http://schemas.microsoft.com/office/drawing/2014/main" id="{C698CA88-1276-774E-8BA6-C0B9C56BDA82}"/>
              </a:ext>
            </a:extLst>
          </p:cNvPr>
          <p:cNvSpPr/>
          <p:nvPr/>
        </p:nvSpPr>
        <p:spPr>
          <a:xfrm>
            <a:off x="4664593" y="320866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3E033EEB-109D-2340-A2B2-1F62C0BD7B27}"/>
              </a:ext>
            </a:extLst>
          </p:cNvPr>
          <p:cNvCxnSpPr>
            <a:cxnSpLocks/>
            <a:stCxn id="4" idx="3"/>
            <a:endCxn id="144" idx="2"/>
          </p:cNvCxnSpPr>
          <p:nvPr/>
        </p:nvCxnSpPr>
        <p:spPr>
          <a:xfrm flipV="1">
            <a:off x="3293093" y="3248711"/>
            <a:ext cx="1371500" cy="24208"/>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9BE08781-66FE-0A41-89D6-BAD6C2933FDB}"/>
              </a:ext>
            </a:extLst>
          </p:cNvPr>
          <p:cNvSpPr/>
          <p:nvPr/>
        </p:nvSpPr>
        <p:spPr>
          <a:xfrm>
            <a:off x="6059189" y="480524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a:extLst>
              <a:ext uri="{FF2B5EF4-FFF2-40B4-BE49-F238E27FC236}">
                <a16:creationId xmlns:a16="http://schemas.microsoft.com/office/drawing/2014/main" id="{8FFD5CBC-0FD5-BF46-953B-1C3DD10B1BF9}"/>
              </a:ext>
            </a:extLst>
          </p:cNvPr>
          <p:cNvCxnSpPr>
            <a:cxnSpLocks/>
            <a:stCxn id="11" idx="3"/>
            <a:endCxn id="158" idx="2"/>
          </p:cNvCxnSpPr>
          <p:nvPr/>
        </p:nvCxnSpPr>
        <p:spPr>
          <a:xfrm>
            <a:off x="3294257" y="4704155"/>
            <a:ext cx="2764932" cy="14113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2099E92D-2BA6-C441-A1A1-3CB4547FF865}"/>
              </a:ext>
            </a:extLst>
          </p:cNvPr>
          <p:cNvSpPr/>
          <p:nvPr/>
        </p:nvSpPr>
        <p:spPr>
          <a:xfrm>
            <a:off x="7686376" y="4686559"/>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Arrow Connector 171">
            <a:extLst>
              <a:ext uri="{FF2B5EF4-FFF2-40B4-BE49-F238E27FC236}">
                <a16:creationId xmlns:a16="http://schemas.microsoft.com/office/drawing/2014/main" id="{A2E2D17F-96EF-8647-A3F2-0F83579B5E0C}"/>
              </a:ext>
            </a:extLst>
          </p:cNvPr>
          <p:cNvCxnSpPr>
            <a:cxnSpLocks/>
            <a:stCxn id="15" idx="3"/>
            <a:endCxn id="167" idx="2"/>
          </p:cNvCxnSpPr>
          <p:nvPr/>
        </p:nvCxnSpPr>
        <p:spPr>
          <a:xfrm flipV="1">
            <a:off x="3295421" y="4726607"/>
            <a:ext cx="4390955" cy="148829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59B944DB-4DDA-3E45-9624-AD2ACBDEC613}"/>
              </a:ext>
            </a:extLst>
          </p:cNvPr>
          <p:cNvCxnSpPr>
            <a:cxnSpLocks/>
            <a:stCxn id="7" idx="0"/>
            <a:endCxn id="12" idx="0"/>
          </p:cNvCxnSpPr>
          <p:nvPr/>
        </p:nvCxnSpPr>
        <p:spPr>
          <a:xfrm rot="10800000" flipH="1" flipV="1">
            <a:off x="1806372" y="3114256"/>
            <a:ext cx="1164" cy="1431236"/>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a:extLst>
              <a:ext uri="{FF2B5EF4-FFF2-40B4-BE49-F238E27FC236}">
                <a16:creationId xmlns:a16="http://schemas.microsoft.com/office/drawing/2014/main" id="{598115B6-DA84-0247-A05F-0CA8B806D8A3}"/>
              </a:ext>
            </a:extLst>
          </p:cNvPr>
          <p:cNvCxnSpPr>
            <a:cxnSpLocks/>
            <a:stCxn id="12" idx="0"/>
            <a:endCxn id="16" idx="0"/>
          </p:cNvCxnSpPr>
          <p:nvPr/>
        </p:nvCxnSpPr>
        <p:spPr>
          <a:xfrm rot="10800000" flipH="1" flipV="1">
            <a:off x="1807536" y="4545492"/>
            <a:ext cx="1164" cy="1510748"/>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C531C9E-8CB5-5347-9265-459076DA3AF4}"/>
              </a:ext>
            </a:extLst>
          </p:cNvPr>
          <p:cNvSpPr txBox="1"/>
          <p:nvPr/>
        </p:nvSpPr>
        <p:spPr>
          <a:xfrm>
            <a:off x="643735" y="4174757"/>
            <a:ext cx="675621" cy="646331"/>
          </a:xfrm>
          <a:prstGeom prst="rect">
            <a:avLst/>
          </a:prstGeom>
          <a:noFill/>
        </p:spPr>
        <p:txBody>
          <a:bodyPr wrap="square" rtlCol="0">
            <a:spAutoFit/>
          </a:bodyPr>
          <a:lstStyle/>
          <a:p>
            <a:pPr algn="just"/>
            <a:r>
              <a:rPr lang="en-US" sz="1200" dirty="0"/>
              <a:t>Fixed, known offsets</a:t>
            </a:r>
          </a:p>
        </p:txBody>
      </p:sp>
    </p:spTree>
    <p:extLst>
      <p:ext uri="{BB962C8B-B14F-4D97-AF65-F5344CB8AC3E}">
        <p14:creationId xmlns:p14="http://schemas.microsoft.com/office/powerpoint/2010/main" val="232158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2499554782"/>
              </p:ext>
            </p:extLst>
          </p:nvPr>
        </p:nvGraphicFramePr>
        <p:xfrm>
          <a:off x="171008" y="803510"/>
          <a:ext cx="11567853" cy="6194802"/>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InspireSemi</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On RV64 the ecall and ebreak tests throw a load unaligned exception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01916418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charmitro</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Riscof coverage command treats warnings as errors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7075376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Pull#330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-5-apr-23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Zfa</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544040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03-Apr-23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All floating-point instruction tests don't have covergroups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30662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04-Apr-23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overview of supported extensions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400366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Unclear label rvtest_data</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0879905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Useless labels in test 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33511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documentation in TestFormatSpec.adoc</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648434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bluewww</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Fix hyperlink in </a:t>
                      </a:r>
                      <a:r>
                        <a:rPr lang="en-US" sz="1100" b="0" i="0" u="none" strike="noStrike" dirty="0" err="1">
                          <a:solidFill>
                            <a:srgbClr val="000000"/>
                          </a:solidFill>
                          <a:effectLst/>
                          <a:latin typeface="Calibri" panose="020F0502020204030204" pitchFamily="34" charset="0"/>
                        </a:rPr>
                        <a:t>README.md</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8758219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23-Mar-23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mlawson-tt</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Correct values in rv64i_m/K/src/&lt;Instruction Name&gt;-01.S are all 0s.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47617478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15-mar-23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Zicond</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4532788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DarrenGalpin</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Linked coverage report is missing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132828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ptprasanna</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Zfh</a:t>
                      </a:r>
                      <a:r>
                        <a:rPr lang="en-US" sz="1100" b="0" i="0" u="none" strike="noStrike" dirty="0">
                          <a:solidFill>
                            <a:srgbClr val="000000"/>
                          </a:solidFill>
                          <a:effectLst/>
                          <a:latin typeface="Calibri" panose="020F0502020204030204" pitchFamily="34" charset="0"/>
                        </a:rPr>
                        <a:t> and </a:t>
                      </a:r>
                      <a:r>
                        <a:rPr lang="en-US" sz="1100" b="0" i="0" u="none" strike="noStrike" dirty="0" err="1">
                          <a:solidFill>
                            <a:srgbClr val="000000"/>
                          </a:solidFill>
                          <a:effectLst/>
                          <a:latin typeface="Calibri" panose="020F0502020204030204" pitchFamily="34" charset="0"/>
                        </a:rPr>
                        <a:t>Zfinx</a:t>
                      </a:r>
                      <a:r>
                        <a:rPr lang="en-US" sz="1100" b="0" i="0" u="none" strike="noStrike" dirty="0">
                          <a:solidFill>
                            <a:srgbClr val="000000"/>
                          </a:solidFill>
                          <a:effectLst/>
                          <a:latin typeface="Calibri" panose="020F0502020204030204" pitchFamily="34" charset="0"/>
                        </a:rPr>
                        <a:t> Test are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Changes </a:t>
                      </a:r>
                      <a:r>
                        <a:rPr lang="en-US" sz="1200" b="0" i="0" u="none" strike="noStrike" baseline="0" dirty="0" err="1">
                          <a:solidFill>
                            <a:srgbClr val="FF0000"/>
                          </a:solidFill>
                          <a:effectLst/>
                          <a:latin typeface="Calibri" panose="020F0502020204030204" pitchFamily="34" charset="0"/>
                        </a:rPr>
                        <a:t>requeated</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1332596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28-Feb-23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Updated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more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9975776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ssecatchseagate</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Missing illegal instruction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373799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14-Feb-23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Zicsr</a:t>
                      </a:r>
                      <a:r>
                        <a:rPr lang="en-US" sz="1200" b="0" i="0" u="none" strike="noStrike" baseline="0" dirty="0">
                          <a:solidFill>
                            <a:srgbClr val="000000"/>
                          </a:solidFill>
                          <a:effectLst/>
                          <a:latin typeface="Calibri" panose="020F0502020204030204" pitchFamily="34" charset="0"/>
                        </a:rPr>
                        <a:t> extension is not covered with in compatibility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929165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13-Feb-23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Are Atomic instructions supported?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7149231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compilation warnings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Unknown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Solved for RV32 in latest update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338477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16-jan-23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Please split large floating point tests up</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Should do for all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to test or make tools to do this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5839792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 **starting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19976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HamazKh01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Tests of </a:t>
                      </a:r>
                      <a:r>
                        <a:rPr lang="en-US" sz="1200" b="0" i="0" u="none" strike="noStrike" baseline="0" dirty="0" err="1">
                          <a:solidFill>
                            <a:srgbClr val="000000"/>
                          </a:solidFill>
                          <a:effectLst/>
                          <a:latin typeface="Calibri" panose="020F0502020204030204" pitchFamily="34" charset="0"/>
                        </a:rPr>
                        <a:t>ePMP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76905543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18348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100" b="0" i="0" kern="1200" dirty="0">
                          <a:solidFill>
                            <a:schemeClr val="dk1"/>
                          </a:solidFill>
                          <a:effectLst/>
                          <a:latin typeface="+mn-lt"/>
                          <a:ea typeface="+mn-ea"/>
                          <a:cs typeface="+mn-cs"/>
                        </a:rPr>
                        <a:t>Tests of </a:t>
                      </a:r>
                      <a:r>
                        <a:rPr lang="en-US" sz="1100" b="0" i="0" kern="1200" dirty="0" err="1">
                          <a:solidFill>
                            <a:schemeClr val="dk1"/>
                          </a:solidFill>
                          <a:effectLst/>
                          <a:latin typeface="+mn-lt"/>
                          <a:ea typeface="+mn-ea"/>
                          <a:cs typeface="+mn-cs"/>
                        </a:rPr>
                        <a:t>ePMP</a:t>
                      </a:r>
                      <a:endParaRPr lang="en-US" sz="11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16190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Macro to be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rmved</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0">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18 May 22</a:t>
                      </a: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misterjdrg</a:t>
                      </a:r>
                      <a:endParaRPr lang="en-US" sz="10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FPU: Missing test for FS bits of MSTATUS </a:t>
                      </a:r>
                      <a:r>
                        <a:rPr lang="en-US" sz="1200" b="0" i="0" u="none" strike="noStrike" dirty="0" err="1">
                          <a:solidFill>
                            <a:srgbClr val="000000"/>
                          </a:solidFill>
                          <a:effectLst/>
                          <a:latin typeface="Calibri" panose="020F0502020204030204" pitchFamily="34" charset="0"/>
                        </a:rPr>
                        <a:t>csr</a:t>
                      </a:r>
                      <a:endParaRPr lang="en-US" sz="12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48428042"/>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Needs a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mergeable afterwards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**started process to fix w/</a:t>
                      </a:r>
                      <a:r>
                        <a:rPr lang="en-US" sz="1200" b="0" i="0" u="none" strike="noStrike" baseline="0" dirty="0" err="1">
                          <a:solidFill>
                            <a:srgbClr val="FF0000"/>
                          </a:solidFill>
                          <a:effectLst/>
                          <a:latin typeface="Calibri" panose="020F0502020204030204" pitchFamily="34" charset="0"/>
                        </a:rPr>
                        <a:t>addt’l</a:t>
                      </a:r>
                      <a:r>
                        <a:rPr lang="en-US" sz="1200" b="0" i="0" u="none" strike="noStrike" baseline="0" dirty="0">
                          <a:solidFill>
                            <a:srgbClr val="FF0000"/>
                          </a:solidFill>
                          <a:effectLst/>
                          <a:latin typeface="Calibri" panose="020F0502020204030204" pitchFamily="34" charset="0"/>
                        </a:rPr>
                        <a:t> tests</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958003861"/>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7"/>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Trap Handler</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Pull 319: . </a:t>
            </a:r>
            <a:r>
              <a:rPr lang="en-US" sz="1600" dirty="0" err="1"/>
              <a:t>Zfinx</a:t>
            </a:r>
            <a:r>
              <a:rPr lang="en-US" sz="1600" dirty="0"/>
              <a:t> and </a:t>
            </a:r>
            <a:r>
              <a:rPr lang="en-US" sz="1600" dirty="0" err="1"/>
              <a:t>zfh</a:t>
            </a:r>
            <a:r>
              <a:rPr lang="en-US" sz="1600" dirty="0"/>
              <a:t> (Prasanna)</a:t>
            </a:r>
          </a:p>
          <a:p>
            <a:pPr lvl="1">
              <a:buFont typeface="+mj-lt"/>
              <a:buAutoNum type="arabicPeriod"/>
            </a:pPr>
            <a:r>
              <a:rPr lang="en-US" sz="1600" dirty="0"/>
              <a:t>Priorities going forward</a:t>
            </a:r>
          </a:p>
          <a:p>
            <a:pPr lvl="1">
              <a:buFont typeface="+mj-lt"/>
              <a:buAutoNum type="arabicPeriod"/>
            </a:pPr>
            <a:r>
              <a:rPr lang="en-US" sz="1600" dirty="0"/>
              <a:t>Open issue review </a:t>
            </a:r>
          </a:p>
          <a:p>
            <a:pPr lvl="1">
              <a:buFont typeface="+mj-lt"/>
              <a:buAutoNum type="arabicPeriod"/>
            </a:pPr>
            <a:r>
              <a:rPr lang="en-US" sz="1600" dirty="0"/>
              <a:t>Future priorities (see slide 11)</a:t>
            </a:r>
          </a:p>
          <a:p>
            <a:pPr lvl="1">
              <a:buFont typeface="+mj-lt"/>
              <a:buAutoNum type="arabicPeriod"/>
            </a:pPr>
            <a:r>
              <a:rPr lang="en-US" sz="1600" dirty="0">
                <a:solidFill>
                  <a:schemeClr val="bg1">
                    <a:lumMod val="75000"/>
                  </a:schemeClr>
                </a:solidFill>
              </a:rPr>
              <a:t>Making Jenkins tests be more C/I friendly</a:t>
            </a:r>
          </a:p>
          <a:p>
            <a:pPr marL="457200" lvl="1" indent="0">
              <a:buNone/>
            </a:pPr>
            <a:endParaRPr lang="en-US" sz="1200" dirty="0">
              <a:solidFill>
                <a:schemeClr val="bg1">
                  <a:lumMod val="75000"/>
                </a:schemeClr>
              </a:solidFill>
            </a:endParaRP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a:lnSpc>
                <a:spcPts val="1120"/>
              </a:lnSpc>
              <a:spcBef>
                <a:spcPts val="0"/>
              </a:spcBef>
              <a:buNone/>
            </a:pPr>
            <a:r>
              <a:rPr lang="en-US" sz="1100" b="1" u="sng" dirty="0"/>
              <a:t>more discussion</a:t>
            </a:r>
            <a:br>
              <a:rPr lang="en-US" sz="1100" b="1" u="sng" dirty="0"/>
            </a:br>
            <a:br>
              <a:rPr lang="en-US" sz="1100" b="1" u="sng" dirty="0"/>
            </a:br>
            <a:r>
              <a:rPr lang="en-US" sz="1100" b="1" dirty="0"/>
              <a:t>Seagate</a:t>
            </a:r>
            <a:r>
              <a:rPr lang="en-US" sz="1100" dirty="0"/>
              <a:t> – List of extensions supported in the Suite. Extensions like B and K</a:t>
            </a:r>
          </a:p>
          <a:p>
            <a:pPr marL="0" indent="0">
              <a:lnSpc>
                <a:spcPts val="1120"/>
              </a:lnSpc>
              <a:spcBef>
                <a:spcPts val="0"/>
              </a:spcBef>
              <a:buNone/>
            </a:pPr>
            <a:r>
              <a:rPr lang="en-US" sz="1100" dirty="0"/>
              <a:t>                  are put in consolidated directories.     Need sub-extension specific categorization. </a:t>
            </a:r>
          </a:p>
          <a:p>
            <a:pPr marL="0" indent="0">
              <a:lnSpc>
                <a:spcPts val="1120"/>
              </a:lnSpc>
              <a:spcBef>
                <a:spcPts val="0"/>
              </a:spcBef>
              <a:buNone/>
            </a:pPr>
            <a:r>
              <a:rPr lang="en-US" sz="1100" dirty="0"/>
              <a:t>                 Need </a:t>
            </a:r>
            <a:r>
              <a:rPr lang="en-US" sz="1100" dirty="0" err="1"/>
              <a:t>zicsr</a:t>
            </a:r>
            <a:r>
              <a:rPr lang="en-US" sz="1100" dirty="0"/>
              <a:t>(Issue #316) opcode tests. </a:t>
            </a:r>
          </a:p>
          <a:p>
            <a:pPr marL="0" indent="0">
              <a:lnSpc>
                <a:spcPts val="1120"/>
              </a:lnSpc>
              <a:spcBef>
                <a:spcPts val="0"/>
              </a:spcBef>
              <a:buNone/>
            </a:pPr>
            <a:r>
              <a:rPr lang="en-US" sz="1100" dirty="0"/>
              <a:t>                    Could probably use </a:t>
            </a:r>
            <a:r>
              <a:rPr lang="en-US" sz="1100" dirty="0" err="1"/>
              <a:t>mscratch</a:t>
            </a:r>
            <a:r>
              <a:rPr lang="en-US" sz="1100" dirty="0"/>
              <a:t> to test these </a:t>
            </a:r>
          </a:p>
          <a:p>
            <a:pPr marL="0" indent="0">
              <a:lnSpc>
                <a:spcPts val="1120"/>
              </a:lnSpc>
              <a:spcBef>
                <a:spcPts val="0"/>
              </a:spcBef>
              <a:buNone/>
            </a:pPr>
            <a:r>
              <a:rPr lang="en-US" sz="1100"/>
              <a:t>                     (</a:t>
            </a:r>
            <a:r>
              <a:rPr lang="en-US" sz="1100" dirty="0"/>
              <a:t>because it must always be fully RW in appropriate mode, and HW never writes it)</a:t>
            </a:r>
          </a:p>
          <a:p>
            <a:pPr marL="0" indent="0">
              <a:lnSpc>
                <a:spcPts val="1120"/>
              </a:lnSpc>
              <a:spcBef>
                <a:spcPts val="0"/>
              </a:spcBef>
              <a:buNone/>
            </a:pPr>
            <a:endParaRPr lang="en-US" sz="1100" dirty="0"/>
          </a:p>
          <a:p>
            <a:pPr marL="0" indent="0">
              <a:lnSpc>
                <a:spcPts val="1120"/>
              </a:lnSpc>
              <a:spcBef>
                <a:spcPts val="0"/>
              </a:spcBef>
              <a:buNone/>
            </a:pPr>
            <a:r>
              <a:rPr lang="en-US" sz="1100" dirty="0"/>
              <a:t>Note that results of halfword ops always return a canonical </a:t>
            </a:r>
            <a:r>
              <a:rPr lang="en-US" sz="1100" dirty="0" err="1"/>
              <a:t>NaN</a:t>
            </a:r>
            <a:r>
              <a:rPr lang="en-US" sz="1100" dirty="0"/>
              <a:t>, so need to store the entire word to ensure that is done correctly (for each op class). </a:t>
            </a:r>
          </a:p>
          <a:p>
            <a:pPr marL="0" indent="0">
              <a:lnSpc>
                <a:spcPts val="1120"/>
              </a:lnSpc>
              <a:spcBef>
                <a:spcPts val="0"/>
              </a:spcBef>
              <a:buNone/>
            </a:pPr>
            <a:endParaRPr lang="en-US" sz="1100" dirty="0"/>
          </a:p>
          <a:p>
            <a:pPr marL="0" indent="0">
              <a:lnSpc>
                <a:spcPts val="1120"/>
              </a:lnSpc>
              <a:spcBef>
                <a:spcPts val="0"/>
              </a:spcBef>
              <a:buNone/>
            </a:pPr>
            <a:r>
              <a:rPr lang="en-US" sz="1100" dirty="0"/>
              <a:t>The was a discussion about how Spike and Sail were handling </a:t>
            </a:r>
            <a:r>
              <a:rPr lang="en-US" sz="1100" dirty="0" err="1"/>
              <a:t>NaNs</a:t>
            </a:r>
            <a:r>
              <a:rPr lang="en-US" sz="1100" dirty="0"/>
              <a:t> incorrectly, but it appears to have been a test issue. </a:t>
            </a:r>
            <a:r>
              <a:rPr lang="en-US" sz="1100" dirty="0" err="1"/>
              <a:t>Zfh</a:t>
            </a:r>
            <a:r>
              <a:rPr lang="en-US" sz="1100" dirty="0"/>
              <a:t> always Nan-boxes results and checks </a:t>
            </a:r>
            <a:r>
              <a:rPr lang="en-US" sz="1100" dirty="0" err="1"/>
              <a:t>NaN</a:t>
            </a:r>
            <a:r>
              <a:rPr lang="en-US" sz="1100" dirty="0"/>
              <a:t>-Boxing on inputs, which </a:t>
            </a:r>
            <a:r>
              <a:rPr lang="en-US" sz="1100" dirty="0" err="1"/>
              <a:t>zhinx</a:t>
            </a:r>
            <a:r>
              <a:rPr lang="en-US" sz="1100" dirty="0"/>
              <a:t> always ignores </a:t>
            </a:r>
            <a:r>
              <a:rPr lang="en-US" sz="1100" dirty="0" err="1"/>
              <a:t>NaN</a:t>
            </a:r>
            <a:r>
              <a:rPr lang="en-US" sz="1100" dirty="0"/>
              <a:t> boxed inputs, and always generates signed extended (but not </a:t>
            </a:r>
            <a:r>
              <a:rPr lang="en-US" sz="1100" dirty="0" err="1"/>
              <a:t>NaN</a:t>
            </a:r>
            <a:r>
              <a:rPr lang="en-US" sz="1100" dirty="0"/>
              <a:t>-boxed) results (which are different than </a:t>
            </a:r>
            <a:r>
              <a:rPr lang="en-US" sz="1100" dirty="0" err="1"/>
              <a:t>NAnBoxed</a:t>
            </a:r>
            <a:r>
              <a:rPr lang="en-US" sz="1100" dirty="0"/>
              <a:t> when the result is positive)</a:t>
            </a:r>
          </a:p>
          <a:p>
            <a:pPr marL="0" indent="0">
              <a:lnSpc>
                <a:spcPts val="1120"/>
              </a:lnSpc>
              <a:spcBef>
                <a:spcPts val="0"/>
              </a:spcBef>
              <a:buNone/>
            </a:pPr>
            <a:endParaRPr lang="en-US" sz="1100" dirty="0"/>
          </a:p>
          <a:p>
            <a:pPr marL="0" indent="0">
              <a:lnSpc>
                <a:spcPts val="1120"/>
              </a:lnSpc>
              <a:spcBef>
                <a:spcPts val="0"/>
              </a:spcBef>
              <a:buNone/>
            </a:pPr>
            <a:r>
              <a:rPr lang="en-US" sz="1100" dirty="0"/>
              <a:t> </a:t>
            </a:r>
          </a:p>
          <a:p>
            <a:pPr marL="0" indent="0" defTabSz="365760">
              <a:spcBef>
                <a:spcPts val="0"/>
              </a:spcBef>
              <a:buNone/>
            </a:pP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530672" cy="6097979"/>
          </a:xfrm>
        </p:spPr>
        <p:txBody>
          <a:bodyPr>
            <a:noAutofit/>
          </a:bodyPr>
          <a:lstStyle/>
          <a:p>
            <a:pPr marL="0" indent="0">
              <a:lnSpc>
                <a:spcPts val="1120"/>
              </a:lnSpc>
              <a:spcBef>
                <a:spcPts val="0"/>
              </a:spcBef>
              <a:buNone/>
            </a:pPr>
            <a:r>
              <a:rPr lang="en-US" sz="1100" b="1" u="sng" dirty="0"/>
              <a:t>Progress</a:t>
            </a:r>
            <a:r>
              <a:rPr lang="en-US" sz="1100" dirty="0"/>
              <a:t>:</a:t>
            </a:r>
          </a:p>
          <a:p>
            <a:pPr marL="0" indent="0">
              <a:lnSpc>
                <a:spcPts val="1120"/>
              </a:lnSpc>
              <a:spcBef>
                <a:spcPts val="0"/>
              </a:spcBef>
              <a:buNone/>
            </a:pPr>
            <a:r>
              <a:rPr lang="en-US" sz="1100" b="1" dirty="0" err="1"/>
              <a:t>Imperas</a:t>
            </a:r>
            <a:r>
              <a:rPr lang="en-US" sz="1100" dirty="0"/>
              <a:t>:     Open HW cores run constant ACT testing in the dev cycle.   Five cores are  going </a:t>
            </a:r>
          </a:p>
          <a:p>
            <a:pPr marL="0" indent="0">
              <a:lnSpc>
                <a:spcPts val="1120"/>
              </a:lnSpc>
              <a:spcBef>
                <a:spcPts val="0"/>
              </a:spcBef>
              <a:buNone/>
            </a:pPr>
            <a:r>
              <a:rPr lang="en-US" sz="1100" dirty="0"/>
              <a:t>                     through thru test early in their life; Environment config is up for one</a:t>
            </a:r>
          </a:p>
          <a:p>
            <a:pPr marL="0" indent="0">
              <a:lnSpc>
                <a:spcPts val="1120"/>
              </a:lnSpc>
              <a:spcBef>
                <a:spcPts val="0"/>
              </a:spcBef>
              <a:buNone/>
            </a:pPr>
            <a:r>
              <a:rPr lang="en-US" sz="1100" b="1" dirty="0"/>
              <a:t>Chair</a:t>
            </a:r>
            <a:r>
              <a:rPr lang="en-US" sz="1100" dirty="0"/>
              <a:t>:          New PR318 on trap handler up.</a:t>
            </a:r>
            <a:br>
              <a:rPr lang="en-US" sz="1100" dirty="0"/>
            </a:br>
            <a:r>
              <a:rPr lang="en-US" sz="1100" dirty="0"/>
              <a:t>                     It replaces LA in trap handler with a pointer table to simplify VM tests,</a:t>
            </a:r>
            <a:br>
              <a:rPr lang="en-US" sz="1100" dirty="0"/>
            </a:br>
            <a:r>
              <a:rPr lang="en-US" sz="1100" dirty="0"/>
              <a:t>                     simplifies </a:t>
            </a:r>
            <a:r>
              <a:rPr lang="en-US" sz="1100" dirty="0" err="1"/>
              <a:t>priv</a:t>
            </a:r>
            <a:r>
              <a:rPr lang="en-US" sz="1100" dirty="0"/>
              <a:t> mode changes, and simplifies cross mode trap signature reporting</a:t>
            </a:r>
          </a:p>
          <a:p>
            <a:pPr marL="0" indent="0">
              <a:lnSpc>
                <a:spcPts val="1120"/>
              </a:lnSpc>
              <a:spcBef>
                <a:spcPts val="0"/>
              </a:spcBef>
              <a:buNone/>
            </a:pPr>
            <a:endParaRPr lang="en-US" sz="1100" dirty="0"/>
          </a:p>
          <a:p>
            <a:pPr marL="0" indent="0">
              <a:lnSpc>
                <a:spcPts val="1120"/>
              </a:lnSpc>
              <a:spcBef>
                <a:spcPts val="0"/>
              </a:spcBef>
              <a:buNone/>
            </a:pPr>
            <a:r>
              <a:rPr lang="en-US" sz="1100" b="1" u="sng" dirty="0"/>
              <a:t>Issues:  </a:t>
            </a:r>
            <a:r>
              <a:rPr lang="en-US" sz="1100" b="1" u="sng" dirty="0" err="1"/>
              <a:t>Zfh</a:t>
            </a:r>
            <a:r>
              <a:rPr lang="en-US" sz="1100" b="1" u="sng" dirty="0"/>
              <a:t>  PR discussion. </a:t>
            </a:r>
          </a:p>
          <a:p>
            <a:pPr marL="0" indent="0">
              <a:lnSpc>
                <a:spcPts val="1120"/>
              </a:lnSpc>
              <a:spcBef>
                <a:spcPts val="0"/>
              </a:spcBef>
              <a:buNone/>
            </a:pPr>
            <a:r>
              <a:rPr lang="en-US" sz="1100" b="1" dirty="0"/>
              <a:t>Seagate</a:t>
            </a:r>
            <a:r>
              <a:rPr lang="en-US" sz="1100" dirty="0"/>
              <a:t>     Need  to add canonical list of supported extensions</a:t>
            </a:r>
          </a:p>
          <a:p>
            <a:pPr marL="0" indent="0">
              <a:lnSpc>
                <a:spcPts val="1120"/>
              </a:lnSpc>
              <a:spcBef>
                <a:spcPts val="0"/>
              </a:spcBef>
              <a:buNone/>
            </a:pPr>
            <a:r>
              <a:rPr lang="en-US" sz="1100" dirty="0"/>
              <a:t>                   (e.g. B &amp; K extensions are mislabeled, A and </a:t>
            </a:r>
            <a:r>
              <a:rPr lang="en-US" sz="1100" dirty="0" err="1"/>
              <a:t>Zicsr</a:t>
            </a:r>
            <a:r>
              <a:rPr lang="en-US" sz="1100" dirty="0"/>
              <a:t> are missing tests,</a:t>
            </a:r>
          </a:p>
          <a:p>
            <a:pPr marL="0" indent="0">
              <a:lnSpc>
                <a:spcPts val="1120"/>
              </a:lnSpc>
              <a:spcBef>
                <a:spcPts val="0"/>
              </a:spcBef>
              <a:buNone/>
            </a:pPr>
            <a:r>
              <a:rPr lang="en-US" sz="1100" b="1" dirty="0"/>
              <a:t>Seagate</a:t>
            </a:r>
            <a:r>
              <a:rPr lang="en-US" sz="1100" dirty="0"/>
              <a:t>     ReadMe’s need refactoring to correct and to reduce maintenance)</a:t>
            </a:r>
          </a:p>
          <a:p>
            <a:pPr marL="0" indent="0">
              <a:lnSpc>
                <a:spcPts val="1120"/>
              </a:lnSpc>
              <a:spcBef>
                <a:spcPts val="0"/>
              </a:spcBef>
              <a:buNone/>
            </a:pPr>
            <a:endParaRPr lang="en-US" sz="1100" dirty="0"/>
          </a:p>
          <a:p>
            <a:pPr marL="0" indent="0">
              <a:lnSpc>
                <a:spcPts val="1120"/>
              </a:lnSpc>
              <a:spcBef>
                <a:spcPts val="0"/>
              </a:spcBef>
              <a:buNone/>
            </a:pPr>
            <a:r>
              <a:rPr lang="en-US" sz="1100" u="sng" dirty="0" err="1"/>
              <a:t>Zfh</a:t>
            </a:r>
            <a:r>
              <a:rPr lang="en-US" sz="1100" u="sng" dirty="0"/>
              <a:t>  PR discussion. </a:t>
            </a:r>
          </a:p>
          <a:p>
            <a:pPr marL="0" indent="0">
              <a:lnSpc>
                <a:spcPts val="1120"/>
              </a:lnSpc>
              <a:spcBef>
                <a:spcPts val="0"/>
              </a:spcBef>
              <a:buNone/>
            </a:pPr>
            <a:r>
              <a:rPr lang="en-US" sz="1100" b="1" dirty="0"/>
              <a:t>IITM</a:t>
            </a:r>
            <a:r>
              <a:rPr lang="en-US" sz="1100" dirty="0"/>
              <a:t>:  Need to raise ISAC and CTG PRs before actual tests </a:t>
            </a:r>
          </a:p>
          <a:p>
            <a:pPr marL="0" indent="0">
              <a:lnSpc>
                <a:spcPts val="1120"/>
              </a:lnSpc>
              <a:spcBef>
                <a:spcPts val="0"/>
              </a:spcBef>
              <a:buNone/>
            </a:pPr>
            <a:r>
              <a:rPr lang="en-US" sz="1100" dirty="0"/>
              <a:t>·  Nan boxing behavior needs to be accurately tested for the </a:t>
            </a:r>
            <a:r>
              <a:rPr lang="en-US" sz="1100" dirty="0" err="1"/>
              <a:t>Zfh</a:t>
            </a:r>
            <a:r>
              <a:rPr lang="en-US" sz="1100" dirty="0"/>
              <a:t> instructions. </a:t>
            </a:r>
          </a:p>
          <a:p>
            <a:pPr marL="0" indent="0">
              <a:lnSpc>
                <a:spcPts val="1120"/>
              </a:lnSpc>
              <a:spcBef>
                <a:spcPts val="0"/>
              </a:spcBef>
              <a:buNone/>
            </a:pPr>
            <a:r>
              <a:rPr lang="en-US" sz="1100" dirty="0"/>
              <a:t>   This can be done by two ways.</a:t>
            </a:r>
          </a:p>
          <a:p>
            <a:pPr marL="0" indent="0">
              <a:lnSpc>
                <a:spcPts val="1120"/>
              </a:lnSpc>
              <a:spcBef>
                <a:spcPts val="0"/>
              </a:spcBef>
              <a:buNone/>
            </a:pPr>
            <a:r>
              <a:rPr lang="en-US" sz="1100" dirty="0"/>
              <a:t>    o Always use entire </a:t>
            </a:r>
            <a:r>
              <a:rPr lang="en-US" sz="1100" dirty="0" err="1"/>
              <a:t>Freg</a:t>
            </a:r>
            <a:r>
              <a:rPr lang="en-US" sz="1100" dirty="0"/>
              <a:t> width, enabling both </a:t>
            </a:r>
            <a:r>
              <a:rPr lang="en-US" sz="1100" dirty="0" err="1"/>
              <a:t>correct&amp;incorrect</a:t>
            </a:r>
            <a:r>
              <a:rPr lang="en-US" sz="1100" dirty="0"/>
              <a:t> </a:t>
            </a:r>
            <a:r>
              <a:rPr lang="en-US" sz="1100" dirty="0" err="1"/>
              <a:t>NaN</a:t>
            </a:r>
            <a:r>
              <a:rPr lang="en-US" sz="1100" dirty="0"/>
              <a:t>-boxed upper half, </a:t>
            </a:r>
          </a:p>
          <a:p>
            <a:pPr marL="0" indent="0">
              <a:lnSpc>
                <a:spcPts val="1120"/>
              </a:lnSpc>
              <a:spcBef>
                <a:spcPts val="0"/>
              </a:spcBef>
              <a:buNone/>
            </a:pPr>
            <a:r>
              <a:rPr lang="en-US" sz="1100" dirty="0"/>
              <a:t>    o Use FP width (halfword) </a:t>
            </a:r>
            <a:r>
              <a:rPr lang="en-US" sz="1100" dirty="0" err="1"/>
              <a:t>Ld</a:t>
            </a:r>
            <a:r>
              <a:rPr lang="en-US" sz="1100" dirty="0"/>
              <a:t>/St for op testing, and develop separate by tests using full</a:t>
            </a:r>
          </a:p>
          <a:p>
            <a:pPr marL="0" indent="0">
              <a:lnSpc>
                <a:spcPts val="1120"/>
              </a:lnSpc>
              <a:spcBef>
                <a:spcPts val="0"/>
              </a:spcBef>
              <a:buNone/>
            </a:pPr>
            <a:r>
              <a:rPr lang="en-US" sz="1100" dirty="0"/>
              <a:t>        width </a:t>
            </a:r>
            <a:r>
              <a:rPr lang="en-US" sz="1100" dirty="0" err="1"/>
              <a:t>Ld</a:t>
            </a:r>
            <a:r>
              <a:rPr lang="en-US" sz="1100" dirty="0"/>
              <a:t>/St for Nan-box specific tests.  </a:t>
            </a:r>
            <a:br>
              <a:rPr lang="en-US" sz="1100" dirty="0"/>
            </a:br>
            <a:r>
              <a:rPr lang="en-US" sz="1100" dirty="0"/>
              <a:t>        This is how the PR works (and it set FLEN to operand width).</a:t>
            </a:r>
          </a:p>
          <a:p>
            <a:pPr marL="0" indent="0">
              <a:lnSpc>
                <a:spcPts val="1120"/>
              </a:lnSpc>
              <a:spcBef>
                <a:spcPts val="0"/>
              </a:spcBef>
              <a:buNone/>
            </a:pPr>
            <a:r>
              <a:rPr lang="en-US" sz="1100" dirty="0"/>
              <a:t>    o Both must have </a:t>
            </a:r>
            <a:r>
              <a:rPr lang="en-US" sz="1100" dirty="0" err="1"/>
              <a:t>coverpoints</a:t>
            </a:r>
            <a:r>
              <a:rPr lang="en-US" sz="1100" dirty="0"/>
              <a:t> which capture both correct and incorrect Nan-boxed cases. </a:t>
            </a:r>
          </a:p>
          <a:p>
            <a:pPr marL="0" indent="0">
              <a:lnSpc>
                <a:spcPts val="1120"/>
              </a:lnSpc>
              <a:spcBef>
                <a:spcPts val="0"/>
              </a:spcBef>
              <a:buNone/>
            </a:pPr>
            <a:r>
              <a:rPr lang="en-US" sz="1100" b="1" dirty="0" err="1"/>
              <a:t>Incore</a:t>
            </a:r>
            <a:r>
              <a:rPr lang="en-US" sz="1100" dirty="0"/>
              <a:t>:         The first is easier. Only need to add incorrect nan-boxed inputs for </a:t>
            </a:r>
            <a:r>
              <a:rPr lang="en-US" sz="1100" dirty="0" err="1"/>
              <a:t>add’l</a:t>
            </a:r>
            <a:r>
              <a:rPr lang="en-US" sz="1100" dirty="0"/>
              <a:t> test cases </a:t>
            </a:r>
          </a:p>
          <a:p>
            <a:pPr marL="0" indent="0">
              <a:lnSpc>
                <a:spcPts val="1120"/>
              </a:lnSpc>
              <a:spcBef>
                <a:spcPts val="0"/>
              </a:spcBef>
              <a:buNone/>
            </a:pPr>
            <a:r>
              <a:rPr lang="en-US" sz="1100" dirty="0"/>
              <a:t>                      Macros currently in the repo assume that the FLEN is the width of the register.  </a:t>
            </a:r>
          </a:p>
          <a:p>
            <a:pPr marL="0" indent="0">
              <a:lnSpc>
                <a:spcPts val="1120"/>
              </a:lnSpc>
              <a:spcBef>
                <a:spcPts val="0"/>
              </a:spcBef>
              <a:buNone/>
            </a:pPr>
            <a:r>
              <a:rPr lang="en-US" sz="1100" b="1" dirty="0"/>
              <a:t>Chair</a:t>
            </a:r>
            <a:r>
              <a:rPr lang="en-US" sz="1100" dirty="0"/>
              <a:t>:           Both ways can work; as long as the appropriate coverage is met.</a:t>
            </a:r>
            <a:br>
              <a:rPr lang="en-US" sz="1100" dirty="0"/>
            </a:br>
            <a:r>
              <a:rPr lang="en-US" sz="1100" dirty="0"/>
              <a:t>                      (but keep FLEN as register width)</a:t>
            </a:r>
          </a:p>
          <a:p>
            <a:pPr marL="0" indent="0">
              <a:lnSpc>
                <a:spcPts val="1120"/>
              </a:lnSpc>
              <a:spcBef>
                <a:spcPts val="0"/>
              </a:spcBef>
              <a:buNone/>
            </a:pPr>
            <a:endParaRPr lang="en-US" sz="1100" dirty="0"/>
          </a:p>
          <a:p>
            <a:pPr marL="0" indent="0">
              <a:lnSpc>
                <a:spcPts val="1120"/>
              </a:lnSpc>
              <a:spcBef>
                <a:spcPts val="0"/>
              </a:spcBef>
              <a:buNone/>
            </a:pPr>
            <a:r>
              <a:rPr lang="en-US" sz="1100" b="1" u="sng" dirty="0" err="1"/>
              <a:t>Zhinx</a:t>
            </a:r>
            <a:r>
              <a:rPr lang="en-US" sz="1100" b="1" u="sng" dirty="0"/>
              <a:t>  PR discussion. </a:t>
            </a:r>
            <a:r>
              <a:rPr lang="en-US" sz="1100" dirty="0"/>
              <a:t> (from spec):</a:t>
            </a:r>
            <a:endParaRPr lang="en-US" sz="1100" b="1" u="sng" dirty="0"/>
          </a:p>
          <a:p>
            <a:pPr marL="0" indent="0">
              <a:lnSpc>
                <a:spcPts val="1120"/>
              </a:lnSpc>
              <a:spcBef>
                <a:spcPts val="0"/>
              </a:spcBef>
              <a:buNone/>
            </a:pPr>
            <a:r>
              <a:rPr lang="en-US" sz="1100" i="1" dirty="0"/>
              <a:t>        FP  operands of width w &lt; XLEN bits occupy bits w-1:0 of an x register.</a:t>
            </a:r>
          </a:p>
          <a:p>
            <a:pPr marL="0" indent="0">
              <a:lnSpc>
                <a:spcPts val="1120"/>
              </a:lnSpc>
              <a:spcBef>
                <a:spcPts val="0"/>
              </a:spcBef>
              <a:buNone/>
            </a:pPr>
            <a:r>
              <a:rPr lang="en-US" sz="1100" i="1" dirty="0"/>
              <a:t>        FP  operations on w-bit operands ignore operand bits XLEN-1:w.</a:t>
            </a:r>
          </a:p>
          <a:p>
            <a:pPr marL="0" indent="0">
              <a:lnSpc>
                <a:spcPts val="1120"/>
              </a:lnSpc>
              <a:spcBef>
                <a:spcPts val="0"/>
              </a:spcBef>
              <a:buNone/>
            </a:pPr>
            <a:r>
              <a:rPr lang="en-US" sz="1100" i="1" dirty="0"/>
              <a:t>        FP  operations producing w &lt; XLEN-bit results sign extend bit w-1 to bit XLEN-1 (sign bit).</a:t>
            </a:r>
          </a:p>
          <a:p>
            <a:pPr marL="0" indent="0">
              <a:lnSpc>
                <a:spcPts val="1120"/>
              </a:lnSpc>
              <a:spcBef>
                <a:spcPts val="0"/>
              </a:spcBef>
              <a:buNone/>
            </a:pPr>
            <a:endParaRPr lang="en-US" sz="1100" dirty="0"/>
          </a:p>
          <a:p>
            <a:pPr marL="0" indent="0">
              <a:lnSpc>
                <a:spcPts val="1120"/>
              </a:lnSpc>
              <a:spcBef>
                <a:spcPts val="0"/>
              </a:spcBef>
              <a:buNone/>
            </a:pPr>
            <a:r>
              <a:rPr lang="en-US" sz="1100" b="1" dirty="0" err="1"/>
              <a:t>Incore</a:t>
            </a:r>
            <a:r>
              <a:rPr lang="en-US" sz="1100" dirty="0"/>
              <a:t>  </a:t>
            </a:r>
            <a:r>
              <a:rPr lang="en-US" sz="1100" dirty="0" err="1"/>
              <a:t>Zfinx</a:t>
            </a:r>
            <a:r>
              <a:rPr lang="en-US" sz="1100" dirty="0"/>
              <a:t> </a:t>
            </a:r>
            <a:r>
              <a:rPr lang="en-US" sz="1100" dirty="0" err="1"/>
              <a:t>coverpoints</a:t>
            </a:r>
            <a:r>
              <a:rPr lang="en-US" sz="1100" dirty="0"/>
              <a:t> do not capture the “ignore upper bits” constraint mentioned in spec </a:t>
            </a:r>
          </a:p>
          <a:p>
            <a:pPr marL="0" indent="0">
              <a:lnSpc>
                <a:spcPts val="1120"/>
              </a:lnSpc>
              <a:spcBef>
                <a:spcPts val="0"/>
              </a:spcBef>
              <a:buNone/>
            </a:pPr>
            <a:r>
              <a:rPr lang="en-US" sz="1100" dirty="0"/>
              <a:t>   o The </a:t>
            </a:r>
            <a:r>
              <a:rPr lang="en-US" sz="1100" dirty="0" err="1"/>
              <a:t>coverpoints</a:t>
            </a:r>
            <a:r>
              <a:rPr lang="en-US" sz="1100" dirty="0"/>
              <a:t> need to have accurate conditions defined on this. E.g. rs2[XLEN-1:0] == 0 </a:t>
            </a:r>
          </a:p>
          <a:p>
            <a:pPr marL="0" indent="0">
              <a:lnSpc>
                <a:spcPts val="1120"/>
              </a:lnSpc>
              <a:spcBef>
                <a:spcPts val="0"/>
              </a:spcBef>
              <a:buNone/>
            </a:pPr>
            <a:r>
              <a:rPr lang="en-US" sz="1100" dirty="0"/>
              <a:t>   o The tests need to be testing for this ignore behavior. Need additional tests and </a:t>
            </a:r>
            <a:r>
              <a:rPr lang="en-US" sz="1100" dirty="0" err="1"/>
              <a:t>coverpoints</a:t>
            </a:r>
            <a:r>
              <a:rPr lang="en-US" sz="1100" dirty="0"/>
              <a:t> </a:t>
            </a:r>
          </a:p>
          <a:p>
            <a:pPr marL="0" indent="0">
              <a:lnSpc>
                <a:spcPts val="1120"/>
              </a:lnSpc>
              <a:spcBef>
                <a:spcPts val="0"/>
              </a:spcBef>
              <a:buNone/>
            </a:pPr>
            <a:r>
              <a:rPr lang="en-US" sz="1100" dirty="0"/>
              <a:t>   o Should either store the entire </a:t>
            </a:r>
            <a:r>
              <a:rPr lang="en-US" sz="1100" dirty="0" err="1"/>
              <a:t>reg</a:t>
            </a:r>
            <a:r>
              <a:rPr lang="en-US" sz="1100" dirty="0"/>
              <a:t> or account for cross product of </a:t>
            </a:r>
          </a:p>
          <a:p>
            <a:pPr marL="0" indent="0">
              <a:lnSpc>
                <a:spcPts val="1120"/>
              </a:lnSpc>
              <a:spcBef>
                <a:spcPts val="0"/>
              </a:spcBef>
              <a:buNone/>
            </a:pPr>
            <a:r>
              <a:rPr lang="en-US" sz="1100" dirty="0"/>
              <a:t>         (all input classes) X (prefix values) in some test  </a:t>
            </a:r>
          </a:p>
          <a:p>
            <a:pPr marL="0" indent="0">
              <a:lnSpc>
                <a:spcPts val="1120"/>
              </a:lnSpc>
              <a:spcBef>
                <a:spcPts val="0"/>
              </a:spcBef>
              <a:buNone/>
            </a:pPr>
            <a:r>
              <a:rPr lang="en-US" sz="1100" b="1" dirty="0" err="1"/>
              <a:t>Incore</a:t>
            </a:r>
            <a:r>
              <a:rPr lang="en-US" sz="1100" dirty="0"/>
              <a:t>: Better to load and store the entire register in both cases by default.</a:t>
            </a:r>
          </a:p>
          <a:p>
            <a:pPr marL="0" indent="0">
              <a:lnSpc>
                <a:spcPts val="1120"/>
              </a:lnSpc>
              <a:spcBef>
                <a:spcPts val="0"/>
              </a:spcBef>
              <a:buNone/>
            </a:pPr>
            <a:r>
              <a:rPr lang="en-US" sz="1100" dirty="0"/>
              <a:t>             These problems have already been addressed in the macros. Will save time.  </a:t>
            </a:r>
          </a:p>
          <a:p>
            <a:pPr marL="0" indent="0">
              <a:lnSpc>
                <a:spcPts val="1120"/>
              </a:lnSpc>
              <a:spcBef>
                <a:spcPts val="0"/>
              </a:spcBef>
              <a:buNone/>
            </a:pPr>
            <a:endParaRPr lang="en-US" sz="11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No self-checking tests unless absolutely necessary</a:t>
            </a:r>
            <a:br>
              <a:rPr lang="en-US" sz="1800" dirty="0">
                <a:latin typeface="Calibri" panose="020F0502020204030204" pitchFamily="34" charset="0"/>
              </a:rPr>
            </a:br>
            <a:r>
              <a:rPr lang="en-US" sz="1800" dirty="0">
                <a:latin typeface="Calibri" panose="020F0502020204030204" pitchFamily="34" charset="0"/>
              </a:rPr>
              <a:t> (e.g. for non-deterministic tests)</a:t>
            </a:r>
          </a:p>
          <a:p>
            <a:pPr marL="0" indent="0">
              <a:buNone/>
            </a:pPr>
            <a:r>
              <a:rPr lang="en-US" sz="1800" dirty="0">
                <a:latin typeface="Calibri" panose="020F0502020204030204" pitchFamily="34" charset="0"/>
              </a:rPr>
              <a:t>Add new mailing list for branding questions</a:t>
            </a:r>
          </a:p>
          <a:p>
            <a:pPr marL="0" indent="0">
              <a:buNone/>
            </a:pPr>
            <a:r>
              <a:rPr lang="en-US" sz="1800" dirty="0">
                <a:latin typeface="Calibri" panose="020F0502020204030204" pitchFamily="34" charset="0"/>
              </a:rPr>
              <a:t>Need a tool to </a:t>
            </a:r>
            <a:br>
              <a:rPr lang="en-US" sz="1800" dirty="0">
                <a:latin typeface="Calibri" panose="020F0502020204030204" pitchFamily="34" charset="0"/>
              </a:rPr>
            </a:br>
            <a:r>
              <a:rPr lang="en-US" sz="1800" dirty="0">
                <a:latin typeface="Calibri" panose="020F0502020204030204" pitchFamily="34" charset="0"/>
              </a:rPr>
              <a:t>   -  expand profile name to </a:t>
            </a:r>
            <a:r>
              <a:rPr lang="en-US" sz="1800" dirty="0" err="1">
                <a:latin typeface="Calibri" panose="020F0502020204030204" pitchFamily="34" charset="0"/>
              </a:rPr>
              <a:t>riscv</a:t>
            </a:r>
            <a:r>
              <a:rPr lang="en-US" sz="1800" dirty="0">
                <a:latin typeface="Calibri" panose="020F0502020204030204" pitchFamily="34" charset="0"/>
              </a:rPr>
              <a:t>-config format, or </a:t>
            </a:r>
            <a:br>
              <a:rPr lang="en-US" sz="1800" dirty="0">
                <a:latin typeface="Calibri" panose="020F0502020204030204" pitchFamily="34" charset="0"/>
              </a:rPr>
            </a:br>
            <a:r>
              <a:rPr lang="en-US" sz="1800" dirty="0">
                <a:latin typeface="Calibri" panose="020F0502020204030204" pitchFamily="34" charset="0"/>
              </a:rPr>
              <a:t>   - provide a pre-populated YAML doc </a:t>
            </a:r>
            <a:br>
              <a:rPr lang="en-US" sz="1800" dirty="0">
                <a:latin typeface="Calibri" panose="020F0502020204030204" pitchFamily="34" charset="0"/>
              </a:rPr>
            </a:br>
            <a:r>
              <a:rPr lang="en-US" sz="1800" dirty="0">
                <a:latin typeface="Calibri" panose="020F0502020204030204" pitchFamily="34" charset="0"/>
              </a:rPr>
              <a:t>     with minimum requirements</a:t>
            </a:r>
          </a:p>
          <a:p>
            <a:pPr marL="0" indent="0">
              <a:buNone/>
            </a:pPr>
            <a:r>
              <a:rPr lang="en-US" sz="1800" dirty="0">
                <a:latin typeface="Calibri" panose="020F0502020204030204" pitchFamily="34" charset="0"/>
              </a:rPr>
              <a:t>Need a tool that checks whether one </a:t>
            </a:r>
            <a:r>
              <a:rPr lang="en-US" sz="1800" dirty="0" err="1">
                <a:latin typeface="Calibri" panose="020F0502020204030204" pitchFamily="34" charset="0"/>
              </a:rPr>
              <a:t>riscv</a:t>
            </a:r>
            <a:r>
              <a:rPr lang="en-US" sz="1800" dirty="0">
                <a:latin typeface="Calibri" panose="020F0502020204030204" pitchFamily="34" charset="0"/>
              </a:rPr>
              <a:t>-config YAML file is the superset of another</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Get test failure data for misaligned tests &lt;</a:t>
            </a:r>
            <a:r>
              <a:rPr lang="en-US" sz="1400" dirty="0">
                <a:solidFill>
                  <a:srgbClr val="FF0000"/>
                </a:solidFill>
              </a:rPr>
              <a:t>inspire</a:t>
            </a:r>
            <a:r>
              <a:rPr lang="en-US" sz="1400" dirty="0"/>
              <a:t>&gt;</a:t>
            </a:r>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t>(issue #203) Add fence test with all set bits) &lt;</a:t>
            </a:r>
            <a:r>
              <a:rPr lang="en-US" sz="1400" dirty="0" err="1">
                <a:solidFill>
                  <a:srgbClr val="FF0000"/>
                </a:solidFill>
              </a:rPr>
              <a:t>Incore</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&gt;</a:t>
            </a:r>
          </a:p>
          <a:p>
            <a:pPr>
              <a:spcBef>
                <a:spcPts val="0"/>
              </a:spcBef>
              <a:buFontTx/>
              <a:buChar char="-"/>
            </a:pPr>
            <a:r>
              <a:rPr lang="en-US" sz="1400" dirty="0">
                <a:latin typeface="Calibri" panose="020F0502020204030204" pitchFamily="34" charset="0"/>
              </a:rPr>
              <a:t>Move </a:t>
            </a:r>
            <a:r>
              <a:rPr lang="en-US" sz="1400" dirty="0" err="1">
                <a:latin typeface="Calibri" panose="020F0502020204030204" pitchFamily="34" charset="0"/>
              </a:rPr>
              <a:t>fld_align</a:t>
            </a:r>
            <a:r>
              <a:rPr lang="en-US" sz="1400" dirty="0">
                <a:latin typeface="Calibri" panose="020F0502020204030204" pitchFamily="34" charset="0"/>
              </a:rPr>
              <a:t> tests in F </a:t>
            </a:r>
            <a:r>
              <a:rPr lang="en-US" sz="1400" dirty="0" err="1">
                <a:latin typeface="Calibri" panose="020F0502020204030204" pitchFamily="34" charset="0"/>
              </a:rPr>
              <a:t>dir</a:t>
            </a:r>
            <a:r>
              <a:rPr lang="en-US" sz="1400" dirty="0">
                <a:latin typeface="Calibri" panose="020F0502020204030204" pitchFamily="34" charset="0"/>
              </a:rPr>
              <a:t>, close #250 w/comment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?File </a:t>
            </a:r>
            <a:r>
              <a:rPr lang="en-US" sz="1400" dirty="0" err="1">
                <a:latin typeface="Calibri" panose="020F0502020204030204" pitchFamily="34" charset="0"/>
              </a:rPr>
              <a:t>binutils</a:t>
            </a:r>
            <a:r>
              <a:rPr lang="en-US" sz="1400" dirty="0">
                <a:latin typeface="Calibri" panose="020F0502020204030204" pitchFamily="34" charset="0"/>
              </a:rPr>
              <a:t> update to allow use of other rounding mode encodings? </a:t>
            </a:r>
            <a:r>
              <a:rPr lang="en-US" sz="1400" dirty="0">
                <a:solidFill>
                  <a:srgbClr val="FF0000"/>
                </a:solidFill>
                <a:latin typeface="Calibri" panose="020F0502020204030204" pitchFamily="34" charset="0"/>
              </a:rPr>
              <a:t>&lt;</a:t>
            </a:r>
            <a:r>
              <a:rPr lang="en-US" sz="1400" dirty="0" err="1">
                <a:solidFill>
                  <a:srgbClr val="FF0000"/>
                </a:solidFill>
                <a:latin typeface="Calibri" panose="020F0502020204030204" pitchFamily="34" charset="0"/>
              </a:rPr>
              <a:t>incore</a:t>
            </a:r>
            <a:r>
              <a:rPr lang="en-US" sz="1400" dirty="0">
                <a:solidFill>
                  <a:srgbClr val="FF0000"/>
                </a:solidFill>
                <a:latin typeface="Calibri" panose="020F0502020204030204" pitchFamily="34" charset="0"/>
              </a:rPr>
              <a:t>&gt;</a:t>
            </a:r>
          </a:p>
          <a:p>
            <a:pPr>
              <a:spcBef>
                <a:spcPts val="0"/>
              </a:spcBef>
              <a:buFontTx/>
              <a:buChar char="-"/>
            </a:pPr>
            <a:r>
              <a:rPr lang="en-US" sz="1400" dirty="0">
                <a:latin typeface="Calibri" panose="020F0502020204030204" pitchFamily="34" charset="0"/>
              </a:rPr>
              <a:t>Need to decide how to test for profile specified arch options</a:t>
            </a:r>
          </a:p>
          <a:p>
            <a:pPr>
              <a:spcBef>
                <a:spcPts val="0"/>
              </a:spcBef>
              <a:buFontTx/>
              <a:buChar char="-"/>
            </a:pPr>
            <a:r>
              <a:rPr lang="en-US" sz="1400" dirty="0">
                <a:latin typeface="Calibri" panose="020F0502020204030204" pitchFamily="34" charset="0"/>
              </a:rPr>
              <a:t>Need to go through profile list to see what is testable</a:t>
            </a:r>
          </a:p>
          <a:p>
            <a:pPr marL="0" indent="0">
              <a:spcBef>
                <a:spcPts val="0"/>
              </a:spcBef>
              <a:buNone/>
            </a:pPr>
            <a:r>
              <a:rPr lang="en-US" sz="1400" dirty="0">
                <a:latin typeface="Calibri" panose="020F0502020204030204" pitchFamily="34" charset="0"/>
              </a:rPr>
              <a:t>-    find document I wrote on steps to self-certify</a:t>
            </a:r>
          </a:p>
          <a:p>
            <a:pPr>
              <a:spcBef>
                <a:spcPts val="0"/>
              </a:spcBef>
              <a:buFontTx/>
              <a:buChar char="-"/>
            </a:pPr>
            <a:r>
              <a:rPr lang="en-US" sz="1400" dirty="0">
                <a:latin typeface="Calibri" panose="020F0502020204030204" pitchFamily="34" charset="0"/>
              </a:rPr>
              <a:t>Who is responsible profile definition (TSC / </a:t>
            </a:r>
            <a:r>
              <a:rPr lang="en-US" sz="1400" dirty="0" err="1">
                <a:latin typeface="Calibri" panose="020F0502020204030204" pitchFamily="34" charset="0"/>
              </a:rPr>
              <a:t>Krste</a:t>
            </a:r>
            <a:r>
              <a:rPr lang="en-US" sz="1400" dirty="0">
                <a:latin typeface="Calibri" panose="020F0502020204030204" pitchFamily="34" charset="0"/>
              </a:rPr>
              <a:t> / Greg): </a:t>
            </a: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1205825</TotalTime>
  <Words>6662</Words>
  <Application>Microsoft Macintosh PowerPoint</Application>
  <PresentationFormat>Widescreen</PresentationFormat>
  <Paragraphs>809</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Future Topics</vt:lpstr>
      <vt:lpstr>Trap Handler VM translation</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1954</cp:revision>
  <cp:lastPrinted>2022-08-11T14:26:43Z</cp:lastPrinted>
  <dcterms:created xsi:type="dcterms:W3CDTF">2018-05-10T10:51:37Z</dcterms:created>
  <dcterms:modified xsi:type="dcterms:W3CDTF">2023-04-10T22:51:12Z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