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73" r:id="rId11"/>
    <p:sldId id="359" r:id="rId12"/>
    <p:sldId id="371" r:id="rId13"/>
    <p:sldId id="372" r:id="rId14"/>
    <p:sldId id="370" r:id="rId15"/>
    <p:sldId id="346" r:id="rId16"/>
    <p:sldId id="351" r:id="rId17"/>
    <p:sldId id="357" r:id="rId18"/>
    <p:sldId id="349"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8" autoAdjust="0"/>
    <p:restoredTop sz="93875"/>
  </p:normalViewPr>
  <p:slideViewPr>
    <p:cSldViewPr snapToGrid="0">
      <p:cViewPr varScale="1">
        <p:scale>
          <a:sx n="123" d="100"/>
          <a:sy n="123" d="100"/>
        </p:scale>
        <p:origin x="1216" y="-45264"/>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2/22/22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1645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271965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22/02/2022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22/02/2022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github.com/riscv/riscv-config/" TargetMode="External"/><Relationship Id="rId18" Type="http://schemas.openxmlformats.org/officeDocument/2006/relationships/hyperlink" Target="https://github.com/rems-project/riscv-isa-manual/blob/sail/release/riscv-spec-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drive.google.com/drive/folders/1DemKMAD3D0Ka1MeESRoVCJipSrwiUlEs" TargetMode="External"/><Relationship Id="rId12" Type="http://schemas.openxmlformats.org/officeDocument/2006/relationships/hyperlink" Target="https://github.com/riscv-software-src/riscv_ctg" TargetMode="External"/><Relationship Id="rId17" Type="http://schemas.openxmlformats.org/officeDocument/2006/relationships/hyperlink" Target="https://github.com/rems-project/riscv-isa-manual/blob/sail/README.SAIL" TargetMode="External"/><Relationship Id="rId2" Type="http://schemas.openxmlformats.org/officeDocument/2006/relationships/notesSlide" Target="../notesSlides/notesSlide5.xml"/><Relationship Id="rId16" Type="http://schemas.openxmlformats.org/officeDocument/2006/relationships/hyperlink" Target="https://jira.riscv.org/projects/CSC/issues/CSC-1?filter=allopenissues" TargetMode="External"/><Relationship Id="rId20" Type="http://schemas.openxmlformats.org/officeDocument/2006/relationships/hyperlink" Target="https://us02web.zoom.us/rec/share/-XIYazzhIBbQoiZdarCfebdjxjDWiVhf-LxnuVrliN4Bc30yf17ztKkKDU4Og54b.fArPPqnuR-NiXpQU" TargetMode="External"/><Relationship Id="rId1" Type="http://schemas.openxmlformats.org/officeDocument/2006/relationships/slideLayout" Target="../slideLayouts/slideLayout2.xml"/><Relationship Id="rId6" Type="http://schemas.openxmlformats.org/officeDocument/2006/relationships/hyperlink" Target="https://sites.google.com/a/riscv.org/risc-v-staff/home/tech-groups-cal" TargetMode="External"/><Relationship Id="rId11" Type="http://schemas.openxmlformats.org/officeDocument/2006/relationships/hyperlink" Target="https://github.com/riscv-software-src/riscof/tree/master/docsr" TargetMode="External"/><Relationship Id="rId5" Type="http://schemas.openxmlformats.org/officeDocument/2006/relationships/hyperlink" Target="https://docs.google.com/spreadsheets/d/1L15_gHl5b2ApkcHVtpZyl4s_A7sgSrNN" TargetMode="External"/><Relationship Id="rId15" Type="http://schemas.openxmlformats.org/officeDocument/2006/relationships/hyperlink" Target="https://github.com/rems-project/sail-riscv/" TargetMode="External"/><Relationship Id="rId10" Type="http://schemas.openxmlformats.org/officeDocument/2006/relationships/hyperlink" Target="https://github.com/riscv/riscv-compliance/tree/master/doc/" TargetMode="External"/><Relationship Id="rId19" Type="http://schemas.openxmlformats.org/officeDocument/2006/relationships/hyperlink" Target="https://github.com/rems-project/riscv-isa-manual/blob/sail/release/riscv-privileged-sail-draft.pdf"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non-isa/riscv-arch-test" TargetMode="External"/><Relationship Id="rId14" Type="http://schemas.openxmlformats.org/officeDocument/2006/relationships/hyperlink" Target="https://github.com/riscv/sail-riscv/tree/master/do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riscof.readthedocs.io/en/latest/installation.html" TargetMode="External"/><Relationship Id="rId4" Type="http://schemas.openxmlformats.org/officeDocument/2006/relationships/hyperlink" Target="https://gitlab.com/incoresemi/docker-images/-/blob/master/compliance/Dockerfil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23Feb2022 8am Pacific   </a:t>
            </a:r>
            <a:r>
              <a:rPr lang="en-US" dirty="0">
                <a:solidFill>
                  <a:srgbClr val="FF0000"/>
                </a:solidFill>
                <a:sym typeface="Wingdings" pitchFamily="2" charset="2"/>
              </a:rPr>
              <a:t>Standard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701636" y="1"/>
            <a:ext cx="6930737"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656699"/>
            <a:ext cx="10617200" cy="6336381"/>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  </a:t>
            </a:r>
            <a:r>
              <a:rPr lang="en-US" sz="1600" strike="sngStrike" dirty="0"/>
              <a:t>2.a </a:t>
            </a:r>
            <a:r>
              <a:rPr lang="en-US" sz="1600" strike="sngStrike" dirty="0" err="1"/>
              <a:t>Q:publish</a:t>
            </a:r>
            <a:r>
              <a:rPr lang="en-US" sz="1600" strike="sngStrike" dirty="0"/>
              <a:t> to docker hub? (not free)</a:t>
            </a:r>
            <a:r>
              <a:rPr lang="en-US" sz="1600" dirty="0"/>
              <a:t> </a:t>
            </a:r>
            <a:r>
              <a:rPr lang="en-US" sz="1600" dirty="0">
                <a:solidFill>
                  <a:srgbClr val="FF0000"/>
                </a:solidFill>
                <a:sym typeface="Wingdings" pitchFamily="2" charset="2"/>
              </a:rPr>
              <a:t></a:t>
            </a:r>
            <a:r>
              <a:rPr lang="en-US" sz="1600" dirty="0">
                <a:solidFill>
                  <a:srgbClr val="FF0000"/>
                </a:solidFill>
              </a:rPr>
              <a:t>add to either </a:t>
            </a:r>
            <a:r>
              <a:rPr lang="en-US" sz="1600" dirty="0" err="1">
                <a:solidFill>
                  <a:srgbClr val="FF0000"/>
                </a:solidFill>
              </a:rPr>
              <a:t>riscof</a:t>
            </a:r>
            <a:r>
              <a:rPr lang="en-US" sz="1600" dirty="0">
                <a:solidFill>
                  <a:srgbClr val="FF0000"/>
                </a:solidFill>
              </a:rPr>
              <a:t> or arch-test</a:t>
            </a:r>
            <a:br>
              <a:rPr lang="en-US" sz="1600" strike="sngStrike"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strike="sngStrike" dirty="0"/>
              <a:t>missing Sail configuration for existing tests: misalign support !, anything else</a:t>
            </a:r>
            <a:r>
              <a:rPr lang="en-US" sz="1600" dirty="0">
                <a:solidFill>
                  <a:srgbClr val="FF0000"/>
                </a:solidFill>
              </a:rPr>
              <a:t>? </a:t>
            </a:r>
            <a:r>
              <a:rPr lang="en-US" sz="1600" dirty="0">
                <a:solidFill>
                  <a:srgbClr val="FF0000"/>
                </a:solidFill>
                <a:sym typeface="Wingdings" pitchFamily="2" charset="2"/>
              </a:rPr>
              <a:t>  appears not to be missing</a:t>
            </a:r>
            <a:br>
              <a:rPr lang="en-US" sz="1600" dirty="0"/>
            </a:br>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079809"/>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710954"/>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411415"/>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165240"/>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endParaRPr lang="en-US" sz="2200" i="1" dirty="0"/>
          </a:p>
        </p:txBody>
      </p:sp>
    </p:spTree>
    <p:extLst>
      <p:ext uri="{BB962C8B-B14F-4D97-AF65-F5344CB8AC3E}">
        <p14:creationId xmlns:p14="http://schemas.microsoft.com/office/powerpoint/2010/main" val="231053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RVTEST_GOTO_SMODE/VSMODE/UMODE  </a:t>
            </a:r>
            <a:r>
              <a:rPr lang="en-US" sz="900" dirty="0"/>
              <a:t>MRET to lower </a:t>
            </a:r>
            <a:r>
              <a:rPr lang="en-US" sz="900" dirty="0" err="1"/>
              <a:t>priv</a:t>
            </a:r>
            <a:r>
              <a:rPr lang="en-US" sz="900" dirty="0"/>
              <a:t> mode</a:t>
            </a:r>
            <a:r>
              <a:rPr lang="en-US" sz="900" b="1" dirty="0"/>
              <a:t> *</a:t>
            </a:r>
          </a:p>
          <a:p>
            <a:pPr marL="0" indent="0">
              <a:spcBef>
                <a:spcPts val="0"/>
              </a:spcBef>
              <a:buNone/>
            </a:pPr>
            <a:r>
              <a:rPr lang="en-US" sz="1000" i="1" dirty="0"/>
              <a:t> </a:t>
            </a:r>
            <a:r>
              <a:rPr lang="en-US" sz="900" i="1" dirty="0"/>
              <a:t>* these need to be able to handle enabling MMU translation correctly</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579221206"/>
              </p:ext>
            </p:extLst>
          </p:nvPr>
        </p:nvGraphicFramePr>
        <p:xfrm>
          <a:off x="171008" y="803510"/>
          <a:ext cx="11567855" cy="330136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53145">
                <a:tc>
                  <a:txBody>
                    <a:bodyPr/>
                    <a:lstStyle/>
                    <a:p>
                      <a:pPr algn="l" rtl="0" fontAlgn="b"/>
                      <a:r>
                        <a:rPr lang="en-US" sz="1200" b="1" i="0" u="none" strike="noStrike" dirty="0">
                          <a:solidFill>
                            <a:srgbClr val="000000"/>
                          </a:solidFill>
                          <a:effectLst/>
                          <a:latin typeface="Calibri" panose="020F0502020204030204" pitchFamily="34" charset="0"/>
                        </a:rPr>
                        <a:t>#4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23934"/>
                  </a:ext>
                </a:extLst>
              </a:tr>
              <a:tr h="53145">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brouhaha</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917443"/>
                  </a:ext>
                </a:extLst>
              </a:tr>
              <a:tr h="125091">
                <a:tc>
                  <a:txBody>
                    <a:bodyPr/>
                    <a:lstStyle/>
                    <a:p>
                      <a:pPr algn="l"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now</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807478"/>
                  </a:ext>
                </a:extLst>
              </a:tr>
              <a:tr h="159034">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L w="381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01-Dec-20</a:t>
                      </a: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err="1">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1491900"/>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4147072469"/>
                  </a:ext>
                </a:extLst>
              </a:tr>
              <a:tr h="136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115</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a:solidFill>
                            <a:srgbClr val="000000"/>
                          </a:solidFill>
                          <a:effectLst/>
                          <a:latin typeface="Calibri" panose="020F0502020204030204" pitchFamily="34" charset="0"/>
                        </a:rPr>
                        <a:t>06-jun-20</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baseline="0" dirty="0" err="1">
                          <a:solidFill>
                            <a:srgbClr val="000000"/>
                          </a:solidFill>
                          <a:effectLst/>
                          <a:latin typeface="Calibri" panose="020F0502020204030204" pitchFamily="34" charset="0"/>
                        </a:rPr>
                        <a:t>adchd</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How to support on-board execution?</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under discussion</a:t>
                      </a:r>
                    </a:p>
                  </a:txBody>
                  <a:tcPr marL="9525" marR="9525" marT="9525" marB="0" anchor="b">
                    <a:lnT w="38100" cap="flat" cmpd="sng" algn="ctr">
                      <a:noFill/>
                      <a:prstDash val="solid"/>
                      <a:round/>
                      <a:headEnd type="none" w="med" len="med"/>
                      <a:tailEnd type="none" w="med" len="med"/>
                    </a:lnT>
                    <a:lnB w="12700" cmpd="sng">
                      <a:noFill/>
                    </a:lnB>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314652419"/>
                  </a:ext>
                </a:extLst>
              </a:tr>
              <a:tr h="163937">
                <a:tc>
                  <a:txBody>
                    <a:bodyPr/>
                    <a:lstStyle/>
                    <a:p>
                      <a:pPr algn="l"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a:solidFill>
                            <a:srgbClr val="000000"/>
                          </a:solidFill>
                          <a:effectLst/>
                          <a:latin typeface="Calibri" panose="020F0502020204030204" pitchFamily="34" charset="0"/>
                        </a:rPr>
                        <a:t>31-jul-20</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200" b="0" i="0" u="none" strike="noStrike" baseline="0" dirty="0">
                          <a:solidFill>
                            <a:schemeClr val="tx1"/>
                          </a:solidFill>
                          <a:effectLst/>
                          <a:latin typeface="Calibri" panose="020F0502020204030204" pitchFamily="34" charset="0"/>
                        </a:rPr>
                        <a:t>Who can review this?</a:t>
                      </a:r>
                    </a:p>
                  </a:txBody>
                  <a:tcPr marL="9525" marR="9525" marT="9525" marB="0" anchor="b">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562786"/>
                  </a:ext>
                </a:extLst>
              </a:tr>
              <a:tr h="8525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pull#184</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15-apr-21</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dansmathers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Updating http reference for </a:t>
                      </a:r>
                      <a:r>
                        <a:rPr lang="en-US" sz="1200" b="0" i="0" u="none" strike="noStrike" kern="1200" baseline="0" dirty="0" err="1">
                          <a:solidFill>
                            <a:schemeClr val="tx1"/>
                          </a:solidFill>
                          <a:effectLst/>
                          <a:latin typeface="+mn-lt"/>
                          <a:ea typeface="+mn-ea"/>
                          <a:cs typeface="+mn-cs"/>
                        </a:rPr>
                        <a:t>constr</a:t>
                      </a:r>
                      <a:endParaRPr lang="en-US" sz="1200" b="0" i="0" u="none" strike="noStrike" kern="1200" baseline="0" dirty="0">
                        <a:solidFill>
                          <a:schemeClr val="tx1"/>
                        </a:solidFill>
                        <a:effectLst/>
                        <a:latin typeface="+mn-lt"/>
                        <a:ea typeface="+mn-ea"/>
                        <a:cs typeface="+mn-cs"/>
                      </a:endParaRP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process</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pPr algn="l" rtl="0" fontAlgn="b"/>
                      <a:r>
                        <a:rPr lang="en-US" sz="1200" b="0" i="0" u="none" strike="noStrike" baseline="0" dirty="0">
                          <a:solidFill>
                            <a:schemeClr val="tx1"/>
                          </a:solidFill>
                          <a:effectLst/>
                          <a:latin typeface="Calibri" panose="020F0502020204030204" pitchFamily="34" charset="0"/>
                        </a:rPr>
                        <a:t>Approved, needs merge</a:t>
                      </a:r>
                    </a:p>
                  </a:txBody>
                  <a:tcPr marL="9525" marR="9525" marT="9525"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3363885193"/>
                  </a:ext>
                </a:extLst>
              </a:tr>
              <a:tr h="16700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pull#225</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08-dec-21</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Phthinh</a:t>
                      </a:r>
                      <a:endParaRPr lang="en-US" sz="10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the K extension for the V.1.0.0 ratified spec</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Looks good to go</a:t>
                      </a:r>
                    </a:p>
                  </a:txBody>
                  <a:tcPr marL="9525" marR="9525" marT="9525" marB="0" anchor="b">
                    <a:lnT w="12700" cap="flat" cmpd="sng" algn="ctr">
                      <a:noFill/>
                      <a:prstDash val="solid"/>
                      <a:round/>
                      <a:headEnd type="none" w="med" len="med"/>
                      <a:tailEnd type="none" w="med" len="med"/>
                    </a:lnT>
                    <a:lnB w="12700" cmpd="sng">
                      <a:noFill/>
                    </a:lnB>
                    <a:solidFill>
                      <a:schemeClr val="bg2"/>
                    </a:solidFill>
                  </a:tcPr>
                </a:tc>
                <a:extLst>
                  <a:ext uri="{0D108BD9-81ED-4DB2-BD59-A6C34878D82A}">
                    <a16:rowId xmlns:a16="http://schemas.microsoft.com/office/drawing/2014/main" val="3742722114"/>
                  </a:ext>
                </a:extLst>
              </a:tr>
              <a:tr h="167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127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5219348"/>
                  </a:ext>
                </a:extLst>
              </a:tr>
              <a:tr h="167001">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40491356"/>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24-Aug-21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90237267"/>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19-sep-21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default </a:t>
                      </a:r>
                      <a:r>
                        <a:rPr lang="en-US" sz="1200" b="0" i="0" u="none" strike="noStrike" baseline="0" dirty="0" err="1">
                          <a:solidFill>
                            <a:srgbClr val="000000"/>
                          </a:solidFill>
                          <a:effectLst/>
                          <a:latin typeface="Calibri" panose="020F0502020204030204" pitchFamily="34" charset="0"/>
                        </a:rPr>
                        <a:t>rvtest_data</a:t>
                      </a:r>
                      <a:r>
                        <a:rPr lang="en-US" sz="1200" b="0" i="0" u="none" strike="noStrike" baseline="0" dirty="0">
                          <a:solidFill>
                            <a:srgbClr val="000000"/>
                          </a:solidFill>
                          <a:effectLst/>
                          <a:latin typeface="Calibri" panose="020F0502020204030204" pitchFamily="34" charset="0"/>
                        </a:rPr>
                        <a:t> should be 16-bytes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568045332"/>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05-oct-21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Format Spec doesn't specify the order of line in the signature file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 clarification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467312"/>
                  </a:ext>
                </a:extLst>
              </a:tr>
              <a:tr h="82492">
                <a:tc>
                  <a:txBody>
                    <a:bodyPr/>
                    <a:lstStyle/>
                    <a:p>
                      <a:pPr algn="l"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20-oct-21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Add new F tests to </a:t>
                      </a:r>
                      <a:r>
                        <a:rPr lang="en-US" sz="1200" b="0" i="0" u="none" strike="noStrike" baseline="0" dirty="0" err="1">
                          <a:solidFill>
                            <a:srgbClr val="FF0000"/>
                          </a:solidFill>
                          <a:effectLst/>
                          <a:latin typeface="Calibri" panose="020F0502020204030204" pitchFamily="34" charset="0"/>
                        </a:rPr>
                        <a:t>makefile</a:t>
                      </a:r>
                      <a:r>
                        <a:rPr lang="en-US" sz="1200" b="0" i="0" u="none" strike="noStrike" baseline="0" dirty="0">
                          <a:solidFill>
                            <a:srgbClr val="FF0000"/>
                          </a:solidFill>
                          <a:effectLst/>
                          <a:latin typeface="Calibri" panose="020F0502020204030204" pitchFamily="34" charset="0"/>
                        </a:rPr>
                        <a:t> so it works OOB</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03006762"/>
                  </a:ext>
                </a:extLst>
              </a:tr>
              <a:tr h="824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18993836"/>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Bill </a:t>
            </a:r>
            <a:r>
              <a:rPr lang="en-GB" sz="2600" dirty="0" err="1"/>
              <a:t>McSpadden</a:t>
            </a:r>
            <a:r>
              <a:rPr lang="en-GB" sz="2600" dirty="0"/>
              <a:t>	</a:t>
            </a:r>
            <a:r>
              <a:rPr lang="en-GB" sz="2600" u="sng" dirty="0" err="1"/>
              <a:t>bill.mcspadden@seagate.com</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pPr lvl="1"/>
            <a:r>
              <a:rPr lang="en-US" dirty="0"/>
              <a:t>See  </a:t>
            </a:r>
            <a:r>
              <a:rPr lang="en-US" dirty="0">
                <a:hlinkClick r:id="rId5"/>
              </a:rPr>
              <a:t>https://docs.google.com/spreadsheets/d/1L15_gHl5b2ApkcHVtpZyl4s_A7sgSrNN</a:t>
            </a:r>
            <a:r>
              <a:rPr lang="en-US" dirty="0"/>
              <a:t>      zoom link</a:t>
            </a:r>
            <a:endParaRPr lang="en-GB" dirty="0"/>
          </a:p>
          <a:p>
            <a:r>
              <a:rPr lang="en-GB" sz="2600" dirty="0"/>
              <a:t>Documents, calendar, roster, etc. in </a:t>
            </a:r>
            <a:r>
              <a:rPr lang="en-GB" dirty="0"/>
              <a:t>	</a:t>
            </a:r>
          </a:p>
          <a:p>
            <a:pPr lvl="1"/>
            <a:r>
              <a:rPr lang="en-GB" u="sng" dirty="0">
                <a:solidFill>
                  <a:schemeClr val="accent1"/>
                </a:solidFill>
                <a:hlinkClick r:id="rId6"/>
              </a:rPr>
              <a:t>https://sites.google.com/a/riscv.org/risc-v-staff/home/tech-groups-cal</a:t>
            </a:r>
            <a:endParaRPr lang="en-GB" u="sng" dirty="0">
              <a:solidFill>
                <a:schemeClr val="accent1"/>
              </a:solidFill>
            </a:endParaRPr>
          </a:p>
          <a:p>
            <a:pPr lvl="1"/>
            <a:r>
              <a:rPr lang="en-US" dirty="0">
                <a:hlinkClick r:id="rId7"/>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8"/>
              </a:rPr>
              <a:t>https://github.com/</a:t>
            </a:r>
            <a:r>
              <a:rPr lang="en-GB" dirty="0">
                <a:hlinkClick r:id="rId9"/>
              </a:rPr>
              <a:t> riscv-non-isa </a:t>
            </a:r>
            <a:r>
              <a:rPr lang="en-GB" dirty="0">
                <a:hlinkClick r:id="rId10"/>
              </a:rPr>
              <a:t>/riscv-arch-test/tree/master/doc</a:t>
            </a:r>
            <a:r>
              <a:rPr lang="en-GB" dirty="0"/>
              <a:t>   tests		   </a:t>
            </a:r>
            <a:r>
              <a:rPr lang="en-GB" u="sng" dirty="0">
                <a:solidFill>
                  <a:schemeClr val="accent1"/>
                </a:solidFill>
                <a:hlinkClick r:id="rId9"/>
              </a:rPr>
              <a:t>h</a:t>
            </a:r>
            <a:r>
              <a:rPr lang="en-GB" dirty="0">
                <a:hlinkClick r:id="rId9"/>
              </a:rPr>
              <a:t>ttps://github.com/riscv-non-isa/riscv-arch-test</a:t>
            </a:r>
            <a:endParaRPr lang="en-GB" dirty="0"/>
          </a:p>
          <a:p>
            <a:pPr lvl="1"/>
            <a:r>
              <a:rPr lang="en-US" u="sng" dirty="0">
                <a:solidFill>
                  <a:schemeClr val="accent1"/>
                </a:solidFill>
                <a:hlinkClick r:id="rId11"/>
              </a:rPr>
              <a:t>https://github.com/</a:t>
            </a:r>
            <a:r>
              <a:rPr lang="en-US" dirty="0">
                <a:hlinkClick r:id="rId11"/>
              </a:rPr>
              <a:t>riscv-software-src</a:t>
            </a:r>
            <a:r>
              <a:rPr lang="en-US" u="sng" dirty="0">
                <a:solidFill>
                  <a:schemeClr val="accent1"/>
                </a:solidFill>
                <a:hlinkClick r:id="rId11"/>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3"/>
              </a:rPr>
              <a:t>https://github.com/</a:t>
            </a:r>
            <a:r>
              <a:rPr lang="en-US" dirty="0">
                <a:hlinkClick r:id="rId12"/>
              </a:rPr>
              <a:t>riscv-software-src </a:t>
            </a:r>
            <a:r>
              <a:rPr lang="en-GB" dirty="0">
                <a:hlinkClick r:id="rId13"/>
              </a:rPr>
              <a:t>/riscv-config/</a:t>
            </a:r>
            <a:endParaRPr lang="en-GB" dirty="0"/>
          </a:p>
          <a:p>
            <a:pPr lvl="1"/>
            <a:r>
              <a:rPr lang="en-GB" dirty="0">
                <a:hlinkClick r:id="rId14"/>
              </a:rPr>
              <a:t>https://github.com/riscv/sail-riscv/tree/master/doc</a:t>
            </a:r>
            <a:r>
              <a:rPr lang="en-GB" dirty="0"/>
              <a:t>	         Sail formal model	   </a:t>
            </a:r>
            <a:r>
              <a:rPr lang="en-GB" dirty="0">
                <a:hlinkClick r:id="rId15"/>
              </a:rPr>
              <a:t>https://github.com/riscv/sail-riscv/</a:t>
            </a:r>
            <a:endParaRPr lang="en-GB" dirty="0"/>
          </a:p>
          <a:p>
            <a:pPr lvl="1"/>
            <a:r>
              <a:rPr lang="en-GB" dirty="0">
                <a:solidFill>
                  <a:schemeClr val="accent1"/>
                </a:solidFill>
                <a:hlinkClick r:id="rId8">
                  <a:extLst>
                    <a:ext uri="{A12FA001-AC4F-418D-AE19-62706E023703}">
                      <ahyp:hlinkClr xmlns:ahyp="http://schemas.microsoft.com/office/drawing/2018/hyperlinkcolor" val="tx"/>
                    </a:ext>
                  </a:extLst>
                </a:hlinkClick>
              </a:rPr>
              <a:t>https://github.</a:t>
            </a:r>
            <a:r>
              <a:rPr lang="en-GB" u="sng" dirty="0">
                <a:solidFill>
                  <a:schemeClr val="accent1"/>
                </a:solidFill>
                <a:hlinkClick r:id="rId8">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6"/>
              </a:rPr>
              <a:t>https://jira.riscv.org/projects/CSC/issues/CSC-1?filter=allopenissues</a:t>
            </a:r>
            <a:endParaRPr lang="en-US" sz="2400" dirty="0"/>
          </a:p>
          <a:p>
            <a:r>
              <a:rPr lang="en-US" sz="2400" dirty="0"/>
              <a:t>Sail annotated ISA spec: in </a:t>
            </a:r>
            <a:r>
              <a:rPr lang="en-US" sz="2400" dirty="0">
                <a:hlinkClick r:id="rId17"/>
              </a:rPr>
              <a:t>https://github.com/rems-project/riscv-isa-manual/blob/sail/</a:t>
            </a:r>
            <a:endParaRPr lang="en-US" sz="2400" dirty="0"/>
          </a:p>
          <a:p>
            <a:pPr lvl="1"/>
            <a:r>
              <a:rPr lang="en-US" dirty="0">
                <a:hlinkClick r:id="rId17"/>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8"/>
              </a:rPr>
              <a:t>release/riscv-spec-sail-draft.pdf</a:t>
            </a:r>
            <a:r>
              <a:rPr lang="en-US" dirty="0"/>
              <a:t>		</a:t>
            </a:r>
          </a:p>
          <a:p>
            <a:pPr lvl="1"/>
            <a:r>
              <a:rPr lang="en-US" dirty="0">
                <a:hlinkClick r:id="rId18"/>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9"/>
              </a:rPr>
              <a:t>release/riscv-privileged-sail-draft.pdf</a:t>
            </a:r>
            <a:r>
              <a:rPr lang="en-US" dirty="0"/>
              <a:t>	</a:t>
            </a:r>
          </a:p>
          <a:p>
            <a:pPr lvl="1"/>
            <a:r>
              <a:rPr lang="en-US" dirty="0">
                <a:hlinkClick r:id="rId20"/>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308765"/>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308766"/>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486401"/>
            <a:ext cx="10081931" cy="881742"/>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Lively discussion  of  Sail configuration ongoing. No roadblocks seen, just drilling down to details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Discussion: other steps for Migration to Framework v.3.0 (</a:t>
            </a:r>
            <a:r>
              <a:rPr lang="en-US" sz="1600" dirty="0" err="1"/>
              <a:t>riscof</a:t>
            </a:r>
            <a:r>
              <a:rPr lang="en-US" sz="1600" dirty="0"/>
              <a:t>). (blocking items):   </a:t>
            </a:r>
            <a:endParaRPr lang="en-US" sz="1200" dirty="0"/>
          </a:p>
          <a:p>
            <a:pPr marL="1257300" lvl="2" indent="-342900">
              <a:buFont typeface="+mj-lt"/>
              <a:buAutoNum type="alphaLcParenR"/>
            </a:pPr>
            <a:r>
              <a:rPr lang="en-US" sz="1400" dirty="0" err="1"/>
              <a:t>pipecleaning</a:t>
            </a:r>
            <a:r>
              <a:rPr lang="en-US" sz="1400" dirty="0"/>
              <a:t>, N people have run it, testing all the “fixed in </a:t>
            </a:r>
            <a:r>
              <a:rPr lang="en-US" sz="1400" dirty="0" err="1"/>
              <a:t>riscof</a:t>
            </a:r>
            <a:r>
              <a:rPr lang="en-US" sz="1400" dirty="0"/>
              <a:t>” issues</a:t>
            </a:r>
          </a:p>
          <a:p>
            <a:pPr marL="1257300" lvl="2" indent="-342900">
              <a:buFont typeface="+mj-lt"/>
              <a:buAutoNum type="alphaLcParenR"/>
            </a:pPr>
            <a:r>
              <a:rPr lang="en-US" sz="1400" dirty="0"/>
              <a:t>Review </a:t>
            </a:r>
            <a:r>
              <a:rPr lang="en-US" sz="1400" dirty="0" err="1"/>
              <a:t>Pipecleaner</a:t>
            </a:r>
            <a:r>
              <a:rPr lang="en-US" sz="1400" dirty="0"/>
              <a:t> tests: What do we need to do to exercise capabilities for </a:t>
            </a:r>
            <a:r>
              <a:rPr lang="en-US" sz="1400" dirty="0" err="1"/>
              <a:t>Priv</a:t>
            </a:r>
            <a:r>
              <a:rPr lang="en-US" sz="1400" dirty="0"/>
              <a:t> Mode tests</a:t>
            </a:r>
            <a:endParaRPr lang="en-US" sz="1600" dirty="0"/>
          </a:p>
          <a:p>
            <a:pPr marL="1257300" lvl="2" indent="-342900">
              <a:buFont typeface="+mj-lt"/>
              <a:buAutoNum type="alphaLcParenR"/>
            </a:pPr>
            <a:r>
              <a:rPr lang="en-US" sz="1400" dirty="0"/>
              <a:t>Reference signature docker image, local </a:t>
            </a:r>
            <a:r>
              <a:rPr lang="en-US" sz="1400" dirty="0" err="1"/>
              <a:t>podman</a:t>
            </a:r>
            <a:r>
              <a:rPr lang="en-US" sz="1400" dirty="0"/>
              <a:t>/docker plugins, remote </a:t>
            </a:r>
            <a:r>
              <a:rPr lang="en-US" sz="1400" dirty="0" err="1"/>
              <a:t>podman</a:t>
            </a:r>
            <a:r>
              <a:rPr lang="en-US" sz="1400" dirty="0"/>
              <a:t> YAML</a:t>
            </a:r>
          </a:p>
          <a:p>
            <a:pPr marL="1257300" lvl="2" indent="-342900">
              <a:buFont typeface="+mj-lt"/>
              <a:buAutoNum type="alphaLcParenR"/>
            </a:pPr>
            <a:r>
              <a:rPr lang="en-US" sz="1400" dirty="0" err="1"/>
              <a:t>Refsig</a:t>
            </a:r>
            <a:r>
              <a:rPr lang="en-US" sz="1400" dirty="0"/>
              <a:t>-as-a-Service (</a:t>
            </a:r>
            <a:r>
              <a:rPr lang="en-US" sz="1400" dirty="0" err="1"/>
              <a:t>RSaaS</a:t>
            </a:r>
            <a:r>
              <a:rPr lang="en-US" sz="1400" dirty="0"/>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43674" y="760021"/>
            <a:ext cx="5648328" cy="6097979"/>
          </a:xfrm>
        </p:spPr>
        <p:txBody>
          <a:bodyPr>
            <a:noAutofit/>
          </a:bodyPr>
          <a:lstStyle/>
          <a:p>
            <a:pPr marL="0" indent="0" defTabSz="457200">
              <a:lnSpc>
                <a:spcPts val="1400"/>
              </a:lnSpc>
              <a:spcBef>
                <a:spcPts val="0"/>
              </a:spcBef>
              <a:buNone/>
            </a:pPr>
            <a:r>
              <a:rPr lang="en-US" sz="1200" b="1" u="sng" dirty="0"/>
              <a:t>More</a:t>
            </a:r>
            <a:endParaRPr lang="en-US" sz="1200" dirty="0"/>
          </a:p>
          <a:p>
            <a:pPr marL="0" indent="0" defTabSz="457200">
              <a:lnSpc>
                <a:spcPts val="1400"/>
              </a:lnSpc>
              <a:spcBef>
                <a:spcPts val="0"/>
              </a:spcBef>
              <a:buNone/>
            </a:pPr>
            <a:endParaRPr lang="en-US" sz="1100" b="1" u="sng" dirty="0"/>
          </a:p>
          <a:p>
            <a:pPr marL="0" indent="0" defTabSz="457200">
              <a:lnSpc>
                <a:spcPct val="100000"/>
              </a:lnSpc>
              <a:spcBef>
                <a:spcPts val="0"/>
              </a:spcBef>
              <a:buNone/>
            </a:pPr>
            <a:endParaRPr lang="en-US" sz="700" b="1" u="sng"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37983" cy="6097979"/>
          </a:xfrm>
        </p:spPr>
        <p:txBody>
          <a:bodyPr>
            <a:noAutofit/>
          </a:bodyPr>
          <a:lstStyle/>
          <a:p>
            <a:pPr marL="0" indent="0" defTabSz="457200">
              <a:lnSpc>
                <a:spcPts val="1400"/>
              </a:lnSpc>
              <a:spcBef>
                <a:spcPts val="0"/>
              </a:spcBef>
              <a:buNone/>
            </a:pPr>
            <a:r>
              <a:rPr lang="en-US" sz="1050" b="1" u="sng" dirty="0"/>
              <a:t>Status</a:t>
            </a:r>
            <a:r>
              <a:rPr lang="en-US" sz="1050" u="sng" dirty="0"/>
              <a:t>:</a:t>
            </a:r>
            <a:r>
              <a:rPr lang="en-US" sz="1050" dirty="0"/>
              <a:t> see previous slide</a:t>
            </a:r>
          </a:p>
          <a:p>
            <a:pPr marL="0" indent="0" defTabSz="457200">
              <a:lnSpc>
                <a:spcPts val="1400"/>
              </a:lnSpc>
              <a:spcBef>
                <a:spcPts val="0"/>
              </a:spcBef>
              <a:buNone/>
            </a:pPr>
            <a:r>
              <a:rPr lang="en-US" sz="1100" b="1" u="sng" dirty="0" err="1"/>
              <a:t>Riscof</a:t>
            </a:r>
            <a:r>
              <a:rPr lang="en-US" sz="1100" b="1" u="sng" dirty="0"/>
              <a:t> Discussion</a:t>
            </a:r>
          </a:p>
          <a:p>
            <a:r>
              <a:rPr lang="en-US" dirty="0"/>
              <a:t>v1.2 because it allows pointers, </a:t>
            </a:r>
            <a:r>
              <a:rPr lang="en-US" dirty="0" err="1"/>
              <a:t>ruamel</a:t>
            </a:r>
            <a:r>
              <a:rPr lang="en-US" dirty="0"/>
              <a:t> library in python (parser for 1.2 YAML)</a:t>
            </a:r>
          </a:p>
          <a:p>
            <a:r>
              <a:rPr lang="en-US" dirty="0"/>
              <a:t> </a:t>
            </a:r>
          </a:p>
          <a:p>
            <a:r>
              <a:rPr lang="en-US" dirty="0"/>
              <a:t>AI: move to arch-test or </a:t>
            </a:r>
            <a:r>
              <a:rPr lang="en-US" dirty="0" err="1"/>
              <a:t>riscof</a:t>
            </a:r>
            <a:r>
              <a:rPr lang="en-US" dirty="0"/>
              <a:t> toolchain</a:t>
            </a:r>
          </a:p>
          <a:p>
            <a:r>
              <a:rPr lang="en-US" dirty="0"/>
              <a:t>AI: add plugin for local container, add pointer directions to run docker</a:t>
            </a:r>
          </a:p>
          <a:p>
            <a:r>
              <a:rPr lang="en-US" u="sng" dirty="0">
                <a:hlinkClick r:id="rId3"/>
              </a:rPr>
              <a:t>https://gitlab.com/incoresemi/riscof-plugins/-/tree/master/sail_cSim#using-docker-with-this-plugin</a:t>
            </a:r>
            <a:endParaRPr lang="en-US" dirty="0"/>
          </a:p>
          <a:p>
            <a:r>
              <a:rPr lang="en-US" dirty="0"/>
              <a:t>AI:?</a:t>
            </a:r>
          </a:p>
          <a:p>
            <a:r>
              <a:rPr lang="en-US" dirty="0"/>
              <a:t> </a:t>
            </a:r>
          </a:p>
          <a:p>
            <a:r>
              <a:rPr lang="en-US" dirty="0"/>
              <a:t>Is March31 too soon? Yes – </a:t>
            </a:r>
            <a:r>
              <a:rPr lang="en-US" dirty="0" err="1"/>
              <a:t>chg</a:t>
            </a:r>
            <a:r>
              <a:rPr lang="en-US" dirty="0"/>
              <a:t> to May01 2022</a:t>
            </a:r>
          </a:p>
          <a:p>
            <a:r>
              <a:rPr lang="en-US" dirty="0"/>
              <a:t>  </a:t>
            </a:r>
            <a:r>
              <a:rPr lang="en-US" dirty="0" err="1"/>
              <a:t>Reloc</a:t>
            </a:r>
            <a:r>
              <a:rPr lang="en-US" dirty="0"/>
              <a:t> doesn’t have configurable starting address</a:t>
            </a:r>
          </a:p>
          <a:p>
            <a:r>
              <a:rPr lang="en-US" dirty="0">
                <a:sym typeface="Wingdings" pitchFamily="2" charset="2"/>
              </a:rPr>
              <a:t></a:t>
            </a:r>
            <a:r>
              <a:rPr lang="en-US" dirty="0"/>
              <a:t>Goal for cutover is don’t break existing tests</a:t>
            </a:r>
            <a:r>
              <a:rPr lang="en-US" dirty="0">
                <a:sym typeface="Wingdings" pitchFamily="2" charset="2"/>
              </a:rPr>
              <a:t></a:t>
            </a:r>
            <a:endParaRPr lang="en-US" dirty="0"/>
          </a:p>
          <a:p>
            <a:r>
              <a:rPr lang="en-US" dirty="0"/>
              <a:t> </a:t>
            </a:r>
          </a:p>
          <a:p>
            <a:r>
              <a:rPr lang="en-US" b="1" u="sng" dirty="0"/>
              <a:t>Discussion</a:t>
            </a:r>
            <a:r>
              <a:rPr lang="en-US" dirty="0"/>
              <a:t>:</a:t>
            </a:r>
          </a:p>
          <a:p>
            <a:r>
              <a:rPr lang="en-US" dirty="0"/>
              <a:t> </a:t>
            </a:r>
          </a:p>
          <a:p>
            <a:r>
              <a:rPr lang="en-US" dirty="0"/>
              <a:t>Friendly terminology.  GitHub master branch name changing to main branch</a:t>
            </a:r>
          </a:p>
          <a:p>
            <a:r>
              <a:rPr lang="en-US" dirty="0"/>
              <a:t>Call for Vice Chair.</a:t>
            </a:r>
          </a:p>
          <a:p>
            <a:r>
              <a:rPr lang="en-US" dirty="0" err="1"/>
              <a:t>Zmmul</a:t>
            </a:r>
            <a:r>
              <a:rPr lang="en-US" dirty="0"/>
              <a:t> spec out for public review, review ends tomorrow</a:t>
            </a:r>
          </a:p>
          <a:p>
            <a:r>
              <a:rPr lang="en-US" dirty="0"/>
              <a:t>https://</a:t>
            </a:r>
            <a:r>
              <a:rPr lang="en-US" dirty="0" err="1"/>
              <a:t>groups.google.com</a:t>
            </a:r>
            <a:r>
              <a:rPr lang="en-US" dirty="0"/>
              <a:t>/a/</a:t>
            </a:r>
            <a:r>
              <a:rPr lang="en-US" dirty="0" err="1"/>
              <a:t>groups.riscv.org</a:t>
            </a:r>
            <a:r>
              <a:rPr lang="en-US" dirty="0"/>
              <a:t>/g/</a:t>
            </a:r>
            <a:r>
              <a:rPr lang="en-US" dirty="0" err="1"/>
              <a:t>isa</a:t>
            </a:r>
            <a:r>
              <a:rPr lang="en-US" dirty="0"/>
              <a:t>-dev/c/okAISwX9usI/m/JqUEe6JAAQAJ</a:t>
            </a:r>
          </a:p>
          <a:p>
            <a:r>
              <a:rPr lang="en-US" dirty="0"/>
              <a:t> </a:t>
            </a:r>
          </a:p>
          <a:p>
            <a:r>
              <a:rPr lang="en-US" b="1" i="1" u="sng" dirty="0" err="1"/>
              <a:t>Riscof</a:t>
            </a:r>
            <a:r>
              <a:rPr lang="en-US" b="1" i="1" u="sng" dirty="0"/>
              <a:t> cutover</a:t>
            </a:r>
            <a:r>
              <a:rPr lang="en-US" dirty="0"/>
              <a:t>  (see slide 10)</a:t>
            </a:r>
          </a:p>
          <a:p>
            <a:br>
              <a:rPr lang="en-US" dirty="0"/>
            </a:br>
            <a:r>
              <a:rPr lang="en-US" b="1" dirty="0"/>
              <a:t>Chair</a:t>
            </a:r>
            <a:r>
              <a:rPr lang="en-US" dirty="0"/>
              <a:t>: Wen need a Sail docker container for ease of use (Really,  Sail C-simulator.)</a:t>
            </a:r>
            <a:br>
              <a:rPr lang="en-US" dirty="0"/>
            </a:br>
            <a:r>
              <a:rPr lang="en-US" b="1" dirty="0" err="1"/>
              <a:t>Incore</a:t>
            </a:r>
            <a:r>
              <a:rPr lang="en-US" dirty="0"/>
              <a:t>:  it depends how Sail is configured. </a:t>
            </a:r>
            <a:br>
              <a:rPr lang="en-US" dirty="0"/>
            </a:br>
            <a:r>
              <a:rPr lang="en-US" b="1" dirty="0"/>
              <a:t>Chair</a:t>
            </a:r>
            <a:r>
              <a:rPr lang="en-US" dirty="0"/>
              <a:t>: read Robert Norton-Wright’s issue in </a:t>
            </a:r>
            <a:r>
              <a:rPr lang="en-US" dirty="0" err="1"/>
              <a:t>github</a:t>
            </a:r>
            <a:r>
              <a:rPr lang="en-US" dirty="0"/>
              <a:t>. (</a:t>
            </a:r>
            <a:r>
              <a:rPr lang="en-US" dirty="0" err="1"/>
              <a:t>preparser</a:t>
            </a:r>
            <a:r>
              <a:rPr lang="en-US" dirty="0"/>
              <a:t> feeds option as </a:t>
            </a:r>
            <a:r>
              <a:rPr lang="en-US" dirty="0" err="1"/>
              <a:t>cmd</a:t>
            </a:r>
            <a:r>
              <a:rPr lang="en-US" dirty="0"/>
              <a:t> line </a:t>
            </a:r>
            <a:r>
              <a:rPr lang="en-US" dirty="0" err="1"/>
              <a:t>args</a:t>
            </a:r>
            <a:r>
              <a:rPr lang="en-US" dirty="0"/>
              <a:t>) https://</a:t>
            </a:r>
            <a:r>
              <a:rPr lang="en-US" dirty="0" err="1"/>
              <a:t>github.com</a:t>
            </a:r>
            <a:r>
              <a:rPr lang="en-US" dirty="0"/>
              <a:t>/</a:t>
            </a:r>
            <a:r>
              <a:rPr lang="en-US" dirty="0" err="1"/>
              <a:t>riscv</a:t>
            </a:r>
            <a:r>
              <a:rPr lang="en-US" dirty="0"/>
              <a:t>/sail-</a:t>
            </a:r>
            <a:r>
              <a:rPr lang="en-US" dirty="0" err="1"/>
              <a:t>riscv</a:t>
            </a:r>
            <a:r>
              <a:rPr lang="en-US" dirty="0"/>
              <a:t>/tree/</a:t>
            </a:r>
            <a:r>
              <a:rPr lang="en-US" dirty="0" err="1"/>
              <a:t>rv_config</a:t>
            </a:r>
            <a:br>
              <a:rPr lang="en-US" dirty="0"/>
            </a:br>
            <a:r>
              <a:rPr lang="en-US" b="1" dirty="0"/>
              <a:t>RV</a:t>
            </a:r>
            <a:r>
              <a:rPr lang="en-US" dirty="0"/>
              <a:t>:  I’ll own docker container for C simulator.  </a:t>
            </a:r>
          </a:p>
          <a:p>
            <a:r>
              <a:rPr lang="en-US" dirty="0"/>
              <a:t>  AR:  RV.:  start email discussion. - https://</a:t>
            </a:r>
            <a:r>
              <a:rPr lang="en-US" dirty="0" err="1"/>
              <a:t>lists.riscv.org</a:t>
            </a:r>
            <a:r>
              <a:rPr lang="en-US" dirty="0"/>
              <a:t>/g/tech-golden-model/message/40</a:t>
            </a:r>
          </a:p>
          <a:p>
            <a:r>
              <a:rPr lang="en-US" dirty="0"/>
              <a:t> </a:t>
            </a:r>
          </a:p>
          <a:p>
            <a:br>
              <a:rPr lang="en-US" dirty="0"/>
            </a:br>
            <a:r>
              <a:rPr lang="en-US" b="1" dirty="0" err="1"/>
              <a:t>Incore</a:t>
            </a:r>
            <a:r>
              <a:rPr lang="en-US" dirty="0"/>
              <a:t>: current Docker contents:</a:t>
            </a:r>
          </a:p>
          <a:p>
            <a:r>
              <a:rPr lang="en-US" dirty="0"/>
              <a:t>See: </a:t>
            </a:r>
            <a:r>
              <a:rPr lang="en-US" u="sng" dirty="0">
                <a:hlinkClick r:id="rId4"/>
              </a:rPr>
              <a:t>https://gitlab.com/incoresemi/docker-images/-/blob/master/compliance/Dockerfile</a:t>
            </a:r>
            <a:endParaRPr lang="en-US" dirty="0"/>
          </a:p>
          <a:p>
            <a:r>
              <a:rPr lang="en-US" dirty="0"/>
              <a:t>Sail/</a:t>
            </a:r>
            <a:r>
              <a:rPr lang="en-US" dirty="0" err="1"/>
              <a:t>Ocaml</a:t>
            </a:r>
            <a:r>
              <a:rPr lang="en-US" dirty="0"/>
              <a:t> </a:t>
            </a:r>
            <a:r>
              <a:rPr lang="en-US" dirty="0" err="1"/>
              <a:t>csims</a:t>
            </a:r>
            <a:r>
              <a:rPr lang="en-US" dirty="0"/>
              <a:t>, RISC-V toolchain (needed because of custom ops in boot &amp; halt macros), Python, Spike (nice to have, not </a:t>
            </a:r>
            <a:r>
              <a:rPr lang="en-US" dirty="0" err="1"/>
              <a:t>req’d</a:t>
            </a:r>
            <a:r>
              <a:rPr lang="en-US" dirty="0"/>
              <a:t>) needed)</a:t>
            </a:r>
          </a:p>
          <a:p>
            <a:r>
              <a:rPr lang="en-US" dirty="0"/>
              <a:t>Clone of the arch-tests</a:t>
            </a:r>
          </a:p>
          <a:p>
            <a:r>
              <a:rPr lang="en-US" dirty="0"/>
              <a:t>Inputs:   test sources, </a:t>
            </a:r>
            <a:r>
              <a:rPr lang="en-US" dirty="0" err="1"/>
              <a:t>riscv</a:t>
            </a:r>
            <a:r>
              <a:rPr lang="en-US" dirty="0"/>
              <a:t>-config YAML) </a:t>
            </a:r>
            <a:br>
              <a:rPr lang="en-US" dirty="0"/>
            </a:br>
            <a:r>
              <a:rPr lang="en-US" b="1" dirty="0"/>
              <a:t>Q</a:t>
            </a:r>
            <a:r>
              <a:rPr lang="en-US" dirty="0"/>
              <a:t>:  why do we need the toolchain?  Can’t we just supply .elf files?</a:t>
            </a:r>
          </a:p>
          <a:p>
            <a:r>
              <a:rPr lang="en-US" dirty="0"/>
              <a:t>See: </a:t>
            </a:r>
            <a:r>
              <a:rPr lang="en-US" u="sng" dirty="0">
                <a:hlinkClick r:id="rId4"/>
              </a:rPr>
              <a:t>https://gitlab.com/incoresemi/docker-images/-/blob/master/compliance/Dockerfile</a:t>
            </a:r>
            <a:endParaRPr lang="en-US" dirty="0"/>
          </a:p>
          <a:p>
            <a:br>
              <a:rPr lang="en-US" dirty="0"/>
            </a:br>
            <a:r>
              <a:rPr lang="en-US" b="1" dirty="0" err="1"/>
              <a:t>Incore</a:t>
            </a:r>
            <a:r>
              <a:rPr lang="en-US" dirty="0"/>
              <a:t> RISCV config uses YAML v1.2,  (</a:t>
            </a:r>
            <a:r>
              <a:rPr lang="en-US" dirty="0" err="1"/>
              <a:t>riscof</a:t>
            </a:r>
            <a:r>
              <a:rPr lang="en-US" dirty="0"/>
              <a:t> uses ‘</a:t>
            </a:r>
            <a:r>
              <a:rPr lang="en-US" dirty="0" err="1"/>
              <a:t>ruamel</a:t>
            </a:r>
            <a:r>
              <a:rPr lang="en-US" dirty="0"/>
              <a:t>’ :  library for Python)</a:t>
            </a:r>
          </a:p>
          <a:p>
            <a:r>
              <a:rPr lang="en-US" dirty="0"/>
              <a:t> </a:t>
            </a:r>
          </a:p>
          <a:p>
            <a:r>
              <a:rPr lang="en-US" b="1" i="1" u="sng" dirty="0" err="1"/>
              <a:t>RefSig</a:t>
            </a:r>
            <a:r>
              <a:rPr lang="en-US" b="1" i="1" u="sng" dirty="0"/>
              <a:t>-as-a-Service Discussion</a:t>
            </a:r>
            <a:r>
              <a:rPr lang="en-US" dirty="0"/>
              <a:t>: Follow up after cutover, many details need to be worked out</a:t>
            </a:r>
          </a:p>
          <a:p>
            <a:br>
              <a:rPr lang="en-US" dirty="0"/>
            </a:br>
            <a:r>
              <a:rPr lang="en-US" b="1" dirty="0"/>
              <a:t>Chair</a:t>
            </a:r>
            <a:r>
              <a:rPr lang="en-US" dirty="0"/>
              <a:t>:  Do we want to put it the docker image on the Docker hub?</a:t>
            </a:r>
          </a:p>
          <a:p>
            <a:r>
              <a:rPr lang="en-US" b="1" dirty="0"/>
              <a:t>Incore2</a:t>
            </a:r>
            <a:r>
              <a:rPr lang="en-US" dirty="0"/>
              <a:t>:  matter of convenience. </a:t>
            </a:r>
            <a:br>
              <a:rPr lang="en-US" dirty="0"/>
            </a:br>
            <a:r>
              <a:rPr lang="en-US" b="1" dirty="0"/>
              <a:t>Chair</a:t>
            </a:r>
            <a:r>
              <a:rPr lang="en-US" dirty="0"/>
              <a:t>:  Docker image is currently part of </a:t>
            </a:r>
            <a:r>
              <a:rPr lang="en-US" dirty="0" err="1"/>
              <a:t>gitlab</a:t>
            </a:r>
            <a:r>
              <a:rPr lang="en-US" dirty="0"/>
              <a:t>. </a:t>
            </a:r>
          </a:p>
          <a:p>
            <a:r>
              <a:rPr lang="en-US" b="1" dirty="0" err="1"/>
              <a:t>Incore</a:t>
            </a:r>
            <a:r>
              <a:rPr lang="en-US" dirty="0"/>
              <a:t>:  Needs to be moved to </a:t>
            </a:r>
            <a:r>
              <a:rPr lang="en-US" dirty="0" err="1"/>
              <a:t>riscv</a:t>
            </a:r>
            <a:r>
              <a:rPr lang="en-US" dirty="0"/>
              <a:t> </a:t>
            </a:r>
            <a:r>
              <a:rPr lang="en-US" dirty="0" err="1"/>
              <a:t>github</a:t>
            </a:r>
            <a:endParaRPr lang="en-US" dirty="0"/>
          </a:p>
          <a:p>
            <a:r>
              <a:rPr lang="en-US" dirty="0"/>
              <a:t>AR: move docker image to arch-test or </a:t>
            </a:r>
            <a:r>
              <a:rPr lang="en-US" dirty="0" err="1"/>
              <a:t>riscof</a:t>
            </a:r>
            <a:r>
              <a:rPr lang="en-US" dirty="0"/>
              <a:t> </a:t>
            </a:r>
            <a:r>
              <a:rPr lang="en-US" dirty="0" err="1"/>
              <a:t>github</a:t>
            </a:r>
            <a:r>
              <a:rPr lang="en-US" dirty="0"/>
              <a:t>.</a:t>
            </a:r>
          </a:p>
          <a:p>
            <a:r>
              <a:rPr lang="en-US" dirty="0"/>
              <a:t>  </a:t>
            </a:r>
            <a:r>
              <a:rPr lang="en-US" b="1" i="1" u="sng" dirty="0"/>
              <a:t>Discussion about</a:t>
            </a:r>
            <a:r>
              <a:rPr lang="en-US" i="1" u="sng" dirty="0"/>
              <a:t> </a:t>
            </a:r>
            <a:r>
              <a:rPr lang="en-US" b="1" i="1" u="sng" dirty="0"/>
              <a:t>plugins</a:t>
            </a:r>
            <a:r>
              <a:rPr lang="en-US" i="1" u="sng" dirty="0"/>
              <a:t>.</a:t>
            </a:r>
            <a:r>
              <a:rPr lang="en-US" dirty="0"/>
              <a:t>  </a:t>
            </a:r>
          </a:p>
          <a:p>
            <a:r>
              <a:rPr lang="en-US" b="1" dirty="0" err="1"/>
              <a:t>Incore</a:t>
            </a:r>
            <a:r>
              <a:rPr lang="en-US" dirty="0"/>
              <a:t>:</a:t>
            </a:r>
            <a:br>
              <a:rPr lang="en-US" dirty="0"/>
            </a:br>
            <a:r>
              <a:rPr lang="en-US" dirty="0"/>
              <a:t>     </a:t>
            </a:r>
            <a:r>
              <a:rPr lang="en-US" u="sng" dirty="0">
                <a:hlinkClick r:id="rId3"/>
              </a:rPr>
              <a:t>https://gitlab.com/incoresemi/riscof-plugins/-/tree/master/sail_cSim#using-docker-with-this-plugin</a:t>
            </a:r>
            <a:endParaRPr lang="en-US" dirty="0"/>
          </a:p>
          <a:p>
            <a:r>
              <a:rPr lang="en-US" dirty="0"/>
              <a:t> </a:t>
            </a:r>
          </a:p>
          <a:p>
            <a:r>
              <a:rPr lang="en-US" b="1" i="1" u="sng" dirty="0"/>
              <a:t>Gaps</a:t>
            </a:r>
            <a:r>
              <a:rPr lang="en-US" dirty="0"/>
              <a:t>:</a:t>
            </a:r>
          </a:p>
          <a:p>
            <a:r>
              <a:rPr lang="en-US" dirty="0"/>
              <a:t>  </a:t>
            </a:r>
            <a:r>
              <a:rPr lang="en-US" b="1" dirty="0"/>
              <a:t>Chair</a:t>
            </a:r>
            <a:r>
              <a:rPr lang="en-US" dirty="0"/>
              <a:t>:  Sail misaligned support – there are cores that won’t pass tests because it needs to be configurable  There is a command line option (-m option) – either traps or executes. But, if it crosses a page boundary it might also execute only half of a store. (also… can be nondeterministic)  </a:t>
            </a:r>
          </a:p>
          <a:p>
            <a:r>
              <a:rPr lang="en-US" b="1" dirty="0"/>
              <a:t>AR:   RV</a:t>
            </a:r>
            <a:r>
              <a:rPr lang="en-US" dirty="0"/>
              <a:t>:   look into Sail model to see how misaligned accesses is handled.   </a:t>
            </a:r>
            <a:br>
              <a:rPr lang="en-US" dirty="0"/>
            </a:br>
            <a:r>
              <a:rPr lang="en-US" dirty="0"/>
              <a:t>What happens with MMU and what happens with PMPs. </a:t>
            </a:r>
            <a:br>
              <a:rPr lang="en-US" dirty="0"/>
            </a:br>
            <a:r>
              <a:rPr lang="en-US" b="1" dirty="0"/>
              <a:t>Chair</a:t>
            </a:r>
            <a:r>
              <a:rPr lang="en-US" dirty="0"/>
              <a:t>: Currently, there </a:t>
            </a:r>
            <a:r>
              <a:rPr lang="en-US" dirty="0" err="1"/>
              <a:t>ar</a:t>
            </a:r>
            <a:r>
              <a:rPr lang="en-US" dirty="0"/>
              <a:t> no VM tests, or PMP tests. (tests are starting to be written</a:t>
            </a:r>
          </a:p>
          <a:p>
            <a:r>
              <a:rPr lang="en-US" dirty="0"/>
              <a:t>The standard trap handler needs to be updated to handle these cases (done, needs testing). </a:t>
            </a:r>
            <a:br>
              <a:rPr lang="en-US" dirty="0"/>
            </a:br>
            <a:r>
              <a:rPr lang="en-US" b="1" dirty="0"/>
              <a:t>RV</a:t>
            </a:r>
            <a:r>
              <a:rPr lang="en-US" dirty="0"/>
              <a:t>:  is trap handler is </a:t>
            </a:r>
            <a:r>
              <a:rPr lang="en-US" dirty="0" err="1"/>
              <a:t>asm</a:t>
            </a:r>
            <a:r>
              <a:rPr lang="en-US" dirty="0"/>
              <a:t> or C</a:t>
            </a:r>
          </a:p>
          <a:p>
            <a:r>
              <a:rPr lang="en-US" b="1" dirty="0"/>
              <a:t>Chair</a:t>
            </a:r>
            <a:r>
              <a:rPr lang="en-US" dirty="0"/>
              <a:t>:   in assembler (very low level code)  </a:t>
            </a:r>
          </a:p>
          <a:p>
            <a:r>
              <a:rPr lang="en-US" b="1" i="1" u="sng" dirty="0"/>
              <a:t>Documentation</a:t>
            </a:r>
            <a:r>
              <a:rPr lang="en-US" dirty="0"/>
              <a:t>: </a:t>
            </a:r>
            <a:br>
              <a:rPr lang="en-US" dirty="0"/>
            </a:br>
            <a:r>
              <a:rPr lang="en-US" b="1" dirty="0"/>
              <a:t>Chair</a:t>
            </a:r>
            <a:r>
              <a:rPr lang="en-US" dirty="0"/>
              <a:t>:  we want, we need more people to try this out. </a:t>
            </a:r>
          </a:p>
          <a:p>
            <a:r>
              <a:rPr lang="en-US" b="1" dirty="0" err="1"/>
              <a:t>Incore</a:t>
            </a:r>
            <a:r>
              <a:rPr lang="en-US" dirty="0"/>
              <a:t>:  we have a </a:t>
            </a:r>
            <a:r>
              <a:rPr lang="en-US" dirty="0" err="1"/>
              <a:t>quickstart</a:t>
            </a:r>
            <a:r>
              <a:rPr lang="en-US" dirty="0"/>
              <a:t> on how to get started.:</a:t>
            </a:r>
          </a:p>
          <a:p>
            <a:r>
              <a:rPr lang="en-US" u="sng" dirty="0">
                <a:hlinkClick r:id="rId5"/>
              </a:rPr>
              <a:t>https://riscof.readthedocs.io/en/latest/installation.html</a:t>
            </a:r>
            <a:endParaRPr lang="en-US" dirty="0"/>
          </a:p>
          <a:p>
            <a:r>
              <a:rPr lang="en-US" dirty="0"/>
              <a:t>Numerous simulators are being used:  Sail, Spike, </a:t>
            </a:r>
            <a:r>
              <a:rPr lang="en-US" dirty="0" err="1"/>
              <a:t>OVPSim</a:t>
            </a:r>
            <a:r>
              <a:rPr lang="en-US" dirty="0"/>
              <a:t>, </a:t>
            </a:r>
            <a:r>
              <a:rPr lang="en-US" dirty="0" err="1"/>
              <a:t>HarveyMudd</a:t>
            </a:r>
            <a:endParaRPr lang="en-US" dirty="0"/>
          </a:p>
          <a:p>
            <a:r>
              <a:rPr lang="en-US" dirty="0"/>
              <a:t>Need support of VM</a:t>
            </a:r>
          </a:p>
          <a:p>
            <a:r>
              <a:rPr lang="en-US" dirty="0"/>
              <a:t> </a:t>
            </a:r>
          </a:p>
          <a:p>
            <a:r>
              <a:rPr lang="en-US" dirty="0"/>
              <a:t>  </a:t>
            </a:r>
            <a:r>
              <a:rPr lang="en-US" b="1" i="1" u="sng" dirty="0"/>
              <a:t>Back to point 5:</a:t>
            </a:r>
            <a:r>
              <a:rPr lang="en-US" dirty="0"/>
              <a:t> </a:t>
            </a:r>
            <a:br>
              <a:rPr lang="en-US" dirty="0"/>
            </a:br>
            <a:r>
              <a:rPr lang="en-US" b="1" dirty="0"/>
              <a:t>Chair</a:t>
            </a:r>
            <a:r>
              <a:rPr lang="en-US" dirty="0"/>
              <a:t>: target cutover date??  End of March?</a:t>
            </a:r>
          </a:p>
          <a:p>
            <a:r>
              <a:rPr lang="en-US" b="1" dirty="0"/>
              <a:t>RV</a:t>
            </a:r>
            <a:r>
              <a:rPr lang="en-US" dirty="0"/>
              <a:t>:   I think that’s too soon.</a:t>
            </a:r>
          </a:p>
          <a:p>
            <a:r>
              <a:rPr lang="en-US" b="1" dirty="0" err="1"/>
              <a:t>Incore</a:t>
            </a:r>
            <a:r>
              <a:rPr lang="en-US" dirty="0"/>
              <a:t>:  this is an infrastructure change.  RISCOF is just a change of service. </a:t>
            </a:r>
            <a:br>
              <a:rPr lang="en-US" dirty="0"/>
            </a:br>
            <a:r>
              <a:rPr lang="en-US" dirty="0"/>
              <a:t>Configurability can be handled down the road.</a:t>
            </a:r>
          </a:p>
          <a:p>
            <a:r>
              <a:rPr lang="en-US" b="1" dirty="0"/>
              <a:t>Chair</a:t>
            </a:r>
            <a:r>
              <a:rPr lang="en-US" dirty="0"/>
              <a:t>:  Goal is to run existing tests.  The one problem is misaligned access.</a:t>
            </a:r>
          </a:p>
          <a:p>
            <a:r>
              <a:rPr lang="en-US" dirty="0"/>
              <a:t>Tentative goal for Cutover date:   end of April</a:t>
            </a:r>
          </a:p>
          <a:p>
            <a:r>
              <a:rPr lang="en-US" dirty="0"/>
              <a:t> </a:t>
            </a:r>
          </a:p>
          <a:p>
            <a:r>
              <a:rPr lang="en-US" b="1" dirty="0"/>
              <a:t>AR: RV</a:t>
            </a:r>
            <a:r>
              <a:rPr lang="en-US" dirty="0"/>
              <a:t> : check on support of RV32-D and RV64-F</a:t>
            </a:r>
          </a:p>
          <a:p>
            <a:r>
              <a:rPr lang="en-US" dirty="0"/>
              <a:t> </a:t>
            </a:r>
          </a:p>
          <a:p>
            <a:r>
              <a:rPr lang="en-US"/>
              <a:t> </a:t>
            </a:r>
          </a:p>
          <a:p>
            <a:pPr marL="0" indent="0" defTabSz="457200">
              <a:lnSpc>
                <a:spcPts val="1400"/>
              </a:lnSpc>
              <a:spcBef>
                <a:spcPts val="0"/>
              </a:spcBef>
              <a:buNone/>
            </a:pPr>
            <a:endParaRPr lang="en-US" sz="1100" dirty="0"/>
          </a:p>
          <a:p>
            <a:pPr marL="0" indent="0" defTabSz="457200">
              <a:lnSpc>
                <a:spcPts val="1400"/>
              </a:lnSpc>
              <a:spcBef>
                <a:spcPts val="0"/>
              </a:spcBef>
              <a:buNone/>
            </a:pPr>
            <a:endParaRPr lang="en-US" sz="1100" dirty="0"/>
          </a:p>
          <a:p>
            <a:pPr marL="0" indent="0" defTabSz="457200">
              <a:lnSpc>
                <a:spcPts val="140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Sail CSR WARL mapping will be performed by passing a textual description of each CSR WARL field (either YAML or derived from it) to parameterize the illegal-&gt;legal mappings.</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2000" b="1" u="sng" dirty="0"/>
              <a:t>Outstanding Action Items</a:t>
            </a:r>
            <a:endParaRPr lang="en-US" sz="1800" dirty="0"/>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t>?&gt;</a:t>
            </a:r>
          </a:p>
          <a:p>
            <a:pPr>
              <a:buFontTx/>
              <a:buChar char="-"/>
            </a:pPr>
            <a:r>
              <a:rPr lang="en-US" sz="1800" dirty="0"/>
              <a:t>Update standard trap handler for added </a:t>
            </a:r>
            <a:r>
              <a:rPr lang="en-US" sz="1800" dirty="0" err="1"/>
              <a:t>priv</a:t>
            </a:r>
            <a:r>
              <a:rPr lang="en-US" sz="1800" dirty="0"/>
              <a:t> levels, custom </a:t>
            </a:r>
            <a:r>
              <a:rPr lang="en-US" sz="1800" dirty="0" err="1"/>
              <a:t>excep-tion</a:t>
            </a:r>
            <a:r>
              <a:rPr lang="en-US" sz="1800" dirty="0"/>
              <a:t> handler registration, &lt;</a:t>
            </a:r>
            <a:r>
              <a:rPr lang="en-US" sz="1800" dirty="0">
                <a:solidFill>
                  <a:srgbClr val="FF0000"/>
                </a:solidFill>
              </a:rPr>
              <a:t> done, putting off VM support to V3</a:t>
            </a:r>
            <a:r>
              <a:rPr lang="en-US" sz="1800" dirty="0"/>
              <a:t>&gt;</a:t>
            </a:r>
          </a:p>
          <a:p>
            <a:pPr>
              <a:buFontTx/>
              <a:buChar char="-"/>
            </a:pPr>
            <a:r>
              <a:rPr lang="en-US" sz="1800" dirty="0"/>
              <a:t>Contact SW HC &amp; DOC SIG to determine an inline comment-&gt;doc tool flow, and determine if docs (as opposed to ISA specs) must be .</a:t>
            </a:r>
            <a:r>
              <a:rPr lang="en-US" sz="1800" dirty="0" err="1"/>
              <a:t>adoc</a:t>
            </a:r>
            <a:r>
              <a:rPr lang="en-US" sz="1800" dirty="0"/>
              <a:t>, or could be .pdf or .</a:t>
            </a:r>
            <a:r>
              <a:rPr lang="en-US" sz="1800" dirty="0" err="1"/>
              <a:t>hmtl</a:t>
            </a:r>
            <a:r>
              <a:rPr lang="en-US" sz="1800" dirty="0"/>
              <a:t> &lt;</a:t>
            </a:r>
            <a:r>
              <a:rPr lang="en-US" sz="1800" dirty="0">
                <a:solidFill>
                  <a:srgbClr val="FF0000"/>
                </a:solidFill>
              </a:rPr>
              <a:t> Chair, Jeff-in progress</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Fix FP D-&gt;F convert tests </a:t>
            </a:r>
            <a:r>
              <a:rPr lang="en-US" sz="1800" dirty="0">
                <a:solidFill>
                  <a:schemeClr val="accent2"/>
                </a:solidFill>
              </a:rPr>
              <a:t>&lt;IIT&gt;?</a:t>
            </a:r>
            <a:endParaRPr lang="en-US" sz="1800" dirty="0">
              <a:latin typeface="Calibri" panose="020F0502020204030204" pitchFamily="34" charset="0"/>
            </a:endParaRPr>
          </a:p>
          <a:p>
            <a:pPr>
              <a:buFontTx/>
              <a:buChar char="-"/>
            </a:pPr>
            <a:endParaRPr lang="en-US" sz="1800" dirty="0"/>
          </a:p>
          <a:p>
            <a:pPr marL="0" indent="0">
              <a:buNone/>
            </a:pPr>
            <a:endParaRPr lang="en-US" sz="1600" dirty="0"/>
          </a:p>
          <a:p>
            <a:pPr marL="0" indent="0">
              <a:buNone/>
            </a:pPr>
            <a:endParaRPr lang="en-GB" sz="1600" dirty="0"/>
          </a:p>
          <a:p>
            <a:pPr marL="0" indent="0">
              <a:buNone/>
            </a:pPr>
            <a:endParaRPr lang="en-GB" sz="12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810293</TotalTime>
  <Words>6391</Words>
  <Application>Microsoft Macintosh PowerPoint</Application>
  <PresentationFormat>Widescreen</PresentationFormat>
  <Paragraphs>526</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Riscof Cut-over</vt:lpstr>
      <vt:lpstr>BACKUP</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1731</cp:revision>
  <cp:lastPrinted>2022-02-16T06:45:02Z</cp:lastPrinted>
  <dcterms:created xsi:type="dcterms:W3CDTF">2018-05-10T10:51:37Z</dcterms:created>
  <dcterms:modified xsi:type="dcterms:W3CDTF">2022-03-02T17:58:17Z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