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368" r:id="rId4"/>
    <p:sldId id="257" r:id="rId5"/>
    <p:sldId id="356" r:id="rId6"/>
    <p:sldId id="259" r:id="rId7"/>
    <p:sldId id="291" r:id="rId8"/>
    <p:sldId id="343" r:id="rId9"/>
    <p:sldId id="367" r:id="rId10"/>
    <p:sldId id="359" r:id="rId11"/>
    <p:sldId id="374" r:id="rId12"/>
    <p:sldId id="260" r:id="rId13"/>
    <p:sldId id="373" r:id="rId14"/>
    <p:sldId id="375" r:id="rId15"/>
    <p:sldId id="371" r:id="rId16"/>
    <p:sldId id="372" r:id="rId17"/>
    <p:sldId id="370" r:id="rId18"/>
    <p:sldId id="346" r:id="rId19"/>
    <p:sldId id="351" r:id="rId20"/>
    <p:sldId id="357" r:id="rId21"/>
    <p:sldId id="349" r:id="rId22"/>
    <p:sldId id="350"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7" autoAdjust="0"/>
    <p:restoredTop sz="93932"/>
  </p:normalViewPr>
  <p:slideViewPr>
    <p:cSldViewPr snapToGrid="0">
      <p:cViewPr varScale="1">
        <p:scale>
          <a:sx n="93" d="100"/>
          <a:sy n="93" d="100"/>
        </p:scale>
        <p:origin x="248" y="992"/>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5/13/22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28Apr2022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599833013"/>
              </p:ext>
            </p:extLst>
          </p:nvPr>
        </p:nvGraphicFramePr>
        <p:xfrm>
          <a:off x="171008" y="803510"/>
          <a:ext cx="11567855" cy="4070985"/>
        </p:xfrm>
        <a:graphic>
          <a:graphicData uri="http://schemas.openxmlformats.org/drawingml/2006/table">
            <a:tbl>
              <a:tblPr>
                <a:tableStyleId>{5C22544A-7EE6-4342-B048-85BDC9FD1C3A}</a:tableStyleId>
              </a:tblPr>
              <a:tblGrid>
                <a:gridCol w="592138">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3">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29-Mar-22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9567247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554424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442114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23-Feb-22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014330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0695833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19-sep-21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default rvtest_data should be 16-bytes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9906240"/>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r>
                        <a:rPr lang="en-US" sz="1200" dirty="0"/>
                        <a:t>Now</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84114027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r h="82492">
                <a:tc>
                  <a:txBody>
                    <a:bodyPr/>
                    <a:lstStyle/>
                    <a:p>
                      <a:pPr algn="r" rtl="0" fontAlgn="b"/>
                      <a:r>
                        <a:rPr lang="en-US" sz="1200" b="1" i="0" u="none" strike="noStrike" dirty="0">
                          <a:solidFill>
                            <a:srgbClr val="000000"/>
                          </a:solidFill>
                          <a:effectLst/>
                          <a:latin typeface="Calibri" panose="020F0502020204030204" pitchFamily="34" charset="0"/>
                        </a:rPr>
                        <a:t>#4</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534624588"/>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Issues found with FP tests (coverage)</a:t>
            </a:r>
          </a:p>
          <a:p>
            <a:pPr marL="857250" lvl="1" indent="-400050">
              <a:buFont typeface="+mj-lt"/>
              <a:buAutoNum type="romanUcPeriod"/>
            </a:pPr>
            <a:r>
              <a:rPr lang="en-US" sz="1000" dirty="0"/>
              <a:t>Cut-over to </a:t>
            </a:r>
            <a:r>
              <a:rPr lang="en-US" sz="1000" dirty="0" err="1"/>
              <a:t>riscof</a:t>
            </a:r>
            <a:r>
              <a:rPr lang="en-US" sz="1000" dirty="0"/>
              <a:t> should be… this weekend! Are we ready?</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Issue/PR resolution status</a:t>
            </a:r>
          </a:p>
          <a:p>
            <a:pPr lvl="1">
              <a:buFont typeface="+mj-lt"/>
              <a:buAutoNum type="arabicPeriod"/>
            </a:pPr>
            <a:r>
              <a:rPr lang="en-US" sz="1600" dirty="0"/>
              <a:t>How should we implement explicit mode changes inside a test</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err="1">
                <a:solidFill>
                  <a:schemeClr val="bg1">
                    <a:lumMod val="65000"/>
                  </a:schemeClr>
                </a:solidFill>
              </a:rPr>
              <a:t>pipecleaning</a:t>
            </a:r>
            <a:r>
              <a:rPr lang="en-US" sz="1400" dirty="0">
                <a:solidFill>
                  <a:schemeClr val="bg1">
                    <a:lumMod val="65000"/>
                  </a:schemeClr>
                </a:solidFill>
              </a:rPr>
              <a:t>, N people have run it, testing all the “fixed in </a:t>
            </a:r>
            <a:r>
              <a:rPr lang="en-US" sz="1400" dirty="0" err="1">
                <a:solidFill>
                  <a:schemeClr val="bg1">
                    <a:lumMod val="65000"/>
                  </a:schemeClr>
                </a:solidFill>
              </a:rPr>
              <a:t>riscof</a:t>
            </a:r>
            <a:r>
              <a:rPr lang="en-US" sz="1400" dirty="0">
                <a:solidFill>
                  <a:schemeClr val="bg1">
                    <a:lumMod val="65000"/>
                  </a:schemeClr>
                </a:solidFill>
              </a:rPr>
              <a:t>” issues</a:t>
            </a:r>
          </a:p>
          <a:p>
            <a:pPr marL="1257300" lvl="2" indent="-342900">
              <a:buFont typeface="+mj-lt"/>
              <a:buAutoNum type="alphaLcParenR"/>
            </a:pPr>
            <a:r>
              <a:rPr lang="en-US" sz="1400" dirty="0">
                <a:solidFill>
                  <a:schemeClr val="bg1">
                    <a:lumMod val="65000"/>
                  </a:schemeClr>
                </a:solidFill>
              </a:rPr>
              <a:t>Review </a:t>
            </a:r>
            <a:r>
              <a:rPr lang="en-US" sz="1400" dirty="0" err="1">
                <a:solidFill>
                  <a:schemeClr val="bg1">
                    <a:lumMod val="65000"/>
                  </a:schemeClr>
                </a:solidFill>
              </a:rPr>
              <a:t>Pipecleaner</a:t>
            </a:r>
            <a:r>
              <a:rPr lang="en-US" sz="1400" dirty="0">
                <a:solidFill>
                  <a:schemeClr val="bg1">
                    <a:lumMod val="65000"/>
                  </a:schemeClr>
                </a:solidFill>
              </a:rPr>
              <a:t> tests: What do we need to do to exercise capabilities for </a:t>
            </a:r>
            <a:r>
              <a:rPr lang="en-US" sz="1400" dirty="0" err="1">
                <a:solidFill>
                  <a:schemeClr val="bg1">
                    <a:lumMod val="65000"/>
                  </a:schemeClr>
                </a:solidFill>
              </a:rPr>
              <a:t>Priv</a:t>
            </a:r>
            <a:r>
              <a:rPr lang="en-US" sz="1400" dirty="0">
                <a:solidFill>
                  <a:schemeClr val="bg1">
                    <a:lumMod val="65000"/>
                  </a:schemeClr>
                </a:solidFill>
              </a:rPr>
              <a:t> Mode tests</a:t>
            </a:r>
            <a:endParaRPr lang="en-US" sz="16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428509" y="760021"/>
            <a:ext cx="5763493" cy="6097979"/>
          </a:xfrm>
        </p:spPr>
        <p:txBody>
          <a:bodyPr>
            <a:noAutofit/>
          </a:bodyPr>
          <a:lstStyle/>
          <a:p>
            <a:pPr marL="0" indent="0" defTabSz="365760">
              <a:spcBef>
                <a:spcPts val="0"/>
              </a:spcBef>
              <a:buNone/>
            </a:pPr>
            <a:endParaRPr lang="en-US" sz="1800" dirty="0"/>
          </a:p>
          <a:p>
            <a:r>
              <a:rPr lang="en-US" sz="1800" b="1" dirty="0"/>
              <a:t>Sail needs to model DUT architectural options </a:t>
            </a:r>
            <a:endParaRPr lang="en-US" sz="1800" dirty="0"/>
          </a:p>
          <a:p>
            <a:r>
              <a:rPr lang="en-US" sz="1800" dirty="0"/>
              <a:t>But...there is no existing list of architectural options </a:t>
            </a:r>
            <a:r>
              <a:rPr lang="en-US" sz="1800" dirty="0" err="1"/>
              <a:t>Imperas</a:t>
            </a:r>
            <a:r>
              <a:rPr lang="en-US" sz="1800" dirty="0"/>
              <a:t> </a:t>
            </a:r>
            <a:r>
              <a:rPr lang="en-US" sz="1800" dirty="0" err="1"/>
              <a:t>OVPsim</a:t>
            </a:r>
            <a:r>
              <a:rPr lang="en-US" sz="1800" dirty="0"/>
              <a:t> has a list of 260 options! </a:t>
            </a:r>
          </a:p>
          <a:p>
            <a:pPr lvl="1"/>
            <a:r>
              <a:rPr lang="en-US" sz="1800" dirty="0"/>
              <a:t>These include CSR WARL fields and bit definitions (already covered by Sail WARL field initiative) </a:t>
            </a:r>
          </a:p>
          <a:p>
            <a:r>
              <a:rPr lang="en-US" sz="1800" dirty="0" err="1">
                <a:solidFill>
                  <a:srgbClr val="FF0000"/>
                </a:solidFill>
              </a:rPr>
              <a:t>AI:Chair</a:t>
            </a:r>
            <a:r>
              <a:rPr lang="en-US" sz="1800" dirty="0"/>
              <a:t>: produce a list of architectural options (underway) use </a:t>
            </a:r>
            <a:r>
              <a:rPr lang="en-US" sz="1800" dirty="0" err="1"/>
              <a:t>Imperas</a:t>
            </a:r>
            <a:r>
              <a:rPr lang="en-US" sz="1800" dirty="0"/>
              <a:t> list and profile specs as a starting point </a:t>
            </a:r>
          </a:p>
          <a:p>
            <a:pPr marL="0" indent="0" defTabSz="365760">
              <a:spcBef>
                <a:spcPts val="0"/>
              </a:spcBef>
              <a:buNone/>
            </a:pPr>
            <a:endParaRPr lang="en-US" sz="18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6037983" cy="6097979"/>
          </a:xfrm>
        </p:spPr>
        <p:txBody>
          <a:bodyPr>
            <a:noAutofit/>
          </a:bodyPr>
          <a:lstStyle/>
          <a:p>
            <a:r>
              <a:rPr lang="en-US" sz="2000" b="1" dirty="0"/>
              <a:t>How do we test profile compatibility</a:t>
            </a:r>
            <a:r>
              <a:rPr lang="en-US" sz="2000" dirty="0"/>
              <a:t>?</a:t>
            </a:r>
            <a:br>
              <a:rPr lang="en-US" sz="2000" dirty="0"/>
            </a:br>
            <a:r>
              <a:rPr lang="en-US" sz="2000" dirty="0"/>
              <a:t>Answer: we don’t run ACTs to test for profile compatibility We add </a:t>
            </a:r>
            <a:r>
              <a:rPr lang="en-US" sz="2000" dirty="0" err="1"/>
              <a:t>riscv</a:t>
            </a:r>
            <a:r>
              <a:rPr lang="en-US" sz="2000" dirty="0"/>
              <a:t>-config schemas for each profile </a:t>
            </a:r>
            <a:endParaRPr lang="en-US" sz="1200" dirty="0"/>
          </a:p>
          <a:p>
            <a:r>
              <a:rPr lang="en-US" sz="2000" dirty="0"/>
              <a:t>we only do DUT </a:t>
            </a:r>
            <a:r>
              <a:rPr lang="en-US" sz="2000" dirty="0" err="1"/>
              <a:t>YAML:profile</a:t>
            </a:r>
            <a:r>
              <a:rPr lang="en-US" sz="2000" dirty="0"/>
              <a:t> YAML comparison</a:t>
            </a:r>
            <a:br>
              <a:rPr lang="en-US" sz="2000" dirty="0"/>
            </a:br>
            <a:r>
              <a:rPr lang="en-US" sz="2000" dirty="0"/>
              <a:t>if profile is a subset of DUT, then it is compatible </a:t>
            </a:r>
            <a:endParaRPr lang="en-US" sz="1200" dirty="0"/>
          </a:p>
          <a:p>
            <a:r>
              <a:rPr lang="en-US" sz="2000" dirty="0"/>
              <a:t>Onus is on the DUT to pass only compatible options in the DUT YAML If DUT passes ACTs using that DUT YAML, and DUT YAML is a </a:t>
            </a:r>
            <a:endParaRPr lang="en-US" sz="1200" dirty="0"/>
          </a:p>
          <a:p>
            <a:r>
              <a:rPr lang="en-US" sz="2000" dirty="0"/>
              <a:t>superset of profile YAML,</a:t>
            </a:r>
            <a:br>
              <a:rPr lang="en-US" sz="2000" dirty="0"/>
            </a:br>
            <a:r>
              <a:rPr lang="en-US" sz="2000" dirty="0" err="1"/>
              <a:t>Riscv</a:t>
            </a:r>
            <a:r>
              <a:rPr lang="en-US" sz="2000" dirty="0"/>
              <a:t>-config needs to be updated to do the comparison </a:t>
            </a:r>
            <a:endParaRPr lang="en-US" sz="1200" dirty="0"/>
          </a:p>
          <a:p>
            <a:r>
              <a:rPr lang="en-US" sz="2000" dirty="0"/>
              <a:t>- Who is responsible for writing schema?</a:t>
            </a:r>
            <a:br>
              <a:rPr lang="en-US" sz="2000" dirty="0"/>
            </a:br>
            <a:r>
              <a:rPr lang="en-US" sz="2000" dirty="0"/>
              <a:t>o We do the first</a:t>
            </a:r>
            <a:br>
              <a:rPr lang="en-US" sz="2000" dirty="0"/>
            </a:br>
            <a:r>
              <a:rPr lang="en-US" sz="2000" dirty="0"/>
              <a:t>o From then on, profile ratification requires profile schema </a:t>
            </a:r>
            <a:endParaRPr lang="en-US" sz="1200" dirty="0"/>
          </a:p>
          <a:p>
            <a:r>
              <a:rPr lang="en-US" sz="2000" dirty="0"/>
              <a:t>o </a:t>
            </a:r>
            <a:r>
              <a:rPr lang="en-US" sz="2000" dirty="0" err="1"/>
              <a:t>Riscof</a:t>
            </a:r>
            <a:r>
              <a:rPr lang="en-US" sz="2000" dirty="0"/>
              <a:t> changes to pass “–profile=“ argument, and that schema is chosen for comparison </a:t>
            </a:r>
            <a:endParaRPr lang="en-US" sz="1200" dirty="0">
              <a:effectLst/>
            </a:endParaRPr>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lnSpcReduction="10000"/>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Sail CSR WARL mapping will be performed by passing a textual description of each CSR WARL field (either YAML or derived from it) to parameterize the illegal-&gt;legal mappings. TBD: if mappings can be dependent on value written</a:t>
            </a: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lnSpcReduction="10000"/>
          </a:bodyPr>
          <a:lstStyle/>
          <a:p>
            <a:pPr marL="0" indent="0">
              <a:buNone/>
            </a:pPr>
            <a:r>
              <a:rPr lang="en-GB" sz="2000" b="1" u="sng" dirty="0"/>
              <a:t>Outstanding Action Items</a:t>
            </a:r>
            <a:endParaRPr lang="en-US" sz="1800" dirty="0"/>
          </a:p>
          <a:p>
            <a:pPr>
              <a:buFontTx/>
              <a:buChar char="-"/>
            </a:pPr>
            <a:r>
              <a:rPr lang="en-US" sz="1800" dirty="0"/>
              <a:t>Get test failure data for misaligned tests &lt;</a:t>
            </a:r>
            <a:r>
              <a:rPr lang="en-US" sz="1800" dirty="0">
                <a:solidFill>
                  <a:srgbClr val="FF0000"/>
                </a:solidFill>
              </a:rPr>
              <a:t>inspire</a:t>
            </a:r>
            <a:r>
              <a:rPr lang="en-US" sz="1800" dirty="0"/>
              <a:t>&gt;</a:t>
            </a:r>
          </a:p>
          <a:p>
            <a:pPr>
              <a:buFontTx/>
              <a:buChar char="-"/>
            </a:pPr>
            <a:r>
              <a:rPr lang="en-US" sz="1800" dirty="0"/>
              <a:t>Write up test failure debug hints, put it in readme &lt;</a:t>
            </a:r>
            <a:r>
              <a:rPr lang="en-US" sz="1800" dirty="0">
                <a:solidFill>
                  <a:srgbClr val="FF0000"/>
                </a:solidFill>
              </a:rPr>
              <a:t>inspire, </a:t>
            </a:r>
            <a:r>
              <a:rPr lang="en-US" sz="1800" dirty="0" err="1">
                <a:solidFill>
                  <a:srgbClr val="FF0000"/>
                </a:solidFill>
              </a:rPr>
              <a:t>incore</a:t>
            </a:r>
            <a:r>
              <a:rPr lang="en-US" sz="1800" dirty="0">
                <a:solidFill>
                  <a:srgbClr val="FF0000"/>
                </a:solidFill>
              </a:rPr>
              <a:t>, </a:t>
            </a:r>
            <a:r>
              <a:rPr lang="en-US" sz="1800" dirty="0" err="1">
                <a:solidFill>
                  <a:srgbClr val="FF0000"/>
                </a:solidFill>
              </a:rPr>
              <a:t>axiomise</a:t>
            </a:r>
            <a:r>
              <a:rPr lang="en-US" sz="1800" dirty="0"/>
              <a:t>&gt;</a:t>
            </a:r>
          </a:p>
          <a:p>
            <a:pPr>
              <a:buFontTx/>
              <a:buChar char="-"/>
            </a:pPr>
            <a:r>
              <a:rPr lang="en-US" sz="1800" dirty="0"/>
              <a:t>find a different place to put coverage reports, e.g. google drive folder</a:t>
            </a:r>
            <a:r>
              <a:rPr lang="en-US" sz="1800" dirty="0">
                <a:solidFill>
                  <a:srgbClr val="FF0000"/>
                </a:solidFill>
              </a:rPr>
              <a:t> &lt; Jenkins file preferred- see next issue&gt;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all READMEs to point to branch &lt;</a:t>
            </a:r>
            <a:r>
              <a:rPr lang="en-US" sz="1800" dirty="0" err="1">
                <a:solidFill>
                  <a:srgbClr val="FF0000"/>
                </a:solidFill>
              </a:rPr>
              <a:t>Incore</a:t>
            </a:r>
            <a:r>
              <a:rPr lang="en-US" sz="1800" dirty="0"/>
              <a:t>?&gt;</a:t>
            </a:r>
          </a:p>
          <a:p>
            <a:pPr>
              <a:buFontTx/>
              <a:buChar char="-"/>
            </a:pPr>
            <a:r>
              <a:rPr lang="en-US" sz="1800" dirty="0"/>
              <a:t>Update standard trap handler for explicit mode changes, MMU mappings &lt;</a:t>
            </a:r>
            <a:r>
              <a:rPr lang="en-US" sz="1800" dirty="0">
                <a:solidFill>
                  <a:srgbClr val="FF0000"/>
                </a:solidFill>
              </a:rPr>
              <a:t>done, needs more testing</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Document RVTEST_ISA changes required, add to test format spec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(issue #233)</a:t>
            </a:r>
          </a:p>
          <a:p>
            <a:pPr>
              <a:buFontTx/>
              <a:buChar char="-"/>
            </a:pPr>
            <a:r>
              <a:rPr lang="en-US" sz="1800" dirty="0">
                <a:latin typeface="Calibri" panose="020F0502020204030204" pitchFamily="34" charset="0"/>
              </a:rPr>
              <a:t>Create list of architectural options that aren’t CSR controlled </a:t>
            </a:r>
            <a:r>
              <a:rPr lang="en-US" sz="1800" dirty="0"/>
              <a:t>&lt;</a:t>
            </a:r>
            <a:r>
              <a:rPr lang="en-US" sz="1800">
                <a:solidFill>
                  <a:srgbClr val="FF0000"/>
                </a:solidFill>
              </a:rPr>
              <a:t>in progress</a:t>
            </a:r>
            <a:r>
              <a:rPr lang="en-US" sz="1800"/>
              <a:t>&gt;</a:t>
            </a:r>
            <a:endParaRPr lang="en-US" sz="1800" dirty="0"/>
          </a:p>
          <a:p>
            <a:pPr>
              <a:buFontTx/>
              <a:buChar char="-"/>
            </a:pPr>
            <a:endParaRPr lang="en-US" sz="1800" dirty="0">
              <a:latin typeface="Calibri" panose="020F0502020204030204" pitchFamily="34" charset="0"/>
            </a:endParaRPr>
          </a:p>
          <a:p>
            <a:pPr marL="0" indent="0">
              <a:buNone/>
            </a:pPr>
            <a:endParaRPr lang="en-US" sz="1800" dirty="0"/>
          </a:p>
          <a:p>
            <a:pPr marL="0" indent="0">
              <a:buNone/>
            </a:pPr>
            <a:endParaRPr lang="en-US" sz="1600" dirty="0"/>
          </a:p>
          <a:p>
            <a:pPr marL="0" indent="0">
              <a:buNone/>
            </a:pPr>
            <a:endParaRPr lang="en-GB" sz="1600" dirty="0"/>
          </a:p>
          <a:p>
            <a:pPr marL="0" indent="0">
              <a:buNone/>
            </a:pPr>
            <a:endParaRPr lang="en-GB" sz="12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894425</TotalTime>
  <Words>6490</Words>
  <Application>Microsoft Macintosh PowerPoint</Application>
  <PresentationFormat>Widescreen</PresentationFormat>
  <Paragraphs>623</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1780</cp:revision>
  <cp:lastPrinted>2022-04-23T01:46:32Z</cp:lastPrinted>
  <dcterms:created xsi:type="dcterms:W3CDTF">2018-05-10T10:51:37Z</dcterms:created>
  <dcterms:modified xsi:type="dcterms:W3CDTF">2022-05-13T21:09:59Z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