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368" r:id="rId4"/>
    <p:sldId id="257" r:id="rId5"/>
    <p:sldId id="356" r:id="rId6"/>
    <p:sldId id="259" r:id="rId7"/>
    <p:sldId id="291" r:id="rId8"/>
    <p:sldId id="343" r:id="rId9"/>
    <p:sldId id="367" r:id="rId10"/>
    <p:sldId id="359" r:id="rId11"/>
    <p:sldId id="374" r:id="rId12"/>
    <p:sldId id="376" r:id="rId13"/>
    <p:sldId id="260" r:id="rId14"/>
    <p:sldId id="373" r:id="rId15"/>
    <p:sldId id="375" r:id="rId16"/>
    <p:sldId id="371" r:id="rId17"/>
    <p:sldId id="372" r:id="rId18"/>
    <p:sldId id="370" r:id="rId19"/>
    <p:sldId id="346" r:id="rId20"/>
    <p:sldId id="351" r:id="rId21"/>
    <p:sldId id="357" r:id="rId22"/>
    <p:sldId id="349" r:id="rId23"/>
    <p:sldId id="350"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7" autoAdjust="0"/>
    <p:restoredTop sz="93973"/>
  </p:normalViewPr>
  <p:slideViewPr>
    <p:cSldViewPr snapToGrid="0">
      <p:cViewPr>
        <p:scale>
          <a:sx n="143" d="100"/>
          <a:sy n="143" d="100"/>
        </p:scale>
        <p:origin x="-56" y="-8"/>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5/13/22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997881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23</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iscv/riscv-isa-sim/blob/9d4f45c2ebf105503974fc80a42590ca1584c354/arch_test_target/spike/model_test.h#L32"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github.com/riscv/riscv-arch-test/blob/master/spec/TestFormatSpec.adoc#451-common-test-format-rules" TargetMode="External"/><Relationship Id="rId4" Type="http://schemas.openxmlformats.org/officeDocument/2006/relationships/hyperlink" Target="https://github.com/riscv/riscv-arch-test/blob/b436dd0939c968f2c3da86bb9b63bb2dfe03b134/riscv-test-suite/rv32i_m/M/references/div-01.reference_output#L591-L59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riscv/configuration-structure/blob/master/schema/debug-extension.asn"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23Jun2022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77500" lnSpcReduction="20000"/>
          </a:bodyPr>
          <a:lstStyle/>
          <a:p>
            <a:r>
              <a:rPr lang="en-US" dirty="0"/>
              <a:t>The test-format-spec says that the signature should always begin at a 16-byte boundary</a:t>
            </a:r>
          </a:p>
          <a:p>
            <a:r>
              <a:rPr lang="en-US" dirty="0"/>
              <a:t>"it should also end at a 16-byte boundary.</a:t>
            </a:r>
            <a:br>
              <a:rPr lang="en-US" dirty="0"/>
            </a:br>
            <a:r>
              <a:rPr lang="en-US" dirty="0"/>
              <a:t>Due to the above requirements, the </a:t>
            </a:r>
            <a:r>
              <a:rPr lang="en-US" dirty="0">
                <a:hlinkClick r:id="rId3"/>
              </a:rPr>
              <a:t>spike model_test.h</a:t>
            </a:r>
            <a:r>
              <a:rPr lang="en-US" dirty="0"/>
              <a:t> constraints the alignment of the the RVMODEL_DATA_BEGIN and RVMODEL_DATA_END to 16-byte boundaries. This means the RVMODEL_DATA_END is at an offset of n*16 bytes from RVMODEL_DATA_BEGIN.</a:t>
            </a:r>
          </a:p>
          <a:p>
            <a:r>
              <a:rPr lang="en-US" dirty="0"/>
              <a:t>But actual test only have a 4B boundary constraint, so there can be 4,8, or </a:t>
            </a:r>
            <a:r>
              <a:rPr lang="en-US" dirty="0" err="1"/>
              <a:t>nytes</a:t>
            </a:r>
            <a:r>
              <a:rPr lang="en-US" dirty="0"/>
              <a:t> in the signature which are not initialized by the test and can be any value the model decides (which in GCC is 0x0). Hence, if you look at the last </a:t>
            </a:r>
            <a:r>
              <a:rPr lang="en-US" dirty="0">
                <a:hlinkClick r:id="rId4"/>
              </a:rPr>
              <a:t>entries of the reference signature</a:t>
            </a:r>
            <a:r>
              <a:rPr lang="en-US" dirty="0"/>
              <a:t> of  a </a:t>
            </a:r>
            <a:r>
              <a:rPr lang="en-US" dirty="0" err="1"/>
              <a:t>reference_output</a:t>
            </a:r>
            <a:r>
              <a:rPr lang="en-US" dirty="0"/>
              <a:t> they are going to 0's instead of 0xdeadbeef</a:t>
            </a:r>
          </a:p>
          <a:p>
            <a:r>
              <a:rPr lang="en-US" dirty="0"/>
              <a:t>Now, since the extra padded values are controlled by the DUT, they can be anything.</a:t>
            </a:r>
          </a:p>
          <a:p>
            <a:r>
              <a:rPr lang="en-US" dirty="0"/>
              <a:t>Possible solutions:</a:t>
            </a:r>
          </a:p>
          <a:p>
            <a:r>
              <a:rPr lang="en-US" dirty="0"/>
              <a:t>Update the spec to mandate that the values being alignment  padded must be 0xdeadbeef. It shouldn't be 0x0 since the spec mentions </a:t>
            </a:r>
            <a:r>
              <a:rPr lang="en-US" dirty="0">
                <a:hlinkClick r:id="rId5"/>
              </a:rPr>
              <a:t>here </a:t>
            </a:r>
            <a:r>
              <a:rPr lang="en-US" dirty="0"/>
              <a:t>that the signature must be loaded with 0xdeadbeef This will require updating the references and all ported targets. The targets could achieve the above by simply using .align 4,0xdeadbeef instead. No changes to tests.</a:t>
            </a:r>
          </a:p>
          <a:p>
            <a:r>
              <a:rPr lang="en-US" dirty="0"/>
              <a:t>Change the spec to mandate that the signature should end at a 4-byte boundary. This will require all targets to remove any .align 4 from their macros, since by default all test signatures end at a 4-byte boundary. This will require references to be updated. No change to tests.</a:t>
            </a:r>
          </a:p>
          <a:p>
            <a:r>
              <a:rPr lang="en-US" dirty="0"/>
              <a:t>Explicitly pad the tests to align at 16-byte boundaries. This will require updating the tests and the corresponding references. No changes to the model side (or at least that is what I hope).</a:t>
            </a:r>
          </a:p>
        </p:txBody>
      </p:sp>
    </p:spTree>
    <p:extLst>
      <p:ext uri="{BB962C8B-B14F-4D97-AF65-F5344CB8AC3E}">
        <p14:creationId xmlns:p14="http://schemas.microsoft.com/office/powerpoint/2010/main" val="2207338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962948152"/>
              </p:ext>
            </p:extLst>
          </p:nvPr>
        </p:nvGraphicFramePr>
        <p:xfrm>
          <a:off x="171008" y="803510"/>
          <a:ext cx="11567855" cy="5225415"/>
        </p:xfrm>
        <a:graphic>
          <a:graphicData uri="http://schemas.openxmlformats.org/drawingml/2006/table">
            <a:tbl>
              <a:tblPr>
                <a:tableStyleId>{5C22544A-7EE6-4342-B048-85BDC9FD1C3A}</a:tableStyleId>
              </a:tblPr>
              <a:tblGrid>
                <a:gridCol w="592138">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3">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15-Jun-22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Miogul</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 in privilege/misaligned load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Submit PR after testing new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39383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#261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KinsaQamar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COMPLIANCE on </a:t>
                      </a:r>
                      <a:r>
                        <a:rPr lang="en-US" sz="1200" b="0" i="0" u="none" strike="noStrike" baseline="0" dirty="0" err="1">
                          <a:solidFill>
                            <a:srgbClr val="000000"/>
                          </a:solidFill>
                          <a:effectLst/>
                          <a:latin typeface="Calibri" panose="020F0502020204030204" pitchFamily="34" charset="0"/>
                        </a:rPr>
                        <a:t>SweRV</a:t>
                      </a:r>
                      <a:r>
                        <a:rPr lang="en-US" sz="1200" b="0" i="0" u="none" strike="noStrike" baseline="0" dirty="0">
                          <a:solidFill>
                            <a:srgbClr val="000000"/>
                          </a:solidFill>
                          <a:effectLst/>
                          <a:latin typeface="Calibri" panose="020F0502020204030204" pitchFamily="34" charset="0"/>
                        </a:rPr>
                        <a:t> EL2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discuss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44463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Pull#260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02-Jun-22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Added new PMP verification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2206275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Did’t</a:t>
                      </a:r>
                      <a:r>
                        <a:rPr lang="en-US" sz="1200" b="0" i="0" u="none" strike="noStrike" baseline="0" dirty="0">
                          <a:solidFill>
                            <a:srgbClr val="FF0000"/>
                          </a:solidFill>
                          <a:effectLst/>
                          <a:latin typeface="Calibri" panose="020F0502020204030204" pitchFamily="34" charset="0"/>
                        </a:rPr>
                        <a:t> pass CI</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01-jun-22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marcfedorow</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makefrags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Makefrags</a:t>
                      </a:r>
                      <a:r>
                        <a:rPr lang="en-US" sz="1200" b="0" i="0" u="none" strike="noStrike" baseline="0" dirty="0">
                          <a:solidFill>
                            <a:srgbClr val="FF0000"/>
                          </a:solidFill>
                          <a:effectLst/>
                          <a:latin typeface="Calibri" panose="020F0502020204030204" pitchFamily="34" charset="0"/>
                        </a:rPr>
                        <a:t> no longer used, remove all</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5427253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Zhongxixuzhi</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some float/double cases are not right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Coments</a:t>
                      </a:r>
                      <a:r>
                        <a:rPr lang="en-US" sz="1200" b="0" i="0" u="none" strike="noStrike" baseline="0" dirty="0">
                          <a:solidFill>
                            <a:srgbClr val="FF0000"/>
                          </a:solidFill>
                          <a:effectLst/>
                          <a:latin typeface="Calibri" panose="020F0502020204030204" pitchFamily="34" charset="0"/>
                        </a:rPr>
                        <a:t> wrong, tests are correct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37046054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18-may-22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FPU: missing test for FS bits of </a:t>
                      </a:r>
                      <a:r>
                        <a:rPr lang="en-US" sz="1200" b="0" i="0" u="none" strike="noStrike" baseline="0" dirty="0" err="1">
                          <a:solidFill>
                            <a:srgbClr val="000000"/>
                          </a:solidFill>
                          <a:effectLst/>
                          <a:latin typeface="Calibri" panose="020F0502020204030204" pitchFamily="34" charset="0"/>
                        </a:rPr>
                        <a:t>Mstatus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Being 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185441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29-Mar-22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Crypto Scalar updates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9567247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15-Mar-22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yungchinghsiao</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cases for P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554424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10-Mar-22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ptprasanna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RV64F Extension's all instructions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442114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23-Feb-22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a:t>
                      </a:r>
                      <a:r>
                        <a:rPr lang="en-US" sz="1200" b="0" i="0" u="none" strike="noStrike" baseline="0" dirty="0" err="1">
                          <a:solidFill>
                            <a:srgbClr val="000000"/>
                          </a:solidFill>
                          <a:effectLst/>
                          <a:latin typeface="Calibri" panose="020F0502020204030204" pitchFamily="34" charset="0"/>
                        </a:rPr>
                        <a:t>isa</a:t>
                      </a:r>
                      <a:r>
                        <a:rPr lang="en-US" sz="1200" b="0" i="0" u="none" strike="noStrike" baseline="0" dirty="0">
                          <a:solidFill>
                            <a:srgbClr val="000000"/>
                          </a:solidFill>
                          <a:effectLst/>
                          <a:latin typeface="Calibri" panose="020F0502020204030204" pitchFamily="34" charset="0"/>
                        </a:rPr>
                        <a:t> for privilege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a simple fix to </a:t>
                      </a:r>
                      <a:r>
                        <a:rPr lang="en-US" sz="1200" b="0" i="0" u="none" strike="noStrike" baseline="0" dirty="0" err="1">
                          <a:solidFill>
                            <a:srgbClr val="FF0000"/>
                          </a:solidFill>
                          <a:effectLst/>
                          <a:latin typeface="Calibri" panose="020F0502020204030204" pitchFamily="34" charset="0"/>
                        </a:rPr>
                        <a:t>rvtest.h</a:t>
                      </a:r>
                      <a:r>
                        <a:rPr lang="en-US" sz="1200" b="0" i="0" u="none" strike="noStrike" baseline="0" dirty="0">
                          <a:solidFill>
                            <a:srgbClr val="FF0000"/>
                          </a:solidFill>
                          <a:effectLst/>
                          <a:latin typeface="Calibri" panose="020F0502020204030204" pitchFamily="34" charset="0"/>
                        </a:rPr>
                        <a:t> macro def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014330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24-jan-22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Bitmanip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0695833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19-sep-21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default rvtest_data should be 16-bytes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749906240"/>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r>
                        <a:rPr lang="en-US" sz="1200" dirty="0"/>
                        <a:t>Now</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84114027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r h="82492">
                <a:tc>
                  <a:txBody>
                    <a:bodyPr/>
                    <a:lstStyle/>
                    <a:p>
                      <a:pPr algn="r" rtl="0" fontAlgn="b"/>
                      <a:r>
                        <a:rPr lang="en-US" sz="1200" b="1" i="0" u="none" strike="noStrike" dirty="0">
                          <a:solidFill>
                            <a:srgbClr val="000000"/>
                          </a:solidFill>
                          <a:effectLst/>
                          <a:latin typeface="Calibri" panose="020F0502020204030204" pitchFamily="34" charset="0"/>
                        </a:rPr>
                        <a:t>#4</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534624588"/>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0" indent="0">
              <a:buNone/>
            </a:pPr>
            <a:r>
              <a:rPr lang="en-US" sz="1400" dirty="0"/>
              <a:t>0.     </a:t>
            </a:r>
            <a:r>
              <a:rPr lang="en-US" sz="1400" b="1" dirty="0"/>
              <a:t>Looking for more admins, maintainers for </a:t>
            </a:r>
            <a:r>
              <a:rPr lang="en-US" sz="1400" b="1" dirty="0" err="1"/>
              <a:t>riscv</a:t>
            </a:r>
            <a:r>
              <a:rPr lang="en-US" sz="1400" b="1" dirty="0"/>
              <a:t>-arch-test git repo !!</a:t>
            </a:r>
            <a:endParaRPr lang="en-US" sz="1400" dirty="0"/>
          </a:p>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Issues found with FP tests (FMA test generation)</a:t>
            </a:r>
          </a:p>
          <a:p>
            <a:pPr marL="857250" lvl="1" indent="-400050">
              <a:buFont typeface="+mj-lt"/>
              <a:buAutoNum type="romanUcPeriod"/>
            </a:pPr>
            <a:r>
              <a:rPr lang="en-US" sz="1000" dirty="0"/>
              <a:t>RVV test status?</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Making Jenkins tests be more C/I friendly</a:t>
            </a:r>
          </a:p>
          <a:p>
            <a:pPr lvl="1">
              <a:buFont typeface="+mj-lt"/>
              <a:buAutoNum type="arabicPeriod"/>
            </a:pPr>
            <a:r>
              <a:rPr lang="en-US" sz="1600" dirty="0"/>
              <a:t>Supporting Trace/Debug testing</a:t>
            </a:r>
          </a:p>
          <a:p>
            <a:pPr lvl="1">
              <a:buFont typeface="+mj-lt"/>
              <a:buAutoNum type="arabicPeriod"/>
            </a:pPr>
            <a:r>
              <a:rPr lang="en-US" sz="1600" dirty="0" err="1">
                <a:solidFill>
                  <a:schemeClr val="bg1">
                    <a:lumMod val="75000"/>
                  </a:schemeClr>
                </a:solidFill>
              </a:rPr>
              <a:t>Priv</a:t>
            </a:r>
            <a:r>
              <a:rPr lang="en-US" sz="1600" dirty="0">
                <a:solidFill>
                  <a:schemeClr val="bg1">
                    <a:lumMod val="75000"/>
                  </a:schemeClr>
                </a:solidFill>
              </a:rPr>
              <a:t> mode testing – methodology and previous work</a:t>
            </a:r>
          </a:p>
          <a:p>
            <a:pPr lvl="1">
              <a:buFont typeface="+mj-lt"/>
              <a:buAutoNum type="arabicPeriod"/>
            </a:pPr>
            <a:r>
              <a:rPr lang="en-US" sz="1600" dirty="0">
                <a:solidFill>
                  <a:schemeClr val="bg1">
                    <a:lumMod val="75000"/>
                  </a:schemeClr>
                </a:solidFill>
              </a:rPr>
              <a:t>Issue/PR resolution status</a:t>
            </a:r>
          </a:p>
          <a:p>
            <a:pPr lvl="1">
              <a:buFont typeface="+mj-lt"/>
              <a:buAutoNum type="arabicPeriod"/>
            </a:pPr>
            <a:r>
              <a:rPr lang="en-US" sz="1600" dirty="0">
                <a:solidFill>
                  <a:schemeClr val="bg1">
                    <a:lumMod val="75000"/>
                  </a:schemeClr>
                </a:solidFill>
              </a:rPr>
              <a:t>How should we implement explicit mode changes inside a test</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553199" y="760021"/>
            <a:ext cx="5638803" cy="6097979"/>
          </a:xfrm>
        </p:spPr>
        <p:txBody>
          <a:bodyPr>
            <a:noAutofit/>
          </a:bodyPr>
          <a:lstStyle/>
          <a:p>
            <a:pPr marL="0" indent="0">
              <a:lnSpc>
                <a:spcPts val="1120"/>
              </a:lnSpc>
              <a:buNone/>
            </a:pPr>
            <a:r>
              <a:rPr lang="en-US" sz="1400" b="1" dirty="0"/>
              <a:t>Trace </a:t>
            </a:r>
            <a:r>
              <a:rPr lang="en-US" sz="1400" u="sng" dirty="0"/>
              <a:t>and</a:t>
            </a:r>
            <a:r>
              <a:rPr lang="en-US" sz="1400" b="1" dirty="0"/>
              <a:t> Debug</a:t>
            </a:r>
            <a:r>
              <a:rPr lang="en-US" sz="1400" dirty="0"/>
              <a:t>: for compatibility testing – </a:t>
            </a:r>
            <a:br>
              <a:rPr lang="en-US" sz="1400" dirty="0"/>
            </a:br>
            <a:r>
              <a:rPr lang="en-US" sz="1400" dirty="0"/>
              <a:t>     what do we want to do for debug ? </a:t>
            </a:r>
            <a:br>
              <a:rPr lang="en-US" sz="1400" dirty="0"/>
            </a:br>
            <a:r>
              <a:rPr lang="en-US" sz="1400" dirty="0"/>
              <a:t>     How do we run GDB, native trigger support</a:t>
            </a:r>
          </a:p>
          <a:p>
            <a:pPr marL="0" lvl="0" indent="0">
              <a:lnSpc>
                <a:spcPts val="1120"/>
              </a:lnSpc>
              <a:buNone/>
            </a:pPr>
            <a:r>
              <a:rPr lang="en-US" sz="1400" dirty="0" err="1"/>
              <a:t>RiscV</a:t>
            </a:r>
            <a:r>
              <a:rPr lang="en-US" sz="1400" dirty="0"/>
              <a:t>: Needs interfaces that are agnostic of the physical interface</a:t>
            </a:r>
            <a:br>
              <a:rPr lang="en-US" sz="1400" dirty="0"/>
            </a:br>
            <a:r>
              <a:rPr lang="en-US" sz="1400" dirty="0"/>
              <a:t>   What should we do in arch-test to say they are compatible to spec ?</a:t>
            </a:r>
          </a:p>
          <a:p>
            <a:pPr marL="0" lvl="0" indent="0">
              <a:lnSpc>
                <a:spcPts val="1120"/>
              </a:lnSpc>
              <a:buNone/>
            </a:pPr>
            <a:r>
              <a:rPr lang="en-US" sz="1400" dirty="0"/>
              <a:t>      Chair :abstract interface to the debug module is defined </a:t>
            </a:r>
            <a:br>
              <a:rPr lang="en-US" sz="1400" dirty="0"/>
            </a:br>
            <a:r>
              <a:rPr lang="en-US" sz="1400" dirty="0"/>
              <a:t>                  which does register read/writes</a:t>
            </a:r>
          </a:p>
          <a:p>
            <a:pPr marL="0" lvl="0" indent="0">
              <a:lnSpc>
                <a:spcPts val="1120"/>
              </a:lnSpc>
              <a:buNone/>
            </a:pPr>
            <a:r>
              <a:rPr lang="en-US" sz="1400" dirty="0"/>
              <a:t>  </a:t>
            </a:r>
            <a:r>
              <a:rPr lang="en-US" sz="1400" dirty="0" err="1"/>
              <a:t>Imperas</a:t>
            </a:r>
            <a:r>
              <a:rPr lang="en-US" sz="1400" dirty="0"/>
              <a:t> : which spec needs to be implemented to get RISC-V (logo?</a:t>
            </a:r>
            <a:br>
              <a:rPr lang="en-US" sz="1400" dirty="0"/>
            </a:br>
            <a:r>
              <a:rPr lang="en-US" sz="1400" dirty="0"/>
              <a:t>        If SAIL has it , then ACT will need to test it</a:t>
            </a:r>
          </a:p>
          <a:p>
            <a:pPr marL="0" indent="0">
              <a:lnSpc>
                <a:spcPts val="1120"/>
              </a:lnSpc>
              <a:buNone/>
            </a:pPr>
            <a:r>
              <a:rPr lang="en-US" sz="1400" dirty="0"/>
              <a:t> </a:t>
            </a:r>
            <a:r>
              <a:rPr lang="en-US" sz="1400" dirty="0" err="1"/>
              <a:t>imperas</a:t>
            </a:r>
            <a:r>
              <a:rPr lang="en-US" sz="1400" dirty="0"/>
              <a:t> has reference model for debug </a:t>
            </a:r>
            <a:r>
              <a:rPr lang="en-US" sz="1400" dirty="0">
                <a:solidFill>
                  <a:srgbClr val="FF0000"/>
                </a:solidFill>
              </a:rPr>
              <a:t>AI, </a:t>
            </a:r>
            <a:r>
              <a:rPr lang="en-US" sz="1400" dirty="0" err="1">
                <a:solidFill>
                  <a:srgbClr val="FF0000"/>
                </a:solidFill>
              </a:rPr>
              <a:t>Imperas</a:t>
            </a:r>
            <a:r>
              <a:rPr lang="en-US" sz="1400" dirty="0">
                <a:solidFill>
                  <a:srgbClr val="FF0000"/>
                </a:solidFill>
              </a:rPr>
              <a:t>: present in late July</a:t>
            </a:r>
          </a:p>
          <a:p>
            <a:pPr marL="0" indent="0">
              <a:lnSpc>
                <a:spcPts val="1120"/>
              </a:lnSpc>
              <a:buNone/>
            </a:pPr>
            <a:r>
              <a:rPr lang="en-US" sz="1400" dirty="0"/>
              <a:t>Co-Chair :Need something similar to Interrupts; </a:t>
            </a:r>
            <a:br>
              <a:rPr lang="en-US" sz="1400" dirty="0"/>
            </a:br>
            <a:r>
              <a:rPr lang="en-US" sz="1400" dirty="0"/>
              <a:t>                 Use the DMI interface  [instead of interrupt pins]?</a:t>
            </a:r>
          </a:p>
          <a:p>
            <a:pPr marL="0" indent="0">
              <a:lnSpc>
                <a:spcPts val="1120"/>
              </a:lnSpc>
              <a:buNone/>
            </a:pPr>
            <a:r>
              <a:rPr lang="en-US" sz="1400" dirty="0"/>
              <a:t>Chair: Need a reference model component in the Test-</a:t>
            </a:r>
            <a:r>
              <a:rPr lang="en-US" sz="1400" dirty="0" err="1"/>
              <a:t>env</a:t>
            </a:r>
            <a:r>
              <a:rPr lang="en-US" sz="1400" dirty="0"/>
              <a:t> to control DMI.</a:t>
            </a:r>
            <a:br>
              <a:rPr lang="en-US" sz="1400" dirty="0"/>
            </a:br>
            <a:r>
              <a:rPr lang="en-US" sz="1400" dirty="0"/>
              <a:t>            Do we need to implement debug module reference module</a:t>
            </a:r>
            <a:br>
              <a:rPr lang="en-US" sz="1400" dirty="0"/>
            </a:br>
            <a:r>
              <a:rPr lang="en-US" sz="1400" dirty="0"/>
              <a:t>           will need more eventually for trace, but the principles apply</a:t>
            </a:r>
          </a:p>
          <a:p>
            <a:pPr marL="0" indent="0">
              <a:lnSpc>
                <a:spcPts val="1120"/>
              </a:lnSpc>
              <a:buNone/>
            </a:pPr>
            <a:r>
              <a:rPr lang="en-US" sz="1400" dirty="0"/>
              <a:t>Debug: Issues may arise </a:t>
            </a:r>
            <a:r>
              <a:rPr lang="en-US" sz="1400" dirty="0" err="1"/>
              <a:t>wrt</a:t>
            </a:r>
            <a:r>
              <a:rPr lang="en-US" sz="1400" dirty="0"/>
              <a:t> timing - different in sim\ vs HW. </a:t>
            </a:r>
            <a:br>
              <a:rPr lang="en-US" sz="1400" dirty="0"/>
            </a:br>
            <a:r>
              <a:rPr lang="en-US" sz="1400" dirty="0"/>
              <a:t>                Exhaustive schema debug list for here: </a:t>
            </a:r>
          </a:p>
          <a:p>
            <a:pPr marL="0" indent="0">
              <a:lnSpc>
                <a:spcPts val="1120"/>
              </a:lnSpc>
              <a:buNone/>
            </a:pPr>
            <a:r>
              <a:rPr lang="en-US" sz="1400" u="sng" dirty="0">
                <a:hlinkClick r:id="rId3"/>
              </a:rPr>
              <a:t>https://github.com/riscv/configuration-structure/blob/master/schema/debug-extension.asn</a:t>
            </a:r>
            <a:endParaRPr lang="en-US" sz="1400" dirty="0"/>
          </a:p>
          <a:p>
            <a:pPr marL="0" lvl="0" indent="0">
              <a:lnSpc>
                <a:spcPts val="1120"/>
              </a:lnSpc>
              <a:buNone/>
            </a:pPr>
            <a:r>
              <a:rPr lang="en-US" sz="1400" dirty="0"/>
              <a:t> Chair : How do we figure out what to test ?</a:t>
            </a:r>
          </a:p>
          <a:p>
            <a:pPr marL="457200" lvl="1" indent="0">
              <a:lnSpc>
                <a:spcPts val="1120"/>
              </a:lnSpc>
              <a:buNone/>
            </a:pPr>
            <a:r>
              <a:rPr lang="en-US" sz="1400" dirty="0"/>
              <a:t>Debug, not exponential. Start with Profile requirements. Most DUTs don’t implement all the debug features</a:t>
            </a:r>
          </a:p>
          <a:p>
            <a:pPr marL="0" indent="0" defTabSz="365760">
              <a:spcBef>
                <a:spcPts val="0"/>
              </a:spcBef>
              <a:buNone/>
            </a:pPr>
            <a:endParaRPr lang="en-US" sz="14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6047508" cy="6097979"/>
          </a:xfrm>
        </p:spPr>
        <p:txBody>
          <a:bodyPr>
            <a:noAutofit/>
          </a:bodyPr>
          <a:lstStyle/>
          <a:p>
            <a:pPr marL="0" indent="0">
              <a:lnSpc>
                <a:spcPts val="1120"/>
              </a:lnSpc>
              <a:buNone/>
            </a:pPr>
            <a:r>
              <a:rPr lang="en-US" sz="1400" b="1" u="sng" dirty="0"/>
              <a:t>Discussion about whether tests test FPU RV specific behaviors (from email)</a:t>
            </a:r>
            <a:endParaRPr lang="en-US" sz="1400" dirty="0"/>
          </a:p>
          <a:p>
            <a:pPr marL="0" indent="0">
              <a:lnSpc>
                <a:spcPts val="1120"/>
              </a:lnSpc>
              <a:buNone/>
            </a:pPr>
            <a:r>
              <a:rPr lang="en-US" sz="1400" dirty="0"/>
              <a:t>    1. </a:t>
            </a:r>
            <a:r>
              <a:rPr lang="en-US" sz="1400" dirty="0" err="1"/>
              <a:t>NaNs</a:t>
            </a:r>
            <a:r>
              <a:rPr lang="en-US" sz="1400" dirty="0"/>
              <a:t> canonicalized/not propagated;     2.r </a:t>
            </a:r>
            <a:r>
              <a:rPr lang="en-US" sz="1400" dirty="0" err="1"/>
              <a:t>ound</a:t>
            </a:r>
            <a:r>
              <a:rPr lang="en-US" sz="1400" dirty="0"/>
              <a:t> to nearest max added; </a:t>
            </a:r>
            <a:br>
              <a:rPr lang="en-US" sz="1400" dirty="0"/>
            </a:br>
            <a:r>
              <a:rPr lang="en-US" sz="1400" dirty="0"/>
              <a:t>    3. underflow after rounding mandated;    4. FCVT w/invalid inputs is custom; </a:t>
            </a:r>
            <a:br>
              <a:rPr lang="en-US" sz="1400" dirty="0"/>
            </a:br>
            <a:r>
              <a:rPr lang="en-US" sz="1400" dirty="0"/>
              <a:t>    5. raising inexact for quiet </a:t>
            </a:r>
            <a:r>
              <a:rPr lang="en-US" sz="1400" dirty="0" err="1"/>
              <a:t>NaN</a:t>
            </a:r>
            <a:r>
              <a:rPr lang="en-US" sz="1400" dirty="0"/>
              <a:t> FMA addend is unclear: </a:t>
            </a:r>
          </a:p>
          <a:p>
            <a:pPr marL="0" indent="0">
              <a:lnSpc>
                <a:spcPts val="1120"/>
              </a:lnSpc>
              <a:buNone/>
            </a:pPr>
            <a:r>
              <a:rPr lang="en-US" sz="1400" b="1" dirty="0"/>
              <a:t>     </a:t>
            </a:r>
            <a:r>
              <a:rPr lang="en-US" sz="1400" b="1" u="sng" dirty="0" err="1"/>
              <a:t>Incore</a:t>
            </a:r>
            <a:r>
              <a:rPr lang="en-US" sz="1400" dirty="0"/>
              <a:t>: points 1..4 have been covered ; checking on #5 </a:t>
            </a:r>
            <a:br>
              <a:rPr lang="en-US" sz="1400" dirty="0"/>
            </a:br>
            <a:r>
              <a:rPr lang="en-US" sz="1400" dirty="0"/>
              <a:t>(	RV spec requires invalid , not inexact) </a:t>
            </a:r>
          </a:p>
          <a:p>
            <a:pPr marL="0" indent="0">
              <a:lnSpc>
                <a:spcPts val="1120"/>
              </a:lnSpc>
              <a:buNone/>
            </a:pPr>
            <a:r>
              <a:rPr lang="en-US" sz="1400" b="1" u="sng" dirty="0"/>
              <a:t>FMA test creation </a:t>
            </a:r>
            <a:r>
              <a:rPr lang="en-US" sz="1400" dirty="0"/>
              <a:t>takes inordinate amount of time, so updated tests not merged.</a:t>
            </a:r>
          </a:p>
          <a:p>
            <a:pPr marL="0" indent="0">
              <a:lnSpc>
                <a:spcPts val="1120"/>
              </a:lnSpc>
              <a:buNone/>
            </a:pPr>
            <a:r>
              <a:rPr lang="en-US" sz="1400" b="1" dirty="0"/>
              <a:t>Chair</a:t>
            </a:r>
            <a:r>
              <a:rPr lang="en-US" sz="1400" dirty="0"/>
              <a:t>: Create a PR with the tests you have now. </a:t>
            </a:r>
            <a:br>
              <a:rPr lang="en-US" sz="1400" dirty="0"/>
            </a:br>
            <a:r>
              <a:rPr lang="en-US" sz="1400" dirty="0"/>
              <a:t>            Merge in the </a:t>
            </a:r>
            <a:r>
              <a:rPr lang="en-US" sz="1400" dirty="0" err="1"/>
              <a:t>FusedOps</a:t>
            </a:r>
            <a:r>
              <a:rPr lang="en-US" sz="1400" dirty="0"/>
              <a:t> later when they’re ready.</a:t>
            </a:r>
          </a:p>
          <a:p>
            <a:pPr marL="0" indent="0">
              <a:lnSpc>
                <a:spcPts val="1120"/>
              </a:lnSpc>
              <a:buNone/>
            </a:pPr>
            <a:r>
              <a:rPr lang="en-US" sz="1400" dirty="0"/>
              <a:t>Discuss on mail about the toolchain issue. Possible a different solution.</a:t>
            </a:r>
          </a:p>
          <a:p>
            <a:pPr marL="0" indent="0">
              <a:lnSpc>
                <a:spcPts val="1120"/>
              </a:lnSpc>
              <a:buNone/>
            </a:pPr>
            <a:r>
              <a:rPr lang="en-US" sz="1400" u="sng" dirty="0"/>
              <a:t> </a:t>
            </a:r>
            <a:r>
              <a:rPr lang="en-US" sz="1400" b="1" u="sng" dirty="0"/>
              <a:t>vector test status</a:t>
            </a:r>
            <a:r>
              <a:rPr lang="en-US" sz="1400" u="sng" dirty="0"/>
              <a:t> : </a:t>
            </a:r>
            <a:r>
              <a:rPr lang="en-US" sz="1400" dirty="0"/>
              <a:t>how are these tests coming along?</a:t>
            </a:r>
          </a:p>
          <a:p>
            <a:pPr marL="0" indent="0">
              <a:lnSpc>
                <a:spcPts val="1120"/>
              </a:lnSpc>
              <a:buNone/>
            </a:pPr>
            <a:r>
              <a:rPr lang="en-US" sz="1400" dirty="0"/>
              <a:t>Wei Wu : RIOS lab is probably doing the vector tests. No status about them</a:t>
            </a:r>
          </a:p>
          <a:p>
            <a:pPr marL="0" indent="0">
              <a:lnSpc>
                <a:spcPts val="1120"/>
              </a:lnSpc>
              <a:buNone/>
            </a:pPr>
            <a:r>
              <a:rPr lang="en-US" sz="1400" u="sng" dirty="0"/>
              <a:t> </a:t>
            </a:r>
            <a:r>
              <a:rPr lang="en-US" sz="1400" b="1" u="sng" dirty="0"/>
              <a:t>Jenkins issue</a:t>
            </a:r>
            <a:r>
              <a:rPr lang="en-US" sz="1400" u="sng" dirty="0"/>
              <a:t>:</a:t>
            </a:r>
            <a:r>
              <a:rPr lang="en-US" sz="1400" dirty="0"/>
              <a:t> time consuming to run; pulls all </a:t>
            </a:r>
            <a:r>
              <a:rPr lang="en-US" sz="1400" dirty="0" err="1"/>
              <a:t>repos,rebuilds</a:t>
            </a:r>
            <a:r>
              <a:rPr lang="en-US" sz="1400" dirty="0"/>
              <a:t> from scratch to run</a:t>
            </a:r>
          </a:p>
          <a:p>
            <a:pPr marL="0" indent="0">
              <a:lnSpc>
                <a:spcPts val="1120"/>
              </a:lnSpc>
              <a:buNone/>
            </a:pPr>
            <a:r>
              <a:rPr lang="en-US" sz="1400" dirty="0"/>
              <a:t>HC - save the docker as a layered file system.</a:t>
            </a:r>
          </a:p>
          <a:p>
            <a:pPr marL="0" indent="0">
              <a:lnSpc>
                <a:spcPts val="1120"/>
              </a:lnSpc>
              <a:buNone/>
            </a:pPr>
            <a:r>
              <a:rPr lang="en-US" sz="1400" dirty="0"/>
              <a:t>Chair - when do we generate docker images ? </a:t>
            </a:r>
          </a:p>
          <a:p>
            <a:pPr marL="0" indent="0">
              <a:lnSpc>
                <a:spcPts val="1120"/>
              </a:lnSpc>
              <a:buNone/>
            </a:pPr>
            <a:r>
              <a:rPr lang="en-US" sz="1400" dirty="0"/>
              <a:t>     Co-Chair - Docker already exists</a:t>
            </a:r>
          </a:p>
          <a:p>
            <a:pPr marL="0" indent="0">
              <a:lnSpc>
                <a:spcPts val="1120"/>
              </a:lnSpc>
              <a:buNone/>
            </a:pPr>
            <a:r>
              <a:rPr lang="en-US" sz="1400" dirty="0"/>
              <a:t>Chair: Where is it, and when do we update it?   What if using RHEL –</a:t>
            </a:r>
            <a:br>
              <a:rPr lang="en-US" sz="1400" dirty="0"/>
            </a:br>
            <a:r>
              <a:rPr lang="en-US" sz="1400" dirty="0"/>
              <a:t>            Can someone use Sail docker image under </a:t>
            </a:r>
            <a:r>
              <a:rPr lang="en-US" sz="1400" dirty="0" err="1"/>
              <a:t>podman</a:t>
            </a:r>
            <a:r>
              <a:rPr lang="en-US" sz="1400" dirty="0"/>
              <a:t>?</a:t>
            </a:r>
            <a:br>
              <a:rPr lang="en-US" sz="1400" dirty="0"/>
            </a:br>
            <a:br>
              <a:rPr lang="en-US" sz="1400" dirty="0"/>
            </a:br>
            <a:r>
              <a:rPr lang="en-US" sz="1400" dirty="0" err="1"/>
              <a:t>Incore</a:t>
            </a:r>
            <a:r>
              <a:rPr lang="en-US" sz="1400" dirty="0"/>
              <a:t>: Yes . Inspire can directly use SAIL docker image on his system.</a:t>
            </a:r>
          </a:p>
          <a:p>
            <a:pPr marL="0" indent="0">
              <a:lnSpc>
                <a:spcPts val="1120"/>
              </a:lnSpc>
              <a:buNone/>
            </a:pPr>
            <a:r>
              <a:rPr lang="en-US" sz="1400" dirty="0"/>
              <a:t>Chair - Inspire should be able to generate the ref signature once &amp; reuse it as long as its in the same directory</a:t>
            </a:r>
          </a:p>
          <a:p>
            <a:pPr marL="0" indent="0">
              <a:lnSpc>
                <a:spcPts val="1120"/>
              </a:lnSpc>
              <a:buNone/>
            </a:pPr>
            <a:r>
              <a:rPr lang="en-US" sz="1400" dirty="0"/>
              <a:t>?? Getting the framework  - </a:t>
            </a:r>
            <a:r>
              <a:rPr lang="en-US" sz="1400" dirty="0" err="1"/>
              <a:t>needsadmin</a:t>
            </a:r>
            <a:r>
              <a:rPr lang="en-US" sz="1400" dirty="0"/>
              <a:t> access</a:t>
            </a:r>
          </a:p>
          <a:p>
            <a:pPr marL="0" indent="0">
              <a:lnSpc>
                <a:spcPts val="1120"/>
              </a:lnSpc>
              <a:buNone/>
            </a:pPr>
            <a:r>
              <a:rPr lang="en-US" sz="1400" dirty="0"/>
              <a:t>• (Seagate)- need a slot to discuss about getting framework running on enterprise system</a:t>
            </a:r>
          </a:p>
          <a:p>
            <a:pPr marL="0" indent="0">
              <a:lnSpc>
                <a:spcPts val="1120"/>
              </a:lnSpc>
              <a:buNone/>
            </a:pPr>
            <a:r>
              <a:rPr lang="en-US" sz="1400" dirty="0">
                <a:solidFill>
                  <a:srgbClr val="FF0000"/>
                </a:solidFill>
              </a:rPr>
              <a:t>AI: schedule agenda item for getting framework to work in a limited enterprise environment &lt;done?&gt;</a:t>
            </a:r>
          </a:p>
          <a:p>
            <a:pPr marL="0" indent="0" defTabSz="365760">
              <a:lnSpc>
                <a:spcPts val="1120"/>
              </a:lnSpc>
              <a:spcBef>
                <a:spcPts val="0"/>
              </a:spcBef>
              <a:buNone/>
            </a:pPr>
            <a:endParaRPr lang="en-US" sz="14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fontScale="85000" lnSpcReduction="20000"/>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Verify that issues 4,22,40, 146..149, 189 are all successfully dealt with by </a:t>
            </a:r>
            <a:r>
              <a:rPr lang="en-US" sz="1800" dirty="0" err="1">
                <a:latin typeface="Calibri" panose="020F0502020204030204" pitchFamily="34" charset="0"/>
              </a:rPr>
              <a:t>riscof</a:t>
            </a:r>
            <a:r>
              <a:rPr lang="en-US" sz="1800" dirty="0">
                <a:latin typeface="Calibri" panose="020F0502020204030204" pitchFamily="34" charset="0"/>
              </a:rPr>
              <a:t> framework</a:t>
            </a:r>
          </a:p>
          <a:p>
            <a:pPr marL="0" indent="0">
              <a:buNone/>
            </a:pPr>
            <a:r>
              <a:rPr lang="en-US" sz="1800" dirty="0">
                <a:latin typeface="Calibri" panose="020F0502020204030204" pitchFamily="34" charset="0"/>
              </a:rPr>
              <a:t>Don’t wait to merge </a:t>
            </a:r>
            <a:r>
              <a:rPr lang="en-US" sz="1800" dirty="0" err="1">
                <a:latin typeface="Calibri" panose="020F0502020204030204" pitchFamily="34" charset="0"/>
              </a:rPr>
              <a:t>newFP</a:t>
            </a:r>
            <a:r>
              <a:rPr lang="en-US" sz="1800" dirty="0">
                <a:latin typeface="Calibri" panose="020F0502020204030204" pitchFamily="34" charset="0"/>
              </a:rPr>
              <a:t> tests into the repo until FMA tests are generated</a:t>
            </a: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fontScale="85000" lnSpcReduction="20000"/>
          </a:bodyPr>
          <a:lstStyle/>
          <a:p>
            <a:pPr marL="0" indent="0">
              <a:buNone/>
            </a:pPr>
            <a:r>
              <a:rPr lang="en-GB" sz="2000" b="1" u="sng" dirty="0"/>
              <a:t>Outstanding Action Items</a:t>
            </a:r>
            <a:endParaRPr lang="en-US" sz="1800" dirty="0"/>
          </a:p>
          <a:p>
            <a:pPr>
              <a:buFontTx/>
              <a:buChar char="-"/>
            </a:pPr>
            <a:r>
              <a:rPr lang="en-US" sz="1800" dirty="0"/>
              <a:t>Get test failure data for misaligned tests &lt;</a:t>
            </a:r>
            <a:r>
              <a:rPr lang="en-US" sz="1800" dirty="0">
                <a:solidFill>
                  <a:srgbClr val="FF0000"/>
                </a:solidFill>
              </a:rPr>
              <a:t>inspire</a:t>
            </a:r>
            <a:r>
              <a:rPr lang="en-US" sz="1800" dirty="0"/>
              <a:t>&gt;</a:t>
            </a:r>
          </a:p>
          <a:p>
            <a:pPr>
              <a:buFontTx/>
              <a:buChar char="-"/>
            </a:pPr>
            <a:r>
              <a:rPr lang="en-US" sz="1800" dirty="0"/>
              <a:t>Write up test failure debug hints, put it in readme &lt;</a:t>
            </a:r>
            <a:r>
              <a:rPr lang="en-US" sz="1800" dirty="0">
                <a:solidFill>
                  <a:srgbClr val="FF0000"/>
                </a:solidFill>
              </a:rPr>
              <a:t>inspire, </a:t>
            </a:r>
            <a:r>
              <a:rPr lang="en-US" sz="1800" dirty="0" err="1">
                <a:solidFill>
                  <a:srgbClr val="FF0000"/>
                </a:solidFill>
              </a:rPr>
              <a:t>incore</a:t>
            </a:r>
            <a:r>
              <a:rPr lang="en-US" sz="1800" dirty="0">
                <a:solidFill>
                  <a:srgbClr val="FF0000"/>
                </a:solidFill>
              </a:rPr>
              <a:t>, </a:t>
            </a:r>
            <a:r>
              <a:rPr lang="en-US" sz="1800" dirty="0" err="1">
                <a:solidFill>
                  <a:srgbClr val="FF0000"/>
                </a:solidFill>
              </a:rPr>
              <a:t>axiomise</a:t>
            </a:r>
            <a:r>
              <a:rPr lang="en-US" sz="1800" dirty="0"/>
              <a:t>&gt;</a:t>
            </a:r>
          </a:p>
          <a:p>
            <a:pPr>
              <a:buFontTx/>
              <a:buChar char="-"/>
            </a:pPr>
            <a:r>
              <a:rPr lang="en-US" sz="1800" dirty="0"/>
              <a:t>find a different place to put coverage reports, e.g. google drive folder</a:t>
            </a:r>
            <a:r>
              <a:rPr lang="en-US" sz="1800" dirty="0">
                <a:solidFill>
                  <a:srgbClr val="FF0000"/>
                </a:solidFill>
              </a:rPr>
              <a:t> &lt; Jenkins file preferred- see next issue&gt;</a:t>
            </a:r>
          </a:p>
          <a:p>
            <a:pPr>
              <a:buFontTx/>
              <a:buChar char="-"/>
            </a:pPr>
            <a:r>
              <a:rPr lang="en-US" sz="1800" dirty="0"/>
              <a:t>Look for and setup ref-signature-as a service site using docker image of Sail and tests &lt;</a:t>
            </a:r>
            <a:r>
              <a:rPr lang="en-US" sz="1800" dirty="0">
                <a:solidFill>
                  <a:srgbClr val="FF0000"/>
                </a:solidFill>
              </a:rPr>
              <a:t> Chair</a:t>
            </a:r>
            <a:r>
              <a:rPr lang="en-US" sz="1800" dirty="0"/>
              <a:t> &gt; </a:t>
            </a:r>
            <a:r>
              <a:rPr lang="en-US" sz="1800" dirty="0">
                <a:solidFill>
                  <a:schemeClr val="accent2"/>
                </a:solidFill>
              </a:rPr>
              <a:t>drilling down to details</a:t>
            </a:r>
          </a:p>
          <a:p>
            <a:pPr>
              <a:buFontTx/>
              <a:buChar char="-"/>
            </a:pPr>
            <a:r>
              <a:rPr lang="en-US" sz="1800" dirty="0"/>
              <a:t>Update all READMEs to point to branch &lt;</a:t>
            </a:r>
            <a:r>
              <a:rPr lang="en-US" sz="1800" dirty="0" err="1">
                <a:solidFill>
                  <a:srgbClr val="FF0000"/>
                </a:solidFill>
              </a:rPr>
              <a:t>Incore</a:t>
            </a:r>
            <a:r>
              <a:rPr lang="en-US" sz="1800" dirty="0">
                <a:solidFill>
                  <a:srgbClr val="FF0000"/>
                </a:solidFill>
              </a:rPr>
              <a:t>- done?</a:t>
            </a:r>
            <a:r>
              <a:rPr lang="en-US" sz="1800" dirty="0"/>
              <a:t>&gt;</a:t>
            </a:r>
          </a:p>
          <a:p>
            <a:pPr>
              <a:buFontTx/>
              <a:buChar char="-"/>
            </a:pPr>
            <a:r>
              <a:rPr lang="en-US" sz="1800" dirty="0"/>
              <a:t>Update </a:t>
            </a:r>
            <a:r>
              <a:rPr lang="en-US" sz="1800" dirty="0" err="1"/>
              <a:t>std</a:t>
            </a:r>
            <a:r>
              <a:rPr lang="en-US" sz="1800" dirty="0"/>
              <a:t> trap handler for explicit mode &amp; MMU changes, &lt;</a:t>
            </a:r>
            <a:r>
              <a:rPr lang="en-US" sz="1800" dirty="0">
                <a:solidFill>
                  <a:srgbClr val="FF0000"/>
                </a:solidFill>
              </a:rPr>
              <a:t>needs </a:t>
            </a:r>
            <a:r>
              <a:rPr lang="en-US" sz="1800" dirty="0" err="1">
                <a:solidFill>
                  <a:srgbClr val="FF0000"/>
                </a:solidFill>
              </a:rPr>
              <a:t>morework</a:t>
            </a:r>
            <a:r>
              <a:rPr lang="en-US" sz="1800" dirty="0">
                <a:solidFill>
                  <a:srgbClr val="FF0000"/>
                </a:solidFill>
              </a:rPr>
              <a:t> and testing</a:t>
            </a:r>
            <a:r>
              <a:rPr lang="en-US" sz="1800" dirty="0"/>
              <a:t>&gt;</a:t>
            </a:r>
          </a:p>
          <a:p>
            <a:pPr>
              <a:buFontTx/>
              <a:buChar char="-"/>
            </a:pPr>
            <a:r>
              <a:rPr lang="en-US" sz="1800" dirty="0"/>
              <a:t>Develop plugins for </a:t>
            </a:r>
            <a:r>
              <a:rPr lang="en-US" sz="1800" dirty="0" err="1"/>
              <a:t>podman</a:t>
            </a:r>
            <a:r>
              <a:rPr lang="en-US" sz="1800" dirty="0"/>
              <a:t> as well as remote container &lt;</a:t>
            </a:r>
            <a:r>
              <a:rPr lang="en-US" sz="1800" dirty="0">
                <a:solidFill>
                  <a:srgbClr val="FF0000"/>
                </a:solidFill>
              </a:rPr>
              <a:t> HC?</a:t>
            </a:r>
            <a:r>
              <a:rPr lang="en-US" sz="1800" dirty="0"/>
              <a:t> &gt;</a:t>
            </a:r>
          </a:p>
          <a:p>
            <a:pPr>
              <a:buFontTx/>
              <a:buChar char="-"/>
            </a:pPr>
            <a:r>
              <a:rPr lang="en-US" sz="1800" dirty="0">
                <a:latin typeface="Calibri" panose="020F0502020204030204" pitchFamily="34" charset="0"/>
              </a:rPr>
              <a:t>Set up a TG to define </a:t>
            </a:r>
            <a:r>
              <a:rPr lang="en-US" sz="1800" dirty="0" err="1">
                <a:latin typeface="Calibri" panose="020F0502020204030204" pitchFamily="34" charset="0"/>
              </a:rPr>
              <a:t>Async</a:t>
            </a:r>
            <a:r>
              <a:rPr lang="en-US" sz="1800" dirty="0">
                <a:latin typeface="Calibri" panose="020F0502020204030204" pitchFamily="34" charset="0"/>
              </a:rPr>
              <a:t> Event Generator specs (test interface, Model interface, generator SW that can interface to RTL and simulators, sample shims for Spike and Sail &lt;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Document RVTEST_ISA changes required, add to test format spec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 (issue #233)</a:t>
            </a:r>
          </a:p>
          <a:p>
            <a:pPr>
              <a:buFontTx/>
              <a:buChar char="-"/>
            </a:pPr>
            <a:r>
              <a:rPr lang="en-US" sz="1800" dirty="0">
                <a:latin typeface="Calibri" panose="020F0502020204030204" pitchFamily="34" charset="0"/>
              </a:rPr>
              <a:t>Create list of arch options that aren’t CSR controlled </a:t>
            </a:r>
            <a:r>
              <a:rPr lang="en-US" sz="1800" dirty="0"/>
              <a:t>&lt;</a:t>
            </a:r>
            <a:r>
              <a:rPr lang="en-US" sz="1800" dirty="0">
                <a:solidFill>
                  <a:srgbClr val="FF0000"/>
                </a:solidFill>
              </a:rPr>
              <a:t>in progress</a:t>
            </a:r>
            <a:r>
              <a:rPr lang="en-US" sz="1800" dirty="0"/>
              <a:t>&gt;</a:t>
            </a:r>
          </a:p>
          <a:p>
            <a:pPr>
              <a:buFontTx/>
              <a:buChar char="-"/>
            </a:pPr>
            <a:r>
              <a:rPr lang="en-US" sz="1800" dirty="0"/>
              <a:t>Add fence test with all set bits (issue #203) and walking ones for </a:t>
            </a:r>
            <a:r>
              <a:rPr lang="en-US" sz="1800" dirty="0" err="1"/>
              <a:t>rm</a:t>
            </a:r>
            <a:r>
              <a:rPr lang="en-US" sz="1800" dirty="0"/>
              <a:t> field of </a:t>
            </a:r>
            <a:r>
              <a:rPr lang="en-US" sz="1800" dirty="0" err="1"/>
              <a:t>fence.i</a:t>
            </a:r>
            <a:r>
              <a:rPr lang="en-US" sz="1800" dirty="0"/>
              <a:t> (issue#119) &lt;</a:t>
            </a:r>
            <a:r>
              <a:rPr lang="en-US" sz="1800" dirty="0" err="1">
                <a:solidFill>
                  <a:srgbClr val="FF0000"/>
                </a:solidFill>
              </a:rPr>
              <a:t>Incore</a:t>
            </a:r>
            <a:r>
              <a:rPr lang="en-US" sz="1800" dirty="0"/>
              <a:t>&gt;</a:t>
            </a:r>
          </a:p>
          <a:p>
            <a:pPr>
              <a:buFontTx/>
              <a:buChar char="-"/>
            </a:pPr>
            <a:r>
              <a:rPr lang="en-US" sz="1800" dirty="0"/>
              <a:t>Propose new wording for Bare mode encoding restrictions </a:t>
            </a:r>
            <a:r>
              <a:rPr lang="en-US" sz="1800" dirty="0">
                <a:latin typeface="Calibri" panose="020F0502020204030204" pitchFamily="34" charset="0"/>
              </a:rPr>
              <a:t>&lt;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t>Document options for issue #190  ( 16B sig size)  </a:t>
            </a:r>
            <a:r>
              <a:rPr lang="en-US" sz="1800" dirty="0">
                <a:latin typeface="Calibri" panose="020F0502020204030204" pitchFamily="34" charset="0"/>
              </a:rPr>
              <a:t>&lt;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Delete target directory from main repo branch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 </a:t>
            </a:r>
          </a:p>
          <a:p>
            <a:pPr>
              <a:buFontTx/>
              <a:buChar char="-"/>
            </a:pPr>
            <a:endParaRPr lang="en-US" sz="1800" dirty="0"/>
          </a:p>
          <a:p>
            <a:pPr>
              <a:buFontTx/>
              <a:buChar char="-"/>
            </a:pPr>
            <a:endParaRPr lang="en-US" sz="1800" dirty="0"/>
          </a:p>
          <a:p>
            <a:pPr>
              <a:buFontTx/>
              <a:buChar char="-"/>
            </a:pPr>
            <a:endParaRPr lang="en-US" sz="1800" dirty="0">
              <a:latin typeface="Calibri" panose="020F0502020204030204" pitchFamily="34" charset="0"/>
            </a:endParaRPr>
          </a:p>
          <a:p>
            <a:pPr marL="0" indent="0">
              <a:buNone/>
            </a:pPr>
            <a:endParaRPr lang="en-US" sz="1800" dirty="0"/>
          </a:p>
          <a:p>
            <a:pPr marL="0" indent="0">
              <a:buNone/>
            </a:pPr>
            <a:endParaRPr lang="en-US" sz="1600" dirty="0"/>
          </a:p>
          <a:p>
            <a:pPr marL="0" indent="0">
              <a:buNone/>
            </a:pPr>
            <a:endParaRPr lang="en-GB" sz="1600" dirty="0"/>
          </a:p>
          <a:p>
            <a:pPr marL="0" indent="0">
              <a:buNone/>
            </a:pPr>
            <a:endParaRPr lang="en-GB" sz="12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982329</TotalTime>
  <Words>7336</Words>
  <Application>Microsoft Macintosh PowerPoint</Application>
  <PresentationFormat>Widescreen</PresentationFormat>
  <Paragraphs>692</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1801</cp:revision>
  <cp:lastPrinted>2022-07-12T19:22:14Z</cp:lastPrinted>
  <dcterms:created xsi:type="dcterms:W3CDTF">2018-05-10T10:51:37Z</dcterms:created>
  <dcterms:modified xsi:type="dcterms:W3CDTF">2022-07-12T19:24:30Z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