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368" r:id="rId4"/>
    <p:sldId id="257" r:id="rId5"/>
    <p:sldId id="356" r:id="rId6"/>
    <p:sldId id="259" r:id="rId7"/>
    <p:sldId id="291" r:id="rId8"/>
    <p:sldId id="377" r:id="rId9"/>
    <p:sldId id="378" r:id="rId10"/>
    <p:sldId id="343" r:id="rId11"/>
    <p:sldId id="367" r:id="rId12"/>
    <p:sldId id="359" r:id="rId13"/>
    <p:sldId id="374" r:id="rId14"/>
    <p:sldId id="376" r:id="rId15"/>
    <p:sldId id="260" r:id="rId16"/>
    <p:sldId id="373" r:id="rId17"/>
    <p:sldId id="375" r:id="rId18"/>
    <p:sldId id="371" r:id="rId19"/>
    <p:sldId id="372" r:id="rId20"/>
    <p:sldId id="370" r:id="rId21"/>
    <p:sldId id="346" r:id="rId22"/>
    <p:sldId id="351" r:id="rId23"/>
    <p:sldId id="357" r:id="rId24"/>
    <p:sldId id="349" r:id="rId25"/>
    <p:sldId id="350"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83" autoAdjust="0"/>
    <p:restoredTop sz="93976"/>
  </p:normalViewPr>
  <p:slideViewPr>
    <p:cSldViewPr snapToGrid="0">
      <p:cViewPr>
        <p:scale>
          <a:sx n="143" d="100"/>
          <a:sy n="143" d="100"/>
        </p:scale>
        <p:origin x="144" y="37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5/13/22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116459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13</a:t>
            </a:fld>
            <a:endParaRPr lang="en-US"/>
          </a:p>
        </p:txBody>
      </p:sp>
    </p:spTree>
    <p:extLst>
      <p:ext uri="{BB962C8B-B14F-4D97-AF65-F5344CB8AC3E}">
        <p14:creationId xmlns:p14="http://schemas.microsoft.com/office/powerpoint/2010/main" val="1030535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3997881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2719653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21</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22</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23</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24</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25</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376235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8701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InspireSemi/riscof_install_example_DUT"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iscv-non-isa/riscv-arch-test/blob/riscof-dev/spec/TestFormatSpec.adoc#431-required-pre-defined-macro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iscv/riscv-isa-sim/blob/9d4f45c2ebf105503974fc80a42590ca1584c354/arch_test_target/spike/model_test.h#L32"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github.com/riscv/riscv-arch-test/blob/master/spec/TestFormatSpec.adoc#451-common-test-format-rules" TargetMode="External"/><Relationship Id="rId4" Type="http://schemas.openxmlformats.org/officeDocument/2006/relationships/hyperlink" Target="https://github.com/riscv/riscv-arch-test/blob/b436dd0939c968f2c3da86bb9b63bb2dfe03b134/riscv-test-suite/rv32i_m/M/references/div-01.reference_output#L591-L59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https://lh6.googleusercontent.com/xWdLcR3BkryTP0gAbvaeOi4PdnsVK_lVElLHeeTGH8ZkfQdlFyZ7NdEzbAa2PhZNoQmWJ894Pd5B-0oncfAfIhu5zDUS9NWtOfzf1lOFdv-CbqgBazidYDaEKNauiuUWl320WKu3=s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adence.com/en_US/home/support/computing-platform-support.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wnloads.cadenc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28Jul2022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a:buNone/>
            </a:pPr>
            <a:r>
              <a:rPr lang="en-US" sz="1100" dirty="0"/>
              <a:t>What is needed to be customized:</a:t>
            </a:r>
            <a:br>
              <a:rPr lang="en-US" sz="1100" dirty="0"/>
            </a:br>
            <a:r>
              <a:rPr lang="en-US" sz="1100" dirty="0"/>
              <a:t>	YAML</a:t>
            </a:r>
            <a:br>
              <a:rPr lang="en-US" sz="1100" dirty="0"/>
            </a:br>
            <a:r>
              <a:rPr lang="en-US" sz="1100" dirty="0"/>
              <a:t>	Script to run  in bin directory</a:t>
            </a:r>
            <a:br>
              <a:rPr lang="en-US" sz="1100" dirty="0"/>
            </a:br>
            <a:r>
              <a:rPr lang="en-US" sz="1100" dirty="0"/>
              <a:t>	Set path to </a:t>
            </a:r>
            <a:r>
              <a:rPr lang="en-US" sz="1100" dirty="0" err="1"/>
              <a:t>saildir</a:t>
            </a:r>
            <a:r>
              <a:rPr lang="en-US" sz="1100" dirty="0"/>
              <a:t>?</a:t>
            </a:r>
            <a:br>
              <a:rPr lang="en-US" sz="1100" dirty="0"/>
            </a:br>
            <a:r>
              <a:rPr lang="en-US" sz="1100" dirty="0"/>
              <a:t>	Run script needs to point to the toolchain</a:t>
            </a:r>
            <a:br>
              <a:rPr lang="en-US" sz="1100" dirty="0"/>
            </a:br>
            <a:r>
              <a:rPr lang="en-US" sz="1100"/>
              <a:t>	Plugin</a:t>
            </a:r>
            <a:r>
              <a:rPr lang="en-US" sz="1100" dirty="0" err="1"/>
              <a:t>.py</a:t>
            </a:r>
            <a:br>
              <a:rPr lang="en-US" sz="1100" dirty="0"/>
            </a:br>
            <a:endParaRPr lang="en-US" sz="1100" dirty="0"/>
          </a:p>
          <a:p>
            <a:pPr marL="0" indent="0">
              <a:lnSpc>
                <a:spcPts val="1120"/>
              </a:lnSpc>
              <a:spcBef>
                <a:spcPts val="0"/>
              </a:spcBef>
              <a:buNone/>
            </a:pPr>
            <a:endParaRPr lang="en-US" sz="500" dirty="0"/>
          </a:p>
          <a:p>
            <a:pPr marL="0" indent="0" defTabSz="365760">
              <a:spcBef>
                <a:spcPts val="0"/>
              </a:spcBef>
              <a:buNone/>
            </a:pP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505691" y="760021"/>
            <a:ext cx="5922003" cy="6097979"/>
          </a:xfrm>
        </p:spPr>
        <p:txBody>
          <a:bodyPr>
            <a:noAutofit/>
          </a:bodyPr>
          <a:lstStyle/>
          <a:p>
            <a:pPr marL="0" indent="0">
              <a:lnSpc>
                <a:spcPts val="1120"/>
              </a:lnSpc>
              <a:buNone/>
            </a:pPr>
            <a:r>
              <a:rPr lang="en-US" sz="1200" b="1" u="sng" dirty="0"/>
              <a:t>Status</a:t>
            </a:r>
          </a:p>
          <a:p>
            <a:pPr marL="0" indent="0">
              <a:buNone/>
            </a:pPr>
            <a:r>
              <a:rPr lang="en-US" sz="1100" dirty="0"/>
              <a:t>RV32E tests – some tests in place, EABI has proposed</a:t>
            </a:r>
            <a:br>
              <a:rPr lang="en-US" sz="1100" dirty="0"/>
            </a:br>
            <a:r>
              <a:rPr lang="en-US" sz="1100" dirty="0"/>
              <a:t>Sail Configuration is in progress (e.g. being able to specify the reset vector) </a:t>
            </a:r>
            <a:br>
              <a:rPr lang="en-US" sz="1100" dirty="0"/>
            </a:br>
            <a:r>
              <a:rPr lang="en-US" sz="1100" dirty="0" err="1"/>
              <a:t>Bitmanip</a:t>
            </a:r>
            <a:r>
              <a:rPr lang="en-US" sz="1100" dirty="0"/>
              <a:t> PR  needs review – </a:t>
            </a:r>
          </a:p>
          <a:p>
            <a:pPr marL="0" indent="0">
              <a:buNone/>
            </a:pPr>
            <a:r>
              <a:rPr lang="en-US" sz="1100" b="1" u="sng" dirty="0"/>
              <a:t>Marc </a:t>
            </a:r>
            <a:r>
              <a:rPr lang="en-US" sz="1100" b="1" u="sng" dirty="0" err="1"/>
              <a:t>Karasov’s</a:t>
            </a:r>
            <a:r>
              <a:rPr lang="en-US" sz="1100" b="1" u="sng" dirty="0"/>
              <a:t> </a:t>
            </a:r>
            <a:r>
              <a:rPr lang="en-US" sz="1100" b="1" u="sng" dirty="0" err="1"/>
              <a:t>Github</a:t>
            </a:r>
            <a:r>
              <a:rPr lang="en-US" sz="1100" b="1" u="sng" dirty="0"/>
              <a:t> repo for simplifying running </a:t>
            </a:r>
            <a:r>
              <a:rPr lang="en-US" sz="1100" b="1" u="sng" dirty="0" err="1"/>
              <a:t>Riscof</a:t>
            </a:r>
            <a:r>
              <a:rPr lang="en-US" sz="1100" b="1" u="sng" dirty="0"/>
              <a:t> in a constrained IT environment </a:t>
            </a:r>
          </a:p>
          <a:p>
            <a:pPr marL="0" indent="0">
              <a:buNone/>
            </a:pPr>
            <a:r>
              <a:rPr lang="en-US" sz="1100" u="sng" dirty="0">
                <a:hlinkClick r:id="rId3"/>
              </a:rPr>
              <a:t>https://github.com/InspireSemi/riscof_install_example_DUT</a:t>
            </a:r>
            <a:r>
              <a:rPr lang="en-US" sz="1100" dirty="0"/>
              <a:t> talk.     (see next 2 slides)</a:t>
            </a:r>
          </a:p>
          <a:p>
            <a:pPr marL="0" indent="0">
              <a:buNone/>
            </a:pPr>
            <a:r>
              <a:rPr lang="en-US" sz="1100" dirty="0"/>
              <a:t>Running </a:t>
            </a:r>
            <a:r>
              <a:rPr lang="en-US" sz="1100" dirty="0" err="1"/>
              <a:t>Riscof</a:t>
            </a:r>
            <a:r>
              <a:rPr lang="en-US" sz="1100" dirty="0"/>
              <a:t> has many dependencies</a:t>
            </a:r>
            <a:br>
              <a:rPr lang="en-US" sz="1100" dirty="0"/>
            </a:br>
            <a:r>
              <a:rPr lang="en-US" sz="1100" dirty="0"/>
              <a:t>      including root </a:t>
            </a:r>
            <a:r>
              <a:rPr lang="en-US" sz="1100" dirty="0" err="1"/>
              <a:t>priv</a:t>
            </a:r>
            <a:r>
              <a:rPr lang="en-US" sz="1100" dirty="0"/>
              <a:t> install dependencies that need to install, home ./local/bin, lib, </a:t>
            </a:r>
            <a:r>
              <a:rPr lang="en-US" sz="1100" dirty="0" err="1"/>
              <a:t>sbin</a:t>
            </a:r>
            <a:r>
              <a:rPr lang="en-US" sz="1100" dirty="0"/>
              <a:t>,  </a:t>
            </a:r>
            <a:r>
              <a:rPr lang="en-US" sz="1100" dirty="0" err="1"/>
              <a:t>etc</a:t>
            </a:r>
            <a:endParaRPr lang="en-US" sz="1100" dirty="0"/>
          </a:p>
          <a:p>
            <a:pPr marL="0" indent="0">
              <a:buNone/>
            </a:pPr>
            <a:r>
              <a:rPr lang="en-US" sz="1100" dirty="0" err="1"/>
              <a:t>verif</a:t>
            </a:r>
            <a:r>
              <a:rPr lang="en-US" sz="1100" dirty="0"/>
              <a:t> /validation engineers don’t have experience installing/building, </a:t>
            </a:r>
            <a:r>
              <a:rPr lang="en-US" sz="1100" dirty="0" err="1"/>
              <a:t>etc</a:t>
            </a:r>
            <a:r>
              <a:rPr lang="en-US" sz="1100" dirty="0"/>
              <a:t>  &amp; clone/download, building, installing</a:t>
            </a:r>
          </a:p>
          <a:p>
            <a:pPr marL="0" indent="0">
              <a:buNone/>
            </a:pPr>
            <a:r>
              <a:rPr lang="en-US" sz="1100" dirty="0"/>
              <a:t>RedHat8 – e.g. Z3 is not available as a package under RedHat, z3prover/z3.git</a:t>
            </a:r>
            <a:br>
              <a:rPr lang="en-US" sz="1100" dirty="0"/>
            </a:br>
            <a:r>
              <a:rPr lang="en-US" sz="1100" dirty="0"/>
              <a:t>	Needs to be built from scratch installed in your home directory, easier</a:t>
            </a:r>
            <a:br>
              <a:rPr lang="en-US" sz="1100" dirty="0"/>
            </a:br>
            <a:r>
              <a:rPr lang="en-US" sz="1100" dirty="0"/>
              <a:t>	e.g. OPAM (package </a:t>
            </a:r>
            <a:r>
              <a:rPr lang="en-US" sz="1100" dirty="0" err="1"/>
              <a:t>mgr</a:t>
            </a:r>
            <a:r>
              <a:rPr lang="en-US" sz="1100" dirty="0"/>
              <a:t> for </a:t>
            </a:r>
            <a:r>
              <a:rPr lang="en-US" sz="1100" dirty="0" err="1"/>
              <a:t>Ocaml</a:t>
            </a:r>
            <a:r>
              <a:rPr lang="en-US" sz="1100" dirty="0"/>
              <a:t> ) not available, source not available  - </a:t>
            </a:r>
            <a:br>
              <a:rPr lang="en-US" sz="1100" dirty="0"/>
            </a:br>
            <a:r>
              <a:rPr lang="en-US" sz="1100" dirty="0"/>
              <a:t>	so we have to grab binary</a:t>
            </a:r>
          </a:p>
          <a:p>
            <a:pPr marL="0" indent="0">
              <a:buNone/>
            </a:pPr>
            <a:r>
              <a:rPr lang="en-US" sz="1100" dirty="0"/>
              <a:t>Chip developers don’t use Ubuntu </a:t>
            </a:r>
            <a:br>
              <a:rPr lang="en-US" sz="1100" dirty="0"/>
            </a:br>
            <a:r>
              <a:rPr lang="en-US" sz="1100" dirty="0"/>
              <a:t>	-  all major tool vendors use Windows/RHEL/SLES/</a:t>
            </a:r>
            <a:r>
              <a:rPr lang="en-US" sz="1100" dirty="0" err="1"/>
              <a:t>Centos,RockyLinux</a:t>
            </a:r>
            <a:endParaRPr lang="en-US" sz="1100" dirty="0"/>
          </a:p>
          <a:p>
            <a:pPr marL="0" indent="0">
              <a:buNone/>
            </a:pPr>
            <a:r>
              <a:rPr lang="en-US" sz="1100" dirty="0"/>
              <a:t> Repo has:  an example DUT: YAML, install scripts for RHEL/Ubuntu</a:t>
            </a:r>
            <a:br>
              <a:rPr lang="en-US" sz="1100" dirty="0"/>
            </a:br>
            <a:r>
              <a:rPr lang="en-US" sz="1100" dirty="0"/>
              <a:t>  It: 	Clones Z3, </a:t>
            </a:r>
            <a:br>
              <a:rPr lang="en-US" sz="1100" dirty="0"/>
            </a:br>
            <a:r>
              <a:rPr lang="en-US" sz="1100" dirty="0"/>
              <a:t>	builds in home ~/.local, </a:t>
            </a:r>
            <a:br>
              <a:rPr lang="en-US" sz="1100" dirty="0"/>
            </a:br>
            <a:r>
              <a:rPr lang="en-US" sz="1100" dirty="0"/>
              <a:t>	copies OPAM</a:t>
            </a:r>
            <a:br>
              <a:rPr lang="en-US" sz="1100" dirty="0"/>
            </a:br>
            <a:r>
              <a:rPr lang="en-US" sz="1100" dirty="0"/>
              <a:t>	Installs sail, arch-test, </a:t>
            </a:r>
            <a:r>
              <a:rPr lang="en-US" sz="1100" dirty="0" err="1"/>
              <a:t>riscof</a:t>
            </a:r>
            <a:br>
              <a:rPr lang="en-US" sz="1100" dirty="0"/>
            </a:br>
            <a:r>
              <a:rPr lang="en-US" sz="1100" dirty="0"/>
              <a:t>	Set paths to tools, Sail </a:t>
            </a:r>
            <a:r>
              <a:rPr lang="en-US" sz="1100" dirty="0" err="1"/>
              <a:t>csim</a:t>
            </a:r>
            <a:br>
              <a:rPr lang="en-US" sz="1100" dirty="0"/>
            </a:br>
            <a:r>
              <a:rPr lang="en-US" sz="1100" dirty="0"/>
              <a:t>	has Shell commands to run it all </a:t>
            </a:r>
          </a:p>
          <a:p>
            <a:pPr marL="0" indent="0">
              <a:buNone/>
            </a:pPr>
            <a:r>
              <a:rPr lang="en-US" sz="1100" dirty="0"/>
              <a:t>Inspire model has enough memory to run all tests</a:t>
            </a:r>
          </a:p>
          <a:p>
            <a:pPr marL="0" indent="0">
              <a:buNone/>
            </a:pPr>
            <a:r>
              <a:rPr lang="en-US" sz="1100" dirty="0"/>
              <a:t>This repo and model at same directory level, </a:t>
            </a:r>
            <a:br>
              <a:rPr lang="en-US" sz="1100" dirty="0"/>
            </a:br>
            <a:r>
              <a:rPr lang="en-US" sz="1100" dirty="0"/>
              <a:t>There is a script to run elf-&gt;binary, (freedom bin2hex-&gt;hex64 file) for loading code</a:t>
            </a:r>
            <a:br>
              <a:rPr lang="en-US" sz="1100" dirty="0"/>
            </a:br>
            <a:r>
              <a:rPr lang="en-US" sz="1100" dirty="0"/>
              <a:t> It converts the test to a 64bit binary, backdoor loads it into DUT memory, using  $</a:t>
            </a:r>
            <a:r>
              <a:rPr lang="en-US" sz="1100" dirty="0" err="1"/>
              <a:t>readmemh</a:t>
            </a:r>
            <a:r>
              <a:rPr lang="en-US" sz="1100" dirty="0"/>
              <a:t> tool</a:t>
            </a:r>
            <a:br>
              <a:rPr lang="en-US" sz="1100" dirty="0"/>
            </a:br>
            <a:r>
              <a:rPr lang="en-US" sz="1100" dirty="0"/>
              <a:t> </a:t>
            </a:r>
            <a:r>
              <a:rPr lang="en-US" sz="1100" dirty="0" err="1"/>
              <a:t>Rtl</a:t>
            </a:r>
            <a:r>
              <a:rPr lang="en-US" sz="1100" dirty="0"/>
              <a:t> is in a directory with a binary of the DUT </a:t>
            </a:r>
          </a:p>
          <a:p>
            <a:pPr marL="0" indent="0">
              <a:buNone/>
            </a:pPr>
            <a:r>
              <a:rPr lang="en-US" sz="1100" dirty="0"/>
              <a:t> </a:t>
            </a:r>
            <a:endParaRPr lang="en-US" sz="500" dirty="0"/>
          </a:p>
        </p:txBody>
      </p:sp>
    </p:spTree>
    <p:extLst>
      <p:ext uri="{BB962C8B-B14F-4D97-AF65-F5344CB8AC3E}">
        <p14:creationId xmlns:p14="http://schemas.microsoft.com/office/powerpoint/2010/main" val="129420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fontScale="85000" lnSpcReduction="20000"/>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Verify that issues 4,22,40, 146..149, 189 are all successfully dealt with by </a:t>
            </a:r>
            <a:r>
              <a:rPr lang="en-US" sz="1800" dirty="0" err="1">
                <a:latin typeface="Calibri" panose="020F0502020204030204" pitchFamily="34" charset="0"/>
              </a:rPr>
              <a:t>riscof</a:t>
            </a:r>
            <a:r>
              <a:rPr lang="en-US" sz="1800" dirty="0">
                <a:latin typeface="Calibri" panose="020F0502020204030204" pitchFamily="34" charset="0"/>
              </a:rPr>
              <a:t> framework</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fontScale="85000" lnSpcReduction="20000"/>
          </a:bodyPr>
          <a:lstStyle/>
          <a:p>
            <a:pPr marL="0" indent="0">
              <a:buNone/>
            </a:pPr>
            <a:r>
              <a:rPr lang="en-GB" sz="2000" b="1" u="sng" dirty="0"/>
              <a:t>Outstanding Action Items</a:t>
            </a:r>
            <a:endParaRPr lang="en-US" sz="1800" dirty="0"/>
          </a:p>
          <a:p>
            <a:pPr>
              <a:buFontTx/>
              <a:buChar char="-"/>
            </a:pPr>
            <a:r>
              <a:rPr lang="en-US" sz="1800" dirty="0"/>
              <a:t>Get test failure data for misaligned tests &lt;</a:t>
            </a:r>
            <a:r>
              <a:rPr lang="en-US" sz="1800" dirty="0">
                <a:solidFill>
                  <a:srgbClr val="FF0000"/>
                </a:solidFill>
              </a:rPr>
              <a:t>inspire</a:t>
            </a:r>
            <a:r>
              <a:rPr lang="en-US" sz="1800" dirty="0"/>
              <a:t>&gt;</a:t>
            </a:r>
          </a:p>
          <a:p>
            <a:pPr>
              <a:buFontTx/>
              <a:buChar char="-"/>
            </a:pPr>
            <a:r>
              <a:rPr lang="en-US" sz="1800" dirty="0"/>
              <a:t>Add test failure debug hints in readme &lt;</a:t>
            </a:r>
            <a:r>
              <a:rPr lang="en-US" sz="1800" dirty="0">
                <a:solidFill>
                  <a:srgbClr val="FF0000"/>
                </a:solidFill>
              </a:rPr>
              <a:t>inspire, </a:t>
            </a:r>
            <a:r>
              <a:rPr lang="en-US" sz="1800" dirty="0" err="1">
                <a:solidFill>
                  <a:srgbClr val="FF0000"/>
                </a:solidFill>
              </a:rPr>
              <a:t>incore</a:t>
            </a:r>
            <a:r>
              <a:rPr lang="en-US" sz="1800" dirty="0">
                <a:solidFill>
                  <a:srgbClr val="FF0000"/>
                </a:solidFill>
              </a:rPr>
              <a:t>, </a:t>
            </a:r>
            <a:r>
              <a:rPr lang="en-US" sz="1800" dirty="0" err="1">
                <a:solidFill>
                  <a:srgbClr val="FF0000"/>
                </a:solidFill>
              </a:rPr>
              <a:t>axiomise</a:t>
            </a:r>
            <a:r>
              <a:rPr lang="en-US" sz="1800" dirty="0"/>
              <a:t>&gt;</a:t>
            </a:r>
          </a:p>
          <a:p>
            <a:pPr>
              <a:buFontTx/>
              <a:buChar char="-"/>
            </a:pPr>
            <a:r>
              <a:rPr lang="en-US" sz="1800" dirty="0"/>
              <a:t>find a different place to put coverage reports</a:t>
            </a:r>
            <a:r>
              <a:rPr lang="en-US" sz="1800" dirty="0">
                <a:solidFill>
                  <a:srgbClr val="FF0000"/>
                </a:solidFill>
              </a:rPr>
              <a:t> &lt;Chair - in progress&gt;</a:t>
            </a:r>
          </a:p>
          <a:p>
            <a:pPr>
              <a:buFontTx/>
              <a:buChar char="-"/>
            </a:pPr>
            <a:r>
              <a:rPr lang="en-US" sz="1800" dirty="0"/>
              <a:t>Look for and setup ref-signature-as a service site using docker image of Sail and tests &lt;</a:t>
            </a:r>
            <a:r>
              <a:rPr lang="en-US" sz="1800" dirty="0">
                <a:solidFill>
                  <a:srgbClr val="FF0000"/>
                </a:solidFill>
              </a:rPr>
              <a:t> Chair</a:t>
            </a:r>
            <a:r>
              <a:rPr lang="en-US" sz="1800" dirty="0"/>
              <a:t> &gt; </a:t>
            </a:r>
            <a:r>
              <a:rPr lang="en-US" sz="1800" dirty="0">
                <a:solidFill>
                  <a:schemeClr val="accent2"/>
                </a:solidFill>
              </a:rPr>
              <a:t>drilling down to details</a:t>
            </a:r>
          </a:p>
          <a:p>
            <a:pPr>
              <a:buFontTx/>
              <a:buChar char="-"/>
            </a:pPr>
            <a:r>
              <a:rPr lang="en-US" sz="1800" dirty="0"/>
              <a:t>Update </a:t>
            </a:r>
            <a:r>
              <a:rPr lang="en-US" sz="1800" dirty="0" err="1"/>
              <a:t>std</a:t>
            </a:r>
            <a:r>
              <a:rPr lang="en-US" sz="1800" dirty="0"/>
              <a:t> trap handler for explicit mode &amp; MMU changes, &lt;</a:t>
            </a:r>
            <a:r>
              <a:rPr lang="en-US" sz="1800" dirty="0">
                <a:solidFill>
                  <a:srgbClr val="FF0000"/>
                </a:solidFill>
              </a:rPr>
              <a:t>needs more work and testing</a:t>
            </a:r>
            <a:r>
              <a:rPr lang="en-US" sz="1800" dirty="0"/>
              <a:t>&gt;</a:t>
            </a:r>
          </a:p>
          <a:p>
            <a:pPr>
              <a:buFontTx/>
              <a:buChar char="-"/>
            </a:pPr>
            <a:r>
              <a:rPr lang="en-US" sz="1800" dirty="0"/>
              <a:t>Develop plugins for </a:t>
            </a:r>
            <a:r>
              <a:rPr lang="en-US" sz="1800" dirty="0" err="1"/>
              <a:t>podman</a:t>
            </a:r>
            <a:r>
              <a:rPr lang="en-US" sz="1800" dirty="0"/>
              <a:t> as well as remote container &lt;</a:t>
            </a:r>
            <a:r>
              <a:rPr lang="en-US" sz="1800" dirty="0">
                <a:solidFill>
                  <a:srgbClr val="FF0000"/>
                </a:solidFill>
              </a:rPr>
              <a:t> HC?</a:t>
            </a:r>
            <a:r>
              <a:rPr lang="en-US" sz="1800" dirty="0"/>
              <a:t> &gt;</a:t>
            </a:r>
          </a:p>
          <a:p>
            <a:pPr>
              <a:buFontTx/>
              <a:buChar char="-"/>
            </a:pPr>
            <a:r>
              <a:rPr lang="en-US" sz="1800" dirty="0"/>
              <a:t>Propose new wording for Bare mode encoding restrictions </a:t>
            </a:r>
            <a:r>
              <a:rPr lang="en-US" sz="1800" dirty="0">
                <a:latin typeface="Calibri" panose="020F0502020204030204" pitchFamily="34" charset="0"/>
              </a:rPr>
              <a:t>&lt;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Set up a TG to define </a:t>
            </a:r>
            <a:r>
              <a:rPr lang="en-US" sz="1800" dirty="0" err="1">
                <a:latin typeface="Calibri" panose="020F0502020204030204" pitchFamily="34" charset="0"/>
              </a:rPr>
              <a:t>Async</a:t>
            </a:r>
            <a:r>
              <a:rPr lang="en-US" sz="1800" dirty="0">
                <a:latin typeface="Calibri" panose="020F0502020204030204" pitchFamily="34" charset="0"/>
              </a:rPr>
              <a:t> Event Generator specs (test interface, Model interface, generator SW that can interface to RTL and simulators, sample shims for Spike and Sail &lt;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File </a:t>
            </a:r>
            <a:r>
              <a:rPr lang="en-US" sz="1800" dirty="0" err="1">
                <a:latin typeface="Calibri" panose="020F0502020204030204" pitchFamily="34" charset="0"/>
              </a:rPr>
              <a:t>binutils</a:t>
            </a:r>
            <a:r>
              <a:rPr lang="en-US" sz="1800" dirty="0">
                <a:latin typeface="Calibri" panose="020F0502020204030204" pitchFamily="34" charset="0"/>
              </a:rPr>
              <a:t> update to allow use of rounding mode </a:t>
            </a:r>
            <a:r>
              <a:rPr lang="en-US" sz="1800" dirty="0">
                <a:solidFill>
                  <a:srgbClr val="FF0000"/>
                </a:solidFill>
                <a:latin typeface="Calibri" panose="020F0502020204030204" pitchFamily="34" charset="0"/>
              </a:rPr>
              <a:t>&lt;</a:t>
            </a:r>
            <a:r>
              <a:rPr lang="en-US" sz="1800" dirty="0" err="1">
                <a:solidFill>
                  <a:srgbClr val="FF0000"/>
                </a:solidFill>
                <a:latin typeface="Calibri" panose="020F0502020204030204" pitchFamily="34" charset="0"/>
              </a:rPr>
              <a:t>incore</a:t>
            </a:r>
            <a:r>
              <a:rPr lang="en-US" sz="1800" dirty="0">
                <a:solidFill>
                  <a:srgbClr val="FF0000"/>
                </a:solidFill>
                <a:latin typeface="Calibri" panose="020F0502020204030204" pitchFamily="34" charset="0"/>
              </a:rPr>
              <a:t>&gt;</a:t>
            </a:r>
          </a:p>
          <a:p>
            <a:pPr>
              <a:buFontTx/>
              <a:buChar char="-"/>
            </a:pPr>
            <a:r>
              <a:rPr lang="en-US" sz="1800" dirty="0">
                <a:latin typeface="Calibri" panose="020F0502020204030204" pitchFamily="34" charset="0"/>
              </a:rPr>
              <a:t>(issue #233) Document RVTEST_ISA changes required, add to test format spec &lt;</a:t>
            </a:r>
            <a:r>
              <a:rPr lang="en-US" sz="1800" dirty="0" err="1">
                <a:solidFill>
                  <a:srgbClr val="FF0000"/>
                </a:solidFill>
                <a:latin typeface="Calibri" panose="020F0502020204030204" pitchFamily="34" charset="0"/>
              </a:rPr>
              <a:t>Incore</a:t>
            </a:r>
            <a:r>
              <a:rPr lang="en-US" sz="1800" dirty="0">
                <a:latin typeface="Calibri" panose="020F0502020204030204" pitchFamily="34" charset="0"/>
              </a:rPr>
              <a:t>&gt; </a:t>
            </a:r>
          </a:p>
          <a:p>
            <a:pPr>
              <a:buFontTx/>
              <a:buChar char="-"/>
            </a:pPr>
            <a:r>
              <a:rPr lang="en-US" sz="1800" dirty="0"/>
              <a:t>(issue #203) Add fence test with all set bits) &lt;</a:t>
            </a:r>
            <a:r>
              <a:rPr lang="en-US" sz="1800" dirty="0" err="1">
                <a:solidFill>
                  <a:srgbClr val="FF0000"/>
                </a:solidFill>
              </a:rPr>
              <a:t>Incore</a:t>
            </a:r>
            <a:r>
              <a:rPr lang="en-US" sz="1800" dirty="0"/>
              <a:t>&gt;</a:t>
            </a:r>
          </a:p>
          <a:p>
            <a:pPr>
              <a:buFontTx/>
              <a:buChar char="-"/>
            </a:pPr>
            <a:r>
              <a:rPr lang="en-US" sz="1800" dirty="0"/>
              <a:t>(issue#119) Add </a:t>
            </a:r>
            <a:r>
              <a:rPr lang="en-US" sz="1800" dirty="0" err="1"/>
              <a:t>rm</a:t>
            </a:r>
            <a:r>
              <a:rPr lang="en-US" sz="1800" dirty="0"/>
              <a:t> field </a:t>
            </a:r>
            <a:r>
              <a:rPr lang="en-US" sz="1800" dirty="0" err="1"/>
              <a:t>fence.i</a:t>
            </a:r>
            <a:r>
              <a:rPr lang="en-US" sz="1800" dirty="0"/>
              <a:t>  walking ones test</a:t>
            </a:r>
          </a:p>
          <a:p>
            <a:pPr>
              <a:buFontTx/>
              <a:buChar char="-"/>
            </a:pPr>
            <a:r>
              <a:rPr lang="en-US" sz="1800" dirty="0"/>
              <a:t>(issue #190) Document options for ( 16B sig size)  </a:t>
            </a:r>
            <a:r>
              <a:rPr lang="en-US" sz="1800" dirty="0">
                <a:latin typeface="Calibri" panose="020F0502020204030204" pitchFamily="34" charset="0"/>
              </a:rPr>
              <a:t>&lt;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Delete target directory from main repo branch &lt;</a:t>
            </a:r>
            <a:r>
              <a:rPr lang="en-US" sz="1800" dirty="0" err="1">
                <a:solidFill>
                  <a:srgbClr val="FF0000"/>
                </a:solidFill>
                <a:latin typeface="Calibri" panose="020F0502020204030204" pitchFamily="34" charset="0"/>
              </a:rPr>
              <a:t>Incore</a:t>
            </a:r>
            <a:r>
              <a:rPr lang="en-US" sz="1800" dirty="0">
                <a:latin typeface="Calibri" panose="020F0502020204030204" pitchFamily="34" charset="0"/>
              </a:rPr>
              <a:t>&gt; </a:t>
            </a:r>
          </a:p>
          <a:p>
            <a:pPr>
              <a:buFontTx/>
              <a:buChar char="-"/>
            </a:pPr>
            <a:r>
              <a:rPr lang="en-US" sz="1800" dirty="0">
                <a:latin typeface="Calibri" panose="020F0502020204030204" pitchFamily="34" charset="0"/>
              </a:rPr>
              <a:t>Rewrite test-</a:t>
            </a:r>
            <a:r>
              <a:rPr lang="en-US" sz="1800" dirty="0" err="1">
                <a:latin typeface="Calibri" panose="020F0502020204030204" pitchFamily="34" charset="0"/>
              </a:rPr>
              <a:t>Format_spec</a:t>
            </a:r>
            <a:r>
              <a:rPr lang="en-US" sz="1800" dirty="0">
                <a:latin typeface="Calibri" panose="020F0502020204030204" pitchFamily="34" charset="0"/>
              </a:rPr>
              <a:t>, splitting into test developer guidelines and model requirements</a:t>
            </a:r>
          </a:p>
          <a:p>
            <a:pPr>
              <a:buFontTx/>
              <a:buChar char="-"/>
            </a:pPr>
            <a:endParaRPr lang="en-US" sz="1800" dirty="0"/>
          </a:p>
          <a:p>
            <a:pPr>
              <a:buFontTx/>
              <a:buChar char="-"/>
            </a:pPr>
            <a:endParaRPr lang="en-US" sz="1800" dirty="0"/>
          </a:p>
          <a:p>
            <a:pPr>
              <a:buFontTx/>
              <a:buChar char="-"/>
            </a:pPr>
            <a:endParaRPr lang="en-US" sz="1800" dirty="0">
              <a:latin typeface="Calibri" panose="020F0502020204030204" pitchFamily="34" charset="0"/>
            </a:endParaRPr>
          </a:p>
          <a:p>
            <a:pPr marL="0" indent="0">
              <a:buNone/>
            </a:pPr>
            <a:endParaRPr lang="en-US" sz="1800" dirty="0"/>
          </a:p>
          <a:p>
            <a:pPr marL="0" indent="0">
              <a:buNone/>
            </a:pPr>
            <a:endParaRPr lang="en-US" sz="1600" dirty="0"/>
          </a:p>
          <a:p>
            <a:pPr marL="0" indent="0">
              <a:buNone/>
            </a:pPr>
            <a:endParaRPr lang="en-GB" sz="1600" dirty="0"/>
          </a:p>
          <a:p>
            <a:pPr marL="0" indent="0">
              <a:buNone/>
            </a:pPr>
            <a:endParaRPr lang="en-GB" sz="1200" dirty="0"/>
          </a:p>
        </p:txBody>
      </p:sp>
    </p:spTree>
    <p:extLst>
      <p:ext uri="{BB962C8B-B14F-4D97-AF65-F5344CB8AC3E}">
        <p14:creationId xmlns:p14="http://schemas.microsoft.com/office/powerpoint/2010/main" val="3293446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r>
              <a:rPr lang="en-US" dirty="0"/>
              <a:t>The latest version of the toolchain expects </a:t>
            </a:r>
            <a:r>
              <a:rPr lang="en-US" sz="2400" dirty="0"/>
              <a:t>_</a:t>
            </a:r>
            <a:r>
              <a:rPr lang="en-US" sz="2400" dirty="0" err="1"/>
              <a:t>Zicsr</a:t>
            </a:r>
            <a:r>
              <a:rPr lang="en-US" dirty="0"/>
              <a:t> to be present in the </a:t>
            </a:r>
            <a:r>
              <a:rPr lang="en-US" sz="2400" dirty="0"/>
              <a:t>march</a:t>
            </a:r>
            <a:r>
              <a:rPr lang="en-US" dirty="0"/>
              <a:t> argument for tests which execute </a:t>
            </a:r>
            <a:r>
              <a:rPr lang="en-US" sz="2400" dirty="0" err="1"/>
              <a:t>csr</a:t>
            </a:r>
            <a:r>
              <a:rPr lang="en-US" sz="2400" dirty="0"/>
              <a:t>*</a:t>
            </a:r>
            <a:r>
              <a:rPr lang="en-US" dirty="0"/>
              <a:t> instructions. The current tests do not include this extension in the argument to the </a:t>
            </a:r>
            <a:r>
              <a:rPr lang="en-US" sz="2400" dirty="0"/>
              <a:t>RVTEST_ISA</a:t>
            </a:r>
            <a:r>
              <a:rPr lang="en-US" dirty="0"/>
              <a:t> macro. Any test which needs to include the trap handler (via the </a:t>
            </a:r>
            <a:r>
              <a:rPr lang="en-US" sz="2400" dirty="0" err="1"/>
              <a:t>rvtest_mtrap_routine</a:t>
            </a:r>
            <a:r>
              <a:rPr lang="en-US" dirty="0"/>
              <a:t>) conditionally or unconditionally will have to be updated according to the definition </a:t>
            </a:r>
            <a:r>
              <a:rPr lang="en-US" dirty="0">
                <a:hlinkClick r:id="rId3"/>
              </a:rPr>
              <a:t>here</a:t>
            </a:r>
            <a:r>
              <a:rPr lang="en-US" dirty="0"/>
              <a:t>.</a:t>
            </a:r>
          </a:p>
          <a:p>
            <a:pPr fontAlgn="base"/>
            <a:r>
              <a:rPr lang="en-US" dirty="0"/>
              <a:t>Another solution would be to have a policy to include </a:t>
            </a:r>
            <a:r>
              <a:rPr lang="en-US" sz="2400" dirty="0" err="1"/>
              <a:t>zicsr</a:t>
            </a:r>
            <a:r>
              <a:rPr lang="en-US" dirty="0"/>
              <a:t> in the march string always(if it is present in the </a:t>
            </a:r>
            <a:r>
              <a:rPr lang="en-US" dirty="0" err="1"/>
              <a:t>isa</a:t>
            </a:r>
            <a:r>
              <a:rPr lang="en-US" dirty="0"/>
              <a:t> of input </a:t>
            </a:r>
            <a:r>
              <a:rPr lang="en-US" dirty="0" err="1"/>
              <a:t>yaml</a:t>
            </a:r>
            <a:r>
              <a:rPr lang="en-US" dirty="0"/>
              <a:t>). This would also allow the boot code to contain </a:t>
            </a:r>
            <a:r>
              <a:rPr lang="en-US" dirty="0" err="1"/>
              <a:t>csr</a:t>
            </a:r>
            <a:r>
              <a:rPr lang="en-US" dirty="0"/>
              <a:t> instructions. That way the tests may or may not have the </a:t>
            </a:r>
            <a:r>
              <a:rPr lang="en-US" sz="2400" dirty="0" err="1"/>
              <a:t>Zicsr</a:t>
            </a:r>
            <a:r>
              <a:rPr lang="en-US" dirty="0"/>
              <a:t> explicitly set in the </a:t>
            </a:r>
            <a:r>
              <a:rPr lang="en-US" sz="2400" dirty="0"/>
              <a:t>RVTEST_ISA</a:t>
            </a:r>
            <a:r>
              <a:rPr lang="en-US" dirty="0"/>
              <a:t> string.</a:t>
            </a:r>
          </a:p>
          <a:p>
            <a:pPr fontAlgn="base"/>
            <a:r>
              <a:rPr lang="en-US" dirty="0"/>
              <a:t>The </a:t>
            </a:r>
            <a:r>
              <a:rPr lang="en-US" sz="2400" dirty="0"/>
              <a:t>check</a:t>
            </a:r>
            <a:r>
              <a:rPr lang="en-US" dirty="0"/>
              <a:t> statements in the </a:t>
            </a:r>
            <a:r>
              <a:rPr lang="en-US" sz="2400" dirty="0"/>
              <a:t>RVTEST_CASE</a:t>
            </a:r>
            <a:r>
              <a:rPr lang="en-US" dirty="0"/>
              <a:t> macro drive the conditions for choosing a test. The </a:t>
            </a:r>
            <a:r>
              <a:rPr lang="en-US" sz="2400" dirty="0"/>
              <a:t>RVTEST_ISA</a:t>
            </a:r>
            <a:r>
              <a:rPr lang="en-US" dirty="0"/>
              <a:t> macro is just a indication of the string which should be passed to the </a:t>
            </a:r>
            <a:r>
              <a:rPr lang="en-US" sz="2400" dirty="0"/>
              <a:t>march</a:t>
            </a:r>
            <a:r>
              <a:rPr lang="en-US" dirty="0"/>
              <a:t> argument of </a:t>
            </a:r>
            <a:r>
              <a:rPr lang="en-US" dirty="0" err="1"/>
              <a:t>gcc</a:t>
            </a:r>
            <a:r>
              <a:rPr lang="en-US" dirty="0"/>
              <a:t> while compiling. Adding </a:t>
            </a:r>
            <a:r>
              <a:rPr lang="en-US" sz="2400" dirty="0" err="1"/>
              <a:t>Zicsr</a:t>
            </a:r>
            <a:r>
              <a:rPr lang="en-US" dirty="0"/>
              <a:t> will not affect the test filtering in any way.</a:t>
            </a:r>
            <a:endParaRPr lang="en-US" sz="2200" i="1" dirty="0"/>
          </a:p>
        </p:txBody>
      </p:sp>
    </p:spTree>
    <p:extLst>
      <p:ext uri="{BB962C8B-B14F-4D97-AF65-F5344CB8AC3E}">
        <p14:creationId xmlns:p14="http://schemas.microsoft.com/office/powerpoint/2010/main" val="1567131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77500" lnSpcReduction="20000"/>
          </a:bodyPr>
          <a:lstStyle/>
          <a:p>
            <a:r>
              <a:rPr lang="en-US" dirty="0"/>
              <a:t>The test-format-spec says that the signature should always begin at a 16-byte boundary</a:t>
            </a:r>
          </a:p>
          <a:p>
            <a:r>
              <a:rPr lang="en-US" dirty="0"/>
              <a:t>"it should also end at a 16-byte boundary.</a:t>
            </a:r>
            <a:br>
              <a:rPr lang="en-US" dirty="0"/>
            </a:br>
            <a:r>
              <a:rPr lang="en-US" dirty="0"/>
              <a:t>Due to the above requirements, the </a:t>
            </a:r>
            <a:r>
              <a:rPr lang="en-US" dirty="0">
                <a:hlinkClick r:id="rId3"/>
              </a:rPr>
              <a:t>spike model_test.h</a:t>
            </a:r>
            <a:r>
              <a:rPr lang="en-US" dirty="0"/>
              <a:t> constraints the alignment of the the RVMODEL_DATA_BEGIN and RVMODEL_DATA_END to 16-byte boundaries. This means the RVMODEL_DATA_END is at an offset of n*16 bytes from RVMODEL_DATA_BEGIN.</a:t>
            </a:r>
          </a:p>
          <a:p>
            <a:r>
              <a:rPr lang="en-US" dirty="0"/>
              <a:t>But actual test only have a 4B boundary constraint, so there can be 4,8, or </a:t>
            </a:r>
            <a:r>
              <a:rPr lang="en-US" dirty="0" err="1"/>
              <a:t>nytes</a:t>
            </a:r>
            <a:r>
              <a:rPr lang="en-US" dirty="0"/>
              <a:t> in the signature which are not initialized by the test and can be any value the model decides (which in GCC is 0x0). Hence, if you look at the last </a:t>
            </a:r>
            <a:r>
              <a:rPr lang="en-US" dirty="0">
                <a:hlinkClick r:id="rId4"/>
              </a:rPr>
              <a:t>entries of the reference signature</a:t>
            </a:r>
            <a:r>
              <a:rPr lang="en-US" dirty="0"/>
              <a:t> of  a </a:t>
            </a:r>
            <a:r>
              <a:rPr lang="en-US" dirty="0" err="1"/>
              <a:t>reference_output</a:t>
            </a:r>
            <a:r>
              <a:rPr lang="en-US" dirty="0"/>
              <a:t> they are going to 0's instead of 0xdeadbeef</a:t>
            </a:r>
          </a:p>
          <a:p>
            <a:r>
              <a:rPr lang="en-US" dirty="0"/>
              <a:t>Now, since the extra padded values are controlled by the DUT, they can be anything.</a:t>
            </a:r>
          </a:p>
          <a:p>
            <a:r>
              <a:rPr lang="en-US" dirty="0"/>
              <a:t>Possible solutions:</a:t>
            </a:r>
          </a:p>
          <a:p>
            <a:r>
              <a:rPr lang="en-US" dirty="0"/>
              <a:t>Update the spec to mandate that the values being alignment  padded must be 0xdeadbeef. It shouldn't be 0x0 since the spec mentions </a:t>
            </a:r>
            <a:r>
              <a:rPr lang="en-US" dirty="0">
                <a:hlinkClick r:id="rId5"/>
              </a:rPr>
              <a:t>here </a:t>
            </a:r>
            <a:r>
              <a:rPr lang="en-US" dirty="0"/>
              <a:t>that the signature must be loaded with 0xdeadbeef This will require updating the references and all ported targets. The targets could achieve the above by simply using .align 4,0xdeadbeef instead. No changes to tests.</a:t>
            </a:r>
          </a:p>
          <a:p>
            <a:r>
              <a:rPr lang="en-US" dirty="0"/>
              <a:t>Change the spec to mandate that the signature should end at a 4-byte boundary. This will require all targets to remove any .align 4 from their macros, since by default all test signatures end at a 4-byte boundary. This will require references to be updated. No change to tests.</a:t>
            </a:r>
          </a:p>
          <a:p>
            <a:r>
              <a:rPr lang="en-US" dirty="0"/>
              <a:t>Explicitly pad the tests to align at 16-byte boundaries. This will require updating the tests and the corresponding references. No changes to the model side (or at least that is what I hope).</a:t>
            </a:r>
          </a:p>
        </p:txBody>
      </p:sp>
    </p:spTree>
    <p:extLst>
      <p:ext uri="{BB962C8B-B14F-4D97-AF65-F5344CB8AC3E}">
        <p14:creationId xmlns:p14="http://schemas.microsoft.com/office/powerpoint/2010/main" val="2207338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5C9A-6EE1-1846-A940-6A25BBC03FF4}"/>
              </a:ext>
            </a:extLst>
          </p:cNvPr>
          <p:cNvSpPr>
            <a:spLocks noGrp="1"/>
          </p:cNvSpPr>
          <p:nvPr>
            <p:ph type="ctrTitle"/>
          </p:nvPr>
        </p:nvSpPr>
        <p:spPr>
          <a:xfrm>
            <a:off x="2008909" y="1"/>
            <a:ext cx="9156931" cy="749310"/>
          </a:xfrm>
          <a:solidFill>
            <a:schemeClr val="accent1"/>
          </a:solidFill>
        </p:spPr>
        <p:txBody>
          <a:bodyPr>
            <a:normAutofit fontScale="90000"/>
          </a:bodyPr>
          <a:lstStyle/>
          <a:p>
            <a:pPr>
              <a:lnSpc>
                <a:spcPct val="80000"/>
              </a:lnSpc>
            </a:pPr>
            <a:r>
              <a:rPr lang="en-US" dirty="0" err="1">
                <a:solidFill>
                  <a:schemeClr val="bg1"/>
                </a:solidFill>
              </a:rPr>
              <a:t>Riscof</a:t>
            </a:r>
            <a:r>
              <a:rPr lang="en-US" dirty="0">
                <a:solidFill>
                  <a:schemeClr val="bg1"/>
                </a:solidFill>
              </a:rPr>
              <a:t> Cut-over May 1, 2022</a:t>
            </a:r>
          </a:p>
        </p:txBody>
      </p:sp>
      <p:sp>
        <p:nvSpPr>
          <p:cNvPr id="3" name="Subtitle 2">
            <a:extLst>
              <a:ext uri="{FF2B5EF4-FFF2-40B4-BE49-F238E27FC236}">
                <a16:creationId xmlns:a16="http://schemas.microsoft.com/office/drawing/2014/main" id="{164ADB24-8864-D84D-94EA-04930B796477}"/>
              </a:ext>
            </a:extLst>
          </p:cNvPr>
          <p:cNvSpPr>
            <a:spLocks noGrp="1"/>
          </p:cNvSpPr>
          <p:nvPr>
            <p:ph type="subTitle" idx="1"/>
          </p:nvPr>
        </p:nvSpPr>
        <p:spPr>
          <a:xfrm>
            <a:off x="548640" y="900545"/>
            <a:ext cx="10617200" cy="5957455"/>
          </a:xfrm>
        </p:spPr>
        <p:txBody>
          <a:bodyPr>
            <a:normAutofit fontScale="92500" lnSpcReduction="10000"/>
          </a:bodyPr>
          <a:lstStyle/>
          <a:p>
            <a:pPr algn="l"/>
            <a:r>
              <a:rPr lang="en-US" sz="1600" b="1" dirty="0"/>
              <a:t>Steps for cutover:</a:t>
            </a:r>
          </a:p>
          <a:p>
            <a:pPr algn="l"/>
            <a:r>
              <a:rPr lang="en-US" sz="1600" i="1" dirty="0"/>
              <a:t>1.Talk to </a:t>
            </a:r>
            <a:r>
              <a:rPr lang="en-US" sz="1600" i="1" dirty="0" err="1"/>
              <a:t>openHW</a:t>
            </a:r>
            <a:r>
              <a:rPr lang="en-US" sz="1600" i="1" dirty="0"/>
              <a:t> Mike Thompson, Rick O’Conner loop them in, remove test disclaimer? </a:t>
            </a:r>
            <a:r>
              <a:rPr lang="en-US" sz="1400" i="1" dirty="0"/>
              <a:t>(scheduled and done)</a:t>
            </a:r>
          </a:p>
          <a:p>
            <a:pPr algn="l"/>
            <a:r>
              <a:rPr lang="en-US" sz="1600" dirty="0"/>
              <a:t>2.local Docker container            + CI to keep it up to date</a:t>
            </a:r>
            <a:br>
              <a:rPr lang="en-US" sz="1600" dirty="0"/>
            </a:br>
            <a:r>
              <a:rPr lang="en-US" sz="1800" dirty="0"/>
              <a:t>    </a:t>
            </a:r>
            <a:r>
              <a:rPr lang="en-US" sz="1600" dirty="0"/>
              <a:t>Separate from </a:t>
            </a:r>
            <a:r>
              <a:rPr lang="en-US" sz="1600" dirty="0" err="1"/>
              <a:t>RefSig</a:t>
            </a:r>
            <a:r>
              <a:rPr lang="en-US" sz="1600" dirty="0"/>
              <a:t>-as-a-Svc because adding </a:t>
            </a:r>
            <a:r>
              <a:rPr lang="en-US" sz="1600" dirty="0" err="1"/>
              <a:t>riscof</a:t>
            </a:r>
            <a:r>
              <a:rPr lang="en-US" sz="1600" dirty="0"/>
              <a:t> into container adds a CI dependency that’s avoidable</a:t>
            </a:r>
            <a:br>
              <a:rPr lang="en-US" sz="1800" dirty="0"/>
            </a:br>
            <a:r>
              <a:rPr lang="en-US" sz="1600" dirty="0"/>
              <a:t>3. ensure clear documentation about the 2 ways to run</a:t>
            </a:r>
            <a:br>
              <a:rPr lang="en-US" sz="1200" dirty="0"/>
            </a:br>
            <a:r>
              <a:rPr lang="en-US" sz="1200" dirty="0"/>
              <a:t> 	Local container</a:t>
            </a:r>
            <a:br>
              <a:rPr lang="en-US" sz="1200" dirty="0"/>
            </a:br>
            <a:r>
              <a:rPr lang="en-US" sz="1200" dirty="0"/>
              <a:t> 	build from scratch</a:t>
            </a:r>
            <a:endParaRPr lang="en-US" sz="1100" dirty="0"/>
          </a:p>
          <a:p>
            <a:pPr algn="l"/>
            <a:r>
              <a:rPr lang="en-US" sz="1600" b="1" dirty="0"/>
              <a:t>Gap</a:t>
            </a:r>
            <a:r>
              <a:rPr lang="en-US" sz="1600" dirty="0"/>
              <a:t>: </a:t>
            </a:r>
            <a:r>
              <a:rPr lang="en-US" sz="1600" dirty="0" err="1"/>
              <a:t>readthedocs</a:t>
            </a:r>
            <a:r>
              <a:rPr lang="en-US" sz="1600" dirty="0"/>
              <a:t>  Ensure docs are idiot proof and hand all scenarios</a:t>
            </a:r>
            <a:br>
              <a:rPr lang="en-US" sz="1600" dirty="0"/>
            </a:br>
            <a:r>
              <a:rPr lang="en-US" sz="1600" dirty="0"/>
              <a:t>    </a:t>
            </a:r>
            <a:r>
              <a:rPr lang="en-US" sz="1600" i="1" dirty="0"/>
              <a:t>ex. </a:t>
            </a:r>
            <a:r>
              <a:rPr lang="en-US" sz="1600" dirty="0" err="1"/>
              <a:t>riscof_quickstart</a:t>
            </a:r>
            <a:r>
              <a:rPr lang="en-US" sz="1600" dirty="0"/>
              <a:t>: has “build from scratch; we need to, </a:t>
            </a:r>
            <a:r>
              <a:rPr lang="en-US" sz="1600" i="1" dirty="0"/>
              <a:t>add link to install docker</a:t>
            </a:r>
            <a:br>
              <a:rPr lang="en-US" sz="1600" i="1" dirty="0"/>
            </a:br>
            <a:r>
              <a:rPr lang="en-US" sz="1600" i="1" dirty="0"/>
              <a:t>         (that should be to simply change one flag (in the </a:t>
            </a:r>
            <a:r>
              <a:rPr lang="en-US" sz="1600" i="1" dirty="0" err="1"/>
              <a:t>quickstart</a:t>
            </a:r>
            <a:r>
              <a:rPr lang="en-US" sz="1600" i="1" dirty="0"/>
              <a:t> )</a:t>
            </a:r>
            <a:br>
              <a:rPr lang="en-US" sz="1600" i="1" dirty="0"/>
            </a:br>
            <a:r>
              <a:rPr lang="en-US" sz="1600" i="1" dirty="0"/>
              <a:t>   see </a:t>
            </a:r>
            <a:r>
              <a:rPr lang="en-US" sz="1600" i="1" dirty="0">
                <a:hlinkClick r:id="rId3"/>
              </a:rPr>
              <a:t>https://gitlab.com/incoresemi/riscof-plugins/-/tree/master/sail_cSim#using-docker-with-this-plugin</a:t>
            </a:r>
            <a:endParaRPr lang="en-US" sz="1600" dirty="0"/>
          </a:p>
          <a:p>
            <a:pPr algn="l"/>
            <a:r>
              <a:rPr lang="en-US" sz="1600" b="1" dirty="0"/>
              <a:t>Gap</a:t>
            </a:r>
            <a:r>
              <a:rPr lang="en-US" sz="1600" dirty="0"/>
              <a:t>: we need more people to try this out  (see mass mailing below)</a:t>
            </a:r>
          </a:p>
          <a:p>
            <a:pPr algn="l"/>
            <a:r>
              <a:rPr lang="en-US" sz="1600" i="1" dirty="0"/>
              <a:t>4. Cutover: 	a. make sure </a:t>
            </a:r>
            <a:r>
              <a:rPr lang="en-US" sz="1600" i="1" dirty="0" err="1"/>
              <a:t>riscof</a:t>
            </a:r>
            <a:r>
              <a:rPr lang="en-US" sz="1600" i="1" dirty="0"/>
              <a:t>-dev branch is up-to date with latest trap handler &amp; updated macros, updated README***</a:t>
            </a:r>
            <a:br>
              <a:rPr lang="en-US" sz="1600" i="1" dirty="0"/>
            </a:br>
            <a:r>
              <a:rPr lang="en-US" sz="1600" i="1" dirty="0"/>
              <a:t>	b. add warning to README in main branch and </a:t>
            </a:r>
            <a:r>
              <a:rPr lang="en-US" sz="1600" i="1" dirty="0" err="1"/>
              <a:t>riscov</a:t>
            </a:r>
            <a:r>
              <a:rPr lang="en-US" sz="1600" i="1" dirty="0"/>
              <a:t>-dev branch that cutover will happen Mar 31</a:t>
            </a:r>
            <a:br>
              <a:rPr lang="en-US" sz="1600" i="1" dirty="0"/>
            </a:br>
            <a:r>
              <a:rPr lang="en-US" sz="1600" i="1" dirty="0"/>
              <a:t>	c. Mass mailing: new framework, </a:t>
            </a:r>
            <a:r>
              <a:rPr lang="en-US" sz="1600" i="1" dirty="0" err="1"/>
              <a:t>riscof</a:t>
            </a:r>
            <a:r>
              <a:rPr lang="en-US" sz="1600" i="1" dirty="0"/>
              <a:t>, docs here, need feedback, header, </a:t>
            </a:r>
            <a:r>
              <a:rPr lang="en-US" sz="1600" i="1" dirty="0" err="1"/>
              <a:t>isa</a:t>
            </a:r>
            <a:r>
              <a:rPr lang="en-US" sz="1600" i="1" dirty="0"/>
              <a:t>-string fixes, cutover date</a:t>
            </a:r>
            <a:br>
              <a:rPr lang="en-US" sz="1600" i="1" dirty="0"/>
            </a:br>
            <a:r>
              <a:rPr lang="en-US" sz="1600" i="1" dirty="0"/>
              <a:t>	d. Swap master** arch-test branch with </a:t>
            </a:r>
            <a:r>
              <a:rPr lang="en-US" sz="1600" i="1" dirty="0" err="1"/>
              <a:t>riscof</a:t>
            </a:r>
            <a:r>
              <a:rPr lang="en-US" sz="1600" i="1" dirty="0"/>
              <a:t>-dev branch</a:t>
            </a:r>
          </a:p>
          <a:p>
            <a:pPr algn="l"/>
            <a:r>
              <a:rPr lang="en-US" sz="1600" dirty="0"/>
              <a:t>5</a:t>
            </a:r>
            <a:r>
              <a:rPr lang="en-US" sz="1600" b="1" dirty="0"/>
              <a:t>.</a:t>
            </a:r>
            <a:r>
              <a:rPr lang="en-US" sz="1600" dirty="0"/>
              <a:t>Later:</a:t>
            </a:r>
            <a:r>
              <a:rPr lang="en-US" sz="1600" i="1" dirty="0"/>
              <a:t>	</a:t>
            </a:r>
            <a:r>
              <a:rPr lang="en-US" sz="1600" i="1" dirty="0">
                <a:sym typeface="Wingdings" pitchFamily="2" charset="2"/>
              </a:rPr>
              <a:t></a:t>
            </a:r>
            <a:r>
              <a:rPr lang="en-US" sz="1600" i="1" dirty="0"/>
              <a:t>get </a:t>
            </a:r>
            <a:r>
              <a:rPr lang="en-US" sz="1600" i="1" dirty="0" err="1"/>
              <a:t>podman</a:t>
            </a:r>
            <a:r>
              <a:rPr lang="en-US" sz="1600" i="1" dirty="0"/>
              <a:t> plugin, add link to install </a:t>
            </a:r>
            <a:r>
              <a:rPr lang="en-US" sz="1600" i="1" dirty="0" err="1"/>
              <a:t>podman</a:t>
            </a:r>
            <a:r>
              <a:rPr lang="en-US" sz="1600" i="1" dirty="0"/>
              <a:t> (singularity?)</a:t>
            </a:r>
            <a:br>
              <a:rPr lang="en-US" sz="1600" i="1" dirty="0"/>
            </a:br>
            <a:r>
              <a:rPr lang="en-US" sz="1600" i="1" dirty="0"/>
              <a:t>	</a:t>
            </a:r>
            <a:r>
              <a:rPr lang="en-US" sz="1600" i="1" dirty="0">
                <a:sym typeface="Wingdings" pitchFamily="2" charset="2"/>
              </a:rPr>
              <a:t> remedial tests: RV32D,RV64F,A-extension, Priv1.11,--&gt;1.12</a:t>
            </a:r>
            <a:br>
              <a:rPr lang="en-US" sz="1600" i="1" dirty="0">
                <a:sym typeface="Wingdings" pitchFamily="2" charset="2"/>
              </a:rPr>
            </a:br>
            <a:r>
              <a:rPr lang="en-US" sz="1600" i="1" dirty="0">
                <a:sym typeface="Wingdings" pitchFamily="2" charset="2"/>
              </a:rPr>
              <a:t>	</a:t>
            </a:r>
            <a:r>
              <a:rPr lang="en-US" sz="1600" dirty="0"/>
              <a:t> </a:t>
            </a:r>
            <a:r>
              <a:rPr lang="en-US" sz="1600" dirty="0" err="1"/>
              <a:t>RefSig</a:t>
            </a:r>
            <a:r>
              <a:rPr lang="en-US" sz="1600" dirty="0"/>
              <a:t>-as-a-Service  container + CI to keep it up to date + documentation in #3</a:t>
            </a:r>
            <a:br>
              <a:rPr lang="en-US" sz="1600" dirty="0"/>
            </a:br>
            <a:r>
              <a:rPr lang="en-US" sz="1600" dirty="0"/>
              <a:t>	</a:t>
            </a:r>
            <a:r>
              <a:rPr lang="en-US" sz="1400" dirty="0"/>
              <a:t>     Q: </a:t>
            </a:r>
            <a:r>
              <a:rPr lang="en-US" sz="1400" i="1" dirty="0"/>
              <a:t>What is the method for access control of the system? </a:t>
            </a:r>
            <a:br>
              <a:rPr lang="en-US" sz="1400" i="1" dirty="0"/>
            </a:br>
            <a:r>
              <a:rPr lang="en-US" sz="1400" i="1" dirty="0"/>
              <a:t>	          (i.e. </a:t>
            </a:r>
            <a:r>
              <a:rPr lang="en-US" sz="1400" i="1" dirty="0" err="1"/>
              <a:t>policy&amp;procedures</a:t>
            </a:r>
            <a:r>
              <a:rPr lang="en-US" sz="1400" i="1" dirty="0"/>
              <a:t>, like token based system to track job submission , access control). </a:t>
            </a:r>
            <a:br>
              <a:rPr lang="en-US" sz="1400" i="1" dirty="0"/>
            </a:br>
            <a:r>
              <a:rPr lang="en-US" sz="1400" i="1" dirty="0"/>
              <a:t>	     Q: How many concurrent users should be allowed access? </a:t>
            </a:r>
            <a:br>
              <a:rPr lang="en-US" sz="1400" i="1" dirty="0"/>
            </a:br>
            <a:r>
              <a:rPr lang="en-US" sz="1400" i="1" dirty="0"/>
              <a:t>	          (i.e. control system load &amp; prevent failing jobs due to a lack of resources or taking up a lot of time.</a:t>
            </a:r>
            <a:br>
              <a:rPr lang="en-US" sz="1400" i="1" dirty="0"/>
            </a:br>
            <a:r>
              <a:rPr lang="en-US" sz="1400" i="1" dirty="0"/>
              <a:t>	</a:t>
            </a:r>
            <a:r>
              <a:rPr lang="en-US" sz="1400" i="1" dirty="0">
                <a:sym typeface="Wingdings" pitchFamily="2" charset="2"/>
              </a:rPr>
              <a:t> </a:t>
            </a:r>
            <a:r>
              <a:rPr lang="en-US" sz="1400" b="1" i="1" dirty="0">
                <a:sym typeface="Wingdings" pitchFamily="2" charset="2"/>
              </a:rPr>
              <a:t> </a:t>
            </a:r>
            <a:r>
              <a:rPr lang="en-US" sz="1400" i="1" dirty="0" err="1">
                <a:sym typeface="Wingdings" pitchFamily="2" charset="2"/>
              </a:rPr>
              <a:t>asynch</a:t>
            </a:r>
            <a:r>
              <a:rPr lang="en-US" sz="1400" i="1" dirty="0">
                <a:sym typeface="Wingdings" pitchFamily="2" charset="2"/>
              </a:rPr>
              <a:t> event generator for interrupt and </a:t>
            </a:r>
            <a:br>
              <a:rPr lang="en-US" sz="1400" i="1" dirty="0"/>
            </a:br>
            <a:r>
              <a:rPr lang="en-US" sz="1400" i="1" dirty="0"/>
              <a:t>**	I think we are supposed to rename ”master” to something else, e.g. “main”.     Also: is it time to remove stale branches?</a:t>
            </a:r>
            <a:br>
              <a:rPr lang="en-US" sz="1400" i="1" dirty="0"/>
            </a:br>
            <a:r>
              <a:rPr lang="en-US" sz="1400" i="1" dirty="0"/>
              <a:t>***	Explain that using this now requires </a:t>
            </a:r>
            <a:r>
              <a:rPr lang="en-US" sz="1400" i="1" dirty="0" err="1"/>
              <a:t>YAML+model_test.h+plugins</a:t>
            </a:r>
            <a:r>
              <a:rPr lang="en-US" sz="1400" i="1" dirty="0"/>
              <a:t>. linking to the testbench – but not just the core, the whole SOC?</a:t>
            </a:r>
            <a:br>
              <a:rPr lang="en-US" sz="1400" i="1" dirty="0"/>
            </a:br>
            <a:r>
              <a:rPr lang="en-US" sz="1400" i="1" dirty="0"/>
              <a:t>      	Can we provide default YAML?  Do existing </a:t>
            </a:r>
            <a:r>
              <a:rPr lang="en-US" sz="1400" i="1" dirty="0" err="1"/>
              <a:t>model_test.h.s</a:t>
            </a:r>
            <a:r>
              <a:rPr lang="en-US" sz="1400" i="1" dirty="0"/>
              <a:t>  need to change?</a:t>
            </a:r>
            <a:br>
              <a:rPr lang="en-US" sz="1400" i="1" dirty="0"/>
            </a:br>
            <a:r>
              <a:rPr lang="en-US" sz="1400" i="1" dirty="0"/>
              <a:t>	Remove or modify disclaimers because we have YAML configuration (although primarily misalign support right now)</a:t>
            </a:r>
            <a:br>
              <a:rPr lang="en-US" sz="1400" i="1" dirty="0"/>
            </a:br>
            <a:r>
              <a:rPr lang="en-US" sz="1400" i="1" dirty="0"/>
              <a:t>	Note that CTG macros (e.g. SIGUPD*) don’t match </a:t>
            </a:r>
            <a:r>
              <a:rPr lang="en-US" sz="1400" i="1" dirty="0" err="1"/>
              <a:t>rvtests.h</a:t>
            </a:r>
            <a:r>
              <a:rPr lang="en-US" sz="1400" i="1" dirty="0"/>
              <a:t> macros, and there are many new macros</a:t>
            </a:r>
          </a:p>
        </p:txBody>
      </p:sp>
      <p:sp>
        <p:nvSpPr>
          <p:cNvPr id="5" name="Subtitle 2">
            <a:extLst>
              <a:ext uri="{FF2B5EF4-FFF2-40B4-BE49-F238E27FC236}">
                <a16:creationId xmlns:a16="http://schemas.microsoft.com/office/drawing/2014/main" id="{88660791-7C26-7A4D-8002-96B2CB9B4F4A}"/>
              </a:ext>
            </a:extLst>
          </p:cNvPr>
          <p:cNvSpPr txBox="1">
            <a:spLocks/>
          </p:cNvSpPr>
          <p:nvPr/>
        </p:nvSpPr>
        <p:spPr>
          <a:xfrm>
            <a:off x="9503923" y="1287634"/>
            <a:ext cx="2587450" cy="663211"/>
          </a:xfrm>
          <a:prstGeom prst="rect">
            <a:avLst/>
          </a:prstGeom>
          <a:ln>
            <a:solidFill>
              <a:schemeClr val="accent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Local container:    1.8GB  </a:t>
            </a:r>
            <a:br>
              <a:rPr lang="en-US" sz="1800" dirty="0"/>
            </a:br>
            <a:r>
              <a:rPr lang="en-US" sz="1800" dirty="0"/>
              <a:t> </a:t>
            </a:r>
            <a:r>
              <a:rPr lang="en-US" sz="1400" dirty="0"/>
              <a:t>(toolchain:    1.5GB)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spike: .3GB</a:t>
            </a:r>
            <a:r>
              <a:rPr lang="en-US" sz="1800" dirty="0"/>
              <a:t>)</a:t>
            </a:r>
            <a:endParaRPr lang="en-US" sz="1800" i="1" dirty="0"/>
          </a:p>
        </p:txBody>
      </p:sp>
      <p:sp>
        <p:nvSpPr>
          <p:cNvPr id="6" name="Subtitle 2">
            <a:extLst>
              <a:ext uri="{FF2B5EF4-FFF2-40B4-BE49-F238E27FC236}">
                <a16:creationId xmlns:a16="http://schemas.microsoft.com/office/drawing/2014/main" id="{BFDA6258-0424-0C4F-9E07-472B969A8187}"/>
              </a:ext>
            </a:extLst>
          </p:cNvPr>
          <p:cNvSpPr txBox="1">
            <a:spLocks/>
          </p:cNvSpPr>
          <p:nvPr/>
        </p:nvSpPr>
        <p:spPr>
          <a:xfrm>
            <a:off x="9374275" y="4918779"/>
            <a:ext cx="2587450" cy="908571"/>
          </a:xfrm>
          <a:prstGeom prst="rect">
            <a:avLst/>
          </a:prstGeom>
          <a:ln>
            <a:solidFill>
              <a:schemeClr val="accent1"/>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t>RefSig</a:t>
            </a:r>
            <a:r>
              <a:rPr lang="en-US" sz="1800" dirty="0"/>
              <a:t>-as-a-Service:    1.8GB+</a:t>
            </a:r>
            <a:br>
              <a:rPr lang="en-US" sz="1800" dirty="0"/>
            </a:br>
            <a:r>
              <a:rPr lang="en-US" sz="1800" dirty="0"/>
              <a:t> </a:t>
            </a:r>
            <a:r>
              <a:rPr lang="en-US" sz="1400" dirty="0"/>
              <a:t>(toolchain:    1.5GB) )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.3GB</a:t>
            </a:r>
            <a:r>
              <a:rPr lang="en-US" sz="1800" dirty="0"/>
              <a:t>) +</a:t>
            </a:r>
            <a:br>
              <a:rPr lang="en-US" sz="1800" dirty="0"/>
            </a:br>
            <a:r>
              <a:rPr lang="en-US" sz="1800" dirty="0"/>
              <a:t> </a:t>
            </a:r>
            <a:r>
              <a:rPr lang="en-US" sz="1400" dirty="0"/>
              <a:t>(</a:t>
            </a:r>
            <a:r>
              <a:rPr lang="en-US" sz="1500" dirty="0" err="1"/>
              <a:t>riscof</a:t>
            </a:r>
            <a:r>
              <a:rPr lang="en-US" sz="1500" dirty="0"/>
              <a:t>, plugin)</a:t>
            </a:r>
            <a:endParaRPr lang="en-US" sz="1800" dirty="0"/>
          </a:p>
        </p:txBody>
      </p:sp>
      <p:cxnSp>
        <p:nvCxnSpPr>
          <p:cNvPr id="8" name="Straight Arrow Connector 7">
            <a:extLst>
              <a:ext uri="{FF2B5EF4-FFF2-40B4-BE49-F238E27FC236}">
                <a16:creationId xmlns:a16="http://schemas.microsoft.com/office/drawing/2014/main" id="{5027A8B8-7153-5E4F-8762-35CBA4FFE804}"/>
              </a:ext>
            </a:extLst>
          </p:cNvPr>
          <p:cNvCxnSpPr>
            <a:cxnSpLocks/>
            <a:endCxn id="5" idx="1"/>
          </p:cNvCxnSpPr>
          <p:nvPr/>
        </p:nvCxnSpPr>
        <p:spPr>
          <a:xfrm>
            <a:off x="4931923" y="1619240"/>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91B817-7837-B441-BEBF-CF6A7742FED1}"/>
              </a:ext>
            </a:extLst>
          </p:cNvPr>
          <p:cNvCxnSpPr>
            <a:cxnSpLocks/>
            <a:endCxn id="6" idx="1"/>
          </p:cNvCxnSpPr>
          <p:nvPr/>
        </p:nvCxnSpPr>
        <p:spPr>
          <a:xfrm>
            <a:off x="7821038" y="5373065"/>
            <a:ext cx="155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8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Tree>
    <p:extLst>
      <p:ext uri="{BB962C8B-B14F-4D97-AF65-F5344CB8AC3E}">
        <p14:creationId xmlns:p14="http://schemas.microsoft.com/office/powerpoint/2010/main" val="3714113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Internal Test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r>
              <a:rPr lang="en-US" sz="1100" b="1" u="sng" dirty="0"/>
              <a:t>Required Pre-Defined Variables	</a:t>
            </a:r>
            <a:r>
              <a:rPr lang="en-US" sz="1100" dirty="0"/>
              <a:t>	architecturally defined</a:t>
            </a:r>
            <a:endParaRPr lang="en-US" sz="1100" i="1" u="sng" dirty="0"/>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 </a:t>
            </a:r>
            <a:r>
              <a:rPr lang="en-US" sz="600" dirty="0"/>
              <a:t>**update for H-</a:t>
            </a:r>
            <a:r>
              <a:rPr lang="en-US" sz="6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900" b="1" dirty="0"/>
              <a:t>NUM_SPECD_INTCAUSES</a:t>
            </a:r>
            <a:r>
              <a:rPr lang="en-US" sz="800" b="1" dirty="0"/>
              <a:t>	</a:t>
            </a:r>
            <a:r>
              <a:rPr lang="en-US" sz="900" dirty="0"/>
              <a:t>(defaults to 16) ***fix for H-</a:t>
            </a:r>
            <a:r>
              <a:rPr lang="en-US" sz="900" dirty="0" err="1"/>
              <a:t>ext</a:t>
            </a:r>
            <a:endParaRPr lang="en-US" sz="900" dirty="0"/>
          </a:p>
          <a:p>
            <a:pPr marL="0" indent="0">
              <a:spcBef>
                <a:spcPts val="0"/>
              </a:spcBef>
              <a:buNone/>
            </a:pPr>
            <a:r>
              <a:rPr lang="en-US" sz="900" b="1" dirty="0"/>
              <a:t>NUM_SPECD_EXCPTCAUSES</a:t>
            </a:r>
            <a:r>
              <a:rPr lang="en-US" sz="800" dirty="0"/>
              <a:t>	</a:t>
            </a:r>
            <a:r>
              <a:rPr lang="en-US" sz="900" dirty="0"/>
              <a:t>(defaults to 16</a:t>
            </a:r>
            <a:r>
              <a:rPr lang="en-US" sz="900" b="1" dirty="0"/>
              <a:t>) </a:t>
            </a:r>
            <a:r>
              <a:rPr lang="en-US" sz="900" dirty="0"/>
              <a:t>***fix for H-</a:t>
            </a:r>
            <a:r>
              <a:rPr lang="en-US" sz="900" dirty="0" err="1"/>
              <a:t>ext</a:t>
            </a:r>
            <a:endParaRPr lang="en-US" sz="900"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mtrap_sigptr</a:t>
            </a:r>
            <a:r>
              <a:rPr lang="en-US" sz="900" dirty="0"/>
              <a:t>  	The test must define this between </a:t>
            </a:r>
            <a:r>
              <a:rPr lang="en-US" sz="900" b="1" i="1" dirty="0" err="1"/>
              <a:t>rvmodel_sig_begin</a:t>
            </a:r>
            <a:r>
              <a:rPr lang="en-US" sz="900" b="1" i="1" dirty="0"/>
              <a:t> </a:t>
            </a:r>
            <a:r>
              <a:rPr lang="en-US" sz="900" dirty="0"/>
              <a:t>and</a:t>
            </a:r>
            <a:r>
              <a:rPr lang="en-US" sz="900" b="1" i="1" dirty="0"/>
              <a:t> </a:t>
            </a:r>
            <a:r>
              <a:rPr lang="en-US" sz="900" b="1" i="1" dirty="0" err="1"/>
              <a:t>rvmodel_sig_end</a:t>
            </a:r>
            <a:r>
              <a:rPr lang="en-US" sz="900" dirty="0"/>
              <a:t> to mark where </a:t>
            </a:r>
            <a:br>
              <a:rPr lang="en-US" sz="900" dirty="0"/>
            </a:br>
            <a:r>
              <a:rPr lang="en-US" sz="900" dirty="0"/>
              <a:t>      	normal signatures end and trap signatures begin. </a:t>
            </a:r>
          </a:p>
          <a:p>
            <a:pPr marL="0" indent="0">
              <a:spcBef>
                <a:spcPts val="0"/>
              </a:spcBef>
              <a:buNone/>
            </a:pPr>
            <a:r>
              <a:rPr lang="en-US" sz="900" dirty="0"/>
              <a:t>	***FIXME: need copies per mode, e.g.     </a:t>
            </a:r>
            <a:r>
              <a:rPr lang="en-US" sz="900" b="1" i="1" dirty="0" err="1"/>
              <a:t>strap_sigptr</a:t>
            </a:r>
            <a:r>
              <a:rPr lang="en-US" sz="900" b="1" dirty="0"/>
              <a:t>,  </a:t>
            </a:r>
            <a:r>
              <a:rPr lang="en-US" sz="900" b="1" dirty="0" err="1"/>
              <a:t>vtrap_sigptr</a:t>
            </a:r>
            <a:r>
              <a:rPr lang="en-US" sz="900" b="1" dirty="0"/>
              <a:t>    </a:t>
            </a:r>
          </a:p>
          <a:p>
            <a:pPr marL="0" indent="0">
              <a:spcBef>
                <a:spcPts val="0"/>
              </a:spcBef>
              <a:buNone/>
            </a:pPr>
            <a:r>
              <a:rPr lang="en-US" sz="900" dirty="0" err="1"/>
              <a:t>r</a:t>
            </a:r>
            <a:r>
              <a:rPr lang="en-US" sz="900" b="1" dirty="0" err="1"/>
              <a:t>vtrap_sigptr</a:t>
            </a:r>
            <a:r>
              <a:rPr lang="en-US" sz="900" b="1" dirty="0"/>
              <a:t>. 	</a:t>
            </a:r>
            <a:r>
              <a:rPr lang="en-US" sz="900" dirty="0"/>
              <a:t>The test must define this to delimit where the trap signature starts</a:t>
            </a:r>
            <a:endParaRPr lang="en-US" sz="900" b="1" dirty="0"/>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indent="0">
              <a:spcBef>
                <a:spcPts val="0"/>
              </a:spcBef>
              <a:buNone/>
            </a:pPr>
            <a:r>
              <a:rPr lang="en-US" sz="900" b="1" i="1" dirty="0" err="1"/>
              <a:t>rvtest_trapsig</a:t>
            </a:r>
            <a:r>
              <a:rPr lang="en-US" sz="900" dirty="0"/>
              <a:t>	defines where in the signature area trap signature is stored</a:t>
            </a:r>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rvtest_code_begin</a:t>
            </a:r>
            <a:r>
              <a:rPr lang="en-US" sz="900" dirty="0"/>
              <a:t>	used to relocate code-relative trap status</a:t>
            </a:r>
          </a:p>
          <a:p>
            <a:pPr marL="0" indent="0">
              <a:spcBef>
                <a:spcPts val="0"/>
              </a:spcBef>
              <a:buNone/>
            </a:pPr>
            <a:r>
              <a:rPr lang="en-US" sz="900" b="1" dirty="0" err="1"/>
              <a:t>rvtest_data</a:t>
            </a:r>
            <a:r>
              <a:rPr lang="en-US" sz="900" b="1" dirty="0"/>
              <a:t>_[begin/end]</a:t>
            </a:r>
            <a:r>
              <a:rPr lang="en-US" sz="900" dirty="0"/>
              <a:t>     used to relocate data-relative trap status</a:t>
            </a:r>
          </a:p>
          <a:p>
            <a:pPr marL="0" indent="0">
              <a:spcBef>
                <a:spcPts val="0"/>
              </a:spcBef>
              <a:buNone/>
            </a:pPr>
            <a:r>
              <a:rPr lang="en-US" sz="900" b="1" dirty="0" err="1"/>
              <a:t>rvtest_sig</a:t>
            </a:r>
            <a:r>
              <a:rPr lang="en-US" sz="900" b="1" dirty="0"/>
              <a:t>_[begin/end]       </a:t>
            </a:r>
            <a:r>
              <a:rPr lang="en-US" sz="900" dirty="0"/>
              <a:t>used to define the signature region</a:t>
            </a:r>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Font typeface="Arial" panose="020B0604020202020204" pitchFamily="34" charset="0"/>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Font typeface="Arial" panose="020B0604020202020204" pitchFamily="34" charset="0"/>
              <a:buNone/>
            </a:pPr>
            <a:endParaRPr lang="en-US" sz="1050" b="1" dirty="0"/>
          </a:p>
          <a:p>
            <a:pPr marL="0" indent="0">
              <a:spcBef>
                <a:spcPts val="0"/>
              </a:spcBef>
              <a:buNone/>
            </a:pPr>
            <a:r>
              <a:rPr lang="en-US" sz="1050" b="1" u="sng" dirty="0"/>
              <a:t>Optional  labels</a:t>
            </a:r>
            <a:endParaRPr lang="en-US" sz="1100" u="sng" dirty="0"/>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FENCEI	</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1100" dirty="0"/>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a:solidFill>
                  <a:schemeClr val="hlink"/>
                </a:solidFill>
                <a:latin typeface="Arial"/>
                <a:ea typeface="Arial"/>
                <a:cs typeface="Arial"/>
                <a:sym typeface="Arial"/>
                <a:hlinkClick r:id="rId3"/>
              </a:rPr>
              <a:t>https://riscv.org/regulations/</a:t>
            </a:r>
            <a:endParaRPr sz="2133">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If you have questions about these matters, please contact your company counsel.</a:t>
            </a:r>
            <a:endParaRPr>
              <a:solidFill>
                <a:schemeClr val="dk1"/>
              </a:solidFill>
              <a:latin typeface="Arial"/>
              <a:ea typeface="Arial"/>
              <a:cs typeface="Arial"/>
              <a:sym typeface="Arial"/>
            </a:endParaRPr>
          </a:p>
          <a:p>
            <a:pPr marL="0" indent="0">
              <a:buNone/>
            </a:pPr>
            <a:endParaRPr sz="2133"/>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Example </a:t>
            </a:r>
            <a:r>
              <a:rPr lang="en-GB" b="1" dirty="0" err="1">
                <a:solidFill>
                  <a:schemeClr val="bg1"/>
                </a:solidFill>
              </a:rPr>
              <a:t>riscof</a:t>
            </a:r>
            <a:r>
              <a:rPr lang="en-GB" b="1" dirty="0">
                <a:solidFill>
                  <a:schemeClr val="bg1"/>
                </a:solidFill>
              </a:rPr>
              <a:t> repo</a:t>
            </a:r>
          </a:p>
        </p:txBody>
      </p:sp>
      <p:pic>
        <p:nvPicPr>
          <p:cNvPr id="4" name="Picture 1" descr="https://lh6.googleusercontent.com/xWdLcR3BkryTP0gAbvaeOi4PdnsVK_lVElLHeeTGH8ZkfQdlFyZ7NdEzbAa2PhZNoQmWJ894Pd5B-0oncfAfIhu5zDUS9NWtOfzf1lOFdv-CbqgBazidYDaEKNauiuUWl320WKu3=s0">
            <a:extLst>
              <a:ext uri="{FF2B5EF4-FFF2-40B4-BE49-F238E27FC236}">
                <a16:creationId xmlns:a16="http://schemas.microsoft.com/office/drawing/2014/main" id="{B99908E4-41C7-EE4F-B827-DCA1C10EFCA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5636" y="1454728"/>
            <a:ext cx="11583647" cy="508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2812683659"/>
              </p:ext>
            </p:extLst>
          </p:nvPr>
        </p:nvGraphicFramePr>
        <p:xfrm>
          <a:off x="171008" y="803510"/>
          <a:ext cx="11567853" cy="6187440"/>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pull#270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13-Jul-22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PMP Compliance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1989676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02-jul-22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Abdulwadoodd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a CI script to update the </a:t>
                      </a:r>
                      <a:r>
                        <a:rPr lang="en-US" sz="1200" b="0" i="0" u="none" strike="noStrike" baseline="0" dirty="0" err="1">
                          <a:solidFill>
                            <a:srgbClr val="000000"/>
                          </a:solidFill>
                          <a:effectLst/>
                          <a:latin typeface="Calibri" panose="020F0502020204030204" pitchFamily="34" charset="0"/>
                        </a:rPr>
                        <a:t>encoding.h</a:t>
                      </a:r>
                      <a:r>
                        <a:rPr lang="en-US" sz="1200" b="0" i="0" u="none" strike="noStrike" baseline="0" dirty="0">
                          <a:solidFill>
                            <a:srgbClr val="000000"/>
                          </a:solidFill>
                          <a:effectLst/>
                          <a:latin typeface="Calibri" panose="020F0502020204030204" pitchFamily="34" charset="0"/>
                        </a:rPr>
                        <a:t> file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Will be closed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Require test authors to rebuild </a:t>
                      </a:r>
                      <a:r>
                        <a:rPr lang="en-US" sz="1200" b="0" i="0" u="none" strike="noStrike" baseline="0" dirty="0" err="1">
                          <a:solidFill>
                            <a:srgbClr val="FF0000"/>
                          </a:solidFill>
                          <a:effectLst/>
                          <a:latin typeface="Calibri" panose="020F0502020204030204" pitchFamily="34" charset="0"/>
                        </a:rPr>
                        <a:t>encoding.h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3805600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 </a:t>
                      </a:r>
                      <a:r>
                        <a:rPr lang="en-US" sz="1000" b="0" i="0" u="none" strike="noStrike" baseline="0" dirty="0" err="1">
                          <a:solidFill>
                            <a:srgbClr val="000000"/>
                          </a:solidFill>
                          <a:effectLst/>
                          <a:latin typeface="Calibri" panose="020F0502020204030204" pitchFamily="34" charset="0"/>
                        </a:rPr>
                        <a:t>bilalsakhawat</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changes to enable multiple Privilege Modes in Trap Handler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Review,update</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Split into </a:t>
                      </a:r>
                      <a:r>
                        <a:rPr lang="en-US" sz="1200" b="0" i="0" u="none" strike="noStrike" baseline="0" dirty="0" err="1">
                          <a:solidFill>
                            <a:srgbClr val="FF0000"/>
                          </a:solidFill>
                          <a:effectLst/>
                          <a:latin typeface="Calibri" panose="020F0502020204030204" pitchFamily="34" charset="0"/>
                        </a:rPr>
                        <a:t>arch_test.h</a:t>
                      </a:r>
                      <a:r>
                        <a:rPr lang="en-US" sz="1200" b="0" i="0" u="none" strike="noStrike" baseline="0" dirty="0">
                          <a:solidFill>
                            <a:srgbClr val="FF0000"/>
                          </a:solidFill>
                          <a:effectLst/>
                          <a:latin typeface="Calibri" panose="020F0502020204030204" pitchFamily="34" charset="0"/>
                        </a:rPr>
                        <a:t>, </a:t>
                      </a:r>
                      <a:r>
                        <a:rPr lang="en-US" sz="1200" b="0" i="0" u="none" strike="noStrike" baseline="0" dirty="0" err="1">
                          <a:solidFill>
                            <a:srgbClr val="FF0000"/>
                          </a:solidFill>
                          <a:effectLst/>
                          <a:latin typeface="Calibri" panose="020F0502020204030204" pitchFamily="34" charset="0"/>
                        </a:rPr>
                        <a:t>test_case.h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335599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DTowersM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RVTEST_CASE </a:t>
                      </a:r>
                      <a:r>
                        <a:rPr lang="en-US" sz="1200" b="0" i="0" u="none" strike="noStrike" baseline="0" dirty="0" err="1">
                          <a:solidFill>
                            <a:srgbClr val="000000"/>
                          </a:solidFill>
                          <a:effectLst/>
                          <a:latin typeface="Calibri" panose="020F0502020204030204" pitchFamily="34" charset="0"/>
                        </a:rPr>
                        <a:t>d_fsd</a:t>
                      </a:r>
                      <a:r>
                        <a:rPr lang="en-US" sz="1200" b="0" i="0" u="none" strike="noStrike" baseline="0" dirty="0">
                          <a:solidFill>
                            <a:srgbClr val="000000"/>
                          </a:solidFill>
                          <a:effectLst/>
                          <a:latin typeface="Calibri" panose="020F0502020204030204" pitchFamily="34" charset="0"/>
                        </a:rPr>
                        <a:t>-align and </a:t>
                      </a:r>
                      <a:r>
                        <a:rPr lang="en-US" sz="1200" b="0" i="0" u="none" strike="noStrike" baseline="0" dirty="0" err="1">
                          <a:solidFill>
                            <a:srgbClr val="000000"/>
                          </a:solidFill>
                          <a:effectLst/>
                          <a:latin typeface="Calibri" panose="020F0502020204030204" pitchFamily="34" charset="0"/>
                        </a:rPr>
                        <a:t>d_fld</a:t>
                      </a:r>
                      <a:r>
                        <a:rPr lang="en-US" sz="1200" b="0" i="0" u="none" strike="noStrike" baseline="0" dirty="0">
                          <a:solidFill>
                            <a:srgbClr val="000000"/>
                          </a:solidFill>
                          <a:effectLst/>
                          <a:latin typeface="Calibri" panose="020F0502020204030204" pitchFamily="34" charset="0"/>
                        </a:rPr>
                        <a:t>-align regex typo</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Fixed with new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But new tests haven’t been merged yet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92746081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Abdulwadoodd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Complete PMPCFG  </a:t>
                      </a:r>
                      <a:r>
                        <a:rPr lang="en-US" sz="1200" b="0" i="0" u="none" strike="noStrike" baseline="0" dirty="0" err="1">
                          <a:solidFill>
                            <a:srgbClr val="000000"/>
                          </a:solidFill>
                          <a:effectLst/>
                          <a:latin typeface="Calibri" panose="020F0502020204030204" pitchFamily="34" charset="0"/>
                        </a:rPr>
                        <a:t>abd</a:t>
                      </a:r>
                      <a:r>
                        <a:rPr lang="en-US" sz="1200" b="0" i="0" u="none" strike="noStrike" baseline="0" dirty="0">
                          <a:solidFill>
                            <a:srgbClr val="000000"/>
                          </a:solidFill>
                          <a:effectLst/>
                          <a:latin typeface="Calibri" panose="020F0502020204030204" pitchFamily="34" charset="0"/>
                        </a:rPr>
                        <a:t> PMPADDR CSRs are not supported for 64 PMP entries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Will be 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By rebuilding </a:t>
                      </a:r>
                      <a:r>
                        <a:rPr lang="en-US" sz="1200" b="0" i="0" u="none" strike="noStrike" baseline="0" dirty="0" err="1">
                          <a:solidFill>
                            <a:srgbClr val="FF0000"/>
                          </a:solidFill>
                          <a:effectLst/>
                          <a:latin typeface="Calibri" panose="020F0502020204030204" pitchFamily="34" charset="0"/>
                        </a:rPr>
                        <a:t>encoding.h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6824515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15-Jun-22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Miogul</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 in privilege/misaligned load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Submit PR after testing new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39383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KinsaQamar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COMPLIANCE on </a:t>
                      </a:r>
                      <a:r>
                        <a:rPr lang="en-US" sz="1200" b="0" i="0" u="none" strike="noStrike" baseline="0" dirty="0" err="1">
                          <a:solidFill>
                            <a:srgbClr val="000000"/>
                          </a:solidFill>
                          <a:effectLst/>
                          <a:latin typeface="Calibri" panose="020F0502020204030204" pitchFamily="34" charset="0"/>
                        </a:rPr>
                        <a:t>SweRV</a:t>
                      </a:r>
                      <a:r>
                        <a:rPr lang="en-US" sz="1200" b="0" i="0" u="none" strike="noStrike" baseline="0" dirty="0">
                          <a:solidFill>
                            <a:srgbClr val="000000"/>
                          </a:solidFill>
                          <a:effectLst/>
                          <a:latin typeface="Calibri" panose="020F0502020204030204" pitchFamily="34" charset="0"/>
                        </a:rPr>
                        <a:t> EL2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discuss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44463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02-Jun-22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new PMP verification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62206275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Pull#252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kuopinghsu</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fix error on BSD diff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Did’t</a:t>
                      </a:r>
                      <a:r>
                        <a:rPr lang="en-US" sz="1200" b="0" i="0" u="none" strike="noStrike" baseline="0" dirty="0">
                          <a:solidFill>
                            <a:srgbClr val="FF0000"/>
                          </a:solidFill>
                          <a:effectLst/>
                          <a:latin typeface="Calibri" panose="020F0502020204030204" pitchFamily="34" charset="0"/>
                        </a:rPr>
                        <a:t> pass CI</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9695182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01-jun-22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marcfedorow</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makefrags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N/A</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Makefrags</a:t>
                      </a:r>
                      <a:r>
                        <a:rPr lang="en-US" sz="1200" b="0" i="0" u="none" strike="noStrike" baseline="0" dirty="0">
                          <a:solidFill>
                            <a:srgbClr val="FF0000"/>
                          </a:solidFill>
                          <a:effectLst/>
                          <a:latin typeface="Calibri" panose="020F0502020204030204" pitchFamily="34" charset="0"/>
                        </a:rPr>
                        <a:t> no longer used, remove all</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5427253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Zhongxixuzhi</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some float/double cases are not right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Coments</a:t>
                      </a:r>
                      <a:r>
                        <a:rPr lang="en-US" sz="1200" b="0" i="0" u="none" strike="noStrike" baseline="0" dirty="0">
                          <a:solidFill>
                            <a:srgbClr val="FF0000"/>
                          </a:solidFill>
                          <a:effectLst/>
                          <a:latin typeface="Calibri" panose="020F0502020204030204" pitchFamily="34" charset="0"/>
                        </a:rPr>
                        <a:t> wrong, tests are correct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37046054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18-may-22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FPU: missing test for FS bits of </a:t>
                      </a:r>
                      <a:r>
                        <a:rPr lang="en-US" sz="1200" b="0" i="0" u="none" strike="noStrike" baseline="0" dirty="0" err="1">
                          <a:solidFill>
                            <a:srgbClr val="000000"/>
                          </a:solidFill>
                          <a:effectLst/>
                          <a:latin typeface="Calibri" panose="020F0502020204030204" pitchFamily="34" charset="0"/>
                        </a:rPr>
                        <a:t>Mstatus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Being 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185441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bugs in D test macros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Fixes 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750661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07-ap-22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Duncaningram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Toolchain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investigation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Maybe need to change march string?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264347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29-Mar-22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Crypto Scalar updates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9567247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15-Mar-22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yungchinghsiao</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cases for P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554424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10-Mar-22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ptprasanna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RV64F Extension's all instructions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6442114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28-Feb-22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hemanthkumar17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Zfh</a:t>
                      </a:r>
                      <a:r>
                        <a:rPr lang="en-US" sz="1200" b="0" i="0" u="none" strike="noStrike" baseline="0" dirty="0">
                          <a:solidFill>
                            <a:srgbClr val="000000"/>
                          </a:solidFill>
                          <a:effectLst/>
                          <a:latin typeface="Calibri" panose="020F0502020204030204" pitchFamily="34" charset="0"/>
                        </a:rPr>
                        <a:t> extension support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Awaiting changes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fixes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3712980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#233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23-Feb-22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pawks</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Update </a:t>
                      </a:r>
                      <a:r>
                        <a:rPr lang="en-US" sz="1200" b="0" i="0" u="none" strike="noStrike" baseline="0" dirty="0" err="1">
                          <a:solidFill>
                            <a:srgbClr val="000000"/>
                          </a:solidFill>
                          <a:effectLst/>
                          <a:latin typeface="Calibri" panose="020F0502020204030204" pitchFamily="34" charset="0"/>
                        </a:rPr>
                        <a:t>isa</a:t>
                      </a:r>
                      <a:r>
                        <a:rPr lang="en-US" sz="1200" b="0" i="0" u="none" strike="noStrike" baseline="0" dirty="0">
                          <a:solidFill>
                            <a:srgbClr val="000000"/>
                          </a:solidFill>
                          <a:effectLst/>
                          <a:latin typeface="Calibri" panose="020F0502020204030204" pitchFamily="34" charset="0"/>
                        </a:rPr>
                        <a:t> for privilege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a simple fix to </a:t>
                      </a:r>
                      <a:r>
                        <a:rPr lang="en-US" sz="1200" b="0" i="0" u="none" strike="noStrike" baseline="0" dirty="0" err="1">
                          <a:solidFill>
                            <a:srgbClr val="FF0000"/>
                          </a:solidFill>
                          <a:effectLst/>
                          <a:latin typeface="Calibri" panose="020F0502020204030204" pitchFamily="34" charset="0"/>
                        </a:rPr>
                        <a:t>rvtest.h</a:t>
                      </a:r>
                      <a:r>
                        <a:rPr lang="en-US" sz="1200" b="0" i="0" u="none" strike="noStrike" baseline="0" dirty="0">
                          <a:solidFill>
                            <a:srgbClr val="FF0000"/>
                          </a:solidFill>
                          <a:effectLst/>
                          <a:latin typeface="Calibri" panose="020F0502020204030204" pitchFamily="34" charset="0"/>
                        </a:rPr>
                        <a:t> macro def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014330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24-jan-22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Bitmanip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0695833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Can be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211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19-sep-21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Neelgala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default rvtest_data should be 16-bytes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749906240"/>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The 16-byte signature boundary issue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872133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6329359"/>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31-jul-20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r>
                        <a:rPr lang="en-US" sz="1200" b="0" i="0" u="none" strike="noStrike" dirty="0">
                          <a:solidFill>
                            <a:srgbClr val="000000"/>
                          </a:solidFill>
                          <a:effectLst/>
                          <a:latin typeface="Calibri" panose="020F0502020204030204" pitchFamily="34" charset="0"/>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45339751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376405449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01-Dec-20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59096751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40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4-Feb-19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debs-</a:t>
                      </a:r>
                      <a:r>
                        <a:rPr lang="en-US" sz="1200" b="0" i="0" u="none" strike="noStrike" dirty="0" err="1">
                          <a:solidFill>
                            <a:srgbClr val="000000"/>
                          </a:solidFill>
                          <a:effectLst/>
                          <a:latin typeface="Calibri" panose="020F0502020204030204" pitchFamily="34" charset="0"/>
                        </a:rPr>
                        <a:t>sifive</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Usage of </a:t>
                      </a:r>
                      <a:r>
                        <a:rPr lang="en-US" sz="1200" b="0" i="0" u="none" strike="noStrike" dirty="0" err="1">
                          <a:solidFill>
                            <a:srgbClr val="000000"/>
                          </a:solidFill>
                          <a:effectLst/>
                          <a:latin typeface="Calibri" panose="020F0502020204030204" pitchFamily="34" charset="0"/>
                        </a:rPr>
                        <a:t>tohost</a:t>
                      </a:r>
                      <a:r>
                        <a:rPr lang="en-US" sz="1200" b="0" i="0" u="none" strike="noStrike" dirty="0">
                          <a:solidFill>
                            <a:srgbClr val="000000"/>
                          </a:solidFill>
                          <a:effectLst/>
                          <a:latin typeface="Calibri" panose="020F0502020204030204" pitchFamily="34" charset="0"/>
                        </a:rPr>
                        <a:t>/</a:t>
                      </a:r>
                      <a:r>
                        <a:rPr lang="en-US" sz="1200" b="0" i="0" u="none" strike="noStrike" dirty="0" err="1">
                          <a:solidFill>
                            <a:srgbClr val="000000"/>
                          </a:solidFill>
                          <a:effectLst/>
                          <a:latin typeface="Calibri" panose="020F0502020204030204" pitchFamily="34" charset="0"/>
                        </a:rPr>
                        <a:t>fromhost</a:t>
                      </a:r>
                      <a:r>
                        <a:rPr lang="en-US" sz="1200" b="0" i="0" u="none" strike="noStrike" dirty="0">
                          <a:solidFill>
                            <a:srgbClr val="000000"/>
                          </a:solidFill>
                          <a:effectLst/>
                          <a:latin typeface="Calibri" panose="020F0502020204030204" pitchFamily="34" charset="0"/>
                        </a:rPr>
                        <a:t> should be removed</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r>
                        <a:rPr lang="en-US" sz="1200" dirty="0"/>
                        <a:t>Now</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84114027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a:solidFill>
                            <a:srgbClr val="000000"/>
                          </a:solidFill>
                          <a:effectLst/>
                          <a:latin typeface="Calibri" panose="020F0502020204030204" pitchFamily="34" charset="0"/>
                        </a:rPr>
                        <a:t>brouhaha</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956526190"/>
                  </a:ext>
                </a:extLst>
              </a:tr>
              <a:tr h="82492">
                <a:tc>
                  <a:txBody>
                    <a:bodyPr/>
                    <a:lstStyle/>
                    <a:p>
                      <a:pPr algn="r" rtl="0" fontAlgn="b"/>
                      <a:r>
                        <a:rPr lang="en-US" sz="1200" b="1" i="0" u="none" strike="noStrike" dirty="0">
                          <a:solidFill>
                            <a:srgbClr val="000000"/>
                          </a:solidFill>
                          <a:effectLst/>
                          <a:latin typeface="Calibri" panose="020F0502020204030204" pitchFamily="34" charset="0"/>
                        </a:rPr>
                        <a:t>#4</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03-Jul-2018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err="1">
                          <a:solidFill>
                            <a:srgbClr val="000000"/>
                          </a:solidFill>
                          <a:effectLst/>
                          <a:latin typeface="Calibri" panose="020F0502020204030204" pitchFamily="34" charset="0"/>
                        </a:rPr>
                        <a:t>Kasanovic</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Section 2.3 Target Environment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endParaRPr lang="en-US" sz="1200" b="0" i="0" u="none" strike="noStrike" dirty="0">
                        <a:solidFill>
                          <a:srgbClr val="000000"/>
                        </a:solidFill>
                        <a:effectLst/>
                        <a:latin typeface="Calibri" panose="020F0502020204030204" pitchFamily="34" charset="0"/>
                      </a:endParaRP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dirty="0"/>
                        <a:t>Will be closed in V3</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534624588"/>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2"/>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0" indent="0">
              <a:buNone/>
            </a:pPr>
            <a:r>
              <a:rPr lang="en-US" sz="1400" dirty="0"/>
              <a:t>0.     </a:t>
            </a:r>
            <a:r>
              <a:rPr lang="en-US" sz="1400" b="1" dirty="0"/>
              <a:t>Looking for more admins, maintainers for </a:t>
            </a:r>
            <a:r>
              <a:rPr lang="en-US" sz="1400" b="1" dirty="0" err="1"/>
              <a:t>riscv</a:t>
            </a:r>
            <a:r>
              <a:rPr lang="en-US" sz="1400" b="1" dirty="0"/>
              <a:t>-arch-test git repo !!</a:t>
            </a:r>
            <a:endParaRPr lang="en-US" sz="1400" dirty="0"/>
          </a:p>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FP status</a:t>
            </a:r>
          </a:p>
          <a:p>
            <a:pPr marL="857250" lvl="1" indent="-400050">
              <a:buFont typeface="+mj-lt"/>
              <a:buAutoNum type="romanUcPeriod"/>
            </a:pPr>
            <a:r>
              <a:rPr lang="en-US" sz="1000" dirty="0"/>
              <a:t>Other status</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Running </a:t>
            </a:r>
            <a:r>
              <a:rPr lang="en-US" sz="1600" dirty="0" err="1"/>
              <a:t>Riscof</a:t>
            </a:r>
            <a:r>
              <a:rPr lang="en-US" sz="1600" dirty="0"/>
              <a:t> in an IT constrained environment</a:t>
            </a:r>
          </a:p>
          <a:p>
            <a:pPr lvl="1">
              <a:buFont typeface="+mj-lt"/>
              <a:buAutoNum type="arabicPeriod"/>
            </a:pPr>
            <a:r>
              <a:rPr lang="en-US" sz="1600" dirty="0"/>
              <a:t>Making Jenkins tests be more C/I friendly</a:t>
            </a:r>
          </a:p>
          <a:p>
            <a:pPr lvl="1">
              <a:buFont typeface="+mj-lt"/>
              <a:buAutoNum type="arabicPeriod"/>
            </a:pPr>
            <a:r>
              <a:rPr lang="en-US" sz="1600" dirty="0"/>
              <a:t>Supporting </a:t>
            </a:r>
            <a:r>
              <a:rPr lang="en-US" sz="1600" dirty="0" err="1"/>
              <a:t>Zicntr</a:t>
            </a:r>
            <a:r>
              <a:rPr lang="en-US" sz="1600" dirty="0"/>
              <a:t> and </a:t>
            </a:r>
            <a:r>
              <a:rPr lang="en-US" sz="1600" dirty="0" err="1"/>
              <a:t>Zihpm</a:t>
            </a:r>
            <a:r>
              <a:rPr lang="en-US" sz="1600" dirty="0"/>
              <a:t> testing</a:t>
            </a:r>
          </a:p>
          <a:p>
            <a:pPr lvl="1">
              <a:buFont typeface="+mj-lt"/>
              <a:buAutoNum type="arabicPeriod"/>
            </a:pPr>
            <a:r>
              <a:rPr lang="en-US" sz="1600" dirty="0"/>
              <a:t>Supporting Trace/Debug testing, </a:t>
            </a:r>
          </a:p>
          <a:p>
            <a:pPr lvl="1">
              <a:buFont typeface="+mj-lt"/>
              <a:buAutoNum type="arabicPeriod"/>
            </a:pPr>
            <a:r>
              <a:rPr lang="en-US" sz="1600" dirty="0">
                <a:solidFill>
                  <a:schemeClr val="bg1">
                    <a:lumMod val="75000"/>
                  </a:schemeClr>
                </a:solidFill>
              </a:rPr>
              <a:t>Issue/PR resolution status</a:t>
            </a:r>
          </a:p>
          <a:p>
            <a:pPr lvl="1">
              <a:buFont typeface="+mj-lt"/>
              <a:buAutoNum type="arabicPeriod"/>
            </a:pPr>
            <a:r>
              <a:rPr lang="en-US" sz="1600" dirty="0" err="1">
                <a:solidFill>
                  <a:schemeClr val="bg1">
                    <a:lumMod val="75000"/>
                  </a:schemeClr>
                </a:solidFill>
              </a:rPr>
              <a:t>Priv</a:t>
            </a:r>
            <a:r>
              <a:rPr lang="en-US" sz="1600" dirty="0">
                <a:solidFill>
                  <a:schemeClr val="bg1">
                    <a:lumMod val="75000"/>
                  </a:schemeClr>
                </a:solidFill>
              </a:rPr>
              <a:t> mode testing – methodology and previous work</a:t>
            </a:r>
          </a:p>
          <a:p>
            <a:pPr lvl="2">
              <a:buFont typeface="+mj-lt"/>
              <a:buAutoNum type="arabicPeriod"/>
            </a:pPr>
            <a:r>
              <a:rPr lang="en-US" sz="1200" dirty="0">
                <a:solidFill>
                  <a:schemeClr val="bg1">
                    <a:lumMod val="75000"/>
                  </a:schemeClr>
                </a:solidFill>
              </a:rPr>
              <a:t>How should we implement explicit mode changes inside a test</a:t>
            </a:r>
          </a:p>
          <a:p>
            <a:pPr lvl="1">
              <a:buFont typeface="+mj-lt"/>
              <a:buAutoNum type="arabicPeriod"/>
            </a:pPr>
            <a:r>
              <a:rPr lang="en-US" sz="1600" dirty="0">
                <a:solidFill>
                  <a:schemeClr val="bg1">
                    <a:lumMod val="65000"/>
                  </a:schemeClr>
                </a:solidFill>
              </a:rPr>
              <a:t>Discussion: other steps for Migration to Framework v.3.0 (</a:t>
            </a:r>
            <a:r>
              <a:rPr lang="en-US" sz="1600" dirty="0" err="1">
                <a:solidFill>
                  <a:schemeClr val="bg1">
                    <a:lumMod val="65000"/>
                  </a:schemeClr>
                </a:solidFill>
              </a:rPr>
              <a:t>riscof</a:t>
            </a:r>
            <a:r>
              <a:rPr lang="en-US" sz="1600" dirty="0">
                <a:solidFill>
                  <a:schemeClr val="bg1">
                    <a:lumMod val="65000"/>
                  </a:schemeClr>
                </a:solidFill>
              </a:rPr>
              <a:t>). (blocking items):   </a:t>
            </a:r>
            <a:endParaRPr lang="en-US" sz="12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err="1">
                <a:solidFill>
                  <a:schemeClr val="bg1">
                    <a:lumMod val="50000"/>
                  </a:schemeClr>
                </a:solidFill>
              </a:rPr>
              <a:t>Asynch</a:t>
            </a:r>
            <a:r>
              <a:rPr lang="en-US" sz="1600" dirty="0">
                <a:solidFill>
                  <a:schemeClr val="bg1">
                    <a:lumMod val="50000"/>
                  </a:schemeClr>
                </a:solidFill>
              </a:rPr>
              <a:t> Event Generator TG – next steps (under auspices of Simulator SIG) need for interrupts, LR/SC, </a:t>
            </a:r>
            <a:r>
              <a:rPr lang="en-US" sz="1600" dirty="0" err="1">
                <a:solidFill>
                  <a:schemeClr val="bg1">
                    <a:lumMod val="50000"/>
                  </a:schemeClr>
                </a:solidFill>
              </a:rPr>
              <a:t>WRS.xxx</a:t>
            </a:r>
            <a:r>
              <a:rPr lang="en-US" sz="1600" dirty="0">
                <a:solidFill>
                  <a:schemeClr val="bg1">
                    <a:lumMod val="50000"/>
                  </a:schemeClr>
                </a:solidFill>
              </a:rPr>
              <a:t>, </a:t>
            </a:r>
            <a:r>
              <a:rPr lang="en-US" sz="1600" dirty="0" err="1">
                <a:solidFill>
                  <a:schemeClr val="bg1">
                    <a:lumMod val="50000"/>
                  </a:schemeClr>
                </a:solidFill>
              </a:rPr>
              <a:t>Zicntr</a:t>
            </a:r>
            <a:r>
              <a:rPr lang="en-US" sz="1600" dirty="0">
                <a:solidFill>
                  <a:schemeClr val="bg1">
                    <a:lumMod val="50000"/>
                  </a:schemeClr>
                </a:solidFill>
              </a:rPr>
              <a:t>)</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2">
              <a:buFont typeface="+mj-lt"/>
              <a:buAutoNum type="alphaLcParenR"/>
            </a:pPr>
            <a:r>
              <a:rPr lang="en-US" sz="1200" dirty="0">
                <a:solidFill>
                  <a:schemeClr val="bg1">
                    <a:lumMod val="75000"/>
                  </a:schemeClr>
                </a:solidFill>
              </a:rPr>
              <a:t>add trap handlers for S, VS modes to handle VM</a:t>
            </a:r>
          </a:p>
          <a:p>
            <a:pPr lvl="2">
              <a:buFont typeface="+mj-lt"/>
              <a:buAutoNum type="alphaLcParenR"/>
            </a:pPr>
            <a:r>
              <a:rPr lang="en-US" sz="1200" dirty="0">
                <a:solidFill>
                  <a:schemeClr val="bg1">
                    <a:lumMod val="75000"/>
                  </a:schemeClr>
                </a:solidFill>
              </a:rPr>
              <a:t>Compile a definitive list of architectural options</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5CCD-A3C7-4D4C-8BB3-EE0359ACF07D}"/>
              </a:ext>
            </a:extLst>
          </p:cNvPr>
          <p:cNvSpPr>
            <a:spLocks noGrp="1"/>
          </p:cNvSpPr>
          <p:nvPr>
            <p:ph type="title"/>
          </p:nvPr>
        </p:nvSpPr>
        <p:spPr/>
        <p:txBody>
          <a:bodyPr/>
          <a:lstStyle/>
          <a:p>
            <a:pPr algn="ctr"/>
            <a:r>
              <a:rPr lang="en-US" b="1" dirty="0" err="1"/>
              <a:t>riscof_install_example_DUT</a:t>
            </a:r>
            <a:endParaRPr lang="en-US" dirty="0"/>
          </a:p>
        </p:txBody>
      </p:sp>
      <p:sp>
        <p:nvSpPr>
          <p:cNvPr id="3" name="Content Placeholder 2">
            <a:extLst>
              <a:ext uri="{FF2B5EF4-FFF2-40B4-BE49-F238E27FC236}">
                <a16:creationId xmlns:a16="http://schemas.microsoft.com/office/drawing/2014/main" id="{3D233ACF-94F2-A244-BC88-6114B2A8943D}"/>
              </a:ext>
            </a:extLst>
          </p:cNvPr>
          <p:cNvSpPr>
            <a:spLocks noGrp="1"/>
          </p:cNvSpPr>
          <p:nvPr>
            <p:ph idx="1"/>
          </p:nvPr>
        </p:nvSpPr>
        <p:spPr/>
        <p:txBody>
          <a:bodyPr>
            <a:normAutofit fontScale="70000" lnSpcReduction="20000"/>
          </a:bodyPr>
          <a:lstStyle/>
          <a:p>
            <a:pPr marL="0" indent="0">
              <a:buNone/>
            </a:pPr>
            <a:r>
              <a:rPr lang="en-US" b="1" dirty="0"/>
              <a:t>Why the need for this repo? (https://</a:t>
            </a:r>
            <a:r>
              <a:rPr lang="en-US" b="1" dirty="0" err="1"/>
              <a:t>github.com</a:t>
            </a:r>
            <a:r>
              <a:rPr lang="en-US" b="1" dirty="0"/>
              <a:t>/</a:t>
            </a:r>
            <a:r>
              <a:rPr lang="en-US" b="1" dirty="0" err="1"/>
              <a:t>InspireSemi</a:t>
            </a:r>
            <a:r>
              <a:rPr lang="en-US" b="1" dirty="0"/>
              <a:t>/</a:t>
            </a:r>
            <a:r>
              <a:rPr lang="en-US" b="1" dirty="0" err="1"/>
              <a:t>riscof_install_example_DUT</a:t>
            </a:r>
            <a:r>
              <a:rPr lang="en-US" b="1" dirty="0"/>
              <a:t>)</a:t>
            </a:r>
          </a:p>
          <a:p>
            <a:pPr lvl="0"/>
            <a:r>
              <a:rPr lang="en-US" dirty="0"/>
              <a:t>Dependencies needed to install under are split between those that need to be installed using root privileges and those that are installed into a users local home directory, under .local.</a:t>
            </a:r>
          </a:p>
          <a:p>
            <a:pPr lvl="0"/>
            <a:r>
              <a:rPr lang="en-US" dirty="0"/>
              <a:t>Users of the arch test suite did not have the experience in installing packages, building libraries, etc.  A way to help them to get up and running was needed.</a:t>
            </a:r>
          </a:p>
          <a:p>
            <a:pPr lvl="0"/>
            <a:r>
              <a:rPr lang="en-US" dirty="0"/>
              <a:t>Running under RHEL 8 (our development environment) had it’s own unique challenges.  For example Z3 a dependency for sail (I think) was not available as a package under RHEL.  So this </a:t>
            </a:r>
            <a:r>
              <a:rPr lang="en-US" dirty="0" err="1"/>
              <a:t>hd</a:t>
            </a:r>
            <a:r>
              <a:rPr lang="en-US" dirty="0"/>
              <a:t> to be built from scratch and installed to a users local dir.  Another example was </a:t>
            </a:r>
            <a:r>
              <a:rPr lang="en-US" dirty="0" err="1"/>
              <a:t>opam</a:t>
            </a:r>
            <a:r>
              <a:rPr lang="en-US" dirty="0"/>
              <a:t>,  RHEL did not have this available.  Since compiling this was not an option, the binary release was chosen and is copied to  ~./local/bin/ (version being used is opam-2.1.0-x86_64-linux).</a:t>
            </a:r>
          </a:p>
          <a:p>
            <a:pPr marL="0" indent="0">
              <a:buNone/>
            </a:pPr>
            <a:r>
              <a:rPr lang="en-US" b="1" dirty="0"/>
              <a:t>Ubuntu vs RHEL why two OSes?</a:t>
            </a:r>
          </a:p>
          <a:p>
            <a:r>
              <a:rPr lang="en-US" dirty="0"/>
              <a:t>While Ubuntu is by far the choice for most software developers these days.  Anyone doing chip level development is limited to what is supported by the major tool vendors, Synopsis, Cadence, Mentor, etc..</a:t>
            </a:r>
          </a:p>
          <a:p>
            <a:r>
              <a:rPr lang="en-US" dirty="0"/>
              <a:t>See : </a:t>
            </a:r>
            <a:r>
              <a:rPr lang="en-US" u="sng" dirty="0">
                <a:hlinkClick r:id="rId3"/>
              </a:rPr>
              <a:t>https://www.cadence.com/en_US/home/support/computing-platform-support.html</a:t>
            </a:r>
            <a:endParaRPr lang="en-US" dirty="0"/>
          </a:p>
          <a:p>
            <a:endParaRPr lang="en-US" dirty="0"/>
          </a:p>
        </p:txBody>
      </p:sp>
    </p:spTree>
    <p:extLst>
      <p:ext uri="{BB962C8B-B14F-4D97-AF65-F5344CB8AC3E}">
        <p14:creationId xmlns:p14="http://schemas.microsoft.com/office/powerpoint/2010/main" val="290589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4773-421D-724D-832D-0E9208AEA781}"/>
              </a:ext>
            </a:extLst>
          </p:cNvPr>
          <p:cNvSpPr>
            <a:spLocks noGrp="1"/>
          </p:cNvSpPr>
          <p:nvPr>
            <p:ph type="title"/>
          </p:nvPr>
        </p:nvSpPr>
        <p:spPr>
          <a:xfrm>
            <a:off x="654423" y="85576"/>
            <a:ext cx="11367247" cy="719604"/>
          </a:xfrm>
        </p:spPr>
        <p:txBody>
          <a:bodyPr>
            <a:normAutofit/>
          </a:bodyPr>
          <a:lstStyle/>
          <a:p>
            <a:pPr algn="ctr"/>
            <a:r>
              <a:rPr lang="en-US" b="1" dirty="0"/>
              <a:t>2020-2023 Cadence Compute Platform Roadmap</a:t>
            </a:r>
            <a:endParaRPr lang="en-US" dirty="0"/>
          </a:p>
        </p:txBody>
      </p:sp>
      <p:pic>
        <p:nvPicPr>
          <p:cNvPr id="4" name="Picture 3" descr="Table&#10;&#10;Description automatically generated with medium confidence">
            <a:extLst>
              <a:ext uri="{FF2B5EF4-FFF2-40B4-BE49-F238E27FC236}">
                <a16:creationId xmlns:a16="http://schemas.microsoft.com/office/drawing/2014/main" id="{FA385DA1-8B77-8C43-82CB-E63638B30872}"/>
              </a:ext>
            </a:extLst>
          </p:cNvPr>
          <p:cNvPicPr/>
          <p:nvPr/>
        </p:nvPicPr>
        <p:blipFill>
          <a:blip r:embed="rId2"/>
          <a:stretch>
            <a:fillRect/>
          </a:stretch>
        </p:blipFill>
        <p:spPr>
          <a:xfrm>
            <a:off x="654423" y="805180"/>
            <a:ext cx="5312410" cy="6052820"/>
          </a:xfrm>
          <a:prstGeom prst="rect">
            <a:avLst/>
          </a:prstGeom>
        </p:spPr>
      </p:pic>
      <p:sp>
        <p:nvSpPr>
          <p:cNvPr id="5" name="Rectangle 4">
            <a:extLst>
              <a:ext uri="{FF2B5EF4-FFF2-40B4-BE49-F238E27FC236}">
                <a16:creationId xmlns:a16="http://schemas.microsoft.com/office/drawing/2014/main" id="{A18322DD-B757-6941-A432-81C19B6E1EE0}"/>
              </a:ext>
            </a:extLst>
          </p:cNvPr>
          <p:cNvSpPr/>
          <p:nvPr/>
        </p:nvSpPr>
        <p:spPr>
          <a:xfrm>
            <a:off x="6078071" y="984827"/>
            <a:ext cx="5235388" cy="2905219"/>
          </a:xfrm>
          <a:prstGeom prst="rect">
            <a:avLst/>
          </a:prstGeom>
        </p:spPr>
        <p:txBody>
          <a:bodyPr wrap="square">
            <a:spAutoFit/>
          </a:bodyPr>
          <a:lstStyle/>
          <a:p>
            <a:pPr marL="342900" marR="0" lvl="0" indent="-342900" algn="just" fontAlgn="base">
              <a:lnSpc>
                <a:spcPct val="103000"/>
              </a:lnSpc>
              <a:spcBef>
                <a:spcPts val="0"/>
              </a:spcBef>
              <a:spcAft>
                <a:spcPts val="0"/>
              </a:spcAft>
              <a:buClr>
                <a:srgbClr val="000000"/>
              </a:buClr>
              <a:buSzPts val="1100"/>
              <a:buFont typeface="Arial" panose="020B0604020202020204" pitchFamily="34" charset="0"/>
              <a:buChar char="•"/>
            </a:pPr>
            <a:r>
              <a:rPr lang="en-US"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x86_64</a:t>
            </a:r>
            <a:endParaRPr lang="en-US" dirty="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03000"/>
              </a:lnSpc>
              <a:spcBef>
                <a:spcPts val="0"/>
              </a:spcBef>
              <a:spcAft>
                <a:spcPts val="0"/>
              </a:spcAft>
              <a:buClr>
                <a:srgbClr val="000000"/>
              </a:buClr>
              <a:buSzPts val="1100"/>
              <a:buFont typeface="Arial" panose="020B0604020202020204" pitchFamily="34" charset="0"/>
              <a:buChar char="•"/>
            </a:pPr>
            <a:r>
              <a:rPr lang="en-US"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Add SLES 15 </a:t>
            </a:r>
          </a:p>
          <a:p>
            <a:pPr marL="342900" marR="0" lvl="0" indent="-342900" algn="just" fontAlgn="base">
              <a:lnSpc>
                <a:spcPct val="103000"/>
              </a:lnSpc>
              <a:spcBef>
                <a:spcPts val="0"/>
              </a:spcBef>
              <a:spcAft>
                <a:spcPts val="0"/>
              </a:spcAft>
              <a:buClr>
                <a:srgbClr val="000000"/>
              </a:buClr>
              <a:buSzPts val="1100"/>
              <a:buFont typeface="Arial" panose="020B0604020202020204" pitchFamily="34" charset="0"/>
              <a:buChar char="•"/>
            </a:pPr>
            <a:r>
              <a:rPr lang="en-US"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Add Windows 11 </a:t>
            </a:r>
            <a:r>
              <a:rPr lang="en-US" sz="200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2023 base releases:</a:t>
            </a:r>
            <a:endParaRPr lang="en-US" dirty="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03000"/>
              </a:lnSpc>
              <a:spcBef>
                <a:spcPts val="0"/>
              </a:spcBef>
              <a:spcAft>
                <a:spcPts val="3275"/>
              </a:spcAft>
              <a:buClr>
                <a:srgbClr val="000000"/>
              </a:buClr>
              <a:buSzPts val="1100"/>
              <a:buFont typeface="Arial" panose="020B0604020202020204" pitchFamily="34" charset="0"/>
              <a:buChar char="•"/>
            </a:pPr>
            <a:r>
              <a:rPr lang="en-US"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Same as 2022</a:t>
            </a:r>
            <a:endParaRPr lang="en-US" sz="4800" dirty="0">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0">
              <a:lnSpc>
                <a:spcPct val="132000"/>
              </a:lnSpc>
              <a:spcBef>
                <a:spcPts val="0"/>
              </a:spcBef>
              <a:spcAft>
                <a:spcPts val="280"/>
              </a:spcAft>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737373"/>
                </a:solidFill>
                <a:latin typeface="Calibri" panose="020F0502020204030204" pitchFamily="34" charset="0"/>
                <a:ea typeface="Calibri" panose="020F0502020204030204" pitchFamily="34" charset="0"/>
                <a:cs typeface="Calibri" panose="020F0502020204030204" pitchFamily="34" charset="0"/>
              </a:rPr>
              <a:t>Cadence supports CentOS Linux, but disclaims any liability for any errors or bugs in CentOS Linux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a:lnSpc>
                <a:spcPct val="132000"/>
              </a:lnSpc>
              <a:spcBef>
                <a:spcPts val="0"/>
              </a:spcBef>
              <a:spcAft>
                <a:spcPts val="280"/>
              </a:spcAft>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737373"/>
                </a:solidFill>
                <a:latin typeface="Calibri" panose="020F0502020204030204" pitchFamily="34" charset="0"/>
                <a:ea typeface="Calibri" panose="020F0502020204030204" pitchFamily="34" charset="0"/>
                <a:cs typeface="Calibri" panose="020F0502020204030204" pitchFamily="34" charset="0"/>
              </a:rPr>
              <a:t>Consult </a:t>
            </a:r>
            <a:r>
              <a:rPr lang="en-US" sz="1200" dirty="0">
                <a:solidFill>
                  <a:srgbClr val="099E9C"/>
                </a:solidFill>
                <a:latin typeface="Calibri" panose="020F0502020204030204" pitchFamily="34" charset="0"/>
                <a:ea typeface="Calibri" panose="020F0502020204030204" pitchFamily="34" charset="0"/>
                <a:cs typeface="Calibri" panose="020F0502020204030204" pitchFamily="34" charset="0"/>
                <a:hlinkClick r:id="rId3"/>
              </a:rPr>
              <a:t>Cadence Downloads Portal</a:t>
            </a:r>
            <a:r>
              <a:rPr lang="en-US" sz="1200" u="sng" dirty="0">
                <a:solidFill>
                  <a:srgbClr val="099E9C"/>
                </a:solidFill>
                <a:uFill>
                  <a:solidFill>
                    <a:srgbClr val="099E9C"/>
                  </a:solidFill>
                </a:u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737373"/>
                </a:solidFill>
                <a:latin typeface="Calibri" panose="020F0502020204030204" pitchFamily="34" charset="0"/>
                <a:ea typeface="Calibri" panose="020F0502020204030204" pitchFamily="34" charset="0"/>
                <a:cs typeface="Calibri" panose="020F0502020204030204" pitchFamily="34" charset="0"/>
              </a:rPr>
              <a:t>for products on specific OS version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8562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1013899</TotalTime>
  <Words>7569</Words>
  <Application>Microsoft Macintosh PowerPoint</Application>
  <PresentationFormat>Widescreen</PresentationFormat>
  <Paragraphs>724</Paragraphs>
  <Slides>25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riscof_install_example_DUT</vt:lpstr>
      <vt:lpstr>2020-2023 Cadence Compute Platform Roadmap</vt:lpstr>
      <vt:lpstr>Discussion</vt:lpstr>
      <vt:lpstr>Decisions &amp; Action Items</vt:lpstr>
      <vt:lpstr>BACKUP</vt:lpstr>
      <vt:lpstr>Issue #233</vt:lpstr>
      <vt:lpstr>Issue #233</vt:lpstr>
      <vt:lpstr>PowerPoint Presentation</vt:lpstr>
      <vt:lpstr>Riscof Cut-over May 1, 2022</vt:lpstr>
      <vt:lpstr>Future Topics</vt:lpstr>
      <vt:lpstr>Draft Internal Test Guidelines</vt:lpstr>
      <vt:lpstr>Draft:  External Arch-Test Spec</vt:lpstr>
      <vt:lpstr>Example riscof repo</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1831</cp:revision>
  <cp:lastPrinted>2022-07-20T16:43:03Z</cp:lastPrinted>
  <dcterms:created xsi:type="dcterms:W3CDTF">2018-05-10T10:51:37Z</dcterms:created>
  <dcterms:modified xsi:type="dcterms:W3CDTF">2022-08-03T17:34:45Z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