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68" r:id="rId4"/>
    <p:sldId id="257" r:id="rId5"/>
    <p:sldId id="356" r:id="rId6"/>
    <p:sldId id="259" r:id="rId7"/>
    <p:sldId id="291" r:id="rId8"/>
    <p:sldId id="343" r:id="rId9"/>
    <p:sldId id="367" r:id="rId10"/>
    <p:sldId id="359" r:id="rId11"/>
    <p:sldId id="374" r:id="rId12"/>
    <p:sldId id="376" r:id="rId13"/>
    <p:sldId id="260" r:id="rId14"/>
    <p:sldId id="373" r:id="rId15"/>
    <p:sldId id="375" r:id="rId16"/>
    <p:sldId id="371" r:id="rId17"/>
    <p:sldId id="372" r:id="rId18"/>
    <p:sldId id="370" r:id="rId19"/>
    <p:sldId id="346" r:id="rId20"/>
    <p:sldId id="351" r:id="rId21"/>
    <p:sldId id="357" r:id="rId22"/>
    <p:sldId id="349" r:id="rId23"/>
    <p:sldId id="350"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36" autoAdjust="0"/>
    <p:restoredTop sz="94041"/>
  </p:normalViewPr>
  <p:slideViewPr>
    <p:cSldViewPr snapToGrid="0">
      <p:cViewPr varScale="1">
        <p:scale>
          <a:sx n="127" d="100"/>
          <a:sy n="127" d="100"/>
        </p:scale>
        <p:origin x="200" y="-1368"/>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9/14/22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997881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23</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14/09/2022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14/09/2022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scv/riscv-isa-sim/blob/9d4f45c2ebf105503974fc80a42590ca1584c354/arch_test_target/spike/model_test.h#L32"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github.com/riscv/riscv-arch-test/blob/master/spec/TestFormatSpec.adoc#451-common-test-format-rules" TargetMode="External"/><Relationship Id="rId4" Type="http://schemas.openxmlformats.org/officeDocument/2006/relationships/hyperlink" Target="https://github.com/riscv/riscv-arch-test/blob/b436dd0939c968f2c3da86bb9b63bb2dfe03b134/riscv-test-suite/rv32i_m/M/references/div-01.reference_output#L591-L59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lab.com/incoresemi/riscof-plugins/-/blob/fd-updates-sail-spike/sail_cSim/riscof_sail_cSim.py"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25Aug2022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77500" lnSpcReduction="20000"/>
          </a:bodyPr>
          <a:lstStyle/>
          <a:p>
            <a:r>
              <a:rPr lang="en-US" dirty="0"/>
              <a:t>The test-format-spec says that the signature should always begin at a 16-byte boundary</a:t>
            </a:r>
          </a:p>
          <a:p>
            <a:r>
              <a:rPr lang="en-US" dirty="0"/>
              <a:t>"it should also end at a 16-byte boundary.</a:t>
            </a:r>
            <a:br>
              <a:rPr lang="en-US" dirty="0"/>
            </a:br>
            <a:r>
              <a:rPr lang="en-US" dirty="0"/>
              <a:t>Due to the above requirements, the </a:t>
            </a:r>
            <a:r>
              <a:rPr lang="en-US" dirty="0">
                <a:hlinkClick r:id="rId3"/>
              </a:rPr>
              <a:t>spike model_test.h</a:t>
            </a:r>
            <a:r>
              <a:rPr lang="en-US" dirty="0"/>
              <a:t> constraints the alignment of the the RVMODEL_DATA_BEGIN and RVMODEL_DATA_END to 16-byte boundaries. This means the RVMODEL_DATA_END is at an offset of n*16 bytes from RVMODEL_DATA_BEGIN.</a:t>
            </a:r>
          </a:p>
          <a:p>
            <a:r>
              <a:rPr lang="en-US" dirty="0"/>
              <a:t>But actual test only have a 4B boundary constraint, so there can be 4,8, or </a:t>
            </a:r>
            <a:r>
              <a:rPr lang="en-US" dirty="0" err="1"/>
              <a:t>nytes</a:t>
            </a:r>
            <a:r>
              <a:rPr lang="en-US" dirty="0"/>
              <a:t> in the signature which are not initialized by the test and can be any value the model decides (which in GCC is 0x0). Hence, if you look at the last </a:t>
            </a:r>
            <a:r>
              <a:rPr lang="en-US" dirty="0">
                <a:hlinkClick r:id="rId4"/>
              </a:rPr>
              <a:t>entries of the reference signature</a:t>
            </a:r>
            <a:r>
              <a:rPr lang="en-US" dirty="0"/>
              <a:t> of  a </a:t>
            </a:r>
            <a:r>
              <a:rPr lang="en-US" dirty="0" err="1"/>
              <a:t>reference_output</a:t>
            </a:r>
            <a:r>
              <a:rPr lang="en-US" dirty="0"/>
              <a:t> they are going to 0's instead of 0xdeadbeef</a:t>
            </a:r>
          </a:p>
          <a:p>
            <a:r>
              <a:rPr lang="en-US" dirty="0"/>
              <a:t>Now, since the extra padded values are controlled by the DUT, they can be anything.</a:t>
            </a:r>
          </a:p>
          <a:p>
            <a:r>
              <a:rPr lang="en-US" dirty="0"/>
              <a:t>Possible solutions:</a:t>
            </a:r>
          </a:p>
          <a:p>
            <a:r>
              <a:rPr lang="en-US" dirty="0"/>
              <a:t>Update the spec to mandate that the values being alignment  padded must be 0xdeadbeef. It shouldn't be 0x0 since the spec mentions </a:t>
            </a:r>
            <a:r>
              <a:rPr lang="en-US" dirty="0">
                <a:hlinkClick r:id="rId5"/>
              </a:rPr>
              <a:t>here </a:t>
            </a:r>
            <a:r>
              <a:rPr lang="en-US" dirty="0"/>
              <a:t>that the signature must be loaded with 0xdeadbeef This will require updating the references and all ported targets. The targets could achieve the above by simply using .align 4,0xdeadbeef instead. No changes to tests.</a:t>
            </a:r>
          </a:p>
          <a:p>
            <a:r>
              <a:rPr lang="en-US" dirty="0"/>
              <a:t>Change the spec to mandate that the signature should end at a 4-byte boundary. This will require all targets to remove any .align 4 from their macros, since by default all test signatures end at a 4-byte boundary. This will require references to be updated. No change to tests.</a:t>
            </a:r>
          </a:p>
          <a:p>
            <a:r>
              <a:rPr lang="en-US" dirty="0"/>
              <a:t>Explicitly pad the tests to align at 16-byte boundaries. This will require updating the tests and the corresponding references. No changes to the model side (or at least that is what I hope).</a:t>
            </a:r>
          </a:p>
        </p:txBody>
      </p:sp>
    </p:spTree>
    <p:extLst>
      <p:ext uri="{BB962C8B-B14F-4D97-AF65-F5344CB8AC3E}">
        <p14:creationId xmlns:p14="http://schemas.microsoft.com/office/powerpoint/2010/main" val="220733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812683659"/>
              </p:ext>
            </p:extLst>
          </p:nvPr>
        </p:nvGraphicFramePr>
        <p:xfrm>
          <a:off x="171008" y="803510"/>
          <a:ext cx="11567853" cy="6187440"/>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pull#270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13-Jul-22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PMP Compliance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1989676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02-jul-22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Abdulwadoodd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a CI script to update the </a:t>
                      </a:r>
                      <a:r>
                        <a:rPr lang="en-US" sz="1200" b="0" i="0" u="none" strike="noStrike" baseline="0" dirty="0" err="1">
                          <a:solidFill>
                            <a:srgbClr val="000000"/>
                          </a:solidFill>
                          <a:effectLst/>
                          <a:latin typeface="Calibri" panose="020F0502020204030204" pitchFamily="34" charset="0"/>
                        </a:rPr>
                        <a:t>encoding.h</a:t>
                      </a:r>
                      <a:r>
                        <a:rPr lang="en-US" sz="1200" b="0" i="0" u="none" strike="noStrike" baseline="0" dirty="0">
                          <a:solidFill>
                            <a:srgbClr val="000000"/>
                          </a:solidFill>
                          <a:effectLst/>
                          <a:latin typeface="Calibri" panose="020F0502020204030204" pitchFamily="34" charset="0"/>
                        </a:rPr>
                        <a:t> file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Will be closed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Require test authors to rebuild </a:t>
                      </a:r>
                      <a:r>
                        <a:rPr lang="en-US" sz="1200" b="0" i="0" u="none" strike="noStrike" baseline="0" dirty="0" err="1">
                          <a:solidFill>
                            <a:srgbClr val="FF0000"/>
                          </a:solidFill>
                          <a:effectLst/>
                          <a:latin typeface="Calibri" panose="020F0502020204030204" pitchFamily="34" charset="0"/>
                        </a:rPr>
                        <a:t>encoding.h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805600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 </a:t>
                      </a:r>
                      <a:r>
                        <a:rPr lang="en-US" sz="1000" b="0" i="0" u="none" strike="noStrike" baseline="0" dirty="0" err="1">
                          <a:solidFill>
                            <a:srgbClr val="000000"/>
                          </a:solidFill>
                          <a:effectLst/>
                          <a:latin typeface="Calibri" panose="020F0502020204030204" pitchFamily="34" charset="0"/>
                        </a:rPr>
                        <a:t>bilalsakhawat</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changes to enable multiple Privilege Modes in Trap Handler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Review,update</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Split into </a:t>
                      </a:r>
                      <a:r>
                        <a:rPr lang="en-US" sz="1200" b="0" i="0" u="none" strike="noStrike" baseline="0" dirty="0" err="1">
                          <a:solidFill>
                            <a:srgbClr val="FF0000"/>
                          </a:solidFill>
                          <a:effectLst/>
                          <a:latin typeface="Calibri" panose="020F0502020204030204" pitchFamily="34" charset="0"/>
                        </a:rPr>
                        <a:t>arch_test.h</a:t>
                      </a:r>
                      <a:r>
                        <a:rPr lang="en-US" sz="1200" b="0" i="0" u="none" strike="noStrike" baseline="0" dirty="0">
                          <a:solidFill>
                            <a:srgbClr val="FF0000"/>
                          </a:solidFill>
                          <a:effectLst/>
                          <a:latin typeface="Calibri" panose="020F0502020204030204" pitchFamily="34" charset="0"/>
                        </a:rPr>
                        <a:t>, </a:t>
                      </a:r>
                      <a:r>
                        <a:rPr lang="en-US" sz="1200" b="0" i="0" u="none" strike="noStrike" baseline="0" dirty="0" err="1">
                          <a:solidFill>
                            <a:srgbClr val="FF0000"/>
                          </a:solidFill>
                          <a:effectLst/>
                          <a:latin typeface="Calibri" panose="020F0502020204030204" pitchFamily="34" charset="0"/>
                        </a:rPr>
                        <a:t>test_case.h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335599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DTowersM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RVTEST_CASE </a:t>
                      </a:r>
                      <a:r>
                        <a:rPr lang="en-US" sz="1200" b="0" i="0" u="none" strike="noStrike" baseline="0" dirty="0" err="1">
                          <a:solidFill>
                            <a:srgbClr val="000000"/>
                          </a:solidFill>
                          <a:effectLst/>
                          <a:latin typeface="Calibri" panose="020F0502020204030204" pitchFamily="34" charset="0"/>
                        </a:rPr>
                        <a:t>d_fsd</a:t>
                      </a:r>
                      <a:r>
                        <a:rPr lang="en-US" sz="1200" b="0" i="0" u="none" strike="noStrike" baseline="0" dirty="0">
                          <a:solidFill>
                            <a:srgbClr val="000000"/>
                          </a:solidFill>
                          <a:effectLst/>
                          <a:latin typeface="Calibri" panose="020F0502020204030204" pitchFamily="34" charset="0"/>
                        </a:rPr>
                        <a:t>-align and </a:t>
                      </a:r>
                      <a:r>
                        <a:rPr lang="en-US" sz="1200" b="0" i="0" u="none" strike="noStrike" baseline="0" dirty="0" err="1">
                          <a:solidFill>
                            <a:srgbClr val="000000"/>
                          </a:solidFill>
                          <a:effectLst/>
                          <a:latin typeface="Calibri" panose="020F0502020204030204" pitchFamily="34" charset="0"/>
                        </a:rPr>
                        <a:t>d_fld</a:t>
                      </a:r>
                      <a:r>
                        <a:rPr lang="en-US" sz="1200" b="0" i="0" u="none" strike="noStrike" baseline="0" dirty="0">
                          <a:solidFill>
                            <a:srgbClr val="000000"/>
                          </a:solidFill>
                          <a:effectLst/>
                          <a:latin typeface="Calibri" panose="020F0502020204030204" pitchFamily="34" charset="0"/>
                        </a:rPr>
                        <a:t>-align regex typo</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Fixed with new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But new tests haven’t been merged yet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92746081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Abdulwadoodd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Complete PMPCFG  </a:t>
                      </a:r>
                      <a:r>
                        <a:rPr lang="en-US" sz="1200" b="0" i="0" u="none" strike="noStrike" baseline="0" dirty="0" err="1">
                          <a:solidFill>
                            <a:srgbClr val="000000"/>
                          </a:solidFill>
                          <a:effectLst/>
                          <a:latin typeface="Calibri" panose="020F0502020204030204" pitchFamily="34" charset="0"/>
                        </a:rPr>
                        <a:t>abd</a:t>
                      </a:r>
                      <a:r>
                        <a:rPr lang="en-US" sz="1200" b="0" i="0" u="none" strike="noStrike" baseline="0" dirty="0">
                          <a:solidFill>
                            <a:srgbClr val="000000"/>
                          </a:solidFill>
                          <a:effectLst/>
                          <a:latin typeface="Calibri" panose="020F0502020204030204" pitchFamily="34" charset="0"/>
                        </a:rPr>
                        <a:t> PMPADDR CSRs are not supported for 64 PMP entries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Will be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By rebuilding </a:t>
                      </a:r>
                      <a:r>
                        <a:rPr lang="en-US" sz="1200" b="0" i="0" u="none" strike="noStrike" baseline="0" dirty="0" err="1">
                          <a:solidFill>
                            <a:srgbClr val="FF0000"/>
                          </a:solidFill>
                          <a:effectLst/>
                          <a:latin typeface="Calibri" panose="020F0502020204030204" pitchFamily="34" charset="0"/>
                        </a:rPr>
                        <a:t>encoding.h</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6824515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Miogul</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 in privilege/misaligned load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Submit PR after testing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9383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KinsaQamar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COMPLIANCE on </a:t>
                      </a:r>
                      <a:r>
                        <a:rPr lang="en-US" sz="1200" b="0" i="0" u="none" strike="noStrike" baseline="0" dirty="0" err="1">
                          <a:solidFill>
                            <a:srgbClr val="000000"/>
                          </a:solidFill>
                          <a:effectLst/>
                          <a:latin typeface="Calibri" panose="020F0502020204030204" pitchFamily="34" charset="0"/>
                        </a:rPr>
                        <a:t>SweRV</a:t>
                      </a:r>
                      <a:r>
                        <a:rPr lang="en-US" sz="1200" b="0" i="0" u="none" strike="noStrike" baseline="0" dirty="0">
                          <a:solidFill>
                            <a:srgbClr val="000000"/>
                          </a:solidFill>
                          <a:effectLst/>
                          <a:latin typeface="Calibri" panose="020F0502020204030204" pitchFamily="34" charset="0"/>
                        </a:rPr>
                        <a:t> EL2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discuss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44463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new PMP verification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2206275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Did’t</a:t>
                      </a:r>
                      <a:r>
                        <a:rPr lang="en-US" sz="1200" b="0" i="0" u="none" strike="noStrike" baseline="0" dirty="0">
                          <a:solidFill>
                            <a:srgbClr val="FF0000"/>
                          </a:solidFill>
                          <a:effectLst/>
                          <a:latin typeface="Calibri" panose="020F0502020204030204" pitchFamily="34" charset="0"/>
                        </a:rPr>
                        <a:t> pass CI</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01-jun-22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makefrags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Makefrags</a:t>
                      </a:r>
                      <a:r>
                        <a:rPr lang="en-US" sz="1200" b="0" i="0" u="none" strike="noStrike" baseline="0" dirty="0">
                          <a:solidFill>
                            <a:srgbClr val="FF0000"/>
                          </a:solidFill>
                          <a:effectLst/>
                          <a:latin typeface="Calibri" panose="020F0502020204030204" pitchFamily="34" charset="0"/>
                        </a:rPr>
                        <a:t> no longer used, remove all</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5427253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Zhongxixuzhi</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some float/double cases are not right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Coments</a:t>
                      </a:r>
                      <a:r>
                        <a:rPr lang="en-US" sz="1200" b="0" i="0" u="none" strike="noStrike" baseline="0" dirty="0">
                          <a:solidFill>
                            <a:srgbClr val="FF0000"/>
                          </a:solidFill>
                          <a:effectLst/>
                          <a:latin typeface="Calibri" panose="020F0502020204030204" pitchFamily="34" charset="0"/>
                        </a:rPr>
                        <a:t> wrong, tests are correct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37046054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18-may-22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FPU: missing test for FS bits of </a:t>
                      </a:r>
                      <a:r>
                        <a:rPr lang="en-US" sz="1200" b="0" i="0" u="none" strike="noStrike" baseline="0" dirty="0" err="1">
                          <a:solidFill>
                            <a:srgbClr val="000000"/>
                          </a:solidFill>
                          <a:effectLst/>
                          <a:latin typeface="Calibri" panose="020F0502020204030204" pitchFamily="34" charset="0"/>
                        </a:rPr>
                        <a:t>Mstatus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Being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185441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29-Mar-22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Crypto Scalar updates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9567247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15-Mar-22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yungchinghsiao</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cases for P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554424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10-Mar-22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ptprasanna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RV64F Extension's all instructions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442114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23-Feb-22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a:t>
                      </a:r>
                      <a:r>
                        <a:rPr lang="en-US" sz="1200" b="0" i="0" u="none" strike="noStrike" baseline="0" dirty="0" err="1">
                          <a:solidFill>
                            <a:srgbClr val="000000"/>
                          </a:solidFill>
                          <a:effectLst/>
                          <a:latin typeface="Calibri" panose="020F0502020204030204" pitchFamily="34" charset="0"/>
                        </a:rPr>
                        <a:t>isa</a:t>
                      </a:r>
                      <a:r>
                        <a:rPr lang="en-US" sz="1200" b="0" i="0" u="none" strike="noStrike" baseline="0" dirty="0">
                          <a:solidFill>
                            <a:srgbClr val="000000"/>
                          </a:solidFill>
                          <a:effectLst/>
                          <a:latin typeface="Calibri" panose="020F0502020204030204" pitchFamily="34" charset="0"/>
                        </a:rPr>
                        <a:t> for privilege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a simple fix to </a:t>
                      </a:r>
                      <a:r>
                        <a:rPr lang="en-US" sz="1200" b="0" i="0" u="none" strike="noStrike" baseline="0" dirty="0" err="1">
                          <a:solidFill>
                            <a:srgbClr val="FF0000"/>
                          </a:solidFill>
                          <a:effectLst/>
                          <a:latin typeface="Calibri" panose="020F0502020204030204" pitchFamily="34" charset="0"/>
                        </a:rPr>
                        <a:t>rvtest.h</a:t>
                      </a:r>
                      <a:r>
                        <a:rPr lang="en-US" sz="1200" b="0" i="0" u="none" strike="noStrike" baseline="0" dirty="0">
                          <a:solidFill>
                            <a:srgbClr val="FF0000"/>
                          </a:solidFill>
                          <a:effectLst/>
                          <a:latin typeface="Calibri" panose="020F0502020204030204" pitchFamily="34" charset="0"/>
                        </a:rPr>
                        <a:t> macro def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014330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24-jan-22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Bitmanip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0695833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19-sep-21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default rvtest_data should be 16-bytes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749906240"/>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r>
                        <a:rPr lang="en-US" sz="1200" dirty="0"/>
                        <a:t>Now</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84114027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r h="82492">
                <a:tc>
                  <a:txBody>
                    <a:bodyPr/>
                    <a:lstStyle/>
                    <a:p>
                      <a:pPr algn="r" rtl="0" fontAlgn="b"/>
                      <a:r>
                        <a:rPr lang="en-US" sz="1200" b="1" i="0" u="none" strike="noStrike" dirty="0">
                          <a:solidFill>
                            <a:srgbClr val="000000"/>
                          </a:solidFill>
                          <a:effectLst/>
                          <a:latin typeface="Calibri" panose="020F0502020204030204" pitchFamily="34" charset="0"/>
                        </a:rPr>
                        <a:t>#4</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534624588"/>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Reminder: December Summit</a:t>
            </a:r>
            <a:r>
              <a:rPr lang="en-US" sz="1000"/>
              <a:t>, presentation </a:t>
            </a:r>
            <a:r>
              <a:rPr lang="en-US" sz="1000" dirty="0"/>
              <a:t>proposals due </a:t>
            </a:r>
            <a:r>
              <a:rPr lang="en-US" sz="1000" dirty="0" err="1"/>
              <a:t>sep</a:t>
            </a:r>
            <a:r>
              <a:rPr lang="en-US" sz="1000" dirty="0"/>
              <a:t> 12.</a:t>
            </a:r>
            <a:br>
              <a:rPr lang="en-US" sz="1000" dirty="0"/>
            </a:br>
            <a:r>
              <a:rPr lang="en-US" sz="1000" dirty="0"/>
              <a:t>send proposals here:  https://</a:t>
            </a:r>
            <a:r>
              <a:rPr lang="en-US" sz="1000" dirty="0" err="1"/>
              <a:t>events.linuxfoundation.org</a:t>
            </a:r>
            <a:r>
              <a:rPr lang="en-US" sz="1000" dirty="0"/>
              <a:t>/</a:t>
            </a:r>
            <a:r>
              <a:rPr lang="en-US" sz="1000" dirty="0" err="1"/>
              <a:t>riscv</a:t>
            </a:r>
            <a:r>
              <a:rPr lang="en-US" sz="1000" dirty="0"/>
              <a:t>-summit/program/</a:t>
            </a:r>
            <a:r>
              <a:rPr lang="en-US" sz="1000" dirty="0" err="1"/>
              <a:t>cfp</a:t>
            </a:r>
            <a:r>
              <a:rPr lang="en-US" sz="1000" dirty="0"/>
              <a:t>/</a:t>
            </a:r>
          </a:p>
          <a:p>
            <a:pPr marL="857250" lvl="1" indent="-400050">
              <a:buFont typeface="+mj-lt"/>
              <a:buAutoNum type="romanUcPeriod"/>
            </a:pPr>
            <a:r>
              <a:rPr lang="en-US" sz="1000" dirty="0"/>
              <a:t>Other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Issues Review</a:t>
            </a:r>
          </a:p>
          <a:p>
            <a:pPr lvl="1">
              <a:buFont typeface="+mj-lt"/>
              <a:buAutoNum type="arabicPeriod"/>
            </a:pPr>
            <a:r>
              <a:rPr lang="en-US" sz="1600" dirty="0"/>
              <a:t>Making Jenkins tests be more C/I friendly</a:t>
            </a:r>
          </a:p>
          <a:p>
            <a:pPr lvl="1">
              <a:buFont typeface="+mj-lt"/>
              <a:buAutoNum type="arabicPeriod"/>
            </a:pPr>
            <a:r>
              <a:rPr lang="en-US" sz="1600" dirty="0"/>
              <a:t>Supporting </a:t>
            </a:r>
            <a:r>
              <a:rPr lang="en-US" sz="1600" dirty="0" err="1"/>
              <a:t>Zicntr</a:t>
            </a:r>
            <a:r>
              <a:rPr lang="en-US" sz="1600" dirty="0"/>
              <a:t> and </a:t>
            </a:r>
            <a:r>
              <a:rPr lang="en-US" sz="1600" dirty="0" err="1"/>
              <a:t>Zihpm</a:t>
            </a:r>
            <a:r>
              <a:rPr lang="en-US" sz="1600" dirty="0"/>
              <a:t> testing</a:t>
            </a:r>
          </a:p>
          <a:p>
            <a:pPr lvl="1">
              <a:buFont typeface="+mj-lt"/>
              <a:buAutoNum type="arabicPeriod"/>
            </a:pPr>
            <a:r>
              <a:rPr lang="en-US" sz="1600" dirty="0"/>
              <a:t>Supporting Trace/Debug testing, </a:t>
            </a:r>
          </a:p>
          <a:p>
            <a:pPr lvl="1">
              <a:buFont typeface="+mj-lt"/>
              <a:buAutoNum type="arabicPeriod"/>
            </a:pPr>
            <a:r>
              <a:rPr lang="en-US" sz="1600" dirty="0">
                <a:solidFill>
                  <a:schemeClr val="bg1">
                    <a:lumMod val="75000"/>
                  </a:schemeClr>
                </a:solidFill>
              </a:rPr>
              <a:t>Issue/PR resolution status</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2">
              <a:buFont typeface="+mj-lt"/>
              <a:buAutoNum type="arabicPeriod"/>
            </a:pPr>
            <a:r>
              <a:rPr lang="en-US" sz="12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 need for interrupts, LR/SC, </a:t>
            </a:r>
            <a:r>
              <a:rPr lang="en-US" sz="1600" dirty="0" err="1">
                <a:solidFill>
                  <a:schemeClr val="bg1">
                    <a:lumMod val="50000"/>
                  </a:schemeClr>
                </a:solidFill>
              </a:rPr>
              <a:t>WRS.xxx</a:t>
            </a:r>
            <a:r>
              <a:rPr lang="en-US" sz="1600" dirty="0">
                <a:solidFill>
                  <a:schemeClr val="bg1">
                    <a:lumMod val="50000"/>
                  </a:schemeClr>
                </a:solidFill>
              </a:rPr>
              <a:t>, </a:t>
            </a:r>
            <a:r>
              <a:rPr lang="en-US" sz="1600" dirty="0" err="1">
                <a:solidFill>
                  <a:schemeClr val="bg1">
                    <a:lumMod val="50000"/>
                  </a:schemeClr>
                </a:solidFill>
              </a:rPr>
              <a:t>Zicntr</a:t>
            </a:r>
            <a:r>
              <a:rPr lang="en-US" sz="1600" dirty="0">
                <a:solidFill>
                  <a:schemeClr val="bg1">
                    <a:lumMod val="50000"/>
                  </a:schemeClr>
                </a:solidFill>
              </a:rPr>
              <a:t>)</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a:lnSpc>
                <a:spcPts val="1120"/>
              </a:lnSpc>
              <a:spcBef>
                <a:spcPts val="0"/>
              </a:spcBef>
              <a:buNone/>
            </a:pPr>
            <a:endParaRPr lang="en-US" sz="500" dirty="0"/>
          </a:p>
          <a:p>
            <a:pPr marL="0" indent="0" defTabSz="365760">
              <a:spcBef>
                <a:spcPts val="0"/>
              </a:spcBef>
              <a:buNone/>
            </a:pPr>
            <a:r>
              <a:rPr lang="en-US" sz="1100" b="1" u="sng" dirty="0"/>
              <a:t>ISAC issue review</a:t>
            </a:r>
          </a:p>
          <a:p>
            <a:pPr marL="0" indent="0" defTabSz="365760">
              <a:spcBef>
                <a:spcPts val="0"/>
              </a:spcBef>
              <a:buNone/>
            </a:pPr>
            <a:endParaRPr lang="en-US" sz="1100" dirty="0"/>
          </a:p>
          <a:p>
            <a:pPr marL="0" indent="0" defTabSz="365760">
              <a:spcBef>
                <a:spcPts val="0"/>
              </a:spcBef>
              <a:buNone/>
            </a:pPr>
            <a:r>
              <a:rPr lang="en-US" sz="1100" b="1" dirty="0"/>
              <a:t>#48: </a:t>
            </a:r>
            <a:r>
              <a:rPr lang="en-US" sz="1100" b="1" dirty="0" err="1"/>
              <a:t>struct.error</a:t>
            </a:r>
            <a:r>
              <a:rPr lang="en-US" sz="1100" b="1" dirty="0"/>
              <a:t>: unpack requires a buffer of 4 bytes</a:t>
            </a:r>
          </a:p>
          <a:p>
            <a:pPr marL="0" indent="0" defTabSz="365760">
              <a:spcBef>
                <a:spcPts val="0"/>
              </a:spcBef>
              <a:buNone/>
            </a:pPr>
            <a:r>
              <a:rPr lang="en-US" sz="1100" dirty="0"/>
              <a:t>   </a:t>
            </a:r>
            <a:r>
              <a:rPr lang="en-US" sz="1100" u="sng" dirty="0"/>
              <a:t> </a:t>
            </a:r>
            <a:r>
              <a:rPr lang="en-US" sz="1100" u="sng" dirty="0" err="1"/>
              <a:t>Incore</a:t>
            </a:r>
            <a:r>
              <a:rPr lang="en-US" sz="1100" dirty="0"/>
              <a:t> – Aware of the issue. Will raise PR soon patching this. There is a workaround: </a:t>
            </a:r>
            <a:br>
              <a:rPr lang="en-US" sz="1100" dirty="0"/>
            </a:br>
            <a:r>
              <a:rPr lang="en-US" sz="1100" dirty="0"/>
              <a:t>          Have the </a:t>
            </a:r>
            <a:r>
              <a:rPr lang="en-US" sz="1100" dirty="0" err="1"/>
              <a:t>fsgn_sz</a:t>
            </a:r>
            <a:r>
              <a:rPr lang="en-US" sz="1100" dirty="0"/>
              <a:t> size dynamically to match the sail log value in </a:t>
            </a:r>
            <a:r>
              <a:rPr lang="en-US" sz="1100" dirty="0" err="1"/>
              <a:t>isac</a:t>
            </a:r>
            <a:r>
              <a:rPr lang="en-US" sz="1100" dirty="0"/>
              <a:t> . </a:t>
            </a:r>
            <a:br>
              <a:rPr lang="en-US" sz="1100" dirty="0"/>
            </a:br>
            <a:r>
              <a:rPr lang="en-US" sz="1100" dirty="0"/>
              <a:t>          Another workaround: build SAIL with F but without D support  (not supported in Sail (yet)).</a:t>
            </a:r>
          </a:p>
          <a:p>
            <a:pPr marL="0" indent="0" defTabSz="365760">
              <a:spcBef>
                <a:spcPts val="0"/>
              </a:spcBef>
              <a:buNone/>
            </a:pPr>
            <a:r>
              <a:rPr lang="en-US" sz="1100" dirty="0"/>
              <a:t>    </a:t>
            </a:r>
            <a:r>
              <a:rPr lang="en-US" sz="1100" u="sng" dirty="0"/>
              <a:t>RISCV</a:t>
            </a:r>
            <a:r>
              <a:rPr lang="en-US" sz="1100" dirty="0"/>
              <a:t> – Will check and report back </a:t>
            </a:r>
          </a:p>
          <a:p>
            <a:pPr marL="0" indent="0" defTabSz="365760">
              <a:spcBef>
                <a:spcPts val="0"/>
              </a:spcBef>
              <a:buNone/>
            </a:pPr>
            <a:endParaRPr lang="en-US" sz="1100" dirty="0"/>
          </a:p>
          <a:p>
            <a:pPr marL="0" indent="0" defTabSz="365760">
              <a:spcBef>
                <a:spcPts val="0"/>
              </a:spcBef>
              <a:buNone/>
            </a:pPr>
            <a:r>
              <a:rPr lang="en-US" sz="1100" b="1" dirty="0"/>
              <a:t>#58: </a:t>
            </a:r>
            <a:r>
              <a:rPr lang="en-US" sz="1100" b="1" dirty="0" err="1"/>
              <a:t>val_comb</a:t>
            </a:r>
            <a:r>
              <a:rPr lang="en-US" sz="1100" b="1" dirty="0"/>
              <a:t> cover points are not accounted in the coverage report - Issue on the </a:t>
            </a:r>
            <a:r>
              <a:rPr lang="en-US" sz="1100" b="1" dirty="0" err="1"/>
              <a:t>eval</a:t>
            </a:r>
            <a:endParaRPr lang="en-US" sz="1100" b="1" dirty="0"/>
          </a:p>
          <a:p>
            <a:pPr marL="0" indent="0" defTabSz="365760">
              <a:spcBef>
                <a:spcPts val="0"/>
              </a:spcBef>
              <a:buNone/>
            </a:pPr>
            <a:r>
              <a:rPr lang="en-US" sz="1100" dirty="0"/>
              <a:t>    </a:t>
            </a:r>
            <a:r>
              <a:rPr lang="en-US" sz="1100" u="sng" dirty="0" err="1"/>
              <a:t>Incore</a:t>
            </a:r>
            <a:r>
              <a:rPr lang="en-US" sz="1100" dirty="0"/>
              <a:t> – Fixed on plugins repo. Fix needs to be applied to the template on </a:t>
            </a:r>
            <a:r>
              <a:rPr lang="en-US" sz="1100" dirty="0" err="1"/>
              <a:t>riscof</a:t>
            </a:r>
            <a:r>
              <a:rPr lang="en-US" sz="1100" dirty="0"/>
              <a:t>.  </a:t>
            </a:r>
          </a:p>
          <a:p>
            <a:pPr marL="0" indent="0" defTabSz="365760">
              <a:spcBef>
                <a:spcPts val="0"/>
              </a:spcBef>
              <a:buNone/>
            </a:pPr>
            <a:r>
              <a:rPr lang="en-US" sz="1100" dirty="0"/>
              <a:t>	        Until it is merged, use the version here</a:t>
            </a:r>
          </a:p>
          <a:p>
            <a:pPr marL="457200" lvl="1" indent="0" defTabSz="365760">
              <a:spcBef>
                <a:spcPts val="0"/>
              </a:spcBef>
              <a:buNone/>
            </a:pPr>
            <a:r>
              <a:rPr lang="en-US" sz="900" dirty="0">
                <a:hlinkClick r:id="rId3"/>
              </a:rPr>
              <a:t>https://gitlab.com/incoresemi/riscof-plugins/-/blob/fd-updates-sail-spike/sail_cSim/riscof_sail_cSim.py</a:t>
            </a:r>
            <a:r>
              <a:rPr lang="en-US" sz="900" dirty="0"/>
              <a:t> </a:t>
            </a:r>
            <a:endParaRPr lang="en-US" sz="1100" dirty="0"/>
          </a:p>
          <a:p>
            <a:pPr marL="0" indent="0" defTabSz="365760">
              <a:spcBef>
                <a:spcPts val="0"/>
              </a:spcBef>
              <a:buNone/>
            </a:pPr>
            <a:r>
              <a:rPr lang="en-US" sz="1100" dirty="0"/>
              <a:t>                  should be used</a:t>
            </a:r>
          </a:p>
          <a:p>
            <a:pPr marL="0" indent="0" defTabSz="365760">
              <a:spcBef>
                <a:spcPts val="0"/>
              </a:spcBef>
              <a:buNone/>
            </a:pPr>
            <a:endParaRPr lang="en-US" sz="1100" dirty="0"/>
          </a:p>
          <a:p>
            <a:pPr marL="0" indent="0" defTabSz="365760">
              <a:spcBef>
                <a:spcPts val="0"/>
              </a:spcBef>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5922003" cy="6097979"/>
          </a:xfrm>
        </p:spPr>
        <p:txBody>
          <a:bodyPr>
            <a:noAutofit/>
          </a:bodyPr>
          <a:lstStyle/>
          <a:p>
            <a:pPr marL="0" indent="0">
              <a:lnSpc>
                <a:spcPts val="1120"/>
              </a:lnSpc>
              <a:buNone/>
            </a:pPr>
            <a:r>
              <a:rPr lang="en-US" sz="1200" b="1" u="sng" dirty="0"/>
              <a:t>Status update: </a:t>
            </a:r>
            <a:br>
              <a:rPr lang="en-US" sz="1200" b="1" u="sng" dirty="0"/>
            </a:br>
            <a:r>
              <a:rPr lang="en-US" sz="1200" b="1" dirty="0"/>
              <a:t>Vector PR</a:t>
            </a:r>
            <a:r>
              <a:rPr lang="en-US" sz="1200" dirty="0"/>
              <a:t>. It’s a very large PR, and we are asking RIOS to subdivide its pull request</a:t>
            </a:r>
          </a:p>
          <a:p>
            <a:pPr marL="0" indent="0">
              <a:lnSpc>
                <a:spcPts val="1120"/>
              </a:lnSpc>
              <a:buNone/>
            </a:pPr>
            <a:r>
              <a:rPr lang="en-US" sz="1200" b="1" u="sng" dirty="0"/>
              <a:t>Arch-Test Issue Review</a:t>
            </a:r>
          </a:p>
          <a:p>
            <a:pPr marL="0" indent="0">
              <a:lnSpc>
                <a:spcPts val="1120"/>
              </a:lnSpc>
              <a:buNone/>
            </a:pPr>
            <a:r>
              <a:rPr lang="en-US" sz="1200" b="1" dirty="0"/>
              <a:t>#189 proposal to enhance the RVTEST_ISA macro fixed-in-RISCOF:</a:t>
            </a:r>
            <a:br>
              <a:rPr lang="en-US" sz="1200" b="1" dirty="0"/>
            </a:br>
            <a:r>
              <a:rPr lang="en-US" sz="1200" b="1" dirty="0"/>
              <a:t>    </a:t>
            </a:r>
            <a:r>
              <a:rPr lang="en-US" sz="1200" dirty="0" err="1"/>
              <a:t>InCore</a:t>
            </a:r>
            <a:r>
              <a:rPr lang="en-US" sz="1200" dirty="0"/>
              <a:t> – Implemented in tests and framework. </a:t>
            </a:r>
            <a:br>
              <a:rPr lang="en-US" sz="1200" dirty="0"/>
            </a:br>
            <a:r>
              <a:rPr lang="en-US" sz="1200" dirty="0"/>
              <a:t>    Need another pair of eyes on the doc before closing. </a:t>
            </a:r>
          </a:p>
          <a:p>
            <a:pPr marL="0" indent="0">
              <a:lnSpc>
                <a:spcPts val="1120"/>
              </a:lnSpc>
              <a:buNone/>
            </a:pPr>
            <a:r>
              <a:rPr lang="en-US" sz="1200" b="1" dirty="0"/>
              <a:t>#190- the 16-byte signature boundary issue </a:t>
            </a:r>
            <a:br>
              <a:rPr lang="en-US" sz="1200" b="1" dirty="0"/>
            </a:br>
            <a:r>
              <a:rPr lang="en-US" sz="1200" b="1" dirty="0"/>
              <a:t>    </a:t>
            </a:r>
            <a:r>
              <a:rPr lang="en-US" sz="1200" u="sng" dirty="0" err="1"/>
              <a:t>InCore</a:t>
            </a:r>
            <a:r>
              <a:rPr lang="en-US" sz="1200" dirty="0"/>
              <a:t> – No need to carry forward this artifact. </a:t>
            </a:r>
            <a:br>
              <a:rPr lang="en-US" sz="1200" dirty="0"/>
            </a:br>
            <a:r>
              <a:rPr lang="en-US" sz="1200" dirty="0"/>
              <a:t>                   Spike has been fixed and no necessity for 16 byte alignment. </a:t>
            </a:r>
            <a:br>
              <a:rPr lang="en-US" sz="1200" dirty="0"/>
            </a:br>
            <a:r>
              <a:rPr lang="en-US" sz="1200" dirty="0"/>
              <a:t>    </a:t>
            </a:r>
            <a:r>
              <a:rPr lang="en-US" sz="1200" u="sng" dirty="0"/>
              <a:t>Chair</a:t>
            </a:r>
            <a:r>
              <a:rPr lang="en-US" sz="1200" dirty="0"/>
              <a:t> – Do any models face the same issue? </a:t>
            </a:r>
            <a:br>
              <a:rPr lang="en-US" sz="1200" dirty="0"/>
            </a:br>
            <a:r>
              <a:rPr lang="en-US" sz="1200" dirty="0"/>
              <a:t>    </a:t>
            </a:r>
            <a:r>
              <a:rPr lang="en-US" sz="1200" u="sng" dirty="0"/>
              <a:t>Seagate</a:t>
            </a:r>
            <a:r>
              <a:rPr lang="en-US" sz="1200" dirty="0"/>
              <a:t> – No alignment requirements on RTLs. 0xDeadbeef is reserved. </a:t>
            </a:r>
            <a:br>
              <a:rPr lang="en-US" sz="1200" dirty="0"/>
            </a:br>
            <a:r>
              <a:rPr lang="en-US" sz="1200" dirty="0"/>
              <a:t>                      Might need documentation clarification. </a:t>
            </a:r>
            <a:br>
              <a:rPr lang="en-US" sz="1200" dirty="0"/>
            </a:br>
            <a:r>
              <a:rPr lang="en-US" sz="1200" dirty="0"/>
              <a:t>    </a:t>
            </a:r>
            <a:r>
              <a:rPr lang="en-US" sz="1200" u="sng" dirty="0"/>
              <a:t>Chair</a:t>
            </a:r>
            <a:r>
              <a:rPr lang="en-US" sz="1200" dirty="0"/>
              <a:t>: </a:t>
            </a:r>
            <a:r>
              <a:rPr lang="en-US" sz="1200" dirty="0" err="1"/>
              <a:t>deadbeef</a:t>
            </a:r>
            <a:r>
              <a:rPr lang="en-US" sz="1200" dirty="0"/>
              <a:t> is a default.  In the future Can be changed in the test </a:t>
            </a:r>
            <a:br>
              <a:rPr lang="en-US" sz="1200" dirty="0"/>
            </a:br>
            <a:r>
              <a:rPr lang="en-US" sz="1200" dirty="0"/>
              <a:t>                 (by initializing to CANARY instead of 0xdeadbeef</a:t>
            </a:r>
            <a:br>
              <a:rPr lang="en-US" sz="1200" dirty="0"/>
            </a:br>
            <a:r>
              <a:rPr lang="en-US" sz="1200" dirty="0">
                <a:solidFill>
                  <a:srgbClr val="FF0000"/>
                </a:solidFill>
              </a:rPr>
              <a:t>AI Chair: update documentation</a:t>
            </a:r>
          </a:p>
          <a:p>
            <a:pPr marL="0" indent="0">
              <a:lnSpc>
                <a:spcPts val="1120"/>
              </a:lnSpc>
              <a:buNone/>
            </a:pPr>
            <a:r>
              <a:rPr lang="en-US" sz="1200" b="1" dirty="0"/>
              <a:t>Issue #203 Fence test has poor coverage</a:t>
            </a:r>
            <a:br>
              <a:rPr lang="en-US" sz="1200" b="1" dirty="0"/>
            </a:br>
            <a:r>
              <a:rPr lang="en-US" sz="1200" b="1" dirty="0"/>
              <a:t>    </a:t>
            </a:r>
            <a:r>
              <a:rPr lang="en-US" sz="1200" u="sng" dirty="0"/>
              <a:t>Chair</a:t>
            </a:r>
            <a:r>
              <a:rPr lang="en-US" sz="1200" b="1" u="sng" dirty="0"/>
              <a:t>: </a:t>
            </a:r>
            <a:r>
              <a:rPr lang="en-US" sz="1200" dirty="0"/>
              <a:t>can’t be closed because it needs more tests. </a:t>
            </a:r>
            <a:br>
              <a:rPr lang="en-US" sz="1200" dirty="0"/>
            </a:br>
            <a:r>
              <a:rPr lang="en-US" sz="1200" dirty="0"/>
              <a:t>               Test must use .word directive to manually assemble invalid opcodes  </a:t>
            </a:r>
          </a:p>
          <a:p>
            <a:pPr marL="0" indent="0">
              <a:lnSpc>
                <a:spcPts val="1120"/>
              </a:lnSpc>
              <a:buNone/>
            </a:pPr>
            <a:r>
              <a:rPr lang="en-US" sz="1200" b="1" dirty="0"/>
              <a:t>Issue #211 default </a:t>
            </a:r>
            <a:r>
              <a:rPr lang="en-US" sz="1200" b="1" dirty="0" err="1"/>
              <a:t>rvtest_data</a:t>
            </a:r>
            <a:r>
              <a:rPr lang="en-US" sz="1200" b="1" dirty="0"/>
              <a:t> should be 16-bytes </a:t>
            </a:r>
            <a:br>
              <a:rPr lang="en-US" sz="1200" b="1" dirty="0"/>
            </a:br>
            <a:r>
              <a:rPr lang="en-US" sz="1200" dirty="0" err="1"/>
              <a:t>InCore</a:t>
            </a:r>
            <a:r>
              <a:rPr lang="en-US" sz="1200" dirty="0"/>
              <a:t> – Latest tests have this fixed, need to fix in base tests. </a:t>
            </a:r>
          </a:p>
          <a:p>
            <a:pPr marL="0" indent="0">
              <a:lnSpc>
                <a:spcPts val="1120"/>
              </a:lnSpc>
              <a:buNone/>
            </a:pPr>
            <a:r>
              <a:rPr lang="en-US" sz="1200" b="1" dirty="0"/>
              <a:t>#233?: Update </a:t>
            </a:r>
            <a:r>
              <a:rPr lang="en-US" sz="1200" b="1" dirty="0" err="1"/>
              <a:t>isa</a:t>
            </a:r>
            <a:r>
              <a:rPr lang="en-US" sz="1200" b="1" dirty="0"/>
              <a:t> for privilege tests.</a:t>
            </a:r>
            <a:br>
              <a:rPr lang="en-US" sz="1200" b="1" dirty="0"/>
            </a:br>
            <a:r>
              <a:rPr lang="en-US" sz="1200" dirty="0" err="1"/>
              <a:t>InCore</a:t>
            </a:r>
            <a:r>
              <a:rPr lang="en-US" sz="1200" dirty="0"/>
              <a:t> The onus is on the plugin to omit </a:t>
            </a:r>
            <a:r>
              <a:rPr lang="en-US" sz="1200" dirty="0" err="1"/>
              <a:t>zicsr</a:t>
            </a:r>
            <a:r>
              <a:rPr lang="en-US" sz="1200" dirty="0"/>
              <a:t> from the given </a:t>
            </a:r>
            <a:r>
              <a:rPr lang="en-US" sz="1200" dirty="0" err="1"/>
              <a:t>isa</a:t>
            </a:r>
            <a:r>
              <a:rPr lang="en-US" sz="1200" dirty="0"/>
              <a:t> string while compiling.</a:t>
            </a:r>
            <a:br>
              <a:rPr lang="en-US" sz="1200" dirty="0"/>
            </a:br>
            <a:r>
              <a:rPr lang="en-US" sz="1200" dirty="0"/>
              <a:t>Need to document the issue and specify the fix. </a:t>
            </a:r>
            <a:br>
              <a:rPr lang="en-US" sz="1200" dirty="0"/>
            </a:br>
            <a:r>
              <a:rPr lang="en-US" sz="1200" dirty="0">
                <a:solidFill>
                  <a:srgbClr val="FF0000"/>
                </a:solidFill>
              </a:rPr>
              <a:t>AI: Chair: update test format spec to make this clear?</a:t>
            </a:r>
            <a:br>
              <a:rPr lang="en-US" sz="1200" dirty="0">
                <a:solidFill>
                  <a:srgbClr val="FF0000"/>
                </a:solidFill>
              </a:rPr>
            </a:br>
            <a:r>
              <a:rPr lang="en-US" sz="1200" dirty="0">
                <a:solidFill>
                  <a:srgbClr val="FF0000"/>
                </a:solidFill>
              </a:rPr>
              <a:t>AI: </a:t>
            </a:r>
            <a:r>
              <a:rPr lang="en-US" sz="1200" dirty="0" err="1">
                <a:solidFill>
                  <a:srgbClr val="FF0000"/>
                </a:solidFill>
              </a:rPr>
              <a:t>incore</a:t>
            </a:r>
            <a:r>
              <a:rPr lang="en-US" sz="1200" dirty="0">
                <a:solidFill>
                  <a:srgbClr val="FF0000"/>
                </a:solidFill>
              </a:rPr>
              <a:t>: file  PR on </a:t>
            </a:r>
            <a:r>
              <a:rPr lang="en-US" sz="1200" dirty="0" err="1">
                <a:solidFill>
                  <a:srgbClr val="FF0000"/>
                </a:solidFill>
              </a:rPr>
              <a:t>riscv</a:t>
            </a:r>
            <a:r>
              <a:rPr lang="en-US" sz="1200" dirty="0">
                <a:solidFill>
                  <a:srgbClr val="FF0000"/>
                </a:solidFill>
              </a:rPr>
              <a:t>-arch-test to  </a:t>
            </a:r>
          </a:p>
          <a:p>
            <a:pPr marL="0" indent="0">
              <a:lnSpc>
                <a:spcPts val="1120"/>
              </a:lnSpc>
              <a:buNone/>
            </a:pPr>
            <a:r>
              <a:rPr lang="en-US" sz="1200" dirty="0">
                <a:solidFill>
                  <a:srgbClr val="FF0000"/>
                </a:solidFill>
              </a:rPr>
              <a:t>· Canaries     adds an extra word  before signature end to indicate overwriting</a:t>
            </a:r>
            <a:br>
              <a:rPr lang="en-US" sz="1200" dirty="0">
                <a:solidFill>
                  <a:srgbClr val="FF0000"/>
                </a:solidFill>
              </a:rPr>
            </a:br>
            <a:r>
              <a:rPr lang="en-US" sz="1200" dirty="0">
                <a:solidFill>
                  <a:srgbClr val="FF0000"/>
                </a:solidFill>
              </a:rPr>
              <a:t>· Signature boundary labels   this adds </a:t>
            </a:r>
            <a:r>
              <a:rPr lang="en-US" sz="1200" dirty="0" err="1">
                <a:solidFill>
                  <a:srgbClr val="FF0000"/>
                </a:solidFill>
              </a:rPr>
              <a:t>rvtest_begin</a:t>
            </a:r>
            <a:r>
              <a:rPr lang="en-US" sz="1200" dirty="0">
                <a:solidFill>
                  <a:srgbClr val="FF0000"/>
                </a:solidFill>
              </a:rPr>
              <a:t>/end:  labels at signature begin and end</a:t>
            </a:r>
            <a:br>
              <a:rPr lang="en-US" sz="1200" dirty="0">
                <a:solidFill>
                  <a:srgbClr val="FF0000"/>
                </a:solidFill>
              </a:rPr>
            </a:br>
            <a:r>
              <a:rPr lang="en-US" sz="1200" dirty="0">
                <a:solidFill>
                  <a:srgbClr val="FF0000"/>
                </a:solidFill>
              </a:rPr>
              <a:t>· </a:t>
            </a:r>
            <a:r>
              <a:rPr lang="en-US" sz="1200" dirty="0" err="1">
                <a:solidFill>
                  <a:srgbClr val="FF0000"/>
                </a:solidFill>
              </a:rPr>
              <a:t>Zicsr</a:t>
            </a:r>
            <a:r>
              <a:rPr lang="en-US" sz="1200" dirty="0">
                <a:solidFill>
                  <a:srgbClr val="FF0000"/>
                </a:solidFill>
              </a:rPr>
              <a:t> ISA update:  adds explicit </a:t>
            </a:r>
            <a:r>
              <a:rPr lang="en-US" sz="1200" dirty="0" err="1">
                <a:solidFill>
                  <a:srgbClr val="FF0000"/>
                </a:solidFill>
              </a:rPr>
              <a:t>Zicsr</a:t>
            </a:r>
            <a:r>
              <a:rPr lang="en-US" sz="1200" dirty="0">
                <a:solidFill>
                  <a:srgbClr val="FF0000"/>
                </a:solidFill>
              </a:rPr>
              <a:t> condition to </a:t>
            </a:r>
            <a:r>
              <a:rPr lang="en-US" sz="1200" dirty="0" err="1">
                <a:solidFill>
                  <a:srgbClr val="FF0000"/>
                </a:solidFill>
              </a:rPr>
              <a:t>test_case</a:t>
            </a:r>
            <a:r>
              <a:rPr lang="en-US" sz="1200" dirty="0">
                <a:solidFill>
                  <a:srgbClr val="FF0000"/>
                </a:solidFill>
              </a:rPr>
              <a:t> macro vs. of defaulting #(233)</a:t>
            </a:r>
            <a:br>
              <a:rPr lang="en-US" sz="1200" dirty="0">
                <a:solidFill>
                  <a:srgbClr val="FF0000"/>
                </a:solidFill>
              </a:rPr>
            </a:br>
            <a:r>
              <a:rPr lang="en-US" sz="1200" dirty="0">
                <a:solidFill>
                  <a:srgbClr val="FF0000"/>
                </a:solidFill>
              </a:rPr>
              <a:t>· 16 byte Default data section: expands default </a:t>
            </a:r>
            <a:r>
              <a:rPr lang="en-US" sz="1200" dirty="0" err="1">
                <a:solidFill>
                  <a:srgbClr val="FF0000"/>
                </a:solidFill>
              </a:rPr>
              <a:t>rvtest_data</a:t>
            </a:r>
            <a:r>
              <a:rPr lang="en-US" sz="1200" dirty="0">
                <a:solidFill>
                  <a:srgbClr val="FF0000"/>
                </a:solidFill>
              </a:rPr>
              <a:t> region to be &gt;=16 bytes (#211)</a:t>
            </a:r>
            <a:br>
              <a:rPr lang="en-US" sz="1200" dirty="0">
                <a:solidFill>
                  <a:srgbClr val="FF0000"/>
                </a:solidFill>
              </a:rPr>
            </a:br>
            <a:r>
              <a:rPr lang="en-US" sz="1200" dirty="0">
                <a:solidFill>
                  <a:srgbClr val="FF0000"/>
                </a:solidFill>
              </a:rPr>
              <a:t>· Replace la/li ops with LA/LI macros in tests (#275) </a:t>
            </a:r>
            <a:br>
              <a:rPr lang="en-US" sz="1200" dirty="0">
                <a:solidFill>
                  <a:srgbClr val="FF0000"/>
                </a:solidFill>
              </a:rPr>
            </a:br>
            <a:r>
              <a:rPr lang="en-US" sz="1200" dirty="0">
                <a:solidFill>
                  <a:srgbClr val="FF0000"/>
                </a:solidFill>
              </a:rPr>
              <a:t>· Replace 0xdeadbeef with CANARY and #define CANARY to be 0xdeadbeef in all tests.</a:t>
            </a:r>
            <a:br>
              <a:rPr lang="en-US" sz="1200" dirty="0">
                <a:solidFill>
                  <a:srgbClr val="FF0000"/>
                </a:solidFill>
              </a:rPr>
            </a:br>
            <a:r>
              <a:rPr lang="en-US" sz="1200" dirty="0">
                <a:solidFill>
                  <a:srgbClr val="FF0000"/>
                </a:solidFill>
              </a:rPr>
              <a:t>	(also do the same with #define BABECAFE ?)</a:t>
            </a:r>
          </a:p>
          <a:p>
            <a:pPr marL="0" indent="0">
              <a:lnSpc>
                <a:spcPts val="1120"/>
              </a:lnSpc>
              <a:buNone/>
            </a:pPr>
            <a:r>
              <a:rPr lang="en-US" sz="1200" dirty="0">
                <a:solidFill>
                  <a:srgbClr val="FF0000"/>
                </a:solidFill>
              </a:rPr>
              <a:t>Using </a:t>
            </a:r>
            <a:r>
              <a:rPr lang="en-US" sz="1200" dirty="0" err="1">
                <a:solidFill>
                  <a:srgbClr val="FF0000"/>
                </a:solidFill>
              </a:rPr>
              <a:t>sed</a:t>
            </a:r>
            <a:r>
              <a:rPr lang="en-US" sz="1200" dirty="0">
                <a:solidFill>
                  <a:srgbClr val="FF0000"/>
                </a:solidFill>
              </a:rPr>
              <a:t> script or equivalent (i.e. with completely regenerating tests)</a:t>
            </a:r>
          </a:p>
          <a:p>
            <a:pPr marL="0" indent="0">
              <a:lnSpc>
                <a:spcPts val="1120"/>
              </a:lnSpc>
              <a:buNone/>
            </a:pPr>
            <a:endParaRPr lang="en-US" sz="1200" dirty="0"/>
          </a:p>
          <a:p>
            <a:pPr marL="0" indent="0">
              <a:lnSpc>
                <a:spcPts val="1120"/>
              </a:lnSpc>
              <a:buNone/>
            </a:pPr>
            <a:r>
              <a:rPr lang="en-US" sz="1200" dirty="0"/>
              <a:t> </a:t>
            </a:r>
          </a:p>
          <a:p>
            <a:pPr marL="0" indent="0">
              <a:lnSpc>
                <a:spcPts val="1120"/>
              </a:lnSpc>
              <a:buNone/>
            </a:pPr>
            <a:endParaRPr lang="en-US" sz="1200" dirty="0"/>
          </a:p>
          <a:p>
            <a:pPr marL="0" indent="0">
              <a:lnSpc>
                <a:spcPts val="1120"/>
              </a:lnSpc>
              <a:buNone/>
            </a:pPr>
            <a:r>
              <a:rPr lang="en-US" sz="1200" dirty="0"/>
              <a:t> </a:t>
            </a:r>
            <a:endParaRPr lang="en-US" sz="5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1400" b="1" u="sng" dirty="0"/>
              <a:t>Decisions ()</a:t>
            </a:r>
            <a:br>
              <a:rPr lang="en-GB" sz="1600" u="sng" dirty="0"/>
            </a:br>
            <a:endParaRPr lang="en-US" sz="1600" dirty="0"/>
          </a:p>
          <a:p>
            <a:pPr marL="0" indent="0">
              <a:buNone/>
            </a:pPr>
            <a:r>
              <a:rPr lang="en-US" sz="1400" dirty="0">
                <a:latin typeface="Calibri" panose="020F0502020204030204" pitchFamily="34" charset="0"/>
              </a:rPr>
              <a:t>Verify that issues 4,22,40, 146..149, 189 are all successfully dealt with by </a:t>
            </a:r>
            <a:r>
              <a:rPr lang="en-US" sz="1400" dirty="0" err="1">
                <a:latin typeface="Calibri" panose="020F0502020204030204" pitchFamily="34" charset="0"/>
              </a:rPr>
              <a:t>riscof</a:t>
            </a:r>
            <a:r>
              <a:rPr lang="en-US" sz="1400" dirty="0">
                <a:latin typeface="Calibri" panose="020F0502020204030204" pitchFamily="34" charset="0"/>
              </a:rPr>
              <a:t> framework</a:t>
            </a: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200" dirty="0"/>
          </a:p>
          <a:p>
            <a:pPr>
              <a:spcBef>
                <a:spcPts val="0"/>
              </a:spcBef>
              <a:buFontTx/>
              <a:buChar char="-"/>
            </a:pPr>
            <a:r>
              <a:rPr lang="en-US" sz="1400" dirty="0"/>
              <a:t>Get test failure data for misaligned tests &lt;</a:t>
            </a:r>
            <a:r>
              <a:rPr lang="en-US" sz="1400" dirty="0">
                <a:solidFill>
                  <a:srgbClr val="FF0000"/>
                </a:solidFill>
              </a:rPr>
              <a:t>inspire</a:t>
            </a:r>
            <a:r>
              <a:rPr lang="en-US" sz="1400" dirty="0"/>
              <a:t>&gt;</a:t>
            </a:r>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find a different place to put coverage reports</a:t>
            </a:r>
            <a:r>
              <a:rPr lang="en-US" sz="1400" dirty="0">
                <a:solidFill>
                  <a:srgbClr val="FF0000"/>
                </a:solidFill>
              </a:rPr>
              <a:t> &lt;Chair - in progress&gt;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drilling down to details</a:t>
            </a:r>
          </a:p>
          <a:p>
            <a:pPr>
              <a:spcBef>
                <a:spcPts val="0"/>
              </a:spcBef>
              <a:buFontTx/>
              <a:buChar char="-"/>
            </a:pPr>
            <a:r>
              <a:rPr lang="en-US" sz="1400" dirty="0"/>
              <a:t>Update </a:t>
            </a:r>
            <a:r>
              <a:rPr lang="en-US" sz="1400" dirty="0" err="1"/>
              <a:t>std</a:t>
            </a:r>
            <a:r>
              <a:rPr lang="en-US" sz="1400" dirty="0"/>
              <a:t> trap handler for explicit mode &amp; MMU changes, &lt;</a:t>
            </a:r>
            <a:r>
              <a:rPr lang="en-US" sz="1400" dirty="0">
                <a:solidFill>
                  <a:srgbClr val="FF0000"/>
                </a:solidFill>
              </a:rPr>
              <a:t>needs more work and testing</a:t>
            </a:r>
            <a:r>
              <a:rPr lang="en-US" sz="1400" dirty="0"/>
              <a:t>&gt;</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File </a:t>
            </a:r>
            <a:r>
              <a:rPr lang="en-US" sz="1400" dirty="0" err="1">
                <a:latin typeface="Calibri" panose="020F0502020204030204" pitchFamily="34" charset="0"/>
              </a:rPr>
              <a:t>binutils</a:t>
            </a:r>
            <a:r>
              <a:rPr lang="en-US" sz="1400" dirty="0">
                <a:latin typeface="Calibri" panose="020F0502020204030204" pitchFamily="34" charset="0"/>
              </a:rPr>
              <a:t> update to allow use of rounding mode </a:t>
            </a:r>
            <a:r>
              <a:rPr lang="en-US" sz="1400" dirty="0">
                <a:solidFill>
                  <a:srgbClr val="FF0000"/>
                </a:solidFill>
                <a:latin typeface="Calibri" panose="020F0502020204030204" pitchFamily="34" charset="0"/>
              </a:rPr>
              <a:t>&lt;</a:t>
            </a:r>
            <a:r>
              <a:rPr lang="en-US" sz="1400" dirty="0" err="1">
                <a:solidFill>
                  <a:srgbClr val="FF0000"/>
                </a:solidFill>
                <a:latin typeface="Calibri" panose="020F0502020204030204" pitchFamily="34" charset="0"/>
              </a:rPr>
              <a:t>incore</a:t>
            </a:r>
            <a:r>
              <a:rPr lang="en-US" sz="1400" dirty="0">
                <a:solidFill>
                  <a:srgbClr val="FF0000"/>
                </a:solidFill>
                <a:latin typeface="Calibri" panose="020F0502020204030204" pitchFamily="34" charset="0"/>
              </a:rPr>
              <a:t>&gt;</a:t>
            </a:r>
          </a:p>
          <a:p>
            <a:pPr>
              <a:spcBef>
                <a:spcPts val="0"/>
              </a:spcBef>
              <a:buFontTx/>
              <a:buChar char="-"/>
            </a:pPr>
            <a:r>
              <a:rPr lang="en-US" sz="1400" dirty="0">
                <a:latin typeface="Calibri" panose="020F0502020204030204" pitchFamily="34" charset="0"/>
              </a:rPr>
              <a:t>(issue #233) Document RVTEST_ISA changes required, add to test format spec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t>(issue #203) Add fence test with all set bits) &lt;</a:t>
            </a:r>
            <a:r>
              <a:rPr lang="en-US" sz="1400" dirty="0" err="1">
                <a:solidFill>
                  <a:srgbClr val="FF0000"/>
                </a:solidFill>
              </a:rPr>
              <a:t>Incore</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a:t>
            </a:r>
          </a:p>
          <a:p>
            <a:pPr>
              <a:spcBef>
                <a:spcPts val="0"/>
              </a:spcBef>
              <a:buFontTx/>
              <a:buChar char="-"/>
            </a:pPr>
            <a:r>
              <a:rPr lang="en-US" sz="1400" dirty="0"/>
              <a:t>(issue #190) Document options for ( 16B sig size)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Delete target directory from main repo branch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err="1">
                <a:latin typeface="Calibri" panose="020F0502020204030204" pitchFamily="34" charset="0"/>
              </a:rPr>
              <a:t>Sedit</a:t>
            </a:r>
            <a:r>
              <a:rPr lang="en-US" sz="1400" dirty="0">
                <a:latin typeface="Calibri" panose="020F0502020204030204" pitchFamily="34" charset="0"/>
              </a:rPr>
              <a:t> all tests: add canary </a:t>
            </a:r>
            <a:r>
              <a:rPr lang="en-US" sz="1400" dirty="0" err="1">
                <a:latin typeface="Calibri" panose="020F0502020204030204" pitchFamily="34" charset="0"/>
              </a:rPr>
              <a:t>wd</a:t>
            </a:r>
            <a:r>
              <a:rPr lang="en-US" sz="1400" dirty="0">
                <a:latin typeface="Calibri" panose="020F0502020204030204" pitchFamily="34" charset="0"/>
              </a:rPr>
              <a:t> before sig end, replace RVMODEL_DATA_BEGIN/END with RVTEST_SIG_BEGIN/END, add explicit </a:t>
            </a:r>
            <a:r>
              <a:rPr lang="en-US" sz="1400" dirty="0" err="1">
                <a:latin typeface="Calibri" panose="020F0502020204030204" pitchFamily="34" charset="0"/>
              </a:rPr>
              <a:t>ZiCSR</a:t>
            </a:r>
            <a:r>
              <a:rPr lang="en-US" sz="1400" dirty="0">
                <a:latin typeface="Calibri" panose="020F0502020204030204" pitchFamily="34" charset="0"/>
              </a:rPr>
              <a:t> test in TEST_CASE (#233, make default </a:t>
            </a:r>
            <a:r>
              <a:rPr lang="en-US" sz="1400" dirty="0" err="1">
                <a:latin typeface="Calibri" panose="020F0502020204030204" pitchFamily="34" charset="0"/>
              </a:rPr>
              <a:t>rvtest_data</a:t>
            </a:r>
            <a:r>
              <a:rPr lang="en-US" sz="1400" dirty="0">
                <a:latin typeface="Calibri" panose="020F0502020204030204" pitchFamily="34" charset="0"/>
              </a:rPr>
              <a:t> region be &gt;=16B (#211), replace la/la with LA/LI (#275), change 0xdeadbeef to be CANARY and define CANARY to be 0xdeadbeef in arch-test &lt;</a:t>
            </a:r>
            <a:r>
              <a:rPr lang="en-US" sz="1400" dirty="0" err="1">
                <a:solidFill>
                  <a:srgbClr val="FF0000"/>
                </a:solidFill>
                <a:latin typeface="Calibri" panose="020F0502020204030204" pitchFamily="34" charset="0"/>
              </a:rPr>
              <a:t>Incore</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update ISA string </a:t>
            </a:r>
            <a:r>
              <a:rPr lang="en-US" sz="1400" dirty="0" err="1">
                <a:latin typeface="Calibri" panose="020F0502020204030204" pitchFamily="34" charset="0"/>
              </a:rPr>
              <a:t>chgs</a:t>
            </a:r>
            <a:r>
              <a:rPr lang="en-US" sz="1400" dirty="0">
                <a:latin typeface="Calibri" panose="020F0502020204030204" pitchFamily="34" charset="0"/>
              </a:rPr>
              <a:t>,  16B align, CANARY, RVTEST_SIG_BEGIN/END</a:t>
            </a:r>
            <a:r>
              <a:rPr lang="en-US" sz="1400" dirty="0"/>
              <a: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endParaRPr lang="en-US" sz="1400" dirty="0">
              <a:latin typeface="Calibri" panose="020F0502020204030204" pitchFamily="34" charset="0"/>
            </a:endParaRPr>
          </a:p>
          <a:p>
            <a:pPr>
              <a:buFontTx/>
              <a:buChar char="-"/>
            </a:pPr>
            <a:endParaRPr lang="en-US" sz="1800" dirty="0"/>
          </a:p>
          <a:p>
            <a:pPr>
              <a:buFontTx/>
              <a:buChar char="-"/>
            </a:pPr>
            <a:endParaRPr lang="en-US" sz="1800" dirty="0"/>
          </a:p>
          <a:p>
            <a:pPr>
              <a:buFontTx/>
              <a:buChar char="-"/>
            </a:pPr>
            <a:endParaRPr lang="en-US" sz="1800" dirty="0">
              <a:latin typeface="Calibri" panose="020F0502020204030204" pitchFamily="34" charset="0"/>
            </a:endParaRPr>
          </a:p>
          <a:p>
            <a:pPr marL="0" indent="0">
              <a:buNone/>
            </a:pPr>
            <a:endParaRPr lang="en-US" sz="1800" dirty="0"/>
          </a:p>
          <a:p>
            <a:pPr marL="0" indent="0">
              <a:buNone/>
            </a:pPr>
            <a:endParaRPr lang="en-US" sz="1600" dirty="0"/>
          </a:p>
          <a:p>
            <a:pPr marL="0" indent="0">
              <a:buNone/>
            </a:pPr>
            <a:endParaRPr lang="en-GB" sz="1600" dirty="0"/>
          </a:p>
          <a:p>
            <a:pPr marL="0" indent="0">
              <a:buNone/>
            </a:pPr>
            <a:endParaRPr lang="en-GB" sz="12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1040377</TotalTime>
  <Words>7572</Words>
  <Application>Microsoft Macintosh PowerPoint</Application>
  <PresentationFormat>Widescreen</PresentationFormat>
  <Paragraphs>721</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1842</cp:revision>
  <cp:lastPrinted>2022-09-14T15:44:49Z</cp:lastPrinted>
  <dcterms:created xsi:type="dcterms:W3CDTF">2018-05-10T10:51:37Z</dcterms:created>
  <dcterms:modified xsi:type="dcterms:W3CDTF">2022-09-14T16:02:23Z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