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68" r:id="rId4"/>
    <p:sldId id="257" r:id="rId5"/>
    <p:sldId id="356" r:id="rId6"/>
    <p:sldId id="259" r:id="rId7"/>
    <p:sldId id="291" r:id="rId8"/>
    <p:sldId id="343" r:id="rId9"/>
    <p:sldId id="367" r:id="rId10"/>
    <p:sldId id="359" r:id="rId11"/>
    <p:sldId id="374" r:id="rId12"/>
    <p:sldId id="376" r:id="rId13"/>
    <p:sldId id="260" r:id="rId14"/>
    <p:sldId id="373" r:id="rId15"/>
    <p:sldId id="375" r:id="rId16"/>
    <p:sldId id="371" r:id="rId17"/>
    <p:sldId id="372" r:id="rId18"/>
    <p:sldId id="370" r:id="rId19"/>
    <p:sldId id="346" r:id="rId20"/>
    <p:sldId id="351" r:id="rId21"/>
    <p:sldId id="357" r:id="rId22"/>
    <p:sldId id="349"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10/27/22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scv-non-isa/riscv-arch-test/tree/clean-up"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26Oct2022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292426426"/>
              </p:ext>
            </p:extLst>
          </p:nvPr>
        </p:nvGraphicFramePr>
        <p:xfrm>
          <a:off x="171008" y="803510"/>
          <a:ext cx="11567853" cy="541782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1880835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06-oct-22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rbarzic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Status of tests for bit </a:t>
                      </a:r>
                      <a:r>
                        <a:rPr lang="en-US" sz="1200" b="0" i="0" u="none" strike="noStrike" baseline="0" dirty="0" err="1">
                          <a:solidFill>
                            <a:srgbClr val="000000"/>
                          </a:solidFill>
                          <a:effectLst/>
                          <a:latin typeface="Calibri" panose="020F0502020204030204" pitchFamily="34" charset="0"/>
                        </a:rPr>
                        <a:t>manip</a:t>
                      </a:r>
                      <a:r>
                        <a:rPr lang="en-US" sz="1200" b="0" i="0" u="none" strike="noStrike" baseline="0" dirty="0">
                          <a:solidFill>
                            <a:srgbClr val="000000"/>
                          </a:solidFill>
                          <a:effectLst/>
                          <a:latin typeface="Calibri" panose="020F0502020204030204" pitchFamily="34" charset="0"/>
                        </a:rPr>
                        <a:t>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7620096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CLIC or vectored mode leads to misaligned load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 in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64450682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800" b="0" i="0" kern="1200" dirty="0">
                          <a:solidFill>
                            <a:schemeClr val="dk1"/>
                          </a:solidFill>
                          <a:effectLst/>
                          <a:latin typeface="+mn-lt"/>
                          <a:ea typeface="+mn-ea"/>
                          <a:cs typeface="+mn-cs"/>
                        </a:rPr>
                        <a:t>Add changes in </a:t>
                      </a:r>
                      <a:r>
                        <a:rPr lang="en-US" sz="800" b="0" i="0" kern="1200" dirty="0" err="1">
                          <a:solidFill>
                            <a:schemeClr val="dk1"/>
                          </a:solidFill>
                          <a:effectLst/>
                          <a:latin typeface="+mn-lt"/>
                          <a:ea typeface="+mn-ea"/>
                          <a:cs typeface="+mn-cs"/>
                        </a:rPr>
                        <a:t>arch_test.h</a:t>
                      </a:r>
                      <a:r>
                        <a:rPr lang="en-US" sz="800" b="0" i="0" kern="1200" dirty="0">
                          <a:solidFill>
                            <a:schemeClr val="dk1"/>
                          </a:solidFill>
                          <a:effectLst/>
                          <a:latin typeface="+mn-lt"/>
                          <a:ea typeface="+mn-ea"/>
                          <a:cs typeface="+mn-cs"/>
                        </a:rPr>
                        <a:t> file, split macros into 2 files and enable multiple Privilege Modes in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900" b="0" i="0" u="none" strike="noStrike" baseline="0" dirty="0">
                          <a:solidFill>
                            <a:srgbClr val="000000"/>
                          </a:solidFill>
                          <a:effectLst/>
                          <a:latin typeface="Calibri" panose="020F0502020204030204" pitchFamily="34" charset="0"/>
                        </a:rPr>
                        <a:t>HamzaShabbir517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RISC-V Compliance test for Vector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61256933"/>
                  </a:ext>
                </a:extLst>
              </a:tr>
              <a:tr h="82492">
                <a:tc>
                  <a:txBody>
                    <a:bodyPr/>
                    <a:lstStyle/>
                    <a:p>
                      <a:pPr algn="r"/>
                      <a:r>
                        <a:rPr lang="en-US" sz="1200" b="0" i="0" u="none" strike="noStrike" baseline="0" dirty="0">
                          <a:solidFill>
                            <a:srgbClr val="000000"/>
                          </a:solidFill>
                          <a:effectLst/>
                          <a:latin typeface="Calibri" panose="020F0502020204030204" pitchFamily="34" charset="0"/>
                        </a:rPr>
                        <a:t>280</a:t>
                      </a:r>
                      <a:endParaRPr lang="en-US" dirty="0"/>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Missing info about the RVTEST_CASE </a:t>
                      </a:r>
                      <a:r>
                        <a:rPr lang="en-US" sz="1200" b="0" i="0" kern="1200" dirty="0" err="1">
                          <a:solidFill>
                            <a:schemeClr val="dk1"/>
                          </a:solidFill>
                          <a:effectLst/>
                          <a:latin typeface="+mn-lt"/>
                          <a:ea typeface="+mn-ea"/>
                          <a:cs typeface="+mn-cs"/>
                        </a:rPr>
                        <a:t>arg</a:t>
                      </a:r>
                      <a:r>
                        <a:rPr lang="en-US" sz="1200" b="0" i="0" kern="1200" dirty="0">
                          <a:solidFill>
                            <a:schemeClr val="dk1"/>
                          </a:solidFill>
                          <a:effectLst/>
                          <a:latin typeface="+mn-lt"/>
                          <a:ea typeface="+mn-ea"/>
                          <a:cs typeface="+mn-cs"/>
                        </a:rPr>
                        <a:t> format in spec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59260088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13-aug-22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Some tests using la, li, breaking different linker scripts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455676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14-Sep-22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 </a:t>
                      </a:r>
                      <a:r>
                        <a:rPr lang="en-US" sz="1000" b="0" i="0" u="none" strike="noStrike" baseline="0" dirty="0" err="1">
                          <a:solidFill>
                            <a:srgbClr val="000000"/>
                          </a:solidFill>
                          <a:effectLst/>
                          <a:latin typeface="Calibri" panose="020F0502020204030204" pitchFamily="34" charset="0"/>
                        </a:rPr>
                        <a:t>bilalsakhawat</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changes to enable multiple Privilege Modes in Trap Handler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Review,update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Split into </a:t>
                      </a:r>
                      <a:r>
                        <a:rPr lang="en-US" sz="1200" b="0" i="0" u="none" strike="noStrike" baseline="0" dirty="0" err="1">
                          <a:solidFill>
                            <a:srgbClr val="FF0000"/>
                          </a:solidFill>
                          <a:effectLst/>
                          <a:latin typeface="Calibri" panose="020F0502020204030204" pitchFamily="34" charset="0"/>
                        </a:rPr>
                        <a:t>arch_test.h</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test_case.h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335599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Issues/PR Review</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75000"/>
                  </a:schemeClr>
                </a:solidFill>
              </a:rPr>
              <a:t>Supporting </a:t>
            </a:r>
            <a:r>
              <a:rPr lang="en-US" sz="1600" dirty="0" err="1">
                <a:solidFill>
                  <a:schemeClr val="bg1">
                    <a:lumMod val="75000"/>
                  </a:schemeClr>
                </a:solidFill>
              </a:rPr>
              <a:t>Zicntr</a:t>
            </a:r>
            <a:r>
              <a:rPr lang="en-US" sz="1600" dirty="0">
                <a:solidFill>
                  <a:schemeClr val="bg1">
                    <a:lumMod val="75000"/>
                  </a:schemeClr>
                </a:solidFill>
              </a:rPr>
              <a:t> and </a:t>
            </a:r>
            <a:r>
              <a:rPr lang="en-US" sz="1600" dirty="0" err="1">
                <a:solidFill>
                  <a:schemeClr val="bg1">
                    <a:lumMod val="75000"/>
                  </a:schemeClr>
                </a:solidFill>
              </a:rPr>
              <a:t>Zihpm</a:t>
            </a:r>
            <a:r>
              <a:rPr lang="en-US" sz="1600" dirty="0">
                <a:solidFill>
                  <a:schemeClr val="bg1">
                    <a:lumMod val="75000"/>
                  </a:schemeClr>
                </a:solidFill>
              </a:rPr>
              <a:t> testing</a:t>
            </a:r>
          </a:p>
          <a:p>
            <a:pPr lvl="1">
              <a:buFont typeface="+mj-lt"/>
              <a:buAutoNum type="arabicPeriod"/>
            </a:pPr>
            <a:r>
              <a:rPr lang="en-US" sz="1600" dirty="0">
                <a:solidFill>
                  <a:schemeClr val="bg1">
                    <a:lumMod val="75000"/>
                  </a:schemeClr>
                </a:solidFill>
              </a:rPr>
              <a:t>Supporting Trace/Debug testing, </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Other discussion</a:t>
            </a:r>
          </a:p>
          <a:p>
            <a:pPr marL="0" indent="0" defTabSz="365760">
              <a:spcBef>
                <a:spcPts val="0"/>
              </a:spcBef>
              <a:buNone/>
            </a:pPr>
            <a:endParaRPr lang="en-US" sz="1100" dirty="0"/>
          </a:p>
          <a:p>
            <a:pPr marL="0" indent="0" defTabSz="365760">
              <a:spcBef>
                <a:spcPts val="0"/>
              </a:spcBef>
              <a:buNone/>
            </a:pPr>
            <a:r>
              <a:rPr lang="en-US" sz="1100" b="1" dirty="0"/>
              <a:t>Status Update: Trap Handler </a:t>
            </a:r>
            <a:endParaRPr lang="en-US" sz="1100" dirty="0"/>
          </a:p>
          <a:p>
            <a:pPr marL="0" indent="0" defTabSz="365760">
              <a:spcBef>
                <a:spcPts val="0"/>
              </a:spcBef>
              <a:buNone/>
            </a:pPr>
            <a:r>
              <a:rPr lang="en-US" sz="1100" dirty="0"/>
              <a:t>VM mapping : issue for </a:t>
            </a:r>
          </a:p>
          <a:p>
            <a:pPr marL="0" indent="0" defTabSz="365760">
              <a:spcBef>
                <a:spcPts val="0"/>
              </a:spcBef>
              <a:buNone/>
            </a:pPr>
            <a:r>
              <a:rPr lang="en-US" sz="1100" dirty="0"/>
              <a:t>The trap handler needs to be able to map PA&lt;-&gt;VA  for</a:t>
            </a:r>
          </a:p>
          <a:p>
            <a:pPr marL="0" indent="0" defTabSz="365760">
              <a:spcBef>
                <a:spcPts val="0"/>
              </a:spcBef>
              <a:buNone/>
            </a:pPr>
            <a:r>
              <a:rPr lang="en-US" sz="1100" dirty="0"/>
              <a:t> - changing </a:t>
            </a:r>
            <a:r>
              <a:rPr lang="en-US" sz="1100" dirty="0" err="1"/>
              <a:t>priv</a:t>
            </a:r>
            <a:r>
              <a:rPr lang="en-US" sz="1100" dirty="0"/>
              <a:t> modes from one mapping type to another</a:t>
            </a:r>
          </a:p>
          <a:p>
            <a:pPr marL="0" indent="0" defTabSz="365760">
              <a:spcBef>
                <a:spcPts val="0"/>
              </a:spcBef>
              <a:buNone/>
            </a:pPr>
            <a:r>
              <a:rPr lang="en-US" sz="1100" dirty="0"/>
              <a:t> - address relocation of </a:t>
            </a:r>
            <a:r>
              <a:rPr lang="en-US" sz="1100" dirty="0" err="1"/>
              <a:t>xEPC</a:t>
            </a:r>
            <a:r>
              <a:rPr lang="en-US" sz="1100" dirty="0"/>
              <a:t> and </a:t>
            </a:r>
            <a:r>
              <a:rPr lang="en-US" sz="1100" dirty="0" err="1"/>
              <a:t>xTVAL</a:t>
            </a:r>
            <a:endParaRPr lang="en-US" sz="1100" dirty="0"/>
          </a:p>
          <a:p>
            <a:pPr marL="0" indent="0" defTabSz="365760">
              <a:spcBef>
                <a:spcPts val="0"/>
              </a:spcBef>
              <a:buNone/>
            </a:pPr>
            <a:r>
              <a:rPr lang="en-US" sz="1100" dirty="0"/>
              <a:t> - LA when there is a difference in relative </a:t>
            </a:r>
            <a:r>
              <a:rPr lang="en-US" sz="1100" dirty="0" err="1"/>
              <a:t>addr</a:t>
            </a:r>
            <a:r>
              <a:rPr lang="en-US" sz="1100" dirty="0"/>
              <a:t> of code vs. data, or vs. signature</a:t>
            </a:r>
          </a:p>
          <a:p>
            <a:pPr marL="0" indent="0" defTabSz="365760">
              <a:spcBef>
                <a:spcPts val="0"/>
              </a:spcBef>
              <a:buNone/>
            </a:pPr>
            <a:r>
              <a:rPr lang="en-US" sz="1100" dirty="0"/>
              <a:t>Pawan has a scheme that has limited ability to map pages (a region based scheme where mappings differ by only 2 MSBs)</a:t>
            </a:r>
          </a:p>
          <a:p>
            <a:pPr marL="0" indent="0" defTabSz="365760">
              <a:spcBef>
                <a:spcPts val="0"/>
              </a:spcBef>
              <a:buNone/>
            </a:pPr>
            <a:endParaRPr lang="en-US" sz="1100" dirty="0"/>
          </a:p>
          <a:p>
            <a:pPr marL="0" indent="0" defTabSz="365760">
              <a:spcBef>
                <a:spcPts val="0"/>
              </a:spcBef>
              <a:buNone/>
            </a:pPr>
            <a:r>
              <a:rPr lang="en-US" sz="1100" b="1" u="sng" dirty="0"/>
              <a:t>ISAC status</a:t>
            </a:r>
          </a:p>
          <a:p>
            <a:pPr marL="0" indent="0" defTabSz="365760">
              <a:spcBef>
                <a:spcPts val="0"/>
              </a:spcBef>
              <a:buNone/>
            </a:pPr>
            <a:r>
              <a:rPr lang="en-US" sz="1100" dirty="0"/>
              <a:t>how to test CSR bit transitions – can’t (right now)</a:t>
            </a:r>
          </a:p>
          <a:p>
            <a:pPr marL="0" indent="0" defTabSz="365760">
              <a:spcBef>
                <a:spcPts val="0"/>
              </a:spcBef>
              <a:buNone/>
            </a:pPr>
            <a:endParaRPr lang="en-US" sz="1100" b="1" u="sng" dirty="0"/>
          </a:p>
          <a:p>
            <a:pPr marL="0" indent="0" defTabSz="365760">
              <a:spcBef>
                <a:spcPts val="0"/>
              </a:spcBef>
              <a:buNone/>
            </a:pPr>
            <a:r>
              <a:rPr lang="en-US" sz="1100" b="1" u="sng" dirty="0"/>
              <a:t>Sail status</a:t>
            </a:r>
          </a:p>
          <a:p>
            <a:pPr marL="0" indent="0" defTabSz="365760">
              <a:spcBef>
                <a:spcPts val="0"/>
              </a:spcBef>
              <a:buNone/>
            </a:pPr>
            <a:r>
              <a:rPr lang="en-US" sz="1100" dirty="0"/>
              <a:t>Issue#181 filed: adding </a:t>
            </a:r>
            <a:r>
              <a:rPr lang="en-US" sz="1100" dirty="0" err="1"/>
              <a:t>intrinisic</a:t>
            </a:r>
            <a:r>
              <a:rPr lang="en-US" sz="1100" dirty="0"/>
              <a:t> labelling, </a:t>
            </a:r>
          </a:p>
          <a:p>
            <a:pPr marL="0" indent="0" defTabSz="365760">
              <a:spcBef>
                <a:spcPts val="0"/>
              </a:spcBef>
              <a:buNone/>
            </a:pPr>
            <a:r>
              <a:rPr lang="en-US" sz="1100" dirty="0"/>
              <a:t>Issue#182 filed: disable TLB entry</a:t>
            </a:r>
          </a:p>
          <a:p>
            <a:pPr marL="0" indent="0" defTabSz="365760">
              <a:spcBef>
                <a:spcPts val="0"/>
              </a:spcBef>
              <a:buNone/>
            </a:pPr>
            <a:endParaRPr lang="en-US" sz="1100" dirty="0"/>
          </a:p>
          <a:p>
            <a:pPr marL="0" indent="0" defTabSz="365760">
              <a:spcBef>
                <a:spcPts val="0"/>
              </a:spcBef>
              <a:buNone/>
            </a:pPr>
            <a:r>
              <a:rPr lang="en-US" sz="1100" b="1" u="sng" dirty="0"/>
              <a:t>Issue Status</a:t>
            </a:r>
          </a:p>
          <a:p>
            <a:pPr marL="0" indent="0" defTabSz="365760">
              <a:spcBef>
                <a:spcPts val="0"/>
              </a:spcBef>
              <a:buNone/>
            </a:pPr>
            <a:r>
              <a:rPr lang="en-US" sz="1100" dirty="0"/>
              <a:t>#261 RISC-V COMPLIANCE on </a:t>
            </a:r>
            <a:r>
              <a:rPr lang="en-US" sz="1100" dirty="0" err="1"/>
              <a:t>SweRV</a:t>
            </a:r>
            <a:r>
              <a:rPr lang="en-US" sz="1100" dirty="0"/>
              <a:t> EL2: bug author</a:t>
            </a:r>
          </a:p>
          <a:p>
            <a:pPr marL="0" indent="0" defTabSz="365760">
              <a:spcBef>
                <a:spcPts val="0"/>
              </a:spcBef>
              <a:buNone/>
            </a:pPr>
            <a:r>
              <a:rPr lang="en-US" sz="1100" dirty="0"/>
              <a:t>#262 Possible bug in </a:t>
            </a:r>
            <a:r>
              <a:rPr lang="en-US" sz="1100" dirty="0" err="1"/>
              <a:t>priviledge</a:t>
            </a:r>
            <a:r>
              <a:rPr lang="en-US" sz="1100" dirty="0"/>
              <a:t>/</a:t>
            </a:r>
            <a:r>
              <a:rPr lang="en-US" sz="1100" dirty="0" err="1"/>
              <a:t>missaligned</a:t>
            </a:r>
            <a:r>
              <a:rPr lang="en-US" sz="1100" dirty="0"/>
              <a:t> load tests: should be fixed by new trap handler </a:t>
            </a:r>
          </a:p>
          <a:p>
            <a:pPr marL="0" indent="0" defTabSz="365760">
              <a:spcBef>
                <a:spcPts val="0"/>
              </a:spcBef>
              <a:buNone/>
            </a:pPr>
            <a:r>
              <a:rPr lang="en-US" sz="1100" dirty="0"/>
              <a:t>	</a:t>
            </a:r>
            <a:r>
              <a:rPr lang="en-US" sz="1100" dirty="0">
                <a:solidFill>
                  <a:srgbClr val="FF0000"/>
                </a:solidFill>
              </a:rPr>
              <a:t>AI chair: tag which issues (including this) that are fixed by new trap handler</a:t>
            </a:r>
          </a:p>
          <a:p>
            <a:pPr marL="0" indent="0" defTabSz="365760">
              <a:spcBef>
                <a:spcPts val="0"/>
              </a:spcBef>
              <a:buNone/>
            </a:pPr>
            <a:r>
              <a:rPr lang="en-US" sz="1100" dirty="0"/>
              <a:t>#266 fixed by PR #274</a:t>
            </a:r>
          </a:p>
          <a:p>
            <a:pPr marL="0" indent="0" defTabSz="365760">
              <a:spcBef>
                <a:spcPts val="0"/>
              </a:spcBef>
              <a:buNone/>
            </a:pPr>
            <a:endParaRPr lang="en-US" sz="1100" dirty="0"/>
          </a:p>
          <a:p>
            <a:pPr marL="0" indent="0" defTabSz="365760">
              <a:spcBef>
                <a:spcPts val="0"/>
              </a:spcBef>
              <a:buNone/>
            </a:pPr>
            <a:r>
              <a:rPr lang="en-US" sz="1100" dirty="0"/>
              <a:t>Cleaning up tests to prepare for new trap handler:</a:t>
            </a:r>
          </a:p>
          <a:p>
            <a:pPr marL="0" indent="0" defTabSz="365760">
              <a:spcBef>
                <a:spcPts val="0"/>
              </a:spcBef>
              <a:buNone/>
            </a:pPr>
            <a:r>
              <a:rPr lang="en-US" sz="1100" dirty="0"/>
              <a:t>   PR#286: </a:t>
            </a:r>
            <a:r>
              <a:rPr lang="en-US" sz="1100" dirty="0">
                <a:hlinkClick r:id="rId3"/>
              </a:rPr>
              <a:t>https://github.com/riscv-non-isa/riscv-arch-test/tree/clean-up</a:t>
            </a:r>
            <a:endParaRPr lang="en-US" sz="1100" dirty="0"/>
          </a:p>
          <a:p>
            <a:pPr marL="0" indent="0" defTabSz="365760">
              <a:spcBef>
                <a:spcPts val="0"/>
              </a:spcBef>
              <a:buNone/>
            </a:pPr>
            <a:r>
              <a:rPr lang="en-US" sz="1100" dirty="0"/>
              <a:t> fixes many issues</a:t>
            </a:r>
            <a:endParaRPr lang="en-US" sz="1100" dirty="0">
              <a:latin typeface="Calibri" panose="020F0502020204030204" pitchFamily="34" charset="0"/>
            </a:endParaRPr>
          </a:p>
          <a:p>
            <a:pPr>
              <a:spcBef>
                <a:spcPts val="0"/>
              </a:spcBef>
              <a:buFontTx/>
              <a:buChar char="-"/>
            </a:pPr>
            <a:r>
              <a:rPr lang="en-US" sz="1100" dirty="0">
                <a:latin typeface="Calibri" panose="020F0502020204030204" pitchFamily="34" charset="0"/>
              </a:rPr>
              <a:t>change 0xdeadbeef to be CANARY and define CANARY to be 0xdeadbeef in arch-test </a:t>
            </a:r>
            <a:r>
              <a:rPr lang="en-US" sz="1100" dirty="0"/>
              <a:t>:</a:t>
            </a:r>
          </a:p>
          <a:p>
            <a:pPr>
              <a:spcBef>
                <a:spcPts val="0"/>
              </a:spcBef>
              <a:buFontTx/>
              <a:buChar char="-"/>
            </a:pPr>
            <a:r>
              <a:rPr lang="en-US" sz="1100" dirty="0">
                <a:latin typeface="Calibri" panose="020F0502020204030204" pitchFamily="34" charset="0"/>
              </a:rPr>
              <a:t>Add canary </a:t>
            </a:r>
            <a:r>
              <a:rPr lang="en-US" sz="1100" dirty="0" err="1">
                <a:latin typeface="Calibri" panose="020F0502020204030204" pitchFamily="34" charset="0"/>
              </a:rPr>
              <a:t>wd</a:t>
            </a:r>
            <a:r>
              <a:rPr lang="en-US" sz="1100" dirty="0">
                <a:latin typeface="Calibri" panose="020F0502020204030204" pitchFamily="34" charset="0"/>
              </a:rPr>
              <a:t> before sig end, </a:t>
            </a:r>
          </a:p>
          <a:p>
            <a:pPr>
              <a:spcBef>
                <a:spcPts val="0"/>
              </a:spcBef>
              <a:buFontTx/>
              <a:buChar char="-"/>
            </a:pPr>
            <a:r>
              <a:rPr lang="en-US" sz="1100" dirty="0">
                <a:latin typeface="Calibri" panose="020F0502020204030204" pitchFamily="34" charset="0"/>
              </a:rPr>
              <a:t>replace RVMODEL_DATA_BEGIN/END with RVTEST_SIG_BEGIN/END, </a:t>
            </a:r>
          </a:p>
          <a:p>
            <a:pPr>
              <a:spcBef>
                <a:spcPts val="0"/>
              </a:spcBef>
              <a:buFontTx/>
              <a:buChar char="-"/>
            </a:pPr>
            <a:r>
              <a:rPr lang="en-US" sz="1100" dirty="0">
                <a:latin typeface="Calibri" panose="020F0502020204030204" pitchFamily="34" charset="0"/>
              </a:rPr>
              <a:t>- (#211, make default </a:t>
            </a:r>
            <a:r>
              <a:rPr lang="en-US" sz="1100" dirty="0" err="1">
                <a:latin typeface="Calibri" panose="020F0502020204030204" pitchFamily="34" charset="0"/>
              </a:rPr>
              <a:t>rvtest_data</a:t>
            </a:r>
            <a:r>
              <a:rPr lang="en-US" sz="1100" dirty="0">
                <a:latin typeface="Calibri" panose="020F0502020204030204" pitchFamily="34" charset="0"/>
              </a:rPr>
              <a:t> region be &gt;=16B</a:t>
            </a:r>
          </a:p>
          <a:p>
            <a:pPr>
              <a:spcBef>
                <a:spcPts val="0"/>
              </a:spcBef>
              <a:buFontTx/>
              <a:buChar char="-"/>
            </a:pPr>
            <a:r>
              <a:rPr lang="en-US" sz="1100" dirty="0">
                <a:latin typeface="Calibri" panose="020F0502020204030204" pitchFamily="34" charset="0"/>
              </a:rPr>
              <a:t>- (#256) Fix </a:t>
            </a:r>
            <a:r>
              <a:rPr lang="en-US" sz="1100" dirty="0" err="1">
                <a:latin typeface="Calibri" panose="020F0502020204030204" pitchFamily="34" charset="0"/>
              </a:rPr>
              <a:t>correctval</a:t>
            </a:r>
            <a:r>
              <a:rPr lang="en-US" sz="1100" dirty="0">
                <a:latin typeface="Calibri" panose="020F0502020204030204" pitchFamily="34" charset="0"/>
              </a:rPr>
              <a:t> to ?? instead of 0.</a:t>
            </a:r>
          </a:p>
          <a:p>
            <a:pPr>
              <a:spcBef>
                <a:spcPts val="0"/>
              </a:spcBef>
              <a:buFontTx/>
              <a:buChar char="-"/>
            </a:pPr>
            <a:r>
              <a:rPr lang="en-US" sz="1100" dirty="0">
                <a:latin typeface="Calibri" panose="020F0502020204030204" pitchFamily="34" charset="0"/>
              </a:rPr>
              <a:t>- (#233) add explicit </a:t>
            </a:r>
            <a:r>
              <a:rPr lang="en-US" sz="1100" dirty="0" err="1">
                <a:latin typeface="Calibri" panose="020F0502020204030204" pitchFamily="34" charset="0"/>
              </a:rPr>
              <a:t>ZiCSR</a:t>
            </a:r>
            <a:r>
              <a:rPr lang="en-US" sz="1100" dirty="0">
                <a:latin typeface="Calibri" panose="020F0502020204030204" pitchFamily="34" charset="0"/>
              </a:rPr>
              <a:t> test in TEST_CASE</a:t>
            </a:r>
          </a:p>
          <a:p>
            <a:pPr>
              <a:spcBef>
                <a:spcPts val="0"/>
              </a:spcBef>
              <a:buFontTx/>
              <a:buChar char="-"/>
            </a:pPr>
            <a:r>
              <a:rPr lang="en-US" sz="1100" dirty="0">
                <a:latin typeface="Calibri" panose="020F0502020204030204" pitchFamily="34" charset="0"/>
              </a:rPr>
              <a:t>- (#256) Fix </a:t>
            </a:r>
            <a:r>
              <a:rPr lang="en-US" sz="1100" dirty="0" err="1">
                <a:latin typeface="Calibri" panose="020F0502020204030204" pitchFamily="34" charset="0"/>
              </a:rPr>
              <a:t>correctval</a:t>
            </a:r>
            <a:r>
              <a:rPr lang="en-US" sz="1100" dirty="0">
                <a:latin typeface="Calibri" panose="020F0502020204030204" pitchFamily="34" charset="0"/>
              </a:rPr>
              <a:t> to ?? instead of 0.</a:t>
            </a:r>
          </a:p>
          <a:p>
            <a:pPr>
              <a:spcBef>
                <a:spcPts val="0"/>
              </a:spcBef>
              <a:buFontTx/>
              <a:buChar char="-"/>
            </a:pPr>
            <a:r>
              <a:rPr lang="en-US" sz="1100" dirty="0">
                <a:latin typeface="Calibri" panose="020F0502020204030204" pitchFamily="34" charset="0"/>
              </a:rPr>
              <a:t>- (#259) Delete target directory from main repo branch</a:t>
            </a:r>
          </a:p>
          <a:p>
            <a:pPr>
              <a:spcBef>
                <a:spcPts val="0"/>
              </a:spcBef>
              <a:buFontTx/>
              <a:buChar char="-"/>
            </a:pPr>
            <a:r>
              <a:rPr lang="en-US" sz="1100" dirty="0">
                <a:latin typeface="Calibri" panose="020F0502020204030204" pitchFamily="34" charset="0"/>
              </a:rPr>
              <a:t>- (#275) </a:t>
            </a:r>
            <a:r>
              <a:rPr lang="en-US" sz="1100" dirty="0" err="1">
                <a:latin typeface="Calibri" panose="020F0502020204030204" pitchFamily="34" charset="0"/>
              </a:rPr>
              <a:t>la,li</a:t>
            </a:r>
            <a:r>
              <a:rPr lang="en-US" sz="1100" dirty="0">
                <a:latin typeface="Calibri" panose="020F0502020204030204" pitchFamily="34" charset="0"/>
              </a:rPr>
              <a:t> replaced with LA,LI in all tests</a:t>
            </a:r>
          </a:p>
          <a:p>
            <a:pPr>
              <a:spcBef>
                <a:spcPts val="0"/>
              </a:spcBef>
              <a:buFontTx/>
              <a:buChar char="-"/>
            </a:pPr>
            <a:r>
              <a:rPr lang="en-US" sz="1100" dirty="0">
                <a:latin typeface="Calibri" panose="020F0502020204030204" pitchFamily="34" charset="0"/>
              </a:rPr>
              <a:t>- (#281) Move misalign1-jalr test to I directory</a:t>
            </a:r>
          </a:p>
          <a:p>
            <a:pPr>
              <a:spcBef>
                <a:spcPts val="0"/>
              </a:spcBef>
              <a:buFontTx/>
              <a:buChar char="-"/>
            </a:pPr>
            <a:r>
              <a:rPr lang="en-US" sz="1100">
                <a:latin typeface="Calibri" panose="020F0502020204030204" pitchFamily="34" charset="0"/>
              </a:rPr>
              <a:t>- (#282) Enforce use of SIGUPD in tests (fixes issue #282</a:t>
            </a:r>
            <a:endParaRPr lang="en-US" sz="1100" dirty="0"/>
          </a:p>
          <a:p>
            <a:pPr marL="0" indent="0">
              <a:spcBef>
                <a:spcPts val="0"/>
              </a:spcBef>
              <a:buNone/>
            </a:pPr>
            <a:r>
              <a:rPr lang="en-US" sz="1100" dirty="0" err="1">
                <a:solidFill>
                  <a:srgbClr val="FF0000"/>
                </a:solidFill>
              </a:rPr>
              <a:t>AI:Chair</a:t>
            </a:r>
            <a:r>
              <a:rPr lang="en-US" sz="1100" dirty="0">
                <a:solidFill>
                  <a:srgbClr val="FF0000"/>
                </a:solidFill>
              </a:rPr>
              <a:t> review PR</a:t>
            </a:r>
          </a:p>
          <a:p>
            <a:pPr marL="0" indent="0">
              <a:lnSpc>
                <a:spcPts val="1120"/>
              </a:lnSpc>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922003" cy="6097979"/>
          </a:xfrm>
        </p:spPr>
        <p:txBody>
          <a:bodyPr>
            <a:noAutofit/>
          </a:bodyPr>
          <a:lstStyle/>
          <a:p>
            <a:pPr marL="0" indent="0">
              <a:lnSpc>
                <a:spcPts val="1120"/>
              </a:lnSpc>
              <a:spcBef>
                <a:spcPts val="0"/>
              </a:spcBef>
              <a:buNone/>
            </a:pPr>
            <a:endParaRPr lang="en-US" sz="600" dirty="0"/>
          </a:p>
          <a:p>
            <a:pPr marL="0" indent="0" defTabSz="365760">
              <a:spcBef>
                <a:spcPts val="0"/>
              </a:spcBef>
              <a:buNone/>
            </a:pPr>
            <a:r>
              <a:rPr lang="en-US" sz="1200" b="1" u="sng" dirty="0"/>
              <a:t>Issue test discussion</a:t>
            </a:r>
          </a:p>
          <a:p>
            <a:pPr marL="0" indent="0" defTabSz="365760">
              <a:spcBef>
                <a:spcPts val="0"/>
              </a:spcBef>
              <a:buNone/>
            </a:pPr>
            <a:r>
              <a:rPr lang="en-US" sz="1200" b="1" dirty="0"/>
              <a:t>Status Update: F&amp;D</a:t>
            </a:r>
          </a:p>
          <a:p>
            <a:pPr marL="0" indent="0" defTabSz="365760">
              <a:spcBef>
                <a:spcPts val="0"/>
              </a:spcBef>
              <a:buNone/>
            </a:pPr>
            <a:r>
              <a:rPr lang="en-US" sz="1200" b="1" dirty="0"/>
              <a:t>​</a:t>
            </a:r>
            <a:r>
              <a:rPr lang="en-US" sz="1200" dirty="0"/>
              <a:t> Done, except </a:t>
            </a:r>
          </a:p>
          <a:p>
            <a:pPr marL="0" indent="0" defTabSz="365760">
              <a:spcBef>
                <a:spcPts val="0"/>
              </a:spcBef>
              <a:buNone/>
            </a:pPr>
            <a:r>
              <a:rPr lang="en-US" sz="1200" dirty="0"/>
              <a:t> -  we need to add tests for </a:t>
            </a:r>
            <a:r>
              <a:rPr lang="en-US" sz="1200" dirty="0" err="1"/>
              <a:t>xSTATUS.FS</a:t>
            </a:r>
            <a:r>
              <a:rPr lang="en-US" sz="1200" dirty="0"/>
              <a:t>  (which is an implicit destination for most FP ops)</a:t>
            </a:r>
          </a:p>
          <a:p>
            <a:pPr marL="0" indent="0" defTabSz="365760">
              <a:spcBef>
                <a:spcPts val="0"/>
              </a:spcBef>
              <a:buNone/>
            </a:pPr>
            <a:r>
              <a:rPr lang="en-US" sz="1200" dirty="0"/>
              <a:t> - </a:t>
            </a:r>
            <a:r>
              <a:rPr lang="en-US" sz="1200" dirty="0" err="1"/>
              <a:t>isac</a:t>
            </a:r>
            <a:r>
              <a:rPr lang="en-US" sz="1200" dirty="0"/>
              <a:t> issue#51 IITM   (u)int32/</a:t>
            </a:r>
            <a:r>
              <a:rPr lang="en-US" sz="1200" dirty="0" err="1"/>
              <a:t>sgl</a:t>
            </a:r>
            <a:r>
              <a:rPr lang="en-US" sz="1200" dirty="0"/>
              <a:t>-&gt;</a:t>
            </a:r>
            <a:r>
              <a:rPr lang="en-US" sz="1200" dirty="0" err="1"/>
              <a:t>dbl</a:t>
            </a:r>
            <a:r>
              <a:rPr lang="en-US" sz="1200" dirty="0"/>
              <a:t> not able to meet coverage?</a:t>
            </a:r>
          </a:p>
          <a:p>
            <a:pPr marL="0" indent="0" defTabSz="365760">
              <a:spcBef>
                <a:spcPts val="0"/>
              </a:spcBef>
              <a:buNone/>
            </a:pPr>
            <a:r>
              <a:rPr lang="en-US" sz="1200" dirty="0"/>
              <a:t>Only these 3 instructions are blocking completion. This is because the RM field ​(an implicit source) ​should be ignored – but tools don’t accept the RM field​ (because they are ignored)​, so we can’t ​write tests to ​show that it does.</a:t>
            </a:r>
          </a:p>
          <a:p>
            <a:pPr marL="0" indent="0" defTabSz="365760">
              <a:spcBef>
                <a:spcPts val="0"/>
              </a:spcBef>
              <a:buNone/>
            </a:pPr>
            <a:r>
              <a:rPr lang="en-US" sz="1200" dirty="0"/>
              <a:t>Options, in hardest to easiest order:</a:t>
            </a:r>
          </a:p>
          <a:p>
            <a:pPr marL="0" indent="0" defTabSz="365760">
              <a:spcBef>
                <a:spcPts val="0"/>
              </a:spcBef>
              <a:buNone/>
            </a:pPr>
            <a:r>
              <a:rPr lang="en-US" sz="1200" dirty="0"/>
              <a:t>             get toolchain support,</a:t>
            </a:r>
          </a:p>
          <a:p>
            <a:pPr marL="0" indent="0" defTabSz="365760">
              <a:spcBef>
                <a:spcPts val="0"/>
              </a:spcBef>
              <a:buNone/>
            </a:pPr>
            <a:r>
              <a:rPr lang="en-US" sz="1200" dirty="0"/>
              <a:t>             handwrite tests using .fill for unsupported RM fields to show that RM doesn’t trap.</a:t>
            </a:r>
          </a:p>
          <a:p>
            <a:pPr marL="0" indent="0" defTabSz="365760">
              <a:spcBef>
                <a:spcPts val="0"/>
              </a:spcBef>
              <a:buNone/>
            </a:pPr>
            <a:r>
              <a:rPr lang="en-US" sz="1200" dirty="0"/>
              <a:t>             change coverage to ignore RM field</a:t>
            </a:r>
          </a:p>
          <a:p>
            <a:pPr marL="0" indent="0" defTabSz="365760">
              <a:spcBef>
                <a:spcPts val="0"/>
              </a:spcBef>
              <a:buNone/>
            </a:pPr>
            <a:r>
              <a:rPr lang="en-US" sz="1200" dirty="0">
                <a:solidFill>
                  <a:srgbClr val="FF0000"/>
                </a:solidFill>
              </a:rPr>
              <a:t>AI Chair, </a:t>
            </a:r>
            <a:r>
              <a:rPr lang="en-US" sz="1200" dirty="0" err="1">
                <a:solidFill>
                  <a:srgbClr val="FF0000"/>
                </a:solidFill>
              </a:rPr>
              <a:t>Incore</a:t>
            </a:r>
            <a:r>
              <a:rPr lang="en-US" sz="1200" dirty="0">
                <a:solidFill>
                  <a:srgbClr val="FF0000"/>
                </a:solidFill>
              </a:rPr>
              <a:t>: decide which of the above to pursue</a:t>
            </a:r>
          </a:p>
          <a:p>
            <a:pPr marL="0" indent="0" defTabSz="365760">
              <a:spcBef>
                <a:spcPts val="0"/>
              </a:spcBef>
              <a:buNone/>
            </a:pPr>
            <a:endParaRPr lang="en-US" sz="1200" dirty="0"/>
          </a:p>
          <a:p>
            <a:pPr marL="0" indent="0" defTabSz="365760">
              <a:spcBef>
                <a:spcPts val="0"/>
              </a:spcBef>
              <a:buNone/>
            </a:pPr>
            <a:r>
              <a:rPr lang="en-US" sz="1200" b="1" dirty="0"/>
              <a:t>Status Update: Repo Size</a:t>
            </a:r>
          </a:p>
          <a:p>
            <a:pPr marL="0" indent="0" defTabSz="365760">
              <a:spcBef>
                <a:spcPts val="0"/>
              </a:spcBef>
              <a:buNone/>
            </a:pPr>
            <a:r>
              <a:rPr lang="en-US" sz="1200" b="1" dirty="0"/>
              <a:t>​</a:t>
            </a:r>
            <a:r>
              <a:rPr lang="en-US" sz="1200" dirty="0"/>
              <a:t>revisit where coverage reports go, remove from repo (because they take 100s of MB, and every clone has to deal with them, even if they are not used by implementers</a:t>
            </a:r>
          </a:p>
          <a:p>
            <a:pPr marL="0" indent="0" defTabSz="365760">
              <a:spcBef>
                <a:spcPts val="0"/>
              </a:spcBef>
              <a:buNone/>
            </a:pPr>
            <a:endParaRPr lang="en-US" sz="1200" dirty="0"/>
          </a:p>
          <a:p>
            <a:pPr marL="0" indent="0" defTabSz="365760">
              <a:spcBef>
                <a:spcPts val="0"/>
              </a:spcBef>
              <a:buNone/>
            </a:pPr>
            <a:r>
              <a:rPr lang="en-US" sz="1200" dirty="0"/>
              <a:t>  Conclusion: New google drive folder created: “ACT Test Development Artifacts”</a:t>
            </a:r>
          </a:p>
          <a:p>
            <a:pPr marL="0" indent="0" defTabSz="365760">
              <a:spcBef>
                <a:spcPts val="0"/>
              </a:spcBef>
              <a:buNone/>
            </a:pPr>
            <a:r>
              <a:rPr lang="en-US" sz="1200" dirty="0"/>
              <a:t>will have a drop folder for coverage and data propagation report (RW by TG members) and </a:t>
            </a:r>
          </a:p>
          <a:p>
            <a:pPr marL="0" indent="0" defTabSz="365760">
              <a:spcBef>
                <a:spcPts val="0"/>
              </a:spcBef>
              <a:buNone/>
            </a:pPr>
            <a:r>
              <a:rPr lang="en-US" sz="1200" dirty="0"/>
              <a:t>    a separate folder that reports will get moved to when tests are merged.</a:t>
            </a:r>
          </a:p>
          <a:p>
            <a:pPr marL="0" indent="0" defTabSz="365760">
              <a:spcBef>
                <a:spcPts val="0"/>
              </a:spcBef>
              <a:buNone/>
            </a:pPr>
            <a:r>
              <a:rPr lang="en-US" sz="1200" dirty="0"/>
              <a:t>    ?can the move be part of C/I for the merge so it isn’t manual?</a:t>
            </a:r>
          </a:p>
          <a:p>
            <a:pPr marL="0" indent="0" defTabSz="365760">
              <a:spcBef>
                <a:spcPts val="0"/>
              </a:spcBef>
              <a:buNone/>
            </a:pPr>
            <a:r>
              <a:rPr lang="en-US" sz="1200" dirty="0"/>
              <a:t> removing the reports for the repo – and their history – is a slightly complicated process</a:t>
            </a:r>
          </a:p>
          <a:p>
            <a:pPr marL="0" indent="0" defTabSz="365760">
              <a:spcBef>
                <a:spcPts val="0"/>
              </a:spcBef>
              <a:buNone/>
            </a:pPr>
            <a:endParaRPr lang="en-US" sz="1200" dirty="0"/>
          </a:p>
          <a:p>
            <a:pPr marL="0" indent="0" defTabSz="365760">
              <a:spcBef>
                <a:spcPts val="0"/>
              </a:spcBef>
              <a:buNone/>
            </a:pPr>
            <a:r>
              <a:rPr lang="en-US" sz="1200" dirty="0"/>
              <a:t>RVTEST_CASE: doesn’t seem to work on for defining </a:t>
            </a:r>
            <a:r>
              <a:rPr lang="en-US" sz="1200" dirty="0" err="1"/>
              <a:t>rvtest_strap_routine</a:t>
            </a:r>
            <a:r>
              <a:rPr lang="en-US" sz="1200" dirty="0"/>
              <a:t>: &lt;now fixed&gt;</a:t>
            </a:r>
          </a:p>
          <a:p>
            <a:pPr marL="0" indent="0" defTabSz="365760">
              <a:spcBef>
                <a:spcPts val="0"/>
              </a:spcBef>
              <a:buNone/>
            </a:pPr>
            <a:endParaRPr lang="en-US" sz="1200" dirty="0"/>
          </a:p>
          <a:p>
            <a:pPr marL="0" indent="0" defTabSz="365760">
              <a:spcBef>
                <a:spcPts val="0"/>
              </a:spcBef>
              <a:buNone/>
            </a:pPr>
            <a:r>
              <a:rPr lang="en-US" sz="1200" b="1" dirty="0"/>
              <a:t>Status Update: Testing A&amp;D bits</a:t>
            </a:r>
            <a:r>
              <a:rPr lang="en-US" sz="1200" dirty="0"/>
              <a:t>: Can sail update PTE bits in HW,?</a:t>
            </a:r>
          </a:p>
          <a:p>
            <a:pPr marL="0" indent="0" defTabSz="365760">
              <a:spcBef>
                <a:spcPts val="0"/>
              </a:spcBef>
              <a:buNone/>
            </a:pPr>
            <a:r>
              <a:rPr lang="en-US" sz="1200" dirty="0"/>
              <a:t> Otherwise tests must manually set them, and then access something that uses it. </a:t>
            </a:r>
          </a:p>
          <a:p>
            <a:pPr marL="0" indent="0" defTabSz="365760">
              <a:spcBef>
                <a:spcPts val="0"/>
              </a:spcBef>
              <a:buNone/>
            </a:pPr>
            <a:r>
              <a:rPr lang="en-US" sz="1200" dirty="0"/>
              <a:t> - (sail has the option –enable-dirty-update, </a:t>
            </a:r>
          </a:p>
          <a:p>
            <a:pPr marL="0" indent="0" defTabSz="365760">
              <a:spcBef>
                <a:spcPts val="0"/>
              </a:spcBef>
              <a:buNone/>
            </a:pPr>
            <a:r>
              <a:rPr lang="en-US" sz="1200" dirty="0"/>
              <a:t> - </a:t>
            </a:r>
            <a:r>
              <a:rPr lang="en-US" sz="1200" dirty="0" err="1"/>
              <a:t>Imperas</a:t>
            </a:r>
            <a:r>
              <a:rPr lang="en-US" sz="1200" dirty="0"/>
              <a:t> has separate options for A bit and </a:t>
            </a:r>
            <a:r>
              <a:rPr lang="en-US" sz="1200" dirty="0" err="1"/>
              <a:t>Dbit</a:t>
            </a:r>
            <a:r>
              <a:rPr lang="en-US" sz="1200" dirty="0"/>
              <a:t> – don’t know why)</a:t>
            </a:r>
          </a:p>
          <a:p>
            <a:pPr marL="0" indent="0" defTabSz="365760">
              <a:spcBef>
                <a:spcPts val="0"/>
              </a:spcBef>
              <a:buNone/>
            </a:pPr>
            <a:endParaRPr lang="en-US" sz="1200" dirty="0"/>
          </a:p>
          <a:p>
            <a:pPr marL="0" indent="0">
              <a:buNone/>
            </a:pPr>
            <a:endParaRPr lang="en-US" sz="1100" u="sng" dirty="0"/>
          </a:p>
          <a:p>
            <a:pPr marL="0" indent="0">
              <a:buNone/>
            </a:pPr>
            <a:endParaRPr lang="en-US" sz="1100" u="sng" dirty="0"/>
          </a:p>
          <a:p>
            <a:pPr marL="0" indent="0">
              <a:buNone/>
            </a:pP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lnSpcReduction="1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Verify that issues 4,22,40, 146..149, 189 are all successfully dealt with by </a:t>
            </a:r>
            <a:r>
              <a:rPr lang="en-US" sz="1800" dirty="0" err="1">
                <a:latin typeface="Calibri" panose="020F0502020204030204" pitchFamily="34" charset="0"/>
              </a:rPr>
              <a:t>riscof</a:t>
            </a:r>
            <a:r>
              <a:rPr lang="en-US" sz="1800" dirty="0">
                <a:latin typeface="Calibri" panose="020F0502020204030204" pitchFamily="34" charset="0"/>
              </a:rPr>
              <a:t> framework</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lnSpcReduction="10000"/>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find a different place to put coverage reports</a:t>
            </a:r>
            <a:r>
              <a:rPr lang="en-US" sz="1400" dirty="0">
                <a:solidFill>
                  <a:srgbClr val="FF0000"/>
                </a:solidFill>
              </a:rPr>
              <a:t> &lt;Chair - in progress&gt;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drilling down to details</a:t>
            </a:r>
          </a:p>
          <a:p>
            <a:pPr>
              <a:spcBef>
                <a:spcPts val="0"/>
              </a:spcBef>
              <a:buFontTx/>
              <a:buChar char="-"/>
            </a:pPr>
            <a:r>
              <a:rPr lang="en-US" sz="1400" strike="sngStrike" dirty="0"/>
              <a:t>Update </a:t>
            </a:r>
            <a:r>
              <a:rPr lang="en-US" sz="1400" strike="sngStrike" dirty="0" err="1"/>
              <a:t>std</a:t>
            </a:r>
            <a:r>
              <a:rPr lang="en-US" sz="1400" strike="sngStrike" dirty="0"/>
              <a:t> trap handler for explicit mode &amp; MMU changes, &lt;</a:t>
            </a:r>
            <a:r>
              <a:rPr lang="en-US" sz="1400" strike="sngStrike" dirty="0">
                <a:solidFill>
                  <a:srgbClr val="FF0000"/>
                </a:solidFill>
              </a:rPr>
              <a:t>done </a:t>
            </a:r>
            <a:r>
              <a:rPr lang="en-US" sz="1400" strike="sngStrike" dirty="0"/>
              <a:t>&gt;</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(issue #233) Document RVTEST_ISA </a:t>
            </a:r>
            <a:r>
              <a:rPr lang="en-US" sz="1400" dirty="0" err="1">
                <a:latin typeface="Calibri" panose="020F0502020204030204" pitchFamily="34" charset="0"/>
              </a:rPr>
              <a:t>chges</a:t>
            </a:r>
            <a:r>
              <a:rPr lang="en-US" sz="1400" dirty="0">
                <a:latin typeface="Calibri" panose="020F0502020204030204" pitchFamily="34" charset="0"/>
              </a:rPr>
              <a:t> required, add to test format spec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t>(issue #190) Document options for ( 16B sig size)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Delete target directory from main repo branch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strike="sngStrike" dirty="0" err="1">
                <a:latin typeface="Calibri" panose="020F0502020204030204" pitchFamily="34" charset="0"/>
              </a:rPr>
              <a:t>Sedit</a:t>
            </a:r>
            <a:r>
              <a:rPr lang="en-US" sz="1400" strike="sngStrike" dirty="0">
                <a:latin typeface="Calibri" panose="020F0502020204030204" pitchFamily="34" charset="0"/>
              </a:rPr>
              <a:t> all tests: add canary </a:t>
            </a:r>
            <a:r>
              <a:rPr lang="en-US" sz="1400" strike="sngStrike" dirty="0" err="1">
                <a:latin typeface="Calibri" panose="020F0502020204030204" pitchFamily="34" charset="0"/>
              </a:rPr>
              <a:t>wd</a:t>
            </a:r>
            <a:r>
              <a:rPr lang="en-US" sz="1400" strike="sngStrike" dirty="0">
                <a:latin typeface="Calibri" panose="020F0502020204030204" pitchFamily="34" charset="0"/>
              </a:rPr>
              <a:t> before sig end, replace RVMODEL_DATA_BEGIN/END with RVTEST_SIG_BEGIN/END, add explicit </a:t>
            </a:r>
            <a:r>
              <a:rPr lang="en-US" sz="1400" strike="sngStrike" dirty="0" err="1">
                <a:latin typeface="Calibri" panose="020F0502020204030204" pitchFamily="34" charset="0"/>
              </a:rPr>
              <a:t>ZiCSR</a:t>
            </a:r>
            <a:r>
              <a:rPr lang="en-US" sz="1400" strike="sngStrike" dirty="0">
                <a:latin typeface="Calibri" panose="020F0502020204030204" pitchFamily="34" charset="0"/>
              </a:rPr>
              <a:t> test in TEST_CASE (#233, make default </a:t>
            </a:r>
            <a:r>
              <a:rPr lang="en-US" sz="1400" strike="sngStrike" dirty="0" err="1">
                <a:latin typeface="Calibri" panose="020F0502020204030204" pitchFamily="34" charset="0"/>
              </a:rPr>
              <a:t>rvtest_data</a:t>
            </a:r>
            <a:r>
              <a:rPr lang="en-US" sz="1400" strike="sngStrike" dirty="0">
                <a:latin typeface="Calibri" panose="020F0502020204030204" pitchFamily="34" charset="0"/>
              </a:rPr>
              <a:t> region be &gt;=16B (#211), replace la/la with LA/LI (#275), change 0xdeadbeef to be CANARY and define CANARY to be 0xdeadbeef in arch-test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update ISA string </a:t>
            </a:r>
            <a:r>
              <a:rPr lang="en-US" sz="1400" dirty="0" err="1">
                <a:latin typeface="Calibri" panose="020F0502020204030204" pitchFamily="34" charset="0"/>
              </a:rPr>
              <a:t>chgs</a:t>
            </a:r>
            <a:r>
              <a:rPr lang="en-US" sz="1400" dirty="0">
                <a:latin typeface="Calibri" panose="020F0502020204030204" pitchFamily="34" charset="0"/>
              </a:rPr>
              <a:t>,  16B align, CANARY, RVTEST_SIG_BEGIN/END</a:t>
            </a:r>
            <a:r>
              <a:rPr lang="en-US" sz="1400" dirty="0"/>
              <a: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Add toolchain version </a:t>
            </a:r>
            <a:r>
              <a:rPr lang="en-US" sz="1400" strike="sngStrike" dirty="0" err="1">
                <a:latin typeface="Calibri" panose="020F0502020204030204" pitchFamily="34" charset="0"/>
              </a:rPr>
              <a:t>req</a:t>
            </a:r>
            <a:r>
              <a:rPr lang="en-US" sz="1400" strike="sngStrike" dirty="0">
                <a:latin typeface="Calibri" panose="020F0502020204030204" pitchFamily="34" charset="0"/>
              </a:rPr>
              <a:t> to merge policy &lt;</a:t>
            </a:r>
            <a:r>
              <a:rPr lang="en-US" sz="1400" strike="sngStrike" dirty="0">
                <a:solidFill>
                  <a:srgbClr val="FF0000"/>
                </a:solidFill>
                <a:latin typeface="Calibri" panose="020F0502020204030204" pitchFamily="34" charset="0"/>
              </a:rPr>
              <a:t>already in policy</a:t>
            </a:r>
            <a:r>
              <a:rPr lang="en-US" sz="1400" strike="sngStrike" dirty="0">
                <a:latin typeface="Calibri" panose="020F0502020204030204" pitchFamily="34" charset="0"/>
              </a:rPr>
              <a:t>&gt;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strike="sngStrike" dirty="0">
                <a:latin typeface="Calibri" panose="020F0502020204030204" pitchFamily="34" charset="0"/>
              </a:rPr>
              <a:t>Replace value strings in </a:t>
            </a:r>
            <a:r>
              <a:rPr lang="en-US" sz="1400" strike="sngStrike" dirty="0" err="1">
                <a:latin typeface="Calibri" panose="020F0502020204030204" pitchFamily="34" charset="0"/>
              </a:rPr>
              <a:t>ctg</a:t>
            </a:r>
            <a:r>
              <a:rPr lang="en-US" sz="1400" strike="sngStrike" dirty="0">
                <a:latin typeface="Calibri" panose="020F0502020204030204" pitchFamily="34" charset="0"/>
              </a:rPr>
              <a:t> tests comments to “?” instead of fake answer &lt;</a:t>
            </a:r>
            <a:r>
              <a:rPr lang="en-US" sz="1400" strike="sngStrike"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1116553</TotalTime>
  <Words>7672</Words>
  <Application>Microsoft Macintosh PowerPoint</Application>
  <PresentationFormat>Widescreen</PresentationFormat>
  <Paragraphs>734</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1863</cp:revision>
  <cp:lastPrinted>2022-08-11T14:26:43Z</cp:lastPrinted>
  <dcterms:created xsi:type="dcterms:W3CDTF">2018-05-10T10:51:37Z</dcterms:created>
  <dcterms:modified xsi:type="dcterms:W3CDTF">2022-11-10T15:57:46Z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