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368" r:id="rId4"/>
    <p:sldId id="257" r:id="rId5"/>
    <p:sldId id="356" r:id="rId6"/>
    <p:sldId id="259" r:id="rId7"/>
    <p:sldId id="291" r:id="rId8"/>
    <p:sldId id="343" r:id="rId9"/>
    <p:sldId id="367" r:id="rId10"/>
    <p:sldId id="359" r:id="rId1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60" autoAdjust="0"/>
    <p:restoredTop sz="94185"/>
  </p:normalViewPr>
  <p:slideViewPr>
    <p:cSldViewPr snapToGrid="0">
      <p:cViewPr varScale="1">
        <p:scale>
          <a:sx n="130" d="100"/>
          <a:sy n="130" d="100"/>
        </p:scale>
        <p:origin x="1200" y="184"/>
      </p:cViewPr>
      <p:guideLst/>
    </p:cSldViewPr>
  </p:slideViewPr>
  <p:outlineViewPr>
    <p:cViewPr>
      <p:scale>
        <a:sx n="33" d="100"/>
        <a:sy n="33" d="100"/>
      </p:scale>
      <p:origin x="0" y="-33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310DC85-2B43-8546-B422-C85BB8157AC4}" type="datetimeFigureOut">
              <a:rPr lang="en-US" smtClean="0"/>
              <a:t>4/8/24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6932F46-F64A-FA4B-BE66-765633A3EF6E}" type="slidenum">
              <a:rPr lang="en-US" smtClean="0"/>
              <a:t>‹#›</a:t>
            </a:fld>
            <a:endParaRPr lang="en-US"/>
          </a:p>
        </p:txBody>
      </p:sp>
    </p:spTree>
    <p:extLst>
      <p:ext uri="{BB962C8B-B14F-4D97-AF65-F5344CB8AC3E}">
        <p14:creationId xmlns:p14="http://schemas.microsoft.com/office/powerpoint/2010/main" val="67745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a:t>
            </a:fld>
            <a:endParaRPr lang="en-US"/>
          </a:p>
        </p:txBody>
      </p:sp>
    </p:spTree>
    <p:extLst>
      <p:ext uri="{BB962C8B-B14F-4D97-AF65-F5344CB8AC3E}">
        <p14:creationId xmlns:p14="http://schemas.microsoft.com/office/powerpoint/2010/main" val="1354303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c2e8f276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9c2e8f276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43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c2e8f27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c2e8f27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21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e8baf48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e8baf48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3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6</a:t>
            </a:fld>
            <a:endParaRPr lang="en-US"/>
          </a:p>
        </p:txBody>
      </p:sp>
    </p:spTree>
    <p:extLst>
      <p:ext uri="{BB962C8B-B14F-4D97-AF65-F5344CB8AC3E}">
        <p14:creationId xmlns:p14="http://schemas.microsoft.com/office/powerpoint/2010/main" val="140808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7</a:t>
            </a:fld>
            <a:endParaRPr lang="en-US"/>
          </a:p>
        </p:txBody>
      </p:sp>
    </p:spTree>
    <p:extLst>
      <p:ext uri="{BB962C8B-B14F-4D97-AF65-F5344CB8AC3E}">
        <p14:creationId xmlns:p14="http://schemas.microsoft.com/office/powerpoint/2010/main" val="42101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8</a:t>
            </a:fld>
            <a:endParaRPr lang="en-US"/>
          </a:p>
        </p:txBody>
      </p:sp>
    </p:spTree>
    <p:extLst>
      <p:ext uri="{BB962C8B-B14F-4D97-AF65-F5344CB8AC3E}">
        <p14:creationId xmlns:p14="http://schemas.microsoft.com/office/powerpoint/2010/main" val="53141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9</a:t>
            </a:fld>
            <a:endParaRPr lang="en-US"/>
          </a:p>
        </p:txBody>
      </p:sp>
    </p:spTree>
    <p:extLst>
      <p:ext uri="{BB962C8B-B14F-4D97-AF65-F5344CB8AC3E}">
        <p14:creationId xmlns:p14="http://schemas.microsoft.com/office/powerpoint/2010/main" val="18701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10</a:t>
            </a:fld>
            <a:endParaRPr lang="en-US"/>
          </a:p>
        </p:txBody>
      </p:sp>
    </p:spTree>
    <p:extLst>
      <p:ext uri="{BB962C8B-B14F-4D97-AF65-F5344CB8AC3E}">
        <p14:creationId xmlns:p14="http://schemas.microsoft.com/office/powerpoint/2010/main" val="116459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0956-7974-4906-AFF7-CDE944DBA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F788E34-F343-4CD3-AA91-E900E79BA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D42577-1750-404B-BAB5-84D422B560B9}"/>
              </a:ext>
            </a:extLst>
          </p:cNvPr>
          <p:cNvSpPr>
            <a:spLocks noGrp="1"/>
          </p:cNvSpPr>
          <p:nvPr>
            <p:ph type="dt" sz="half" idx="10"/>
          </p:nvPr>
        </p:nvSpPr>
        <p:spPr/>
        <p:txBody>
          <a:bodyPr/>
          <a:lstStyle/>
          <a:p>
            <a:fld id="{775F4E84-A691-44AD-BBCC-467BB5BF1C70}" type="datetimeFigureOut">
              <a:rPr lang="en-GB" smtClean="0"/>
              <a:t>08/04/2024</a:t>
            </a:fld>
            <a:endParaRPr lang="en-GB"/>
          </a:p>
        </p:txBody>
      </p:sp>
      <p:sp>
        <p:nvSpPr>
          <p:cNvPr id="5" name="Footer Placeholder 4">
            <a:extLst>
              <a:ext uri="{FF2B5EF4-FFF2-40B4-BE49-F238E27FC236}">
                <a16:creationId xmlns:a16="http://schemas.microsoft.com/office/drawing/2014/main" id="{A1C65124-105B-4E76-B474-FD7942D1C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487E6-3BEB-4289-8EB4-FD50C6AD40BF}"/>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06379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CEBA-F231-4E22-9220-03CFCAA4E6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9D5FF1-0C6E-4BAD-B8A8-54A92129CB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95D0E-BB19-4462-A3DF-906D35CD30CD}"/>
              </a:ext>
            </a:extLst>
          </p:cNvPr>
          <p:cNvSpPr>
            <a:spLocks noGrp="1"/>
          </p:cNvSpPr>
          <p:nvPr>
            <p:ph type="dt" sz="half" idx="10"/>
          </p:nvPr>
        </p:nvSpPr>
        <p:spPr/>
        <p:txBody>
          <a:bodyPr/>
          <a:lstStyle/>
          <a:p>
            <a:fld id="{775F4E84-A691-44AD-BBCC-467BB5BF1C70}" type="datetimeFigureOut">
              <a:rPr lang="en-GB" smtClean="0"/>
              <a:t>08/04/2024</a:t>
            </a:fld>
            <a:endParaRPr lang="en-GB"/>
          </a:p>
        </p:txBody>
      </p:sp>
      <p:sp>
        <p:nvSpPr>
          <p:cNvPr id="5" name="Footer Placeholder 4">
            <a:extLst>
              <a:ext uri="{FF2B5EF4-FFF2-40B4-BE49-F238E27FC236}">
                <a16:creationId xmlns:a16="http://schemas.microsoft.com/office/drawing/2014/main" id="{0EE8E5C5-35D4-491B-9001-2D676FE45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34EECF-87E1-4C2E-B4D9-00875565760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934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7E369-BCE9-4259-B27F-213A4054B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5C815C-EFA5-428B-9F71-31F15BC00F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58A94D-5BE7-446D-952D-5F481829DC27}"/>
              </a:ext>
            </a:extLst>
          </p:cNvPr>
          <p:cNvSpPr>
            <a:spLocks noGrp="1"/>
          </p:cNvSpPr>
          <p:nvPr>
            <p:ph type="dt" sz="half" idx="10"/>
          </p:nvPr>
        </p:nvSpPr>
        <p:spPr/>
        <p:txBody>
          <a:bodyPr/>
          <a:lstStyle/>
          <a:p>
            <a:fld id="{775F4E84-A691-44AD-BBCC-467BB5BF1C70}" type="datetimeFigureOut">
              <a:rPr lang="en-GB" smtClean="0"/>
              <a:t>08/04/2024</a:t>
            </a:fld>
            <a:endParaRPr lang="en-GB"/>
          </a:p>
        </p:txBody>
      </p:sp>
      <p:sp>
        <p:nvSpPr>
          <p:cNvPr id="5" name="Footer Placeholder 4">
            <a:extLst>
              <a:ext uri="{FF2B5EF4-FFF2-40B4-BE49-F238E27FC236}">
                <a16:creationId xmlns:a16="http://schemas.microsoft.com/office/drawing/2014/main" id="{7A95C3D2-E048-482F-A858-0DDB127CF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1FC360-D909-4D2C-AD33-0F1A6214F99B}"/>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35381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288567"/>
            <a:ext cx="11360800" cy="99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4000"/>
              <a:buNone/>
              <a:defRPr>
                <a:solidFill>
                  <a:srgbClr val="434343"/>
                </a:solidFill>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endParaRPr/>
          </a:p>
        </p:txBody>
      </p:sp>
      <p:sp>
        <p:nvSpPr>
          <p:cNvPr id="40" name="Google Shape;40;p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41" name="Google Shape;4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
        <p:nvSpPr>
          <p:cNvPr id="42" name="Google Shape;42;p7"/>
          <p:cNvSpPr/>
          <p:nvPr/>
        </p:nvSpPr>
        <p:spPr>
          <a:xfrm>
            <a:off x="0" y="0"/>
            <a:ext cx="12192000" cy="137200"/>
          </a:xfrm>
          <a:prstGeom prst="rect">
            <a:avLst/>
          </a:prstGeom>
          <a:gradFill>
            <a:gsLst>
              <a:gs pos="0">
                <a:srgbClr val="0A3799"/>
              </a:gs>
              <a:gs pos="100000">
                <a:srgbClr val="0A6B7C"/>
              </a:gs>
            </a:gsLst>
            <a:lin ang="0"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3" name="Google Shape;43;p7"/>
          <p:cNvPicPr preferRelativeResize="0"/>
          <p:nvPr/>
        </p:nvPicPr>
        <p:blipFill rotWithShape="1">
          <a:blip r:embed="rId2">
            <a:alphaModFix/>
          </a:blip>
          <a:srcRect/>
          <a:stretch/>
        </p:blipFill>
        <p:spPr>
          <a:xfrm>
            <a:off x="241601" y="6325095"/>
            <a:ext cx="1947535" cy="309900"/>
          </a:xfrm>
          <a:prstGeom prst="rect">
            <a:avLst/>
          </a:prstGeom>
          <a:noFill/>
          <a:ln>
            <a:noFill/>
          </a:ln>
        </p:spPr>
      </p:pic>
    </p:spTree>
    <p:extLst>
      <p:ext uri="{BB962C8B-B14F-4D97-AF65-F5344CB8AC3E}">
        <p14:creationId xmlns:p14="http://schemas.microsoft.com/office/powerpoint/2010/main" val="38619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855A-236B-42A6-9021-449D51DBE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4485E7-025B-43E4-84B5-713044E01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B3C356-BADD-4DA7-A2ED-CDAD84C54F01}"/>
              </a:ext>
            </a:extLst>
          </p:cNvPr>
          <p:cNvSpPr>
            <a:spLocks noGrp="1"/>
          </p:cNvSpPr>
          <p:nvPr>
            <p:ph type="dt" sz="half" idx="10"/>
          </p:nvPr>
        </p:nvSpPr>
        <p:spPr/>
        <p:txBody>
          <a:bodyPr/>
          <a:lstStyle/>
          <a:p>
            <a:fld id="{775F4E84-A691-44AD-BBCC-467BB5BF1C70}" type="datetimeFigureOut">
              <a:rPr lang="en-GB" smtClean="0"/>
              <a:t>08/04/2024</a:t>
            </a:fld>
            <a:endParaRPr lang="en-GB"/>
          </a:p>
        </p:txBody>
      </p:sp>
      <p:sp>
        <p:nvSpPr>
          <p:cNvPr id="5" name="Footer Placeholder 4">
            <a:extLst>
              <a:ext uri="{FF2B5EF4-FFF2-40B4-BE49-F238E27FC236}">
                <a16:creationId xmlns:a16="http://schemas.microsoft.com/office/drawing/2014/main" id="{E7078565-AE55-43E5-97B5-D4430A2F3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14C94E-4496-40A9-83F4-CCB221E54B3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96035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A166-A535-406D-AC4F-ACA1294D9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180CF7-6B99-4332-8DA9-3BF8FF6E8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34F87-6385-4782-9EB3-540CDF7AAC53}"/>
              </a:ext>
            </a:extLst>
          </p:cNvPr>
          <p:cNvSpPr>
            <a:spLocks noGrp="1"/>
          </p:cNvSpPr>
          <p:nvPr>
            <p:ph type="dt" sz="half" idx="10"/>
          </p:nvPr>
        </p:nvSpPr>
        <p:spPr/>
        <p:txBody>
          <a:bodyPr/>
          <a:lstStyle/>
          <a:p>
            <a:fld id="{775F4E84-A691-44AD-BBCC-467BB5BF1C70}" type="datetimeFigureOut">
              <a:rPr lang="en-GB" smtClean="0"/>
              <a:t>08/04/2024</a:t>
            </a:fld>
            <a:endParaRPr lang="en-GB"/>
          </a:p>
        </p:txBody>
      </p:sp>
      <p:sp>
        <p:nvSpPr>
          <p:cNvPr id="5" name="Footer Placeholder 4">
            <a:extLst>
              <a:ext uri="{FF2B5EF4-FFF2-40B4-BE49-F238E27FC236}">
                <a16:creationId xmlns:a16="http://schemas.microsoft.com/office/drawing/2014/main" id="{3BF11D84-8329-4521-9FD6-DDBA128750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54843-50BC-40E2-8294-6CB8E2339C95}"/>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531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EDA6-99D6-4C70-88E8-46A1E3EDD6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8FFAEF-594E-42AC-ADD3-A8AA4E73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A55E1E-0C2B-4AE7-8742-71F23E8F7F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FC8CD7-4A60-4FBE-93D9-2D49A4A58DC5}"/>
              </a:ext>
            </a:extLst>
          </p:cNvPr>
          <p:cNvSpPr>
            <a:spLocks noGrp="1"/>
          </p:cNvSpPr>
          <p:nvPr>
            <p:ph type="dt" sz="half" idx="10"/>
          </p:nvPr>
        </p:nvSpPr>
        <p:spPr/>
        <p:txBody>
          <a:bodyPr/>
          <a:lstStyle/>
          <a:p>
            <a:fld id="{775F4E84-A691-44AD-BBCC-467BB5BF1C70}" type="datetimeFigureOut">
              <a:rPr lang="en-GB" smtClean="0"/>
              <a:t>08/04/2024</a:t>
            </a:fld>
            <a:endParaRPr lang="en-GB"/>
          </a:p>
        </p:txBody>
      </p:sp>
      <p:sp>
        <p:nvSpPr>
          <p:cNvPr id="6" name="Footer Placeholder 5">
            <a:extLst>
              <a:ext uri="{FF2B5EF4-FFF2-40B4-BE49-F238E27FC236}">
                <a16:creationId xmlns:a16="http://schemas.microsoft.com/office/drawing/2014/main" id="{907F4709-CEC6-4BFB-A17B-623BABFE4F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BA4E6B-897A-42FD-8651-56D114110B53}"/>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29248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052-B569-4413-911E-2B6DBF8048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53A05A-8426-4E84-A62D-9F7EE60A5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990537-1278-458B-BE69-144C0BBB6E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D2B9D9-CB7E-4F75-ABCE-210D1AA98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586C8D-CC6B-41C5-BFE4-435C87DF6C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B6620A-6AFA-4941-99ED-A936602E61F4}"/>
              </a:ext>
            </a:extLst>
          </p:cNvPr>
          <p:cNvSpPr>
            <a:spLocks noGrp="1"/>
          </p:cNvSpPr>
          <p:nvPr>
            <p:ph type="dt" sz="half" idx="10"/>
          </p:nvPr>
        </p:nvSpPr>
        <p:spPr/>
        <p:txBody>
          <a:bodyPr/>
          <a:lstStyle/>
          <a:p>
            <a:fld id="{775F4E84-A691-44AD-BBCC-467BB5BF1C70}" type="datetimeFigureOut">
              <a:rPr lang="en-GB" smtClean="0"/>
              <a:t>08/04/2024</a:t>
            </a:fld>
            <a:endParaRPr lang="en-GB"/>
          </a:p>
        </p:txBody>
      </p:sp>
      <p:sp>
        <p:nvSpPr>
          <p:cNvPr id="8" name="Footer Placeholder 7">
            <a:extLst>
              <a:ext uri="{FF2B5EF4-FFF2-40B4-BE49-F238E27FC236}">
                <a16:creationId xmlns:a16="http://schemas.microsoft.com/office/drawing/2014/main" id="{C8CDDB6C-F5FB-41DE-9146-6541703C84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6F33F1-C24B-4470-BAD3-6A86C583B809}"/>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36876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7B0B-6CE5-4644-B260-668451DC15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8BAADA-C598-471A-BA50-D56209969B6E}"/>
              </a:ext>
            </a:extLst>
          </p:cNvPr>
          <p:cNvSpPr>
            <a:spLocks noGrp="1"/>
          </p:cNvSpPr>
          <p:nvPr>
            <p:ph type="dt" sz="half" idx="10"/>
          </p:nvPr>
        </p:nvSpPr>
        <p:spPr/>
        <p:txBody>
          <a:bodyPr/>
          <a:lstStyle/>
          <a:p>
            <a:fld id="{775F4E84-A691-44AD-BBCC-467BB5BF1C70}" type="datetimeFigureOut">
              <a:rPr lang="en-GB" smtClean="0"/>
              <a:t>08/04/2024</a:t>
            </a:fld>
            <a:endParaRPr lang="en-GB"/>
          </a:p>
        </p:txBody>
      </p:sp>
      <p:sp>
        <p:nvSpPr>
          <p:cNvPr id="4" name="Footer Placeholder 3">
            <a:extLst>
              <a:ext uri="{FF2B5EF4-FFF2-40B4-BE49-F238E27FC236}">
                <a16:creationId xmlns:a16="http://schemas.microsoft.com/office/drawing/2014/main" id="{7EB2E261-7AF4-4F91-A851-5C7D8B293D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011AF8-FC2C-4CCC-92A9-0D8447672B9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4520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3105F-DFB1-401E-8549-4033B4DDB7EA}"/>
              </a:ext>
            </a:extLst>
          </p:cNvPr>
          <p:cNvSpPr>
            <a:spLocks noGrp="1"/>
          </p:cNvSpPr>
          <p:nvPr>
            <p:ph type="dt" sz="half" idx="10"/>
          </p:nvPr>
        </p:nvSpPr>
        <p:spPr/>
        <p:txBody>
          <a:bodyPr/>
          <a:lstStyle/>
          <a:p>
            <a:fld id="{775F4E84-A691-44AD-BBCC-467BB5BF1C70}" type="datetimeFigureOut">
              <a:rPr lang="en-GB" smtClean="0"/>
              <a:t>08/04/2024</a:t>
            </a:fld>
            <a:endParaRPr lang="en-GB"/>
          </a:p>
        </p:txBody>
      </p:sp>
      <p:sp>
        <p:nvSpPr>
          <p:cNvPr id="3" name="Footer Placeholder 2">
            <a:extLst>
              <a:ext uri="{FF2B5EF4-FFF2-40B4-BE49-F238E27FC236}">
                <a16:creationId xmlns:a16="http://schemas.microsoft.com/office/drawing/2014/main" id="{5F2C6232-381E-45F5-BD44-779F2A7B3A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A2FFEE-9907-4C14-90F8-3F05AEE1B7FD}"/>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71356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EE31-E8C9-4016-BFAC-465A13B0F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76100C-1DCE-4CA3-A475-A8023CD5F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78C41C-55A7-442F-9056-ECED34FE2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58D8CD-9F25-499F-8089-C496F2FD3C0A}"/>
              </a:ext>
            </a:extLst>
          </p:cNvPr>
          <p:cNvSpPr>
            <a:spLocks noGrp="1"/>
          </p:cNvSpPr>
          <p:nvPr>
            <p:ph type="dt" sz="half" idx="10"/>
          </p:nvPr>
        </p:nvSpPr>
        <p:spPr/>
        <p:txBody>
          <a:bodyPr/>
          <a:lstStyle/>
          <a:p>
            <a:fld id="{775F4E84-A691-44AD-BBCC-467BB5BF1C70}" type="datetimeFigureOut">
              <a:rPr lang="en-GB" smtClean="0"/>
              <a:t>08/04/2024</a:t>
            </a:fld>
            <a:endParaRPr lang="en-GB"/>
          </a:p>
        </p:txBody>
      </p:sp>
      <p:sp>
        <p:nvSpPr>
          <p:cNvPr id="6" name="Footer Placeholder 5">
            <a:extLst>
              <a:ext uri="{FF2B5EF4-FFF2-40B4-BE49-F238E27FC236}">
                <a16:creationId xmlns:a16="http://schemas.microsoft.com/office/drawing/2014/main" id="{AF0F129E-9505-49E2-B02B-B32D7D3BC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93C170-B0DA-42F8-ABA2-423CBC012FF6}"/>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8181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3CE-A648-4778-8885-C924F90A2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244BC3-B2A8-4BEC-956A-2573CC8A7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9B58FC-C702-47D6-BCE8-EC2D4798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FEB38B-AD48-4281-A988-3D8F3B1330A0}"/>
              </a:ext>
            </a:extLst>
          </p:cNvPr>
          <p:cNvSpPr>
            <a:spLocks noGrp="1"/>
          </p:cNvSpPr>
          <p:nvPr>
            <p:ph type="dt" sz="half" idx="10"/>
          </p:nvPr>
        </p:nvSpPr>
        <p:spPr/>
        <p:txBody>
          <a:bodyPr/>
          <a:lstStyle/>
          <a:p>
            <a:fld id="{775F4E84-A691-44AD-BBCC-467BB5BF1C70}" type="datetimeFigureOut">
              <a:rPr lang="en-GB" smtClean="0"/>
              <a:t>08/04/2024</a:t>
            </a:fld>
            <a:endParaRPr lang="en-GB"/>
          </a:p>
        </p:txBody>
      </p:sp>
      <p:sp>
        <p:nvSpPr>
          <p:cNvPr id="6" name="Footer Placeholder 5">
            <a:extLst>
              <a:ext uri="{FF2B5EF4-FFF2-40B4-BE49-F238E27FC236}">
                <a16:creationId xmlns:a16="http://schemas.microsoft.com/office/drawing/2014/main" id="{F71E4B7A-FF8F-410C-9F76-5EDFCFA9E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19872A-F10C-4697-90D3-CE54958549C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4641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344C-E062-4208-A008-27F2A5340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E28FFD-84ED-44D2-AFA8-09035F88B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598770-6024-43A4-A68D-F5296E3DA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F4E84-A691-44AD-BBCC-467BB5BF1C70}" type="datetimeFigureOut">
              <a:rPr lang="en-GB" smtClean="0"/>
              <a:t>08/04/2024</a:t>
            </a:fld>
            <a:endParaRPr lang="en-GB"/>
          </a:p>
        </p:txBody>
      </p:sp>
      <p:sp>
        <p:nvSpPr>
          <p:cNvPr id="5" name="Footer Placeholder 4">
            <a:extLst>
              <a:ext uri="{FF2B5EF4-FFF2-40B4-BE49-F238E27FC236}">
                <a16:creationId xmlns:a16="http://schemas.microsoft.com/office/drawing/2014/main" id="{BD57EBDC-9CB5-4160-922F-F891154D2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67CAC0-6316-4C65-8FD6-00B2E6A43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CECE7-DC43-43F9-A94D-711966BF7515}" type="slidenum">
              <a:rPr lang="en-GB" smtClean="0"/>
              <a:t>‹#›</a:t>
            </a:fld>
            <a:endParaRPr lang="en-GB"/>
          </a:p>
        </p:txBody>
      </p:sp>
    </p:spTree>
    <p:extLst>
      <p:ext uri="{BB962C8B-B14F-4D97-AF65-F5344CB8AC3E}">
        <p14:creationId xmlns:p14="http://schemas.microsoft.com/office/powerpoint/2010/main" val="375113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iscv.org/regulation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mailto:help@riscv.or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riscv.org/community/community-code-of-conduc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rive.google.com/drive/folders/1C70-DJPSV2HxNPbHg6qL9wvVadlmAB2h" TargetMode="External"/><Relationship Id="rId13" Type="http://schemas.openxmlformats.org/officeDocument/2006/relationships/hyperlink" Target="https://github.com/riscv-software-src/riscof/tree/master/docs" TargetMode="External"/><Relationship Id="rId18" Type="http://schemas.openxmlformats.org/officeDocument/2006/relationships/hyperlink" Target="https://github.com/rems-project/sail-riscv/" TargetMode="External"/><Relationship Id="rId26" Type="http://schemas.openxmlformats.org/officeDocument/2006/relationships/hyperlink" Target="https://us02web.zoom.us/rec/share/-XIYazzhIBbQoiZdarCfebdjxjDWiVhf-LxnuVrliN4Bc30yf17ztKkKDU4Og54b.fArPPqnuR-NiXpQU" TargetMode="External"/><Relationship Id="rId3" Type="http://schemas.openxmlformats.org/officeDocument/2006/relationships/hyperlink" Target="mailto:shiqinghao.sqh@alibaba-inc.com" TargetMode="External"/><Relationship Id="rId21" Type="http://schemas.openxmlformats.org/officeDocument/2006/relationships/hyperlink" Target="https://jira.riscv.org/projects/CSC/issues/CSC-1?filter=allopenissues" TargetMode="External"/><Relationship Id="rId7" Type="http://schemas.openxmlformats.org/officeDocument/2006/relationships/hyperlink" Target="https://wiki.riscv.org/display/TECH/Calendars%2C+Meetings%2C+and+Zoom" TargetMode="External"/><Relationship Id="rId12" Type="http://schemas.openxmlformats.org/officeDocument/2006/relationships/hyperlink" Target="https://github.com/riscv/riscv-compliance/tree/master/doc/" TargetMode="External"/><Relationship Id="rId17" Type="http://schemas.openxmlformats.org/officeDocument/2006/relationships/hyperlink" Target="https://github.com/riscv/sail-riscv/tree/master/doc" TargetMode="External"/><Relationship Id="rId25" Type="http://schemas.openxmlformats.org/officeDocument/2006/relationships/hyperlink" Target="https://github.com/rems-project/riscv-isa-manual/blob/sail/release/riscv-privileged-sail-draft.pdf" TargetMode="External"/><Relationship Id="rId2" Type="http://schemas.openxmlformats.org/officeDocument/2006/relationships/notesSlide" Target="../notesSlides/notesSlide5.xml"/><Relationship Id="rId16" Type="http://schemas.openxmlformats.org/officeDocument/2006/relationships/hyperlink" Target="https://github.com/riscv-software-src/riscv-isac/tree/master/docs" TargetMode="External"/><Relationship Id="rId20" Type="http://schemas.openxmlformats.org/officeDocument/2006/relationships/hyperlink" Target="https://github.com/InspireSemi/riscof_install_example_DUT" TargetMode="External"/><Relationship Id="rId1" Type="http://schemas.openxmlformats.org/officeDocument/2006/relationships/slideLayout" Target="../slideLayouts/slideLayout2.xml"/><Relationship Id="rId6" Type="http://schemas.openxmlformats.org/officeDocument/2006/relationships/hyperlink" Target="https://github.com/riscv-admin/architecture-test/tree/master/minutes" TargetMode="External"/><Relationship Id="rId11" Type="http://schemas.openxmlformats.org/officeDocument/2006/relationships/hyperlink" Target="https://github.com/riscv-non-isa/riscv-arch-test" TargetMode="External"/><Relationship Id="rId24" Type="http://schemas.openxmlformats.org/officeDocument/2006/relationships/hyperlink" Target="https://github.com/rems-project/riscv-isa-manual/blob/sail/release/riscv-spec-sail-draft.pdf" TargetMode="External"/><Relationship Id="rId5" Type="http://schemas.openxmlformats.org/officeDocument/2006/relationships/hyperlink" Target="mailto:sig-arch-test@lists.riscv.org" TargetMode="External"/><Relationship Id="rId15" Type="http://schemas.openxmlformats.org/officeDocument/2006/relationships/hyperlink" Target="https://github.com/riscv-software-src/riscv-ctg/tree/master/docs" TargetMode="External"/><Relationship Id="rId23" Type="http://schemas.openxmlformats.org/officeDocument/2006/relationships/hyperlink" Target="https://github.com/rems-project/riscv-isa-manual/blob/sail/README.SAIL" TargetMode="External"/><Relationship Id="rId10" Type="http://schemas.openxmlformats.org/officeDocument/2006/relationships/hyperlink" Target="https://github.com/" TargetMode="External"/><Relationship Id="rId19" Type="http://schemas.openxmlformats.org/officeDocument/2006/relationships/hyperlink" Target="https://github.com/riscv-admin/architecture-test" TargetMode="External"/><Relationship Id="rId4" Type="http://schemas.openxmlformats.org/officeDocument/2006/relationships/hyperlink" Target="mailto:neel.gala@incoresemi.com" TargetMode="External"/><Relationship Id="rId9" Type="http://schemas.openxmlformats.org/officeDocument/2006/relationships/hyperlink" Target="https://drive.google.com/drive/folders/1DemKMAD3D0Ka1MeESRoVCJipSrwiUlEs" TargetMode="External"/><Relationship Id="rId14" Type="http://schemas.openxmlformats.org/officeDocument/2006/relationships/hyperlink" Target="https://github.com/riscv-software-src/riscv_ctg" TargetMode="External"/><Relationship Id="rId22" Type="http://schemas.openxmlformats.org/officeDocument/2006/relationships/hyperlink" Target="https://github.com/orgs/riscv-admin/projects/2/views/4"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451E-73F8-46DE-9A04-E493ED4D9E5A}"/>
              </a:ext>
            </a:extLst>
          </p:cNvPr>
          <p:cNvSpPr>
            <a:spLocks noGrp="1"/>
          </p:cNvSpPr>
          <p:nvPr>
            <p:ph type="ctrTitle"/>
          </p:nvPr>
        </p:nvSpPr>
        <p:spPr/>
        <p:txBody>
          <a:bodyPr>
            <a:normAutofit/>
          </a:bodyPr>
          <a:lstStyle/>
          <a:p>
            <a:r>
              <a:rPr lang="en-GB" dirty="0"/>
              <a:t>Architectural Test SIG</a:t>
            </a:r>
            <a:br>
              <a:rPr lang="en-GB" dirty="0"/>
            </a:br>
            <a:r>
              <a:rPr lang="en-GB" dirty="0"/>
              <a:t>Call –Minutes</a:t>
            </a:r>
          </a:p>
        </p:txBody>
      </p:sp>
      <p:sp>
        <p:nvSpPr>
          <p:cNvPr id="3" name="Subtitle 2">
            <a:extLst>
              <a:ext uri="{FF2B5EF4-FFF2-40B4-BE49-F238E27FC236}">
                <a16:creationId xmlns:a16="http://schemas.microsoft.com/office/drawing/2014/main" id="{437E35AF-ACBC-4DC0-9520-859DFD904A3F}"/>
              </a:ext>
            </a:extLst>
          </p:cNvPr>
          <p:cNvSpPr>
            <a:spLocks noGrp="1"/>
          </p:cNvSpPr>
          <p:nvPr>
            <p:ph type="subTitle" idx="1"/>
          </p:nvPr>
        </p:nvSpPr>
        <p:spPr>
          <a:xfrm>
            <a:off x="1524000" y="3602037"/>
            <a:ext cx="9144000" cy="2880955"/>
          </a:xfrm>
        </p:spPr>
        <p:txBody>
          <a:bodyPr>
            <a:normAutofit/>
          </a:bodyPr>
          <a:lstStyle/>
          <a:p>
            <a:r>
              <a:rPr lang="en-US" dirty="0">
                <a:sym typeface="Wingdings" pitchFamily="2" charset="2"/>
              </a:rPr>
              <a:t>Mon, 2024-04-08 8am Pacific   </a:t>
            </a:r>
            <a:r>
              <a:rPr lang="en-US" dirty="0">
                <a:solidFill>
                  <a:srgbClr val="FF0000"/>
                </a:solidFill>
                <a:sym typeface="Wingdings" pitchFamily="2" charset="2"/>
              </a:rPr>
              <a:t>Daylight </a:t>
            </a:r>
            <a:r>
              <a:rPr lang="en-US" dirty="0">
                <a:sym typeface="Wingdings" pitchFamily="2" charset="2"/>
              </a:rPr>
              <a:t> Time</a:t>
            </a:r>
          </a:p>
          <a:p>
            <a:endParaRPr lang="en-US" dirty="0">
              <a:sym typeface="Wingdings" pitchFamily="2" charset="2"/>
            </a:endParaRPr>
          </a:p>
          <a:p>
            <a:r>
              <a:rPr lang="en-US" dirty="0">
                <a:sym typeface="Wingdings" pitchFamily="2" charset="2"/>
              </a:rPr>
              <a:t>See slide 7 for agenda</a:t>
            </a:r>
          </a:p>
        </p:txBody>
      </p:sp>
    </p:spTree>
    <p:extLst>
      <p:ext uri="{BB962C8B-B14F-4D97-AF65-F5344CB8AC3E}">
        <p14:creationId xmlns:p14="http://schemas.microsoft.com/office/powerpoint/2010/main" val="40979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BACKUP</a:t>
            </a:r>
          </a:p>
        </p:txBody>
      </p:sp>
    </p:spTree>
    <p:extLst>
      <p:ext uri="{BB962C8B-B14F-4D97-AF65-F5344CB8AC3E}">
        <p14:creationId xmlns:p14="http://schemas.microsoft.com/office/powerpoint/2010/main" val="2310536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4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2133" dirty="0">
                <a:solidFill>
                  <a:schemeClr val="dk1"/>
                </a:solidFill>
                <a:latin typeface="Arial"/>
                <a:ea typeface="Arial"/>
                <a:cs typeface="Arial"/>
                <a:sym typeface="Arial"/>
              </a:rPr>
              <a:t>RISC-V International meetings involve participation by industry competitors, and it is the intention of RISC-V International to conduct all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Examples of types of actions that are prohibited at RISC-V International meetings and in connection with RISC-V International activities are described in the RISC-V International Regulations Article 7 available here: </a:t>
            </a:r>
            <a:r>
              <a:rPr lang="en" sz="2133" u="sng" dirty="0">
                <a:solidFill>
                  <a:schemeClr val="hlink"/>
                </a:solidFill>
                <a:latin typeface="Arial"/>
                <a:ea typeface="Arial"/>
                <a:cs typeface="Arial"/>
                <a:sym typeface="Arial"/>
                <a:hlinkClick r:id="rId3"/>
              </a:rPr>
              <a:t>https://riscv.org/regulations/</a:t>
            </a:r>
            <a:endParaRPr sz="2133"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If you have questions about these matters, please contact your company counsel.</a:t>
            </a:r>
            <a:endParaRPr dirty="0">
              <a:solidFill>
                <a:schemeClr val="dk1"/>
              </a:solidFill>
              <a:latin typeface="Arial"/>
              <a:ea typeface="Arial"/>
              <a:cs typeface="Arial"/>
              <a:sym typeface="Arial"/>
            </a:endParaRPr>
          </a:p>
          <a:p>
            <a:pPr marL="0" indent="0">
              <a:buNone/>
            </a:pPr>
            <a:endParaRPr sz="2133" dirty="0"/>
          </a:p>
        </p:txBody>
      </p:sp>
      <p:sp>
        <p:nvSpPr>
          <p:cNvPr id="6" name="Title 1">
            <a:extLst>
              <a:ext uri="{FF2B5EF4-FFF2-40B4-BE49-F238E27FC236}">
                <a16:creationId xmlns:a16="http://schemas.microsoft.com/office/drawing/2014/main" id="{140A2CB7-F72B-3D43-8319-5A203F3AE0CE}"/>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US" b="1" dirty="0">
                <a:solidFill>
                  <a:schemeClr val="bg1"/>
                </a:solidFill>
              </a:rPr>
              <a:t>Antitrust Policy Notice</a:t>
            </a:r>
          </a:p>
        </p:txBody>
      </p:sp>
    </p:spTree>
    <p:extLst>
      <p:ext uri="{BB962C8B-B14F-4D97-AF65-F5344CB8AC3E}">
        <p14:creationId xmlns:p14="http://schemas.microsoft.com/office/powerpoint/2010/main" val="1374764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49"/>
          <p:cNvSpPr txBox="1">
            <a:spLocks noGrp="1"/>
          </p:cNvSpPr>
          <p:nvPr>
            <p:ph type="body" idx="1"/>
          </p:nvPr>
        </p:nvSpPr>
        <p:spPr>
          <a:xfrm>
            <a:off x="415600" y="1378600"/>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1867">
                <a:solidFill>
                  <a:schemeClr val="dk1"/>
                </a:solidFill>
                <a:latin typeface="Arial"/>
                <a:ea typeface="Arial"/>
                <a:cs typeface="Arial"/>
                <a:sym typeface="Arial"/>
              </a:rPr>
              <a:t>RISC-V is a free and open ISA enabling a new era of processor innovation through open standard collaboration. Born in academia and research, RISC-V ISA delivers a new level of free, extensible software and hardware freedom on architecture, paving the way for the next 50 years of computing design and innovation.</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are a transparent, collaborative community where all are welcomed, and all members are encouraged to participate. We are a continuous improvement organization. If you see something that can be improved, please tell us. </a:t>
            </a:r>
            <a:r>
              <a:rPr lang="en" sz="1867" u="sng">
                <a:solidFill>
                  <a:schemeClr val="hlink"/>
                </a:solidFill>
                <a:latin typeface="Arial"/>
                <a:ea typeface="Arial"/>
                <a:cs typeface="Arial"/>
                <a:sym typeface="Arial"/>
                <a:hlinkClick r:id="rId3"/>
              </a:rPr>
              <a:t>help@riscv.org</a:t>
            </a:r>
            <a:r>
              <a:rPr lang="en" sz="1867">
                <a:solidFill>
                  <a:schemeClr val="dk1"/>
                </a:solidFill>
                <a:latin typeface="Arial"/>
                <a:ea typeface="Arial"/>
                <a:cs typeface="Arial"/>
                <a:sym typeface="Arial"/>
              </a:rPr>
              <a:t>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as members, contributors, and leaders pledge to make participation in our community a harassment-free experience for everyone.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u="sng">
                <a:solidFill>
                  <a:schemeClr val="hlink"/>
                </a:solidFill>
                <a:latin typeface="Arial"/>
                <a:ea typeface="Arial"/>
                <a:cs typeface="Arial"/>
                <a:sym typeface="Arial"/>
                <a:hlinkClick r:id="rId4"/>
              </a:rPr>
              <a:t>https://riscv.org/community/community-code-of-conduct/</a:t>
            </a:r>
            <a:endParaRPr sz="1867"/>
          </a:p>
        </p:txBody>
      </p:sp>
      <p:sp>
        <p:nvSpPr>
          <p:cNvPr id="5" name="Title 1">
            <a:extLst>
              <a:ext uri="{FF2B5EF4-FFF2-40B4-BE49-F238E27FC236}">
                <a16:creationId xmlns:a16="http://schemas.microsoft.com/office/drawing/2014/main" id="{E0C41B10-314E-7C48-8209-2E17AC38B56C}"/>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 b="1" dirty="0">
                <a:solidFill>
                  <a:schemeClr val="bg1"/>
                </a:solidFill>
              </a:rPr>
              <a:t>Collaborative &amp; Welcoming Community</a:t>
            </a:r>
            <a:endParaRPr lang="en-US" b="1" dirty="0">
              <a:solidFill>
                <a:schemeClr val="bg1"/>
              </a:solidFill>
            </a:endParaRPr>
          </a:p>
        </p:txBody>
      </p:sp>
    </p:spTree>
    <p:extLst>
      <p:ext uri="{BB962C8B-B14F-4D97-AF65-F5344CB8AC3E}">
        <p14:creationId xmlns:p14="http://schemas.microsoft.com/office/powerpoint/2010/main" val="40829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415600" y="866899"/>
            <a:ext cx="11360800" cy="997200"/>
          </a:xfrm>
          <a:prstGeom prst="rect">
            <a:avLst/>
          </a:prstGeom>
        </p:spPr>
        <p:txBody>
          <a:bodyPr spcFirstLastPara="1" vert="horz" wrap="square" lIns="121900" tIns="121900" rIns="121900" bIns="121900" rtlCol="0" anchor="t" anchorCtr="0">
            <a:noAutofit/>
          </a:bodyPr>
          <a:lstStyle/>
          <a:p>
            <a:r>
              <a:rPr lang="en" dirty="0"/>
              <a:t>Only RISC-V Members May Attend</a:t>
            </a:r>
            <a:endParaRPr dirty="0"/>
          </a:p>
        </p:txBody>
      </p:sp>
      <p:sp>
        <p:nvSpPr>
          <p:cNvPr id="284" name="Google Shape;284;p4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31789">
              <a:buSzPts val="1500"/>
            </a:pPr>
            <a:r>
              <a:rPr lang="en" sz="2000"/>
              <a:t>Non-members are asked to please leave.</a:t>
            </a:r>
            <a:endParaRPr sz="2000"/>
          </a:p>
          <a:p>
            <a:pPr indent="-431789">
              <a:buSzPts val="1500"/>
            </a:pPr>
            <a:r>
              <a:rPr lang="en" sz="2000"/>
              <a:t>Members share IP protection by virtue of their common membership agreement. Non-members being present jeopardizes that protection</a:t>
            </a:r>
            <a:endParaRPr sz="2000"/>
          </a:p>
          <a:p>
            <a:pPr indent="-431789">
              <a:buSzPts val="1500"/>
            </a:pPr>
            <a:r>
              <a:rPr lang="en" sz="2000"/>
              <a:t>It is easy to become a member. Check out riscv.org/membership</a:t>
            </a:r>
            <a:endParaRPr sz="2000"/>
          </a:p>
          <a:p>
            <a:pPr indent="-431789">
              <a:buSzPts val="1500"/>
            </a:pPr>
            <a:r>
              <a:rPr lang="en" sz="2000"/>
              <a:t>If you need work done between non-members or or other orgs and RISC-V, please use a joint working group (JWG).</a:t>
            </a:r>
            <a:endParaRPr sz="2000"/>
          </a:p>
          <a:p>
            <a:pPr lvl="1" indent="-397923">
              <a:buSzPts val="1100"/>
            </a:pPr>
            <a:r>
              <a:rPr lang="en" sz="1467"/>
              <a:t>used to allow non-members in SIGs but the SIGs purpose has changed.</a:t>
            </a:r>
            <a:endParaRPr sz="1467"/>
          </a:p>
          <a:p>
            <a:pPr indent="-431789">
              <a:buSzPts val="1500"/>
            </a:pPr>
            <a:r>
              <a:rPr lang="en" sz="2000"/>
              <a:t>Please put your name and company (in parens after your name) as your zoom name. If you are an individual member just use the word “individual” instead of company name.</a:t>
            </a:r>
            <a:endParaRPr sz="2000"/>
          </a:p>
          <a:p>
            <a:pPr indent="-431789">
              <a:buSzPts val="1500"/>
            </a:pPr>
            <a:r>
              <a:rPr lang="en" sz="2000"/>
              <a:t>Non-member guests may present to the group but should only stay for the presentation.  Guests should leave for any follow on discussions.</a:t>
            </a:r>
            <a:endParaRPr sz="2000"/>
          </a:p>
        </p:txBody>
      </p:sp>
      <p:sp>
        <p:nvSpPr>
          <p:cNvPr id="4" name="Title 1">
            <a:extLst>
              <a:ext uri="{FF2B5EF4-FFF2-40B4-BE49-F238E27FC236}">
                <a16:creationId xmlns:a16="http://schemas.microsoft.com/office/drawing/2014/main" id="{FB09C8AB-F1E4-0D48-A71F-210262D62E58}"/>
              </a:ext>
            </a:extLst>
          </p:cNvPr>
          <p:cNvSpPr txBox="1">
            <a:spLocks/>
          </p:cNvSpPr>
          <p:nvPr/>
        </p:nvSpPr>
        <p:spPr>
          <a:xfrm>
            <a:off x="889660" y="8966"/>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GB" b="1" dirty="0">
                <a:solidFill>
                  <a:schemeClr val="bg1"/>
                </a:solidFill>
              </a:rPr>
              <a:t>RISC-V attendance </a:t>
            </a:r>
          </a:p>
        </p:txBody>
      </p:sp>
    </p:spTree>
    <p:extLst>
      <p:ext uri="{BB962C8B-B14F-4D97-AF65-F5344CB8AC3E}">
        <p14:creationId xmlns:p14="http://schemas.microsoft.com/office/powerpoint/2010/main" val="248242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SIG Charter</a:t>
            </a:r>
          </a:p>
        </p:txBody>
      </p:sp>
      <p:sp>
        <p:nvSpPr>
          <p:cNvPr id="3" name="Content Placeholder 2">
            <a:extLst>
              <a:ext uri="{FF2B5EF4-FFF2-40B4-BE49-F238E27FC236}">
                <a16:creationId xmlns:a16="http://schemas.microsoft.com/office/drawing/2014/main" id="{A606F2E3-61A0-451E-B552-D05036D30FB6}"/>
              </a:ext>
            </a:extLst>
          </p:cNvPr>
          <p:cNvSpPr>
            <a:spLocks noGrp="1"/>
          </p:cNvSpPr>
          <p:nvPr>
            <p:ph idx="1"/>
          </p:nvPr>
        </p:nvSpPr>
        <p:spPr>
          <a:xfrm>
            <a:off x="363682" y="1527463"/>
            <a:ext cx="11041578" cy="5170219"/>
          </a:xfrm>
        </p:spPr>
        <p:txBody>
          <a:bodyPr>
            <a:normAutofit/>
          </a:bodyPr>
          <a:lstStyle/>
          <a:p>
            <a:pPr marL="0" indent="0">
              <a:spcBef>
                <a:spcPts val="0"/>
              </a:spcBef>
              <a:buNone/>
            </a:pPr>
            <a:r>
              <a:rPr lang="en-US" sz="2400" dirty="0"/>
              <a:t>The Architectural Compatibility Test SIG is an umbrella group that will</a:t>
            </a:r>
            <a:br>
              <a:rPr lang="en-US" sz="2400" dirty="0"/>
            </a:br>
            <a:r>
              <a:rPr lang="en-US" sz="2400" dirty="0"/>
              <a:t>provide guidance, strategy and oversight for the development of tests </a:t>
            </a:r>
            <a:br>
              <a:rPr lang="en-US" sz="2400" dirty="0"/>
            </a:br>
            <a:r>
              <a:rPr lang="en-US" sz="2400" dirty="0"/>
              <a:t>used to help find incompatibilities with the RISC-V Architecture as a step in the Architectural Compatibility self-certification process</a:t>
            </a:r>
          </a:p>
          <a:p>
            <a:pPr marL="0" indent="0">
              <a:spcBef>
                <a:spcPts val="0"/>
              </a:spcBef>
              <a:buNone/>
            </a:pPr>
            <a:r>
              <a:rPr lang="en-US" sz="2400" dirty="0"/>
              <a:t>The group will:</a:t>
            </a:r>
          </a:p>
          <a:p>
            <a:pPr>
              <a:spcBef>
                <a:spcPts val="0"/>
              </a:spcBef>
            </a:pPr>
            <a:r>
              <a:rPr lang="en-US" sz="2400" dirty="0"/>
              <a:t>Guide Development of:</a:t>
            </a:r>
          </a:p>
          <a:p>
            <a:pPr lvl="1">
              <a:spcBef>
                <a:spcPts val="0"/>
              </a:spcBef>
            </a:pPr>
            <a:r>
              <a:rPr lang="en-US" sz="2000" dirty="0"/>
              <a:t>Architectural tests for RISC-V implementations covering ratified and in-flight specifications for</a:t>
            </a:r>
          </a:p>
          <a:p>
            <a:pPr lvl="2">
              <a:spcBef>
                <a:spcPts val="0"/>
              </a:spcBef>
            </a:pPr>
            <a:r>
              <a:rPr lang="en-US" sz="1600" dirty="0"/>
              <a:t>Architectural versions,	standard extensions,         and	implementation options.</a:t>
            </a:r>
          </a:p>
          <a:p>
            <a:pPr lvl="1">
              <a:spcBef>
                <a:spcPts val="0"/>
              </a:spcBef>
            </a:pPr>
            <a:r>
              <a:rPr lang="en-US" sz="2000" dirty="0"/>
              <a:t>Tools and infrastructure to help identify architectural incompatibilities in implementations</a:t>
            </a:r>
          </a:p>
          <a:p>
            <a:pPr>
              <a:spcBef>
                <a:spcPts val="0"/>
              </a:spcBef>
            </a:pPr>
            <a:r>
              <a:rPr lang="en-US" sz="2400" dirty="0"/>
              <a:t>Work with TSC and Chairs for resources to get the above work done.</a:t>
            </a:r>
          </a:p>
          <a:p>
            <a:pPr>
              <a:spcBef>
                <a:spcPts val="0"/>
              </a:spcBef>
            </a:pPr>
            <a:r>
              <a:rPr lang="en-US" sz="2400" dirty="0"/>
              <a:t>Mentor or arrange for mentoring for the resources to get the above work done</a:t>
            </a:r>
          </a:p>
          <a:p>
            <a:pPr>
              <a:spcBef>
                <a:spcPts val="0"/>
              </a:spcBef>
            </a:pPr>
            <a:endParaRPr lang="en-US" sz="2400" i="1" dirty="0"/>
          </a:p>
        </p:txBody>
      </p:sp>
    </p:spTree>
    <p:extLst>
      <p:ext uri="{BB962C8B-B14F-4D97-AF65-F5344CB8AC3E}">
        <p14:creationId xmlns:p14="http://schemas.microsoft.com/office/powerpoint/2010/main" val="406295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33AA-D14E-446F-B46E-1318F3A8B47C}"/>
              </a:ext>
            </a:extLst>
          </p:cNvPr>
          <p:cNvSpPr>
            <a:spLocks noGrp="1"/>
          </p:cNvSpPr>
          <p:nvPr>
            <p:ph type="title"/>
          </p:nvPr>
        </p:nvSpPr>
        <p:spPr>
          <a:xfrm>
            <a:off x="838200" y="1"/>
            <a:ext cx="10515600" cy="736269"/>
          </a:xfrm>
          <a:solidFill>
            <a:schemeClr val="accent1"/>
          </a:solidFill>
        </p:spPr>
        <p:txBody>
          <a:bodyPr/>
          <a:lstStyle/>
          <a:p>
            <a:pPr algn="ctr"/>
            <a:r>
              <a:rPr lang="en-GB" b="1" dirty="0" err="1">
                <a:solidFill>
                  <a:schemeClr val="bg1"/>
                </a:solidFill>
              </a:rPr>
              <a:t>Adminstrative</a:t>
            </a:r>
            <a:r>
              <a:rPr lang="en-GB" b="1" dirty="0">
                <a:solidFill>
                  <a:schemeClr val="bg1"/>
                </a:solidFill>
              </a:rPr>
              <a:t> Pointers</a:t>
            </a:r>
          </a:p>
        </p:txBody>
      </p:sp>
      <p:sp>
        <p:nvSpPr>
          <p:cNvPr id="3" name="Content Placeholder 2">
            <a:extLst>
              <a:ext uri="{FF2B5EF4-FFF2-40B4-BE49-F238E27FC236}">
                <a16:creationId xmlns:a16="http://schemas.microsoft.com/office/drawing/2014/main" id="{6377CA82-E688-4BD3-9E72-B6FC9C9CE8C6}"/>
              </a:ext>
            </a:extLst>
          </p:cNvPr>
          <p:cNvSpPr>
            <a:spLocks noGrp="1"/>
          </p:cNvSpPr>
          <p:nvPr>
            <p:ph idx="1"/>
          </p:nvPr>
        </p:nvSpPr>
        <p:spPr>
          <a:xfrm>
            <a:off x="205483" y="890648"/>
            <a:ext cx="11907748" cy="5967352"/>
          </a:xfrm>
        </p:spPr>
        <p:txBody>
          <a:bodyPr>
            <a:normAutofit fontScale="55000" lnSpcReduction="20000"/>
          </a:bodyPr>
          <a:lstStyle/>
          <a:p>
            <a:r>
              <a:rPr lang="en-GB" sz="2600" dirty="0"/>
              <a:t>Chair –      James Shi          </a:t>
            </a:r>
            <a:r>
              <a:rPr lang="en-GB" sz="2600" u="sng" dirty="0">
                <a:hlinkClick r:id="rId3"/>
              </a:rPr>
              <a:t>shiqinghao.sqh@alibaba-inc.com</a:t>
            </a:r>
            <a:r>
              <a:rPr lang="en-GB" sz="2600" u="sng" dirty="0"/>
              <a:t> </a:t>
            </a:r>
            <a:r>
              <a:rPr lang="en-GB" sz="2600" dirty="0"/>
              <a:t>	Co-chair –  Neel Gala		</a:t>
            </a:r>
            <a:r>
              <a:rPr lang="en-GB" sz="2600" dirty="0">
                <a:hlinkClick r:id="rId4"/>
              </a:rPr>
              <a:t>neel.gala@incoresemi.com</a:t>
            </a:r>
            <a:r>
              <a:rPr lang="en-GB" sz="2600" dirty="0"/>
              <a:t> </a:t>
            </a:r>
            <a:endParaRPr lang="en-GB" u="sng" dirty="0"/>
          </a:p>
          <a:p>
            <a:r>
              <a:rPr lang="en-US" sz="2600" dirty="0"/>
              <a:t>SIG Email </a:t>
            </a:r>
            <a:r>
              <a:rPr lang="en-US" dirty="0"/>
              <a:t>	          </a:t>
            </a:r>
            <a:r>
              <a:rPr lang="en-US" sz="2600" dirty="0">
                <a:hlinkClick r:id="rId5"/>
              </a:rPr>
              <a:t>sig-arch-test@lists.riscv.org</a:t>
            </a:r>
            <a:r>
              <a:rPr lang="en-US" sz="2600" dirty="0"/>
              <a:t>.       Notetakers:  please send emails to 	both emails above</a:t>
            </a:r>
            <a:endParaRPr lang="en-US" dirty="0"/>
          </a:p>
          <a:p>
            <a:r>
              <a:rPr lang="en-US" sz="2600" dirty="0"/>
              <a:t>Meetings –</a:t>
            </a:r>
            <a:r>
              <a:rPr lang="en-GB" sz="2600" dirty="0"/>
              <a:t> Monday  8am Pacific time on odd numbered weeks</a:t>
            </a:r>
          </a:p>
          <a:p>
            <a:r>
              <a:rPr lang="en-GB" sz="2600" dirty="0"/>
              <a:t>,minutes, </a:t>
            </a:r>
            <a:r>
              <a:rPr lang="en-GB" sz="2600" dirty="0" err="1"/>
              <a:t>reportsDocuments</a:t>
            </a:r>
            <a:r>
              <a:rPr lang="en-GB" sz="2600" dirty="0"/>
              <a:t> etc. in </a:t>
            </a:r>
            <a:r>
              <a:rPr lang="en-GB" dirty="0"/>
              <a:t>	</a:t>
            </a:r>
          </a:p>
          <a:p>
            <a:pPr lvl="1"/>
            <a:r>
              <a:rPr lang="en-GB" u="sng" dirty="0">
                <a:solidFill>
                  <a:schemeClr val="accent1"/>
                </a:solidFill>
                <a:hlinkClick r:id="rId6"/>
              </a:rPr>
              <a:t>https://github.com/riscv-admin/architecture-test/tree/master/minutes</a:t>
            </a:r>
            <a:r>
              <a:rPr lang="en-GB" dirty="0">
                <a:solidFill>
                  <a:schemeClr val="accent1"/>
                </a:solidFill>
              </a:rPr>
              <a:t>	</a:t>
            </a:r>
            <a:r>
              <a:rPr lang="en-GB" dirty="0"/>
              <a:t>                      Minutes</a:t>
            </a:r>
          </a:p>
          <a:p>
            <a:pPr lvl="1"/>
            <a:r>
              <a:rPr lang="en-GB" u="sng" dirty="0">
                <a:solidFill>
                  <a:schemeClr val="accent1"/>
                </a:solidFill>
                <a:hlinkClick r:id="rId7"/>
              </a:rPr>
              <a:t>https://wiki.riscv.org/display/TECH/Calendars%2C+Meetings%2C+and+Zoom</a:t>
            </a:r>
            <a:r>
              <a:rPr lang="en-GB" dirty="0">
                <a:solidFill>
                  <a:schemeClr val="accent1"/>
                </a:solidFill>
              </a:rPr>
              <a:t>            </a:t>
            </a:r>
            <a:r>
              <a:rPr lang="en-GB" dirty="0"/>
              <a:t>calendar</a:t>
            </a:r>
          </a:p>
          <a:p>
            <a:pPr lvl="1"/>
            <a:r>
              <a:rPr lang="en-GB" u="sng" dirty="0">
                <a:solidFill>
                  <a:schemeClr val="accent1"/>
                </a:solidFill>
                <a:hlinkClick r:id="rId8"/>
              </a:rPr>
              <a:t>https://drive.google.com/drive/folders/1C70-DJPSV2HxNPbHg6qL9wvVadlmAB2h</a:t>
            </a:r>
            <a:r>
              <a:rPr lang="en-GB" dirty="0"/>
              <a:t>   ACT test: dev docs / coverage reports / released reports</a:t>
            </a:r>
          </a:p>
          <a:p>
            <a:pPr lvl="1"/>
            <a:r>
              <a:rPr lang="en-US" dirty="0">
                <a:hlinkClick r:id="rId9"/>
              </a:rPr>
              <a:t>https://drive.google.com/drive/folders/1DemKMAD3D0Ka1MeESRoVCJipSrwiUlEs</a:t>
            </a:r>
            <a:r>
              <a:rPr lang="en-US" dirty="0"/>
              <a:t> </a:t>
            </a:r>
            <a:br>
              <a:rPr lang="en-US" dirty="0"/>
            </a:br>
            <a:r>
              <a:rPr lang="en-US" sz="4500" dirty="0"/>
              <a:t>  </a:t>
            </a:r>
            <a:r>
              <a:rPr lang="en-US" dirty="0"/>
              <a:t>lifecycle in ”policies/supporting docs” folder, gaps in “planning” folder, arch-test specific in “information-&gt;content-&gt;arch-test”)</a:t>
            </a:r>
            <a:endParaRPr lang="en-GB" dirty="0"/>
          </a:p>
          <a:p>
            <a:r>
              <a:rPr lang="en-GB" sz="2600" dirty="0"/>
              <a:t>Git repositories		         </a:t>
            </a:r>
            <a:r>
              <a:rPr lang="en-GB" sz="2600" dirty="0">
                <a:sym typeface="Wingdings" pitchFamily="2" charset="2"/>
              </a:rPr>
              <a:t></a:t>
            </a:r>
            <a:r>
              <a:rPr lang="en-GB" sz="2600" dirty="0"/>
              <a:t>docs		</a:t>
            </a:r>
            <a:r>
              <a:rPr lang="en-GB" sz="2600" dirty="0" err="1"/>
              <a:t>riscv</a:t>
            </a:r>
            <a:r>
              <a:rPr lang="en-GB" sz="2600" dirty="0"/>
              <a:t>		</a:t>
            </a:r>
            <a:r>
              <a:rPr lang="en-GB" sz="2600" dirty="0">
                <a:sym typeface="Wingdings" pitchFamily="2" charset="2"/>
              </a:rPr>
              <a:t> tools</a:t>
            </a:r>
            <a:endParaRPr lang="en-GB" sz="2600" dirty="0"/>
          </a:p>
          <a:p>
            <a:pPr lvl="1"/>
            <a:r>
              <a:rPr lang="en-GB" dirty="0">
                <a:hlinkClick r:id="rId10"/>
              </a:rPr>
              <a:t>https://github.com/</a:t>
            </a:r>
            <a:r>
              <a:rPr lang="en-GB" dirty="0">
                <a:hlinkClick r:id="rId11"/>
              </a:rPr>
              <a:t> riscv-non-isa </a:t>
            </a:r>
            <a:r>
              <a:rPr lang="en-GB" dirty="0">
                <a:hlinkClick r:id="rId12"/>
              </a:rPr>
              <a:t>/riscv-arch-test/tree/master/doc</a:t>
            </a:r>
            <a:r>
              <a:rPr lang="en-GB" dirty="0"/>
              <a:t>	          tests		   </a:t>
            </a:r>
            <a:r>
              <a:rPr lang="en-GB" u="sng" dirty="0">
                <a:solidFill>
                  <a:schemeClr val="accent1"/>
                </a:solidFill>
                <a:hlinkClick r:id="rId11"/>
              </a:rPr>
              <a:t>h</a:t>
            </a:r>
            <a:r>
              <a:rPr lang="en-GB" dirty="0">
                <a:hlinkClick r:id="rId11"/>
              </a:rPr>
              <a:t>ttps://github.com/riscv-non-isa/riscv-arch-test</a:t>
            </a:r>
            <a:endParaRPr lang="en-GB" dirty="0"/>
          </a:p>
          <a:p>
            <a:pPr lvl="1"/>
            <a:r>
              <a:rPr lang="en-US" u="sng" dirty="0">
                <a:solidFill>
                  <a:schemeClr val="accent1"/>
                </a:solidFill>
                <a:hlinkClick r:id="rId13"/>
              </a:rPr>
              <a:t>https://github.com/</a:t>
            </a:r>
            <a:r>
              <a:rPr lang="en-US" dirty="0">
                <a:hlinkClick r:id="rId13"/>
              </a:rPr>
              <a:t>riscv-software-src</a:t>
            </a:r>
            <a:r>
              <a:rPr lang="en-US" u="sng" dirty="0">
                <a:solidFill>
                  <a:schemeClr val="accent1"/>
                </a:solidFill>
                <a:hlinkClick r:id="rId13"/>
              </a:rPr>
              <a:t>/riscof/tree/master/docs</a:t>
            </a:r>
            <a:r>
              <a:rPr lang="en-US" dirty="0"/>
              <a:t>	          </a:t>
            </a:r>
            <a:r>
              <a:rPr lang="en-US" dirty="0" err="1"/>
              <a:t>riscof</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4"/>
              </a:rPr>
              <a:t>riscv-software-src </a:t>
            </a:r>
            <a:r>
              <a:rPr lang="en-US" u="sng" dirty="0">
                <a:solidFill>
                  <a:schemeClr val="accent1"/>
                </a:solidFill>
              </a:rPr>
              <a:t>/</a:t>
            </a:r>
            <a:r>
              <a:rPr lang="en-US" u="sng" dirty="0" err="1">
                <a:solidFill>
                  <a:schemeClr val="accent1"/>
                </a:solidFill>
              </a:rPr>
              <a:t>riscof</a:t>
            </a:r>
            <a:r>
              <a:rPr lang="en-US" u="sng" dirty="0">
                <a:solidFill>
                  <a:schemeClr val="accent1"/>
                </a:solidFill>
              </a:rPr>
              <a:t> </a:t>
            </a:r>
          </a:p>
          <a:p>
            <a:pPr lvl="1"/>
            <a:r>
              <a:rPr lang="en-US" dirty="0">
                <a:solidFill>
                  <a:schemeClr val="accent1"/>
                </a:solidFill>
                <a:hlinkClick r:id="rId15"/>
              </a:rPr>
              <a:t>https://github.com/riscv-software-src/riscv-ctg/tree/master/docs</a:t>
            </a:r>
            <a:r>
              <a:rPr lang="en-US" dirty="0">
                <a:solidFill>
                  <a:schemeClr val="accent1"/>
                </a:solidFill>
              </a:rPr>
              <a:t>	          </a:t>
            </a:r>
            <a:r>
              <a:rPr lang="en-US" dirty="0"/>
              <a:t>Test Gen.</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4"/>
              </a:rPr>
              <a:t>riscv-software-src </a:t>
            </a:r>
            <a:r>
              <a:rPr lang="en-US" u="sng" dirty="0">
                <a:solidFill>
                  <a:schemeClr val="accent1"/>
                </a:solidFill>
              </a:rPr>
              <a:t>/</a:t>
            </a:r>
            <a:r>
              <a:rPr lang="en-US" u="sng" dirty="0" err="1">
                <a:solidFill>
                  <a:schemeClr val="accent1"/>
                </a:solidFill>
              </a:rPr>
              <a:t>riscv-ctg</a:t>
            </a:r>
            <a:endParaRPr lang="en-US" u="sng" dirty="0">
              <a:solidFill>
                <a:schemeClr val="accent1"/>
              </a:solidFill>
            </a:endParaRPr>
          </a:p>
          <a:p>
            <a:pPr lvl="1"/>
            <a:r>
              <a:rPr lang="en-US" dirty="0">
                <a:solidFill>
                  <a:schemeClr val="accent1"/>
                </a:solidFill>
                <a:hlinkClick r:id="rId16"/>
              </a:rPr>
              <a:t>https://</a:t>
            </a:r>
            <a:r>
              <a:rPr lang="en-US" dirty="0" err="1">
                <a:solidFill>
                  <a:schemeClr val="accent1"/>
                </a:solidFill>
                <a:hlinkClick r:id="rId16"/>
              </a:rPr>
              <a:t>github.com</a:t>
            </a:r>
            <a:r>
              <a:rPr lang="en-US" dirty="0">
                <a:solidFill>
                  <a:schemeClr val="accent1"/>
                </a:solidFill>
                <a:hlinkClick r:id="rId16"/>
              </a:rPr>
              <a:t>/</a:t>
            </a:r>
            <a:r>
              <a:rPr lang="en-US" dirty="0" err="1">
                <a:solidFill>
                  <a:schemeClr val="accent1"/>
                </a:solidFill>
                <a:hlinkClick r:id="rId16"/>
              </a:rPr>
              <a:t>riscv</a:t>
            </a:r>
            <a:r>
              <a:rPr lang="en-US" dirty="0">
                <a:solidFill>
                  <a:schemeClr val="accent1"/>
                </a:solidFill>
                <a:hlinkClick r:id="rId16"/>
              </a:rPr>
              <a:t>-software-</a:t>
            </a:r>
            <a:r>
              <a:rPr lang="en-US" dirty="0" err="1">
                <a:solidFill>
                  <a:schemeClr val="accent1"/>
                </a:solidFill>
                <a:hlinkClick r:id="rId16"/>
              </a:rPr>
              <a:t>src</a:t>
            </a:r>
            <a:r>
              <a:rPr lang="en-US" dirty="0">
                <a:solidFill>
                  <a:schemeClr val="accent1"/>
                </a:solidFill>
                <a:hlinkClick r:id="rId16"/>
              </a:rPr>
              <a:t>/</a:t>
            </a:r>
            <a:r>
              <a:rPr lang="en-US" dirty="0" err="1">
                <a:solidFill>
                  <a:schemeClr val="accent1"/>
                </a:solidFill>
                <a:hlinkClick r:id="rId16"/>
              </a:rPr>
              <a:t>riscv-isac</a:t>
            </a:r>
            <a:r>
              <a:rPr lang="en-US" dirty="0">
                <a:solidFill>
                  <a:schemeClr val="accent1"/>
                </a:solidFill>
                <a:hlinkClick r:id="rId16"/>
              </a:rPr>
              <a:t>/tree/master/docs 	          </a:t>
            </a:r>
            <a:r>
              <a:rPr lang="en-GB" dirty="0">
                <a:hlinkClick r:id="rId16"/>
              </a:rPr>
              <a:t>YAML, WARL config   https://github.com/</a:t>
            </a:r>
            <a:r>
              <a:rPr lang="en-US" dirty="0">
                <a:hlinkClick r:id="rId16"/>
              </a:rPr>
              <a:t>riscv-software-src </a:t>
            </a:r>
            <a:r>
              <a:rPr lang="en-GB" dirty="0">
                <a:hlinkClick r:id="rId16"/>
              </a:rPr>
              <a:t>/riscv-config/</a:t>
            </a:r>
            <a:endParaRPr lang="en-GB" dirty="0"/>
          </a:p>
          <a:p>
            <a:pPr lvl="1"/>
            <a:r>
              <a:rPr lang="en-GB" dirty="0">
                <a:hlinkClick r:id="rId17"/>
              </a:rPr>
              <a:t>https://github.com/riscv/sail-riscv/tree/master/doc</a:t>
            </a:r>
            <a:r>
              <a:rPr lang="en-GB" dirty="0"/>
              <a:t>		          Sail formal model	   </a:t>
            </a:r>
            <a:r>
              <a:rPr lang="en-GB" dirty="0">
                <a:hlinkClick r:id="rId18"/>
              </a:rPr>
              <a:t>https://github.com/riscv/sail-riscv/</a:t>
            </a:r>
            <a:endParaRPr lang="en-GB" dirty="0"/>
          </a:p>
          <a:p>
            <a:pPr lvl="1"/>
            <a:r>
              <a:rPr lang="en-GB" dirty="0">
                <a:solidFill>
                  <a:schemeClr val="accent1"/>
                </a:solidFill>
                <a:hlinkClick r:id="rId19"/>
              </a:rPr>
              <a:t>https://github.</a:t>
            </a:r>
            <a:r>
              <a:rPr lang="en-GB" u="sng" dirty="0">
                <a:solidFill>
                  <a:schemeClr val="accent1"/>
                </a:solidFill>
                <a:hlinkClick r:id="rId19"/>
              </a:rPr>
              <a:t>com/</a:t>
            </a:r>
            <a:r>
              <a:rPr lang="en-GB" u="sng" dirty="0" err="1">
                <a:solidFill>
                  <a:schemeClr val="accent1"/>
                </a:solidFill>
                <a:hlinkClick r:id="rId19"/>
              </a:rPr>
              <a:t>riscv</a:t>
            </a:r>
            <a:r>
              <a:rPr lang="en-GB" u="sng" dirty="0">
                <a:solidFill>
                  <a:schemeClr val="accent1"/>
                </a:solidFill>
                <a:hlinkClick r:id="rId19"/>
              </a:rPr>
              <a:t>-admin/architecture-test </a:t>
            </a:r>
            <a:r>
              <a:rPr lang="en-GB" dirty="0"/>
              <a:t>		           </a:t>
            </a:r>
            <a:r>
              <a:rPr lang="en-GB" dirty="0">
                <a:solidFill>
                  <a:srgbClr val="FF0000"/>
                </a:solidFill>
              </a:rPr>
              <a:t>minutes, charter</a:t>
            </a:r>
            <a:endParaRPr lang="en-GB" dirty="0"/>
          </a:p>
          <a:p>
            <a:pPr lvl="1"/>
            <a:r>
              <a:rPr lang="en-GB" dirty="0">
                <a:hlinkClick r:id="rId20"/>
              </a:rPr>
              <a:t>https://github.com/InspireSemi/riscof_install_example_DUT</a:t>
            </a:r>
            <a:r>
              <a:rPr lang="en-GB" dirty="0"/>
              <a:t> 	           sail install helper</a:t>
            </a:r>
            <a:endParaRPr lang="en-GB" dirty="0">
              <a:solidFill>
                <a:srgbClr val="FF0000"/>
              </a:solidFill>
            </a:endParaRPr>
          </a:p>
          <a:p>
            <a:r>
              <a:rPr lang="en-GB" dirty="0"/>
              <a:t>JIRA: </a:t>
            </a:r>
            <a:r>
              <a:rPr lang="en-US" sz="2400" dirty="0">
                <a:hlinkClick r:id="rId21"/>
              </a:rPr>
              <a:t>https://jira.riscv.org/projects/CSC/issues/CSC-1?filter=</a:t>
            </a:r>
            <a:r>
              <a:rPr lang="en-US" sz="2400" dirty="0">
                <a:hlinkClick r:id="rId21"/>
              </a:rPr>
              <a:t>allopenissues</a:t>
            </a:r>
            <a:endParaRPr lang="en-US" sz="2400" dirty="0"/>
          </a:p>
          <a:p>
            <a:r>
              <a:rPr lang="en-US" sz="2400" dirty="0"/>
              <a:t>Dev Partner work: </a:t>
            </a:r>
            <a:r>
              <a:rPr lang="en-US" sz="2400" dirty="0">
                <a:hlinkClick r:id="rId22"/>
              </a:rPr>
              <a:t>https://github.com/orgs/riscv-admin/projects/2/views/4</a:t>
            </a:r>
            <a:endParaRPr lang="en-US" sz="2400" dirty="0"/>
          </a:p>
          <a:p>
            <a:r>
              <a:rPr lang="en-US" sz="2400" dirty="0"/>
              <a:t>Sail annotated ISA spec: in </a:t>
            </a:r>
            <a:r>
              <a:rPr lang="en-US" sz="2400" dirty="0">
                <a:hlinkClick r:id="rId23"/>
              </a:rPr>
              <a:t>https://github.com/rems-project/riscv-isa-manual/blob/sail/</a:t>
            </a:r>
            <a:endParaRPr lang="en-US" sz="2400" dirty="0"/>
          </a:p>
          <a:p>
            <a:pPr lvl="1"/>
            <a:r>
              <a:rPr lang="en-US" dirty="0">
                <a:hlinkClick r:id="rId23"/>
              </a:rPr>
              <a:t>README.SAIL</a:t>
            </a:r>
            <a:r>
              <a:rPr lang="en-US" dirty="0"/>
              <a:t>		            </a:t>
            </a:r>
            <a:r>
              <a:rPr lang="en-US" dirty="0">
                <a:sym typeface="Wingdings" pitchFamily="2" charset="2"/>
              </a:rPr>
              <a:t></a:t>
            </a:r>
            <a:r>
              <a:rPr lang="en-US" dirty="0"/>
              <a:t>how to annotate               annotated </a:t>
            </a:r>
            <a:r>
              <a:rPr lang="en-US" dirty="0" err="1"/>
              <a:t>unpriv</a:t>
            </a:r>
            <a:r>
              <a:rPr lang="en-US" dirty="0"/>
              <a:t> spec</a:t>
            </a:r>
            <a:r>
              <a:rPr lang="en-US" dirty="0">
                <a:sym typeface="Wingdings" pitchFamily="2" charset="2"/>
              </a:rPr>
              <a:t>	</a:t>
            </a:r>
            <a:r>
              <a:rPr lang="en-US" dirty="0">
                <a:hlinkClick r:id="rId24"/>
              </a:rPr>
              <a:t>release/riscv-spec-sail-draft.pdf</a:t>
            </a:r>
            <a:r>
              <a:rPr lang="en-US" dirty="0"/>
              <a:t>		</a:t>
            </a:r>
          </a:p>
          <a:p>
            <a:pPr lvl="1"/>
            <a:r>
              <a:rPr lang="en-US" dirty="0">
                <a:hlinkClick r:id="rId24"/>
              </a:rPr>
              <a:t>release/riscv-spec-sail-draft.pdf</a:t>
            </a:r>
            <a:r>
              <a:rPr lang="en-US" dirty="0"/>
              <a:t>   </a:t>
            </a:r>
            <a:r>
              <a:rPr lang="en-US" dirty="0">
                <a:sym typeface="Wingdings" pitchFamily="2" charset="2"/>
              </a:rPr>
              <a:t></a:t>
            </a:r>
            <a:r>
              <a:rPr lang="en-US" dirty="0"/>
              <a:t> annotated source            annotated      </a:t>
            </a:r>
            <a:r>
              <a:rPr lang="en-US" dirty="0" err="1"/>
              <a:t>priv</a:t>
            </a:r>
            <a:r>
              <a:rPr lang="en-US" dirty="0"/>
              <a:t> spec</a:t>
            </a:r>
            <a:r>
              <a:rPr lang="en-US" dirty="0">
                <a:sym typeface="Wingdings" pitchFamily="2" charset="2"/>
              </a:rPr>
              <a:t></a:t>
            </a:r>
            <a:r>
              <a:rPr lang="en-US" dirty="0"/>
              <a:t>	</a:t>
            </a:r>
            <a:r>
              <a:rPr lang="en-US" dirty="0">
                <a:hlinkClick r:id="rId25"/>
              </a:rPr>
              <a:t>release/riscv-privileged-sail-draft.pdf</a:t>
            </a:r>
            <a:r>
              <a:rPr lang="en-US" dirty="0"/>
              <a:t>	</a:t>
            </a:r>
          </a:p>
          <a:p>
            <a:pPr lvl="1"/>
            <a:r>
              <a:rPr lang="en-US" dirty="0">
                <a:hlinkClick r:id="rId26"/>
              </a:rPr>
              <a:t>https://us02web.zoom.us/rec/share/-XIYazzhIBbQoiZdarCfebdjxjDWiVhf-LxnuVrliN4Bc30yf17ztKkKDU4Og54b.fArPPqnuR-NiXpQU</a:t>
            </a:r>
            <a:r>
              <a:rPr lang="en-US" dirty="0"/>
              <a:t>   </a:t>
            </a:r>
          </a:p>
          <a:p>
            <a:pPr marL="457200" lvl="1" indent="0">
              <a:buNone/>
            </a:pPr>
            <a:r>
              <a:rPr lang="en-US" dirty="0"/>
              <a:t>	Tutorial Passcode: tHAR#5$V</a:t>
            </a:r>
            <a:endParaRPr lang="en-US" sz="2400" dirty="0"/>
          </a:p>
          <a:p>
            <a:pPr marL="457200" lvl="1" indent="0">
              <a:buNone/>
            </a:pPr>
            <a:endParaRPr lang="en-GB" dirty="0"/>
          </a:p>
        </p:txBody>
      </p:sp>
      <p:grpSp>
        <p:nvGrpSpPr>
          <p:cNvPr id="5" name="Group 4">
            <a:extLst>
              <a:ext uri="{FF2B5EF4-FFF2-40B4-BE49-F238E27FC236}">
                <a16:creationId xmlns:a16="http://schemas.microsoft.com/office/drawing/2014/main" id="{FEBFEAD9-515E-3448-8B42-AA56EBC73ABF}"/>
              </a:ext>
            </a:extLst>
          </p:cNvPr>
          <p:cNvGrpSpPr/>
          <p:nvPr/>
        </p:nvGrpSpPr>
        <p:grpSpPr>
          <a:xfrm>
            <a:off x="942822" y="3313144"/>
            <a:ext cx="10723416" cy="1730804"/>
            <a:chOff x="942822" y="3045520"/>
            <a:chExt cx="10723416" cy="1429491"/>
          </a:xfrm>
        </p:grpSpPr>
        <p:sp>
          <p:nvSpPr>
            <p:cNvPr id="7" name="Frame 5">
              <a:extLst>
                <a:ext uri="{FF2B5EF4-FFF2-40B4-BE49-F238E27FC236}">
                  <a16:creationId xmlns:a16="http://schemas.microsoft.com/office/drawing/2014/main" id="{84AD6BFA-0654-5A4F-B5D0-56E47540B637}"/>
                </a:ext>
              </a:extLst>
            </p:cNvPr>
            <p:cNvSpPr/>
            <p:nvPr/>
          </p:nvSpPr>
          <p:spPr>
            <a:xfrm>
              <a:off x="6109855" y="3045520"/>
              <a:ext cx="1496290" cy="142948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a:extLst>
                <a:ext uri="{FF2B5EF4-FFF2-40B4-BE49-F238E27FC236}">
                  <a16:creationId xmlns:a16="http://schemas.microsoft.com/office/drawing/2014/main" id="{8EBBF402-20FB-1A4F-881F-97F59A64BFBD}"/>
                </a:ext>
              </a:extLst>
            </p:cNvPr>
            <p:cNvGrpSpPr/>
            <p:nvPr/>
          </p:nvGrpSpPr>
          <p:grpSpPr>
            <a:xfrm>
              <a:off x="942822" y="3045521"/>
              <a:ext cx="10723416" cy="1429490"/>
              <a:chOff x="955965" y="3332017"/>
              <a:chExt cx="10723416" cy="1709052"/>
            </a:xfrm>
          </p:grpSpPr>
          <p:sp>
            <p:nvSpPr>
              <p:cNvPr id="6" name="Frame 5">
                <a:extLst>
                  <a:ext uri="{FF2B5EF4-FFF2-40B4-BE49-F238E27FC236}">
                    <a16:creationId xmlns:a16="http://schemas.microsoft.com/office/drawing/2014/main" id="{3385BFA0-490A-ED40-A35B-9B3ACE643D63}"/>
                  </a:ext>
                </a:extLst>
              </p:cNvPr>
              <p:cNvSpPr/>
              <p:nvPr/>
            </p:nvSpPr>
            <p:spPr>
              <a:xfrm>
                <a:off x="7619288" y="3332017"/>
                <a:ext cx="4060093" cy="1709052"/>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5">
                <a:extLst>
                  <a:ext uri="{FF2B5EF4-FFF2-40B4-BE49-F238E27FC236}">
                    <a16:creationId xmlns:a16="http://schemas.microsoft.com/office/drawing/2014/main" id="{15895C7C-91CE-0548-9F73-8A9D425BB48C}"/>
                  </a:ext>
                </a:extLst>
              </p:cNvPr>
              <p:cNvSpPr/>
              <p:nvPr/>
            </p:nvSpPr>
            <p:spPr>
              <a:xfrm>
                <a:off x="955965" y="3332017"/>
                <a:ext cx="5167033" cy="1709050"/>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10" name="Group 9">
            <a:extLst>
              <a:ext uri="{FF2B5EF4-FFF2-40B4-BE49-F238E27FC236}">
                <a16:creationId xmlns:a16="http://schemas.microsoft.com/office/drawing/2014/main" id="{DC1A0F63-1361-A44B-ABDE-58D912A5FD3E}"/>
              </a:ext>
            </a:extLst>
          </p:cNvPr>
          <p:cNvGrpSpPr/>
          <p:nvPr/>
        </p:nvGrpSpPr>
        <p:grpSpPr>
          <a:xfrm>
            <a:off x="942822" y="5792839"/>
            <a:ext cx="10081931" cy="925557"/>
            <a:chOff x="955965" y="4162235"/>
            <a:chExt cx="10068788" cy="508599"/>
          </a:xfrm>
        </p:grpSpPr>
        <p:sp>
          <p:nvSpPr>
            <p:cNvPr id="11" name="Frame 5">
              <a:extLst>
                <a:ext uri="{FF2B5EF4-FFF2-40B4-BE49-F238E27FC236}">
                  <a16:creationId xmlns:a16="http://schemas.microsoft.com/office/drawing/2014/main" id="{3A026433-FE42-E243-89C1-38AD76BA6AC2}"/>
                </a:ext>
              </a:extLst>
            </p:cNvPr>
            <p:cNvSpPr/>
            <p:nvPr/>
          </p:nvSpPr>
          <p:spPr>
            <a:xfrm>
              <a:off x="5541818" y="4162235"/>
              <a:ext cx="5482935"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ame 5">
              <a:extLst>
                <a:ext uri="{FF2B5EF4-FFF2-40B4-BE49-F238E27FC236}">
                  <a16:creationId xmlns:a16="http://schemas.microsoft.com/office/drawing/2014/main" id="{5519E871-586C-F24A-9608-DAFA945EF126}"/>
                </a:ext>
              </a:extLst>
            </p:cNvPr>
            <p:cNvSpPr/>
            <p:nvPr/>
          </p:nvSpPr>
          <p:spPr>
            <a:xfrm>
              <a:off x="955965" y="4162235"/>
              <a:ext cx="4585853"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Rectangle 3">
            <a:extLst>
              <a:ext uri="{FF2B5EF4-FFF2-40B4-BE49-F238E27FC236}">
                <a16:creationId xmlns:a16="http://schemas.microsoft.com/office/drawing/2014/main" id="{2460166F-B35D-2B45-BDCB-755798B1FDA6}"/>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04491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E278-2EB4-A44C-B71D-13C48351218B}"/>
              </a:ext>
            </a:extLst>
          </p:cNvPr>
          <p:cNvSpPr>
            <a:spLocks noGrp="1"/>
          </p:cNvSpPr>
          <p:nvPr>
            <p:ph type="title"/>
          </p:nvPr>
        </p:nvSpPr>
        <p:spPr>
          <a:xfrm>
            <a:off x="838200" y="-23181"/>
            <a:ext cx="10515600" cy="699587"/>
          </a:xfrm>
          <a:solidFill>
            <a:schemeClr val="accent1"/>
          </a:solidFill>
        </p:spPr>
        <p:txBody>
          <a:bodyPr/>
          <a:lstStyle/>
          <a:p>
            <a:pPr algn="ctr"/>
            <a:r>
              <a:rPr lang="en-US" b="1" dirty="0">
                <a:solidFill>
                  <a:schemeClr val="bg1"/>
                </a:solidFill>
              </a:rPr>
              <a:t>Meeting Agenda</a:t>
            </a:r>
          </a:p>
        </p:txBody>
      </p:sp>
      <p:sp>
        <p:nvSpPr>
          <p:cNvPr id="3" name="Content Placeholder 2">
            <a:extLst>
              <a:ext uri="{FF2B5EF4-FFF2-40B4-BE49-F238E27FC236}">
                <a16:creationId xmlns:a16="http://schemas.microsoft.com/office/drawing/2014/main" id="{7F131904-4D9D-6B44-A307-12F81DA72C36}"/>
              </a:ext>
            </a:extLst>
          </p:cNvPr>
          <p:cNvSpPr>
            <a:spLocks noGrp="1"/>
          </p:cNvSpPr>
          <p:nvPr>
            <p:ph idx="1"/>
          </p:nvPr>
        </p:nvSpPr>
        <p:spPr>
          <a:xfrm>
            <a:off x="589005" y="676406"/>
            <a:ext cx="11107695" cy="6181594"/>
          </a:xfrm>
        </p:spPr>
        <p:txBody>
          <a:bodyPr>
            <a:noAutofit/>
          </a:bodyPr>
          <a:lstStyle/>
          <a:p>
            <a:pPr marL="400050" indent="-400050">
              <a:buFont typeface="+mj-lt"/>
              <a:buAutoNum type="romanUcPeriod"/>
            </a:pPr>
            <a:r>
              <a:rPr lang="en-US" sz="1600" dirty="0"/>
              <a:t>Updates, Status, Progress</a:t>
            </a:r>
            <a:r>
              <a:rPr lang="en-US" sz="1400" dirty="0"/>
              <a:t>:</a:t>
            </a:r>
          </a:p>
          <a:p>
            <a:pPr marL="857250" lvl="1" indent="-400050">
              <a:buFont typeface="+mj-lt"/>
              <a:buAutoNum type="romanUcPeriod"/>
            </a:pPr>
            <a:r>
              <a:rPr lang="en-US" sz="1000" dirty="0"/>
              <a:t> </a:t>
            </a:r>
          </a:p>
          <a:p>
            <a:pPr marL="400050" indent="-400050">
              <a:buFont typeface="+mj-lt"/>
              <a:buAutoNum type="romanUcPeriod"/>
            </a:pPr>
            <a:r>
              <a:rPr lang="en-US" sz="1600" dirty="0"/>
              <a:t>Next steps and Ongoing maintenance </a:t>
            </a:r>
            <a:endParaRPr lang="en-US" sz="1400" dirty="0">
              <a:solidFill>
                <a:schemeClr val="bg1">
                  <a:lumMod val="50000"/>
                </a:schemeClr>
              </a:solidFill>
            </a:endParaRPr>
          </a:p>
          <a:p>
            <a:pPr lvl="1">
              <a:buFont typeface="+mj-lt"/>
              <a:buAutoNum type="arabicPeriod"/>
            </a:pPr>
            <a:r>
              <a:rPr lang="en-US" sz="1600" dirty="0"/>
              <a:t>Review and compare RISC-V testing approaches to approaches with other architectures</a:t>
            </a:r>
          </a:p>
          <a:p>
            <a:pPr lvl="1">
              <a:buFont typeface="+mj-lt"/>
              <a:buAutoNum type="arabicPeriod"/>
            </a:pPr>
            <a:r>
              <a:rPr lang="en-US" sz="1600" dirty="0"/>
              <a:t>Review &amp; prioritize issues</a:t>
            </a:r>
            <a:endParaRPr lang="en-US" sz="1600" dirty="0">
              <a:solidFill>
                <a:schemeClr val="bg1">
                  <a:lumMod val="75000"/>
                </a:schemeClr>
              </a:solidFill>
            </a:endParaRPr>
          </a:p>
          <a:p>
            <a:pPr marL="457200" lvl="1" indent="0">
              <a:buNone/>
            </a:pPr>
            <a:endParaRPr lang="en-US" sz="1200" dirty="0">
              <a:solidFill>
                <a:schemeClr val="bg1">
                  <a:lumMod val="75000"/>
                </a:schemeClr>
              </a:solidFill>
            </a:endParaRPr>
          </a:p>
        </p:txBody>
      </p:sp>
    </p:spTree>
    <p:extLst>
      <p:ext uri="{BB962C8B-B14F-4D97-AF65-F5344CB8AC3E}">
        <p14:creationId xmlns:p14="http://schemas.microsoft.com/office/powerpoint/2010/main" val="28128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Discussion</a:t>
            </a:r>
          </a:p>
        </p:txBody>
      </p:sp>
      <p:sp>
        <p:nvSpPr>
          <p:cNvPr id="9" name="Content Placeholder 8">
            <a:extLst>
              <a:ext uri="{FF2B5EF4-FFF2-40B4-BE49-F238E27FC236}">
                <a16:creationId xmlns:a16="http://schemas.microsoft.com/office/drawing/2014/main" id="{D205E918-B610-2F4F-BA2E-05787BC8E9BB}"/>
              </a:ext>
            </a:extLst>
          </p:cNvPr>
          <p:cNvSpPr>
            <a:spLocks noGrp="1"/>
          </p:cNvSpPr>
          <p:nvPr>
            <p:ph sz="half" idx="1"/>
          </p:nvPr>
        </p:nvSpPr>
        <p:spPr>
          <a:xfrm>
            <a:off x="334869" y="760021"/>
            <a:ext cx="5530672" cy="6097979"/>
          </a:xfrm>
        </p:spPr>
        <p:txBody>
          <a:bodyPr>
            <a:noAutofit/>
          </a:bodyPr>
          <a:lstStyle/>
          <a:p>
            <a:pPr marL="0" indent="0">
              <a:lnSpc>
                <a:spcPts val="1120"/>
              </a:lnSpc>
              <a:spcBef>
                <a:spcPts val="0"/>
              </a:spcBef>
              <a:buNone/>
            </a:pPr>
            <a:endParaRPr lang="en-US" sz="1100" dirty="0"/>
          </a:p>
          <a:p>
            <a:pPr marL="0" indent="0">
              <a:lnSpc>
                <a:spcPts val="1120"/>
              </a:lnSpc>
              <a:spcBef>
                <a:spcPts val="0"/>
              </a:spcBef>
              <a:buNone/>
            </a:pPr>
            <a:endParaRPr lang="en-US" sz="1100" dirty="0"/>
          </a:p>
        </p:txBody>
      </p:sp>
      <p:sp>
        <p:nvSpPr>
          <p:cNvPr id="3" name="TextBox 2">
            <a:extLst>
              <a:ext uri="{FF2B5EF4-FFF2-40B4-BE49-F238E27FC236}">
                <a16:creationId xmlns:a16="http://schemas.microsoft.com/office/drawing/2014/main" id="{9DC32B19-3016-2144-867C-A9A5EEB555DC}"/>
              </a:ext>
            </a:extLst>
          </p:cNvPr>
          <p:cNvSpPr txBox="1"/>
          <p:nvPr/>
        </p:nvSpPr>
        <p:spPr>
          <a:xfrm>
            <a:off x="838200" y="934065"/>
            <a:ext cx="5228303" cy="4708981"/>
          </a:xfrm>
          <a:prstGeom prst="rect">
            <a:avLst/>
          </a:prstGeom>
          <a:noFill/>
        </p:spPr>
        <p:txBody>
          <a:bodyPr wrap="square" rtlCol="0">
            <a:spAutoFit/>
          </a:bodyPr>
          <a:lstStyle/>
          <a:p>
            <a:r>
              <a:rPr lang="en-US" sz="1200" dirty="0"/>
              <a:t>2024-04-08ACT meeting notes</a:t>
            </a:r>
          </a:p>
          <a:p>
            <a:br>
              <a:rPr lang="en-US" sz="1200" dirty="0"/>
            </a:br>
            <a:r>
              <a:rPr lang="en-US" sz="1200" b="1" dirty="0"/>
              <a:t>Request</a:t>
            </a:r>
          </a:p>
          <a:p>
            <a:r>
              <a:rPr lang="en-US" sz="1200" dirty="0"/>
              <a:t>Add pointer to minutes at the beginning of the meeting (pointer to minutes repo</a:t>
            </a:r>
          </a:p>
          <a:p>
            <a:r>
              <a:rPr lang="en-US" sz="1200" dirty="0"/>
              <a:t> is on slide 6 of this deck, along with pointer to many other relevant docs and repos)</a:t>
            </a:r>
          </a:p>
          <a:p>
            <a:br>
              <a:rPr lang="en-US" sz="1200" dirty="0"/>
            </a:br>
            <a:r>
              <a:rPr lang="en-US" sz="1200" b="1" dirty="0"/>
              <a:t>Comparison of RV test methodology vs. other Architectures</a:t>
            </a:r>
          </a:p>
          <a:p>
            <a:r>
              <a:rPr lang="en-US" sz="1200" dirty="0"/>
              <a:t>Discussion of how other ISAs do arch tests      vs.  RV ACTs, e.g.</a:t>
            </a:r>
          </a:p>
          <a:p>
            <a:r>
              <a:rPr lang="en-US" sz="1200" dirty="0"/>
              <a:t> - cycle by cycle state coverage                           vs. having test explicitly store state 			      &amp; comparing at the end</a:t>
            </a:r>
          </a:p>
          <a:p>
            <a:r>
              <a:rPr lang="en-US" sz="1200" dirty="0"/>
              <a:t>       -- signatures are a list of every arch state change at each point in a test</a:t>
            </a:r>
          </a:p>
          <a:p>
            <a:r>
              <a:rPr lang="en-US" sz="1200" dirty="0"/>
              <a:t>           should be equivalent to cycle to cycle comparison</a:t>
            </a:r>
          </a:p>
          <a:p>
            <a:r>
              <a:rPr lang="en-US" sz="1200" dirty="0"/>
              <a:t>       --mapping failures </a:t>
            </a:r>
            <a:r>
              <a:rPr lang="en-US" sz="1200" dirty="0">
                <a:sym typeface="Wingdings" pitchFamily="2" charset="2"/>
              </a:rPr>
              <a:t></a:t>
            </a:r>
            <a:r>
              <a:rPr lang="en-US" sz="1200" dirty="0"/>
              <a:t>test is not difficult because every mismatch is reported</a:t>
            </a:r>
          </a:p>
          <a:p>
            <a:r>
              <a:rPr lang="en-US" sz="1200" dirty="0"/>
              <a:t> - testing multiple different features in a test   vs. just a single feature</a:t>
            </a:r>
          </a:p>
          <a:p>
            <a:r>
              <a:rPr lang="en-US" sz="1200" dirty="0"/>
              <a:t> - tests for specific combinations of  coverage vs. generic (specific combinations enable self checking)</a:t>
            </a:r>
          </a:p>
          <a:p>
            <a:r>
              <a:rPr lang="en-US" sz="1200" dirty="0"/>
              <a:t>    Note that developing tests that allow for multiple specific combinations take more developer resource</a:t>
            </a:r>
          </a:p>
          <a:p>
            <a:br>
              <a:rPr lang="en-US" sz="1200" dirty="0"/>
            </a:br>
            <a:endParaRPr lang="en-US" sz="1200" dirty="0"/>
          </a:p>
          <a:p>
            <a:r>
              <a:rPr lang="en-US" sz="1200" b="1" dirty="0" err="1"/>
              <a:t>Risc</a:t>
            </a:r>
            <a:r>
              <a:rPr lang="en-US" sz="1200" b="1" dirty="0"/>
              <a:t>-v Spec gaps</a:t>
            </a:r>
          </a:p>
          <a:p>
            <a:r>
              <a:rPr lang="en-US" sz="1200" dirty="0"/>
              <a:t>  - No complete list of architectural options exist</a:t>
            </a:r>
          </a:p>
          <a:p>
            <a:r>
              <a:rPr lang="en-US" sz="1200" dirty="0"/>
              <a:t>      (options can be named or not, can be controlled by CSRs or not)</a:t>
            </a:r>
          </a:p>
          <a:p>
            <a:endParaRPr lang="en-US" sz="1200" dirty="0"/>
          </a:p>
        </p:txBody>
      </p:sp>
      <p:sp>
        <p:nvSpPr>
          <p:cNvPr id="4" name="Rectangle 3">
            <a:extLst>
              <a:ext uri="{FF2B5EF4-FFF2-40B4-BE49-F238E27FC236}">
                <a16:creationId xmlns:a16="http://schemas.microsoft.com/office/drawing/2014/main" id="{B2A092BB-F36C-2F40-BC8A-605C5821A3A9}"/>
              </a:ext>
            </a:extLst>
          </p:cNvPr>
          <p:cNvSpPr/>
          <p:nvPr/>
        </p:nvSpPr>
        <p:spPr>
          <a:xfrm>
            <a:off x="6096000" y="856357"/>
            <a:ext cx="6096000" cy="5447645"/>
          </a:xfrm>
          <a:prstGeom prst="rect">
            <a:avLst/>
          </a:prstGeom>
        </p:spPr>
        <p:txBody>
          <a:bodyPr>
            <a:spAutoFit/>
          </a:bodyPr>
          <a:lstStyle/>
          <a:p>
            <a:r>
              <a:rPr lang="en-US" sz="1200" b="1" dirty="0"/>
              <a:t>ACT Gaps:</a:t>
            </a:r>
          </a:p>
          <a:p>
            <a:r>
              <a:rPr lang="en-US" sz="1200" dirty="0"/>
              <a:t>   - we don't have subject matter experts for extensions, especially after ratification</a:t>
            </a:r>
          </a:p>
          <a:p>
            <a:r>
              <a:rPr lang="en-US" sz="1200" dirty="0"/>
              <a:t>      (TGs are responsible developing tests, but that was not the case for the base architecture, </a:t>
            </a:r>
          </a:p>
          <a:p>
            <a:r>
              <a:rPr lang="en-US" sz="1200" dirty="0"/>
              <a:t>       and earlier extensions, and the TGs that developed them no longer exist)</a:t>
            </a:r>
          </a:p>
          <a:p>
            <a:r>
              <a:rPr lang="en-US" sz="1200" dirty="0"/>
              <a:t>   - we don't have  maintainers for the important ACT apps: </a:t>
            </a:r>
          </a:p>
          <a:p>
            <a:r>
              <a:rPr lang="en-US" sz="1200" dirty="0"/>
              <a:t>       </a:t>
            </a:r>
            <a:r>
              <a:rPr lang="en-US" sz="1200" dirty="0" err="1"/>
              <a:t>riscof</a:t>
            </a:r>
            <a:r>
              <a:rPr lang="en-US" sz="1200" dirty="0"/>
              <a:t> (the framework that runs tests), </a:t>
            </a:r>
          </a:p>
          <a:p>
            <a:r>
              <a:rPr lang="en-US" sz="1200" dirty="0"/>
              <a:t>       </a:t>
            </a:r>
            <a:r>
              <a:rPr lang="en-US" sz="1200" dirty="0" err="1"/>
              <a:t>riscv</a:t>
            </a:r>
            <a:r>
              <a:rPr lang="en-US" sz="1200" dirty="0"/>
              <a:t>-config (configuration checker and test selector)</a:t>
            </a:r>
          </a:p>
          <a:p>
            <a:r>
              <a:rPr lang="en-US" sz="1200" dirty="0"/>
              <a:t>       </a:t>
            </a:r>
            <a:r>
              <a:rPr lang="en-US" sz="1200" dirty="0" err="1"/>
              <a:t>ctg</a:t>
            </a:r>
            <a:r>
              <a:rPr lang="en-US" sz="1200" dirty="0"/>
              <a:t> (compatibility test generator) ** not required: tests can be handwritten or generated by other apps</a:t>
            </a:r>
          </a:p>
          <a:p>
            <a:r>
              <a:rPr lang="en-US" sz="1200" dirty="0"/>
              <a:t>       ISAC (ISA Coverage tool)</a:t>
            </a:r>
          </a:p>
          <a:p>
            <a:r>
              <a:rPr lang="en-US" sz="1200" dirty="0"/>
              <a:t>   - We don't have enough resources to </a:t>
            </a:r>
          </a:p>
          <a:p>
            <a:r>
              <a:rPr lang="en-US" sz="1200" dirty="0"/>
              <a:t>       --review / write PRs (needed to close issues), </a:t>
            </a:r>
          </a:p>
          <a:p>
            <a:r>
              <a:rPr lang="en-US" sz="1200" dirty="0"/>
              <a:t>       -- write tests or to develop </a:t>
            </a:r>
            <a:r>
              <a:rPr lang="en-US" sz="1200" dirty="0" err="1"/>
              <a:t>cpverage</a:t>
            </a:r>
            <a:r>
              <a:rPr lang="en-US" sz="1200" dirty="0"/>
              <a:t> models</a:t>
            </a:r>
          </a:p>
          <a:p>
            <a:r>
              <a:rPr lang="en-US" sz="1200" dirty="0"/>
              <a:t>       -- reviewing coverage (the most important step to accepting new tests into the repo)</a:t>
            </a:r>
          </a:p>
          <a:p>
            <a:r>
              <a:rPr lang="en-US" sz="1200" dirty="0"/>
              <a:t>     a tool is being developed to make </a:t>
            </a:r>
            <a:r>
              <a:rPr lang="en-US" sz="1200" dirty="0" err="1"/>
              <a:t>coverpoints</a:t>
            </a:r>
            <a:r>
              <a:rPr lang="en-US" sz="1200" dirty="0"/>
              <a:t> more concise, so easier to generate &amp; review</a:t>
            </a:r>
          </a:p>
          <a:p>
            <a:r>
              <a:rPr lang="en-US" sz="1200" b="1" dirty="0"/>
              <a:t>Sail Gaps:</a:t>
            </a:r>
          </a:p>
          <a:p>
            <a:r>
              <a:rPr lang="en-US" sz="1200" dirty="0"/>
              <a:t>   - configurability isn’t quite there yet (but requires the list of arch options for completeness)</a:t>
            </a:r>
          </a:p>
          <a:p>
            <a:endParaRPr lang="en-US" sz="1200" dirty="0"/>
          </a:p>
          <a:p>
            <a:r>
              <a:rPr lang="en-US" sz="1200" b="1" dirty="0"/>
              <a:t>Coverage Definition: </a:t>
            </a:r>
            <a:r>
              <a:rPr lang="en-US" sz="1200" dirty="0"/>
              <a:t>another way to check coverage is simulator code coverage.</a:t>
            </a:r>
          </a:p>
          <a:p>
            <a:r>
              <a:rPr lang="en-US" sz="1200" dirty="0"/>
              <a:t>This is starting to get added to Sail (in terms for branch coverage, which is roughly equivalent)</a:t>
            </a:r>
          </a:p>
          <a:p>
            <a:r>
              <a:rPr lang="en-US" sz="1200" dirty="0"/>
              <a:t>However, this is not really adequate for many corner cases which need cross branch coverage:</a:t>
            </a:r>
          </a:p>
          <a:p>
            <a:r>
              <a:rPr lang="en-US" sz="1200" dirty="0"/>
              <a:t> (</a:t>
            </a:r>
            <a:r>
              <a:rPr lang="en-US" sz="1200" dirty="0" err="1"/>
              <a:t>i.e</a:t>
            </a:r>
            <a:r>
              <a:rPr lang="en-US" sz="1200" dirty="0"/>
              <a:t> not that a branch went both ways, but that a series of them took all possible combinations.</a:t>
            </a:r>
          </a:p>
          <a:p>
            <a:r>
              <a:rPr lang="en-US" sz="1200" dirty="0"/>
              <a:t>     </a:t>
            </a:r>
          </a:p>
          <a:p>
            <a:r>
              <a:rPr lang="en-US" sz="1200" dirty="0"/>
              <a:t>--------------------PR Review-----------------</a:t>
            </a:r>
          </a:p>
          <a:p>
            <a:r>
              <a:rPr lang="en-US" sz="1200" dirty="0"/>
              <a:t>#330: ZFA support: ready to merge, but needs ctg#60 also to be useful (&amp; maybe to pass C/I)</a:t>
            </a:r>
          </a:p>
          <a:p>
            <a:r>
              <a:rPr lang="en-US" sz="1200" dirty="0"/>
              <a:t>#407, SV39: has some conflicts, but needs </a:t>
            </a:r>
            <a:r>
              <a:rPr lang="en-US" sz="1200" dirty="0" err="1"/>
              <a:t>coverpoint</a:t>
            </a:r>
            <a:r>
              <a:rPr lang="en-US" sz="1200" dirty="0"/>
              <a:t> review</a:t>
            </a:r>
          </a:p>
          <a:p>
            <a:r>
              <a:rPr lang="en-US" sz="1200" dirty="0"/>
              <a:t>#427, B-extension update: might be an issue in RVTEST_CASE macro. If not, will merge it. </a:t>
            </a:r>
          </a:p>
          <a:p>
            <a:r>
              <a:rPr lang="en-US" sz="1200" dirty="0"/>
              <a:t> else, all tests will need to be modified</a:t>
            </a:r>
          </a:p>
          <a:p>
            <a:r>
              <a:rPr lang="en-US" sz="1200" dirty="0"/>
              <a:t>#439. </a:t>
            </a:r>
            <a:r>
              <a:rPr lang="en-US" sz="1200"/>
              <a:t>– needs more </a:t>
            </a:r>
            <a:r>
              <a:rPr lang="en-US" sz="1200" dirty="0"/>
              <a:t>work</a:t>
            </a:r>
          </a:p>
        </p:txBody>
      </p:sp>
    </p:spTree>
    <p:extLst>
      <p:ext uri="{BB962C8B-B14F-4D97-AF65-F5344CB8AC3E}">
        <p14:creationId xmlns:p14="http://schemas.microsoft.com/office/powerpoint/2010/main" val="129420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Decisions &amp; Action Items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7" y="1177160"/>
            <a:ext cx="5436809" cy="5680840"/>
          </a:xfrm>
        </p:spPr>
        <p:txBody>
          <a:bodyPr lIns="0" rIns="0">
            <a:normAutofit/>
          </a:bodyPr>
          <a:lstStyle/>
          <a:p>
            <a:pPr marL="0" indent="0">
              <a:buNone/>
            </a:pPr>
            <a:r>
              <a:rPr lang="en-GB" sz="2000" b="1" u="sng" dirty="0"/>
              <a:t>Decisions ()</a:t>
            </a:r>
            <a:br>
              <a:rPr lang="en-GB" sz="2000" u="sng" dirty="0"/>
            </a:br>
            <a:endParaRPr lang="en-US" sz="2000" dirty="0"/>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p:txBody>
      </p:sp>
      <p:sp>
        <p:nvSpPr>
          <p:cNvPr id="5" name="Content Placeholder 4">
            <a:extLst>
              <a:ext uri="{FF2B5EF4-FFF2-40B4-BE49-F238E27FC236}">
                <a16:creationId xmlns:a16="http://schemas.microsoft.com/office/drawing/2014/main" id="{279CF8A0-FAF9-406B-9F2D-489555E9511E}"/>
              </a:ext>
            </a:extLst>
          </p:cNvPr>
          <p:cNvSpPr>
            <a:spLocks noGrp="1"/>
          </p:cNvSpPr>
          <p:nvPr>
            <p:ph sz="half" idx="2"/>
          </p:nvPr>
        </p:nvSpPr>
        <p:spPr>
          <a:xfrm>
            <a:off x="5743253" y="1093077"/>
            <a:ext cx="6448747" cy="5764923"/>
          </a:xfrm>
        </p:spPr>
        <p:txBody>
          <a:bodyPr lIns="0" rIns="0">
            <a:normAutofit/>
          </a:bodyPr>
          <a:lstStyle/>
          <a:p>
            <a:pPr marL="0" indent="0">
              <a:buNone/>
            </a:pPr>
            <a:r>
              <a:rPr lang="en-GB" sz="1400" b="1" u="sng" dirty="0"/>
              <a:t>Outstanding Action Items</a:t>
            </a:r>
            <a:endParaRPr lang="en-US" sz="1400" dirty="0"/>
          </a:p>
          <a:p>
            <a:pPr>
              <a:spcBef>
                <a:spcPts val="0"/>
              </a:spcBef>
              <a:buFontTx/>
              <a:buChar char="-"/>
            </a:pPr>
            <a:endParaRPr lang="en-US" sz="1400" dirty="0">
              <a:latin typeface="Calibri" panose="020F0502020204030204" pitchFamily="34" charset="0"/>
            </a:endParaRPr>
          </a:p>
          <a:p>
            <a:pPr marL="0" indent="0">
              <a:spcBef>
                <a:spcPts val="0"/>
              </a:spcBef>
              <a:buNone/>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buFontTx/>
              <a:buChar char="-"/>
            </a:pPr>
            <a:endParaRPr lang="en-US" sz="1400" dirty="0"/>
          </a:p>
          <a:p>
            <a:pPr>
              <a:buFontTx/>
              <a:buChar char="-"/>
            </a:pPr>
            <a:endParaRPr lang="en-US" sz="1400" dirty="0"/>
          </a:p>
          <a:p>
            <a:pPr>
              <a:buFontTx/>
              <a:buChar char="-"/>
            </a:pPr>
            <a:endParaRPr lang="en-US" sz="1400" dirty="0">
              <a:latin typeface="Calibri" panose="020F0502020204030204" pitchFamily="34" charset="0"/>
            </a:endParaRPr>
          </a:p>
          <a:p>
            <a:pPr marL="0" indent="0">
              <a:buNone/>
            </a:pPr>
            <a:endParaRPr lang="en-US" sz="1400" dirty="0"/>
          </a:p>
          <a:p>
            <a:pPr marL="0" indent="0">
              <a:buNone/>
            </a:pPr>
            <a:endParaRPr lang="en-US" sz="1400" dirty="0"/>
          </a:p>
          <a:p>
            <a:pPr marL="0" indent="0">
              <a:buNone/>
            </a:pPr>
            <a:endParaRPr lang="en-GB" sz="1400" dirty="0"/>
          </a:p>
          <a:p>
            <a:pPr marL="0" indent="0">
              <a:buNone/>
            </a:pPr>
            <a:endParaRPr lang="en-GB" sz="1400" dirty="0"/>
          </a:p>
        </p:txBody>
      </p:sp>
    </p:spTree>
    <p:extLst>
      <p:ext uri="{BB962C8B-B14F-4D97-AF65-F5344CB8AC3E}">
        <p14:creationId xmlns:p14="http://schemas.microsoft.com/office/powerpoint/2010/main" val="3293446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1230024</TotalTime>
  <Words>1777</Words>
  <Application>Microsoft Macintosh PowerPoint</Application>
  <PresentationFormat>Widescreen</PresentationFormat>
  <Paragraphs>133</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Architectural Test SIG Call –Minutes</vt:lpstr>
      <vt:lpstr>PowerPoint Presentation</vt:lpstr>
      <vt:lpstr>PowerPoint Presentation</vt:lpstr>
      <vt:lpstr>Only RISC-V Members May Attend</vt:lpstr>
      <vt:lpstr>SIG Charter</vt:lpstr>
      <vt:lpstr>Adminstrative Pointers</vt:lpstr>
      <vt:lpstr>Meeting Agenda</vt:lpstr>
      <vt:lpstr>Discussion</vt:lpstr>
      <vt:lpstr>Decisions &amp; Action Items</vt:lpstr>
      <vt:lpstr>BACKUP</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Trace Task Group</dc:title>
  <dc:creator>Gajinder Panesar</dc:creator>
  <cp:lastModifiedBy>Microsoft Office User</cp:lastModifiedBy>
  <cp:revision>2013</cp:revision>
  <cp:lastPrinted>2022-08-11T14:26:43Z</cp:lastPrinted>
  <dcterms:created xsi:type="dcterms:W3CDTF">2018-05-10T10:51:37Z</dcterms:created>
  <dcterms:modified xsi:type="dcterms:W3CDTF">2024-04-10T05:39:07Z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398c1c-5e94-454c-bbc4-eb8a4a50b8b0_Enabled">
    <vt:lpwstr>true</vt:lpwstr>
  </property>
  <property fmtid="{D5CDD505-2E9C-101B-9397-08002B2CF9AE}" pid="3" name="MSIP_Label_10398c1c-5e94-454c-bbc4-eb8a4a50b8b0_SetDate">
    <vt:lpwstr>2021-06-09T14:51:58Z</vt:lpwstr>
  </property>
  <property fmtid="{D5CDD505-2E9C-101B-9397-08002B2CF9AE}" pid="4" name="MSIP_Label_10398c1c-5e94-454c-bbc4-eb8a4a50b8b0_Method">
    <vt:lpwstr>Privileged</vt:lpwstr>
  </property>
  <property fmtid="{D5CDD505-2E9C-101B-9397-08002B2CF9AE}" pid="5" name="MSIP_Label_10398c1c-5e94-454c-bbc4-eb8a4a50b8b0_Name">
    <vt:lpwstr>Public</vt:lpwstr>
  </property>
  <property fmtid="{D5CDD505-2E9C-101B-9397-08002B2CF9AE}" pid="6" name="MSIP_Label_10398c1c-5e94-454c-bbc4-eb8a4a50b8b0_SiteId">
    <vt:lpwstr>d466216a-c643-434a-9c2e-057448c17cbe</vt:lpwstr>
  </property>
  <property fmtid="{D5CDD505-2E9C-101B-9397-08002B2CF9AE}" pid="7" name="MSIP_Label_10398c1c-5e94-454c-bbc4-eb8a4a50b8b0_ActionId">
    <vt:lpwstr>924b7a47-75e3-4e8d-9240-0b94adb73404</vt:lpwstr>
  </property>
  <property fmtid="{D5CDD505-2E9C-101B-9397-08002B2CF9AE}" pid="8" name="MSIP_Label_10398c1c-5e94-454c-bbc4-eb8a4a50b8b0_ContentBits">
    <vt:lpwstr>0</vt:lpwstr>
  </property>
</Properties>
</file>