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1" r:id="rId2"/>
    <p:sldId id="372" r:id="rId3"/>
    <p:sldId id="373" r:id="rId4"/>
    <p:sldId id="374" r:id="rId5"/>
    <p:sldId id="260" r:id="rId6"/>
    <p:sldId id="3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1AADA-E359-E648-8379-F5D44A23247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F510-4EAF-1D49-A13F-06637889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DFB8-7202-D845-8B12-5276624EA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A7821-956C-8842-AAFD-0EEAD6E8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DE30-A959-F442-A8CE-1637D872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5AE5-A7EE-CB41-B474-D879694F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2BE-4670-CB40-99CC-28E7025F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5604-2A9C-3542-A68A-204BC902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FC591-04A4-A542-A1C9-1AC1E2E81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4C19-7B0F-0842-B603-9E12934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D874-CE02-B24B-B4EB-D8849BEB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7B1C-042A-3948-93B9-944ACEB3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6BDFD-0DF8-3E45-9BC4-BE6128270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F6554-FD3F-0545-B508-FAC5647CF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6744-E7E3-C94F-B0D4-B9422B62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3545-284F-AA40-B049-DAA88F56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0A70-C3CE-BD41-BD87-7DDE317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218D-75EB-E642-9BAB-76B84D54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9CFF-767B-7D44-BCA1-12832A78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7260E-3DDC-684E-A1CD-BFA23858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54CD-73E6-A741-8D65-A65AFE6F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44DB-F988-304E-8830-82F1891F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3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B0AE-D451-DC41-83B7-CCCAF9D1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BEF1E-9D91-F64C-952D-BFD944BDC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806A-F568-B143-83E3-0D548810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A231-4A74-4941-A288-F7B58C45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8EBE-BD47-1B40-A94D-A6F6FEAF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05CF-1019-134F-AD07-A05725A4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62D4-DDFA-1B43-BFD2-E682041A9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E28C-8E24-EA4D-AD2E-536C6EB3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6A31-65BA-A44C-B949-BEFEEE1A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FE81-F229-6546-BD3C-6FE2D0EE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843D8-1A9E-6B4E-9D0F-D806E29A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96F8-6908-2441-BF02-8EC49649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E452D-2444-C644-B70C-AAD5EB40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FB4B8-7D77-964E-BB42-0BC908A35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8A59-A030-D044-8548-4E09690B5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9B59-510E-5748-AE75-1FA1F16F1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CB70B-19AE-A24D-A18C-602C165C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F288F-B631-AF4B-B8D4-F1D33703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8908A-45B6-914C-AEBD-4620D1B4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CAF9-C0B1-4F4C-AFA6-3206F6BF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B3F95-D065-0C40-BC8E-A8DECBF5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B0340-FC2F-1B45-9D42-527A0E1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54B8C-2F52-7C4D-84F0-D2B5BA4D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0D03F-91E1-DB46-9FFD-D8374C7E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1B76D-EB42-C14E-B227-D8DE671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1CBBD-75C9-A84B-A85C-C062F97A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B16-6E84-D14C-A60B-98AF2A13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0DFF-2DE7-8D47-A179-2DAC5013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C0F99-7ADE-0A4B-AFF6-E5596928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9EFE7-B237-9941-8E73-2DA834B7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B6A6-E68D-7840-B7BB-E25BC27F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E948-33DD-5144-8F48-0977DFB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0D7E-A263-0447-8D0A-36C90467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9530C-5241-3845-9DAD-F3C878AA7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25452-8091-C946-817E-48EB6E18E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DAF8-C5E7-4644-B8A8-2E23D434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3CED-A17D-6040-8F52-B08EFFC5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F1D9-B845-E049-A12A-9DB4CC8D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B6593-6040-A944-B7AA-433B8839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3FF0B-E18C-0A4A-96F6-16D7AD11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9508-A0E5-D745-9AB1-16B9E4DE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064E-C798-264B-B4AB-FD1681907E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7490-7D28-EA41-9024-3424A7BE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F960-8E3B-0946-951A-687AF9DB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66EE-CDAB-0A45-BB78-8E25A801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7637-BD47-0B49-8CCB-80CEC1F98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0"/>
            <a:ext cx="10840720" cy="14528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Architectural Event Generator Proposal v0.1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FEC21-211C-E34C-BD02-DB0BEA08F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Arch-Test SIG</a:t>
            </a:r>
          </a:p>
          <a:p>
            <a:r>
              <a:rPr lang="en-US" dirty="0"/>
              <a:t>Allen Baum, Chair</a:t>
            </a:r>
          </a:p>
          <a:p>
            <a:r>
              <a:rPr lang="en-US"/>
              <a:t>2022-01-13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0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1F6-9237-AE46-9313-741EBA8C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48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4E9A-4414-E745-A01C-626DE965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properly test the architectural handling of interrupts, tests need to be able to arbitrarily cause interrupts to be generated</a:t>
            </a:r>
          </a:p>
          <a:p>
            <a:pPr lvl="1"/>
            <a:r>
              <a:rPr lang="en-US" dirty="0"/>
              <a:t>Timer interrupts can be generated by </a:t>
            </a:r>
            <a:r>
              <a:rPr lang="en-US" dirty="0" err="1"/>
              <a:t>Mcode</a:t>
            </a:r>
            <a:r>
              <a:rPr lang="en-US" dirty="0"/>
              <a:t>, though there can be large timing uncertainty between implementations that make this difficult to reproduce on a reference model (e.g. timer phase and granularity) unless implemented by test framework</a:t>
            </a:r>
          </a:p>
          <a:p>
            <a:pPr lvl="1"/>
            <a:r>
              <a:rPr lang="en-US" dirty="0"/>
              <a:t>Software Interrupts can be generated with limited coverage or using platform specific parameters and external support with much lower timing uncertainty</a:t>
            </a:r>
          </a:p>
          <a:p>
            <a:pPr lvl="1"/>
            <a:r>
              <a:rPr lang="en-US" dirty="0"/>
              <a:t>External interrupts cannot be generated without external support with low timing uncertainty</a:t>
            </a:r>
          </a:p>
          <a:p>
            <a:r>
              <a:rPr lang="en-US" dirty="0"/>
              <a:t>There are several extensions in progress for external interrupt: </a:t>
            </a:r>
            <a:br>
              <a:rPr lang="en-US" dirty="0"/>
            </a:br>
            <a:r>
              <a:rPr lang="en-US" dirty="0"/>
              <a:t>   AIA, Fast Interrupts, CLINT, </a:t>
            </a:r>
            <a:br>
              <a:rPr lang="en-US" dirty="0"/>
            </a:br>
            <a:r>
              <a:rPr lang="en-US" dirty="0"/>
              <a:t>so test support is needed </a:t>
            </a:r>
          </a:p>
          <a:p>
            <a:r>
              <a:rPr lang="en-US" dirty="0"/>
              <a:t>In addition, support is needed for generated asynchronous reads and writes to test the memory model</a:t>
            </a:r>
          </a:p>
          <a:p>
            <a:r>
              <a:rPr lang="en-US" dirty="0"/>
              <a:t>Since this has a “work product”, this will be a non-ISA TG under the ACT SIG</a:t>
            </a:r>
          </a:p>
          <a:p>
            <a:r>
              <a:rPr lang="en-US" dirty="0"/>
              <a:t>The charter will include</a:t>
            </a:r>
          </a:p>
          <a:p>
            <a:pPr lvl="1"/>
            <a:r>
              <a:rPr lang="en-US" dirty="0"/>
              <a:t>Implementation agnostic Hart interface Spec</a:t>
            </a:r>
          </a:p>
          <a:p>
            <a:pPr lvl="1"/>
            <a:r>
              <a:rPr lang="en-US" dirty="0"/>
              <a:t>A SW model of the pseudo device that can be integrated with an RTL model</a:t>
            </a:r>
          </a:p>
          <a:p>
            <a:pPr lvl="1"/>
            <a:r>
              <a:rPr lang="en-US" dirty="0"/>
              <a:t>Two example shims to integrate it as Sail and Spike external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5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1F6-9237-AE46-9313-741EBA8C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48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 Level Pseudo-Device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4E9A-4414-E745-A01C-626DE965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91800" cy="4917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 a “trick box” artificial IO device that can generate both interrupt wires and MMIO reads and writes</a:t>
            </a:r>
          </a:p>
          <a:p>
            <a:r>
              <a:rPr lang="en-US" dirty="0"/>
              <a:t>Tests will write to the device to schedule </a:t>
            </a:r>
          </a:p>
          <a:p>
            <a:pPr lvl="1"/>
            <a:r>
              <a:rPr lang="en-US" dirty="0"/>
              <a:t>which interrupt wires (or wires) are asserted to the DUT, </a:t>
            </a:r>
          </a:p>
          <a:p>
            <a:pPr lvl="1"/>
            <a:r>
              <a:rPr lang="en-US" dirty="0"/>
              <a:t>when they are asserted or de-asserted</a:t>
            </a:r>
          </a:p>
          <a:p>
            <a:r>
              <a:rPr lang="en-US" dirty="0"/>
              <a:t>Tests will write to the device to schedule </a:t>
            </a:r>
          </a:p>
          <a:p>
            <a:pPr lvl="1"/>
            <a:r>
              <a:rPr lang="en-US" dirty="0"/>
              <a:t>when memory transactions  are made to the DUT, </a:t>
            </a:r>
          </a:p>
          <a:p>
            <a:pPr lvl="1"/>
            <a:r>
              <a:rPr lang="en-US" dirty="0"/>
              <a:t>the physical address to be used, </a:t>
            </a:r>
          </a:p>
          <a:p>
            <a:pPr lvl="1"/>
            <a:r>
              <a:rPr lang="en-US" dirty="0"/>
              <a:t>the type of memory transactions (e.g. read, write, other?)</a:t>
            </a:r>
          </a:p>
          <a:p>
            <a:pPr lvl="1"/>
            <a:r>
              <a:rPr lang="en-US" dirty="0"/>
              <a:t>the data to be written (in case of a write)</a:t>
            </a:r>
          </a:p>
          <a:p>
            <a:pPr lvl="1"/>
            <a:r>
              <a:rPr lang="en-US" dirty="0"/>
              <a:t>The data that is read (in case of a read)</a:t>
            </a:r>
          </a:p>
          <a:p>
            <a:pPr marL="457200" lvl="1" indent="0">
              <a:buNone/>
            </a:pPr>
            <a:r>
              <a:rPr lang="en-US" i="1" dirty="0"/>
              <a:t>Note: this is also used to deliver message signaled interrupts</a:t>
            </a:r>
          </a:p>
        </p:txBody>
      </p:sp>
    </p:spTree>
    <p:extLst>
      <p:ext uri="{BB962C8B-B14F-4D97-AF65-F5344CB8AC3E}">
        <p14:creationId xmlns:p14="http://schemas.microsoft.com/office/powerpoint/2010/main" val="21980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1F6-9237-AE46-9313-741EBA8C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48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Diving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4E9A-4414-E745-A01C-626DE965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91800" cy="4917123"/>
          </a:xfrm>
        </p:spPr>
        <p:txBody>
          <a:bodyPr>
            <a:normAutofit/>
          </a:bodyPr>
          <a:lstStyle/>
          <a:p>
            <a:r>
              <a:rPr lang="en-US" dirty="0"/>
              <a:t>The pseudo-device has a C-compatible function interface</a:t>
            </a:r>
            <a:endParaRPr lang="en-US" i="1" dirty="0"/>
          </a:p>
          <a:p>
            <a:pPr lvl="1"/>
            <a:r>
              <a:rPr lang="en-US" dirty="0"/>
              <a:t>it is called every cycle by the DUT, and monitors the the external memory bus</a:t>
            </a:r>
          </a:p>
          <a:p>
            <a:pPr lvl="1"/>
            <a:r>
              <a:rPr lang="en-US" dirty="0"/>
              <a:t>The vendor is responsible for interfacing this to their DUT at a DUT specific PA</a:t>
            </a:r>
          </a:p>
          <a:p>
            <a:pPr lvl="1"/>
            <a:r>
              <a:rPr lang="en-US" dirty="0"/>
              <a:t>The inputs to the function are:</a:t>
            </a:r>
          </a:p>
          <a:p>
            <a:pPr lvl="2"/>
            <a:r>
              <a:rPr lang="en-US" dirty="0"/>
              <a:t>Physical address (assume XLEN, zero extended)</a:t>
            </a:r>
          </a:p>
          <a:p>
            <a:pPr lvl="2"/>
            <a:r>
              <a:rPr lang="en-US" dirty="0" err="1"/>
              <a:t>WtData</a:t>
            </a:r>
            <a:r>
              <a:rPr lang="en-US" dirty="0"/>
              <a:t> (XLEN) – </a:t>
            </a:r>
          </a:p>
          <a:p>
            <a:pPr lvl="3"/>
            <a:r>
              <a:rPr lang="en-US" dirty="0"/>
              <a:t>interrupt signal set/</a:t>
            </a:r>
            <a:r>
              <a:rPr lang="en-US" dirty="0" err="1"/>
              <a:t>clr</a:t>
            </a:r>
            <a:r>
              <a:rPr lang="en-US" dirty="0"/>
              <a:t> mask (</a:t>
            </a:r>
            <a:r>
              <a:rPr lang="en-US" i="1" dirty="0"/>
              <a:t>Note: interrupts are level sensitive positive polarity only)</a:t>
            </a:r>
            <a:endParaRPr lang="en-US" dirty="0"/>
          </a:p>
          <a:p>
            <a:pPr lvl="3"/>
            <a:r>
              <a:rPr lang="en-US" dirty="0"/>
              <a:t>MSI address</a:t>
            </a:r>
          </a:p>
          <a:p>
            <a:pPr lvl="3"/>
            <a:r>
              <a:rPr lang="en-US" dirty="0" err="1"/>
              <a:t>TimingDelta</a:t>
            </a:r>
            <a:r>
              <a:rPr lang="en-US" dirty="0"/>
              <a:t>, operation (wired interrupt set/</a:t>
            </a:r>
            <a:r>
              <a:rPr lang="en-US" dirty="0" err="1"/>
              <a:t>clr</a:t>
            </a:r>
            <a:r>
              <a:rPr lang="en-US" dirty="0"/>
              <a:t>/read/write/other</a:t>
            </a:r>
          </a:p>
          <a:p>
            <a:pPr lvl="2"/>
            <a:r>
              <a:rPr lang="en-US" dirty="0" err="1"/>
              <a:t>RdData</a:t>
            </a:r>
            <a:r>
              <a:rPr lang="en-US" dirty="0"/>
              <a:t>  (XLEN) – primarily used for debugging</a:t>
            </a:r>
          </a:p>
          <a:p>
            <a:pPr lvl="2"/>
            <a:r>
              <a:rPr lang="en-US" dirty="0"/>
              <a:t>#</a:t>
            </a:r>
            <a:r>
              <a:rPr lang="en-US" dirty="0" err="1"/>
              <a:t>InstRet</a:t>
            </a:r>
            <a:r>
              <a:rPr lang="en-US" dirty="0"/>
              <a:t> on this cycle (4b max, zero extended) </a:t>
            </a:r>
            <a:r>
              <a:rPr lang="en-US" i="1" dirty="0"/>
              <a:t>note: the </a:t>
            </a:r>
            <a:r>
              <a:rPr lang="en-US" i="1" dirty="0" err="1"/>
              <a:t>eTrace</a:t>
            </a:r>
            <a:r>
              <a:rPr lang="en-US" i="1" dirty="0"/>
              <a:t> extension needs this also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02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1F6-9237-AE46-9313-741EBA8C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48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Diving Deeper Still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4E9A-4414-E745-A01C-626DE965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439400" cy="55270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write to the device  pushes write data onto a specific FIFO, depending write address offset</a:t>
            </a:r>
          </a:p>
          <a:p>
            <a:r>
              <a:rPr lang="en-US" dirty="0"/>
              <a:t>There are 3 </a:t>
            </a:r>
            <a:r>
              <a:rPr lang="en-US" dirty="0" err="1"/>
              <a:t>fifos</a:t>
            </a:r>
            <a:r>
              <a:rPr lang="en-US" dirty="0"/>
              <a:t> at 3 separate offsets. The DUT will ignore writes to other offsets (base device address is vendor supplied in config YAML)</a:t>
            </a:r>
          </a:p>
          <a:p>
            <a:pPr lvl="1"/>
            <a:r>
              <a:rPr lang="en-US" i="1" dirty="0"/>
              <a:t>Address/Mask </a:t>
            </a:r>
            <a:r>
              <a:rPr lang="en-US" i="1" dirty="0" err="1"/>
              <a:t>Fifo</a:t>
            </a:r>
            <a:endParaRPr lang="en-US" i="1" dirty="0"/>
          </a:p>
          <a:p>
            <a:pPr lvl="1"/>
            <a:r>
              <a:rPr lang="en-US" i="1" dirty="0" err="1"/>
              <a:t>WtData</a:t>
            </a:r>
            <a:r>
              <a:rPr lang="en-US" i="1" dirty="0"/>
              <a:t> </a:t>
            </a:r>
            <a:r>
              <a:rPr lang="en-US" i="1" dirty="0" err="1"/>
              <a:t>Fifo</a:t>
            </a:r>
            <a:endParaRPr lang="en-US" i="1" dirty="0"/>
          </a:p>
          <a:p>
            <a:pPr lvl="1"/>
            <a:r>
              <a:rPr lang="en-US" i="1" dirty="0"/>
              <a:t>Control </a:t>
            </a:r>
            <a:r>
              <a:rPr lang="en-US" i="1" dirty="0" err="1"/>
              <a:t>Fifo</a:t>
            </a:r>
            <a:r>
              <a:rPr lang="en-US" i="1" dirty="0"/>
              <a:t>: </a:t>
            </a:r>
            <a:r>
              <a:rPr lang="en-US" i="1" dirty="0" err="1"/>
              <a:t>TimingDelta</a:t>
            </a:r>
            <a:r>
              <a:rPr lang="en-US" i="1" dirty="0"/>
              <a:t> and Operation, </a:t>
            </a:r>
            <a:r>
              <a:rPr lang="en-US" i="1" dirty="0" err="1"/>
              <a:t>IntAck</a:t>
            </a:r>
            <a:r>
              <a:rPr lang="en-US" i="1" dirty="0"/>
              <a:t>?</a:t>
            </a:r>
          </a:p>
          <a:p>
            <a:r>
              <a:rPr lang="en-US" dirty="0"/>
              <a:t>Read to other offsets will just return internal state from the </a:t>
            </a:r>
            <a:r>
              <a:rPr lang="en-US" dirty="0" err="1"/>
              <a:t>fifos</a:t>
            </a:r>
            <a:r>
              <a:rPr lang="en-US" dirty="0"/>
              <a:t> for debugging.</a:t>
            </a:r>
          </a:p>
          <a:p>
            <a:r>
              <a:rPr lang="en-US" dirty="0"/>
              <a:t>Writing the Control </a:t>
            </a:r>
            <a:r>
              <a:rPr lang="en-US" dirty="0" err="1"/>
              <a:t>Fifo</a:t>
            </a:r>
            <a:r>
              <a:rPr lang="en-US" dirty="0"/>
              <a:t> arms the oldest unarmed event in the address FIFO (and the </a:t>
            </a:r>
            <a:r>
              <a:rPr lang="en-US" dirty="0" err="1"/>
              <a:t>WtData</a:t>
            </a:r>
            <a:r>
              <a:rPr lang="en-US" dirty="0"/>
              <a:t> </a:t>
            </a:r>
            <a:r>
              <a:rPr lang="en-US" dirty="0" err="1"/>
              <a:t>Fifo</a:t>
            </a:r>
            <a:r>
              <a:rPr lang="en-US" dirty="0"/>
              <a:t>, if the operation is a write)</a:t>
            </a:r>
          </a:p>
          <a:p>
            <a:r>
              <a:rPr lang="en-US" dirty="0"/>
              <a:t>Each cycle, the called function will decrement the </a:t>
            </a:r>
            <a:r>
              <a:rPr lang="en-US" dirty="0" err="1"/>
              <a:t>InstRet</a:t>
            </a:r>
            <a:r>
              <a:rPr lang="en-US" dirty="0"/>
              <a:t> counter of all entries in the </a:t>
            </a:r>
            <a:r>
              <a:rPr lang="en-US" dirty="0" err="1"/>
              <a:t>TimingDelta</a:t>
            </a:r>
            <a:r>
              <a:rPr lang="en-US" dirty="0"/>
              <a:t> field. </a:t>
            </a:r>
          </a:p>
          <a:p>
            <a:r>
              <a:rPr lang="en-US" dirty="0"/>
              <a:t>When the </a:t>
            </a:r>
            <a:r>
              <a:rPr lang="en-US" dirty="0" err="1"/>
              <a:t>InstRet</a:t>
            </a:r>
            <a:r>
              <a:rPr lang="en-US" dirty="0"/>
              <a:t> field value decrements to (or below) zero, the operation is issued from the operation field with the parameters from Address/Mask FIFO, and optionally the </a:t>
            </a:r>
            <a:r>
              <a:rPr lang="en-US" dirty="0" err="1"/>
              <a:t>WtData</a:t>
            </a:r>
            <a:r>
              <a:rPr lang="en-US" dirty="0"/>
              <a:t> macro if the operation uses it, and pops them off the top.</a:t>
            </a:r>
          </a:p>
          <a:p>
            <a:pPr lvl="1"/>
            <a:r>
              <a:rPr lang="en-US" dirty="0"/>
              <a:t>Writes with </a:t>
            </a:r>
            <a:r>
              <a:rPr lang="en-US" dirty="0" err="1"/>
              <a:t>TimingDelta</a:t>
            </a:r>
            <a:r>
              <a:rPr lang="en-US" dirty="0"/>
              <a:t> of 0 will be performed immediately – use to Ack/clear an interrupt?</a:t>
            </a:r>
          </a:p>
          <a:p>
            <a:pPr marL="0" indent="0">
              <a:buNone/>
            </a:pPr>
            <a:r>
              <a:rPr lang="en-US" i="1" dirty="0"/>
              <a:t>Note: </a:t>
            </a:r>
            <a:r>
              <a:rPr lang="en-US" i="1" dirty="0" err="1"/>
              <a:t>fifos</a:t>
            </a:r>
            <a:r>
              <a:rPr lang="en-US" i="1" dirty="0"/>
              <a:t> can be written in arbitrary order except controls must be written after the parameters it uses, so you can write multiple Masks/Addresses, multiple </a:t>
            </a:r>
            <a:r>
              <a:rPr lang="en-US" i="1" dirty="0" err="1"/>
              <a:t>WtDatas</a:t>
            </a:r>
            <a:r>
              <a:rPr lang="en-US" i="1" dirty="0"/>
              <a:t>, and finally multiple Controls. Controls that are written without any unarmed addresses/masks will be silently ignored. </a:t>
            </a:r>
          </a:p>
        </p:txBody>
      </p:sp>
    </p:spTree>
    <p:extLst>
      <p:ext uri="{BB962C8B-B14F-4D97-AF65-F5344CB8AC3E}">
        <p14:creationId xmlns:p14="http://schemas.microsoft.com/office/powerpoint/2010/main" val="225456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E278-2EB4-A44C-B71D-13C48351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81"/>
            <a:ext cx="10515600" cy="699587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External </a:t>
            </a:r>
            <a:r>
              <a:rPr lang="en-US" b="1" dirty="0" err="1">
                <a:solidFill>
                  <a:schemeClr val="bg1"/>
                </a:solidFill>
              </a:rPr>
              <a:t>Asynch</a:t>
            </a:r>
            <a:r>
              <a:rPr lang="en-US" b="1" dirty="0">
                <a:solidFill>
                  <a:schemeClr val="bg1"/>
                </a:solidFill>
              </a:rPr>
              <a:t> Event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1904-4D9D-6B44-A307-12F81DA72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05" y="676406"/>
            <a:ext cx="11107695" cy="618159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800" dirty="0"/>
              <a:t>Strawman C interface (and hart interface)</a:t>
            </a:r>
          </a:p>
          <a:p>
            <a:pPr lvl="1">
              <a:buFont typeface="System Font Regular"/>
              <a:buChar char="-"/>
            </a:pPr>
            <a:r>
              <a:rPr lang="en-US" sz="1400" dirty="0" err="1"/>
              <a:t>RVMODEL_ASYNCH_EVENTGen</a:t>
            </a:r>
            <a:r>
              <a:rPr lang="en-US" sz="1400" dirty="0"/>
              <a:t>(</a:t>
            </a:r>
            <a:r>
              <a:rPr lang="en-US" sz="1400" dirty="0" err="1"/>
              <a:t>Instret</a:t>
            </a:r>
            <a:r>
              <a:rPr lang="en-US" sz="1400" dirty="0"/>
              <a:t>[3:0], </a:t>
            </a:r>
            <a:r>
              <a:rPr lang="en-US" sz="1400" dirty="0" err="1"/>
              <a:t>wt_cmd</a:t>
            </a:r>
            <a:r>
              <a:rPr lang="en-US" sz="1400" dirty="0"/>
              <a:t>[??], </a:t>
            </a:r>
            <a:r>
              <a:rPr lang="en-US" sz="1400" dirty="0" err="1"/>
              <a:t>wt_addr</a:t>
            </a:r>
            <a:r>
              <a:rPr lang="en-US" sz="1400" dirty="0"/>
              <a:t>[</a:t>
            </a:r>
            <a:r>
              <a:rPr lang="en-US" sz="1400" dirty="0" err="1"/>
              <a:t>phys_addr_sz</a:t>
            </a:r>
            <a:r>
              <a:rPr lang="en-US" sz="1400" dirty="0"/>
              <a:t>],  </a:t>
            </a:r>
            <a:r>
              <a:rPr lang="en-US" sz="1400" dirty="0" err="1"/>
              <a:t>wt_data</a:t>
            </a:r>
            <a:r>
              <a:rPr lang="en-US" sz="1400" dirty="0"/>
              <a:t>[XLEN-1:0], </a:t>
            </a:r>
            <a:br>
              <a:rPr lang="en-US" sz="1400" dirty="0"/>
            </a:br>
            <a:r>
              <a:rPr lang="en-US" sz="1400" dirty="0"/>
              <a:t>                                  </a:t>
            </a:r>
            <a:r>
              <a:rPr lang="en-US" sz="1400" dirty="0" err="1"/>
              <a:t>interrupt_out</a:t>
            </a:r>
            <a:r>
              <a:rPr lang="en-US" sz="1400" dirty="0"/>
              <a:t>[XLEN-1:0],   </a:t>
            </a:r>
            <a:r>
              <a:rPr lang="en-US" sz="1400" dirty="0" err="1"/>
              <a:t>cmd_in</a:t>
            </a:r>
            <a:r>
              <a:rPr lang="en-US" sz="1400" dirty="0"/>
              <a:t>[??], </a:t>
            </a:r>
            <a:r>
              <a:rPr lang="en-US" sz="1400" dirty="0" err="1"/>
              <a:t>addr_in</a:t>
            </a:r>
            <a:r>
              <a:rPr lang="en-US" sz="1400" dirty="0"/>
              <a:t> [</a:t>
            </a:r>
            <a:r>
              <a:rPr lang="en-US" sz="1400" dirty="0" err="1"/>
              <a:t>phys_addr_sz</a:t>
            </a:r>
            <a:r>
              <a:rPr lang="en-US" sz="1400" dirty="0"/>
              <a:t>], </a:t>
            </a:r>
            <a:r>
              <a:rPr lang="en-US" sz="1400" dirty="0" err="1"/>
              <a:t>data_in</a:t>
            </a:r>
            <a:r>
              <a:rPr lang="en-US" sz="1400" dirty="0"/>
              <a:t> [XLEN-1:0])</a:t>
            </a:r>
          </a:p>
          <a:p>
            <a:r>
              <a:rPr lang="en-US" sz="1800" dirty="0"/>
              <a:t>Strawman ACT Macro Interface</a:t>
            </a:r>
            <a:endParaRPr lang="en-US" sz="1400" dirty="0"/>
          </a:p>
          <a:p>
            <a:pPr lvl="1">
              <a:buFont typeface="System Font Regular"/>
              <a:buChar char="-"/>
            </a:pPr>
            <a:r>
              <a:rPr lang="en-US" sz="1400" dirty="0"/>
              <a:t>RVMODEL_ASYNCH_EVENT_ADDR(</a:t>
            </a:r>
            <a:r>
              <a:rPr lang="en-US" sz="1400" dirty="0" err="1"/>
              <a:t>BaseReg</a:t>
            </a:r>
            <a:r>
              <a:rPr lang="en-US" sz="1400" dirty="0"/>
              <a:t>, </a:t>
            </a:r>
            <a:r>
              <a:rPr lang="en-US" sz="1400" dirty="0" err="1"/>
              <a:t>AddrReg</a:t>
            </a:r>
            <a:r>
              <a:rPr lang="en-US" sz="1400" dirty="0"/>
              <a:t>)</a:t>
            </a:r>
          </a:p>
          <a:p>
            <a:pPr lvl="2">
              <a:buFont typeface="System Font Regular"/>
              <a:buChar char="-"/>
            </a:pPr>
            <a:r>
              <a:rPr lang="en-US" sz="1100" dirty="0"/>
              <a:t>Assembly language would  store 1 word at a platform specific </a:t>
            </a:r>
            <a:r>
              <a:rPr lang="en-US" sz="1100" dirty="0" err="1"/>
              <a:t>mmio</a:t>
            </a:r>
            <a:r>
              <a:rPr lang="en-US" sz="1100" dirty="0"/>
              <a:t> address</a:t>
            </a:r>
          </a:p>
          <a:p>
            <a:pPr lvl="1">
              <a:buFont typeface="System Font Regular"/>
              <a:buChar char="-"/>
            </a:pPr>
            <a:r>
              <a:rPr lang="en-US" sz="1400" dirty="0"/>
              <a:t>RVMODEL_ASYNCH_EVENT_DATA(</a:t>
            </a:r>
            <a:r>
              <a:rPr lang="en-US" sz="1400" dirty="0" err="1"/>
              <a:t>BaseReg</a:t>
            </a:r>
            <a:r>
              <a:rPr lang="en-US" sz="1400" dirty="0"/>
              <a:t>, </a:t>
            </a:r>
            <a:r>
              <a:rPr lang="en-US" sz="1400" dirty="0" err="1"/>
              <a:t>DataReg</a:t>
            </a:r>
            <a:r>
              <a:rPr lang="en-US" sz="1400" dirty="0"/>
              <a:t>)</a:t>
            </a:r>
            <a:endParaRPr lang="en-US" sz="1800" dirty="0"/>
          </a:p>
          <a:p>
            <a:pPr lvl="2">
              <a:buFont typeface="System Font Regular"/>
              <a:buChar char="-"/>
            </a:pPr>
            <a:r>
              <a:rPr lang="en-US" sz="1100" dirty="0"/>
              <a:t>Assembly language would store 1 word at a platform specific </a:t>
            </a:r>
            <a:r>
              <a:rPr lang="en-US" sz="1100" dirty="0" err="1"/>
              <a:t>mmio</a:t>
            </a:r>
            <a:r>
              <a:rPr lang="en-US" sz="1100" dirty="0"/>
              <a:t> addresses</a:t>
            </a:r>
          </a:p>
          <a:p>
            <a:pPr lvl="1">
              <a:buFont typeface="System Font Regular"/>
              <a:buChar char="-"/>
            </a:pPr>
            <a:r>
              <a:rPr lang="en-US" sz="1400" dirty="0"/>
              <a:t>RVMODEL_ASYNCH_EVENT_CMD(</a:t>
            </a:r>
            <a:r>
              <a:rPr lang="en-US" sz="1400" dirty="0" err="1"/>
              <a:t>BaseReg</a:t>
            </a:r>
            <a:r>
              <a:rPr lang="en-US" sz="1400" dirty="0"/>
              <a:t>, </a:t>
            </a:r>
            <a:r>
              <a:rPr lang="en-US" sz="1400" dirty="0" err="1"/>
              <a:t>CmdReg</a:t>
            </a:r>
            <a:r>
              <a:rPr lang="en-US" sz="1400" dirty="0"/>
              <a:t>, Delta, </a:t>
            </a:r>
            <a:r>
              <a:rPr lang="en-US" sz="1400" dirty="0" err="1"/>
              <a:t>Cmd</a:t>
            </a:r>
            <a:r>
              <a:rPr lang="en-US" sz="1400" dirty="0"/>
              <a:t>, [</a:t>
            </a:r>
            <a:r>
              <a:rPr lang="en-US" sz="1400" dirty="0" err="1"/>
              <a:t>ResultReg</a:t>
            </a:r>
            <a:r>
              <a:rPr lang="en-US" sz="1400" dirty="0"/>
              <a:t>])</a:t>
            </a:r>
          </a:p>
          <a:p>
            <a:pPr lvl="2">
              <a:buFont typeface="System Font Regular"/>
              <a:buChar char="-"/>
            </a:pPr>
            <a:r>
              <a:rPr lang="en-US" sz="1100" dirty="0"/>
              <a:t>Assembly language would construct and load or store 1 word at a platform specific </a:t>
            </a:r>
            <a:r>
              <a:rPr lang="en-US" sz="1100" dirty="0" err="1"/>
              <a:t>mmio</a:t>
            </a:r>
            <a:r>
              <a:rPr lang="en-US" sz="1100" dirty="0"/>
              <a:t> addresses</a:t>
            </a:r>
          </a:p>
          <a:p>
            <a:pPr lvl="2">
              <a:buFont typeface="System Font Regular"/>
              <a:buChar char="-"/>
            </a:pPr>
            <a:r>
              <a:rPr lang="en-US" sz="1100" dirty="0"/>
              <a:t>Delta  and </a:t>
            </a:r>
            <a:r>
              <a:rPr lang="en-US" sz="1100" dirty="0" err="1"/>
              <a:t>Cmd</a:t>
            </a:r>
            <a:r>
              <a:rPr lang="en-US" sz="1100" dirty="0"/>
              <a:t>  could be a constant or a register – TBD</a:t>
            </a:r>
          </a:p>
          <a:p>
            <a:pPr>
              <a:buFont typeface="System Font Regular"/>
              <a:buChar char="-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064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1F6-9237-AE46-9313-741EBA8C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48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4E9A-4414-E745-A01C-626DE965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83" y="1195446"/>
            <a:ext cx="4535236" cy="2987040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How should multiple </a:t>
            </a:r>
            <a:r>
              <a:rPr lang="en-US" i="1" dirty="0" err="1"/>
              <a:t>TimingDeltas</a:t>
            </a:r>
            <a:r>
              <a:rPr lang="en-US" i="1" dirty="0"/>
              <a:t> simultaneously becoming &lt;=0 be handled? </a:t>
            </a:r>
          </a:p>
          <a:p>
            <a:pPr lvl="1"/>
            <a:r>
              <a:rPr lang="en-US" i="1" dirty="0" err="1"/>
              <a:t>E.g.Issue</a:t>
            </a:r>
            <a:r>
              <a:rPr lang="en-US" i="1" dirty="0"/>
              <a:t> at most one wired &amp; 1 write? </a:t>
            </a:r>
          </a:p>
          <a:p>
            <a:pPr lvl="1"/>
            <a:r>
              <a:rPr lang="en-US" i="1" dirty="0"/>
              <a:t>Just one at a time in </a:t>
            </a:r>
            <a:r>
              <a:rPr lang="en-US" i="1" dirty="0" err="1"/>
              <a:t>fifo</a:t>
            </a:r>
            <a:r>
              <a:rPr lang="en-US" i="1" dirty="0"/>
              <a:t> order?</a:t>
            </a:r>
          </a:p>
          <a:p>
            <a:r>
              <a:rPr lang="en-US" i="1" dirty="0"/>
              <a:t>Should we allow events to be taken out of middle of the </a:t>
            </a:r>
            <a:r>
              <a:rPr lang="en-US" i="1" dirty="0" err="1"/>
              <a:t>fifo</a:t>
            </a:r>
            <a:r>
              <a:rPr lang="en-US" i="1" dirty="0"/>
              <a:t> or go strictly in order?</a:t>
            </a:r>
          </a:p>
          <a:p>
            <a:r>
              <a:rPr lang="en-US" i="1" dirty="0"/>
              <a:t>Which operations are needed besides Rd and </a:t>
            </a:r>
            <a:r>
              <a:rPr lang="en-US" i="1" dirty="0" err="1"/>
              <a:t>Wt</a:t>
            </a:r>
            <a:r>
              <a:rPr lang="en-US" i="1" dirty="0"/>
              <a:t>? (</a:t>
            </a:r>
            <a:r>
              <a:rPr lang="en-US" i="1" dirty="0" err="1"/>
              <a:t>e.g.inval</a:t>
            </a:r>
            <a:r>
              <a:rPr lang="en-US" i="1" dirty="0"/>
              <a:t>, snoop…)</a:t>
            </a:r>
          </a:p>
          <a:p>
            <a:pPr lvl="1"/>
            <a:r>
              <a:rPr lang="en-US" i="1" dirty="0"/>
              <a:t>Is a single XLEN width write adequate?</a:t>
            </a:r>
          </a:p>
          <a:p>
            <a:r>
              <a:rPr lang="en-US" i="1" dirty="0"/>
              <a:t>Precisely what should the read/write interface be </a:t>
            </a:r>
          </a:p>
          <a:p>
            <a:pPr lvl="1"/>
            <a:r>
              <a:rPr lang="en-US" sz="2100" i="1" dirty="0"/>
              <a:t>e.g. AXI subset?</a:t>
            </a:r>
          </a:p>
          <a:p>
            <a:pPr lvl="1"/>
            <a:r>
              <a:rPr lang="en-US" sz="2100" i="1" dirty="0"/>
              <a:t>Do we need an explicit mux to interface with memory?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78F163E-2F71-6547-BF69-26219805A4A9}"/>
              </a:ext>
            </a:extLst>
          </p:cNvPr>
          <p:cNvGrpSpPr/>
          <p:nvPr/>
        </p:nvGrpSpPr>
        <p:grpSpPr>
          <a:xfrm>
            <a:off x="4972304" y="905257"/>
            <a:ext cx="6583325" cy="3041700"/>
            <a:chOff x="-475488" y="3821261"/>
            <a:chExt cx="6583325" cy="30417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74B6AB3-0B4F-BE45-B00E-51EFF070A391}"/>
                </a:ext>
              </a:extLst>
            </p:cNvPr>
            <p:cNvGrpSpPr/>
            <p:nvPr/>
          </p:nvGrpSpPr>
          <p:grpSpPr>
            <a:xfrm>
              <a:off x="3169920" y="5384257"/>
              <a:ext cx="2503204" cy="818837"/>
              <a:chOff x="3169920" y="5297758"/>
              <a:chExt cx="2503204" cy="1219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590C7A-9D46-A24A-B2E4-03770B75DD83}"/>
                  </a:ext>
                </a:extLst>
              </p:cNvPr>
              <p:cNvSpPr/>
              <p:nvPr/>
            </p:nvSpPr>
            <p:spPr>
              <a:xfrm>
                <a:off x="3169920" y="5297758"/>
                <a:ext cx="69088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Control</a:t>
                </a:r>
              </a:p>
              <a:p>
                <a:pPr algn="ctr"/>
                <a:r>
                  <a:rPr lang="en-US" dirty="0"/>
                  <a:t>dT  Op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3FA464-3439-2B48-8169-3CC513603ED8}"/>
                  </a:ext>
                </a:extLst>
              </p:cNvPr>
              <p:cNvSpPr/>
              <p:nvPr/>
            </p:nvSpPr>
            <p:spPr>
              <a:xfrm>
                <a:off x="4076082" y="5297758"/>
                <a:ext cx="69088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err="1"/>
                  <a:t>Addr</a:t>
                </a:r>
                <a:endParaRPr lang="en-US" dirty="0"/>
              </a:p>
              <a:p>
                <a:pPr algn="ctr"/>
                <a:r>
                  <a:rPr lang="en-US" dirty="0"/>
                  <a:t>/</a:t>
                </a:r>
                <a:r>
                  <a:rPr lang="en-US" dirty="0" err="1"/>
                  <a:t>Msk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A3C9EF-4184-1E4F-8DFD-C5D7987DEDBF}"/>
                  </a:ext>
                </a:extLst>
              </p:cNvPr>
              <p:cNvSpPr/>
              <p:nvPr/>
            </p:nvSpPr>
            <p:spPr>
              <a:xfrm>
                <a:off x="4982244" y="5297758"/>
                <a:ext cx="69088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</p:grp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A57C1958-5877-234B-BCD1-2F95DDBD42D9}"/>
                </a:ext>
              </a:extLst>
            </p:cNvPr>
            <p:cNvCxnSpPr>
              <a:cxnSpLocks/>
              <a:stCxn id="10" idx="3"/>
              <a:endCxn id="4" idx="0"/>
            </p:cNvCxnSpPr>
            <p:nvPr/>
          </p:nvCxnSpPr>
          <p:spPr>
            <a:xfrm>
              <a:off x="321602" y="3964509"/>
              <a:ext cx="3193758" cy="1419748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E6AD89-F008-3345-B787-56B244D97D58}"/>
                </a:ext>
              </a:extLst>
            </p:cNvPr>
            <p:cNvSpPr txBox="1"/>
            <p:nvPr/>
          </p:nvSpPr>
          <p:spPr>
            <a:xfrm>
              <a:off x="-475488" y="3821261"/>
              <a:ext cx="797090" cy="286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err="1"/>
                <a:t>Wt</a:t>
              </a:r>
              <a:r>
                <a:rPr lang="en-US" dirty="0"/>
                <a:t> Data</a:t>
              </a:r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9E3E7968-B11D-E34A-8D0C-4DE4B03F64E0}"/>
                </a:ext>
              </a:extLst>
            </p:cNvPr>
            <p:cNvSpPr/>
            <p:nvPr/>
          </p:nvSpPr>
          <p:spPr>
            <a:xfrm rot="16200000">
              <a:off x="933657" y="4547385"/>
              <a:ext cx="768178" cy="52784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1400" dirty="0" err="1"/>
                <a:t>Addr</a:t>
              </a:r>
              <a:r>
                <a:rPr lang="en-US" sz="1400" dirty="0"/>
                <a:t> </a:t>
              </a:r>
              <a:r>
                <a:rPr lang="en-US" sz="1400" dirty="0" err="1"/>
                <a:t>Dcode</a:t>
              </a:r>
              <a:endParaRPr lang="en-US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D9336E-E23D-B840-B70F-FCDC9704FF6C}"/>
                </a:ext>
              </a:extLst>
            </p:cNvPr>
            <p:cNvGrpSpPr/>
            <p:nvPr/>
          </p:nvGrpSpPr>
          <p:grpSpPr>
            <a:xfrm>
              <a:off x="1329377" y="4464287"/>
              <a:ext cx="249264" cy="768178"/>
              <a:chOff x="1498256" y="4649642"/>
              <a:chExt cx="376470" cy="9422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3D5165-FD85-5E44-A730-C5827B5182AF}"/>
                  </a:ext>
                </a:extLst>
              </p:cNvPr>
              <p:cNvSpPr/>
              <p:nvPr/>
            </p:nvSpPr>
            <p:spPr>
              <a:xfrm>
                <a:off x="1498256" y="4649642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826E93-A6C2-A84B-B942-78C5E7542935}"/>
                  </a:ext>
                </a:extLst>
              </p:cNvPr>
              <p:cNvSpPr/>
              <p:nvPr/>
            </p:nvSpPr>
            <p:spPr>
              <a:xfrm>
                <a:off x="1498256" y="4968393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7FA0C5-5350-884D-929F-688D17D92916}"/>
                  </a:ext>
                </a:extLst>
              </p:cNvPr>
              <p:cNvSpPr/>
              <p:nvPr/>
            </p:nvSpPr>
            <p:spPr>
              <a:xfrm>
                <a:off x="1498256" y="5287144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51FD8880-09D6-BE4A-8FB4-3FE8BB4A3C8B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1578641" y="5108255"/>
              <a:ext cx="1823314" cy="303117"/>
            </a:xfrm>
            <a:prstGeom prst="bent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588080-9F96-A54A-97F1-B38868193168}"/>
                </a:ext>
              </a:extLst>
            </p:cNvPr>
            <p:cNvGrpSpPr/>
            <p:nvPr/>
          </p:nvGrpSpPr>
          <p:grpSpPr>
            <a:xfrm rot="5400000">
              <a:off x="4062065" y="4346506"/>
              <a:ext cx="373474" cy="2503204"/>
              <a:chOff x="1498256" y="4649642"/>
              <a:chExt cx="376470" cy="942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C9F32B-A56C-E848-947B-45B06EB1CA57}"/>
                  </a:ext>
                </a:extLst>
              </p:cNvPr>
              <p:cNvSpPr/>
              <p:nvPr/>
            </p:nvSpPr>
            <p:spPr>
              <a:xfrm>
                <a:off x="1498256" y="4649642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A086BE-2EC9-8044-AD6E-B8EF11B31D1A}"/>
                  </a:ext>
                </a:extLst>
              </p:cNvPr>
              <p:cNvSpPr/>
              <p:nvPr/>
            </p:nvSpPr>
            <p:spPr>
              <a:xfrm>
                <a:off x="1498256" y="4968393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7A81F7-9E04-5240-90AA-40F6E0E58C2E}"/>
                  </a:ext>
                </a:extLst>
              </p:cNvPr>
              <p:cNvSpPr/>
              <p:nvPr/>
            </p:nvSpPr>
            <p:spPr>
              <a:xfrm>
                <a:off x="1498256" y="5287144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DFDD36C-42AE-4843-94C0-AE9A0C5A806E}"/>
                </a:ext>
              </a:extLst>
            </p:cNvPr>
            <p:cNvCxnSpPr>
              <a:cxnSpLocks/>
              <a:stCxn id="14" idx="3"/>
              <a:endCxn id="21" idx="1"/>
            </p:cNvCxnSpPr>
            <p:nvPr/>
          </p:nvCxnSpPr>
          <p:spPr>
            <a:xfrm>
              <a:off x="1578641" y="4848376"/>
              <a:ext cx="2670161" cy="562996"/>
            </a:xfrm>
            <a:prstGeom prst="bent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56DA21C-F299-E645-B742-AA0522361E25}"/>
                </a:ext>
              </a:extLst>
            </p:cNvPr>
            <p:cNvCxnSpPr>
              <a:cxnSpLocks/>
              <a:stCxn id="13" idx="3"/>
              <a:endCxn id="20" idx="1"/>
            </p:cNvCxnSpPr>
            <p:nvPr/>
          </p:nvCxnSpPr>
          <p:spPr>
            <a:xfrm>
              <a:off x="1578641" y="4588498"/>
              <a:ext cx="3517008" cy="822874"/>
            </a:xfrm>
            <a:prstGeom prst="bent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6E0943D-D4A1-984A-9646-AA489EA94C22}"/>
                </a:ext>
              </a:extLst>
            </p:cNvPr>
            <p:cNvCxnSpPr>
              <a:cxnSpLocks/>
              <a:stCxn id="10" idx="3"/>
              <a:endCxn id="5" idx="0"/>
            </p:cNvCxnSpPr>
            <p:nvPr/>
          </p:nvCxnSpPr>
          <p:spPr>
            <a:xfrm>
              <a:off x="321602" y="3964509"/>
              <a:ext cx="4099920" cy="1419748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ED0D1737-C86B-1745-8D8E-643CE070847A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>
              <a:off x="321602" y="3964509"/>
              <a:ext cx="5006082" cy="1419748"/>
            </a:xfrm>
            <a:prstGeom prst="bentConnector2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CC1B12-77D0-C64A-8772-1A9A4932E45F}"/>
                </a:ext>
              </a:extLst>
            </p:cNvPr>
            <p:cNvSpPr/>
            <p:nvPr/>
          </p:nvSpPr>
          <p:spPr>
            <a:xfrm>
              <a:off x="1241104" y="5455635"/>
              <a:ext cx="197769" cy="648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1200" dirty="0" err="1"/>
                <a:t>Int</a:t>
              </a:r>
              <a:r>
                <a:rPr lang="en-US" sz="1200" dirty="0"/>
                <a:t> Wires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E5C0A20E-F09A-2C42-9D44-05A506FE42CB}"/>
                </a:ext>
              </a:extLst>
            </p:cNvPr>
            <p:cNvCxnSpPr>
              <a:cxnSpLocks/>
              <a:stCxn id="5" idx="2"/>
              <a:endCxn id="44" idx="3"/>
            </p:cNvCxnSpPr>
            <p:nvPr/>
          </p:nvCxnSpPr>
          <p:spPr>
            <a:xfrm rot="5400000" flipH="1">
              <a:off x="2718619" y="4500192"/>
              <a:ext cx="423157" cy="2982649"/>
            </a:xfrm>
            <a:prstGeom prst="bentConnector4">
              <a:avLst>
                <a:gd name="adj1" fmla="val -77793"/>
                <a:gd name="adj2" fmla="val 55791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81329135-19D4-9E40-B484-053661C2DD9C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 flipV="1">
              <a:off x="412476" y="5779937"/>
              <a:ext cx="828629" cy="22568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D27D57C1-2E7A-2840-8957-429B54CC1AA9}"/>
                </a:ext>
              </a:extLst>
            </p:cNvPr>
            <p:cNvCxnSpPr>
              <a:cxnSpLocks/>
              <a:stCxn id="44" idx="1"/>
              <a:endCxn id="147" idx="3"/>
            </p:cNvCxnSpPr>
            <p:nvPr/>
          </p:nvCxnSpPr>
          <p:spPr>
            <a:xfrm rot="10800000">
              <a:off x="390144" y="5376347"/>
              <a:ext cx="850960" cy="403591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3FF491DF-9671-6A4E-870D-4EC46231EBE5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 flipV="1">
              <a:off x="412476" y="5779937"/>
              <a:ext cx="828629" cy="202224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CD6BE9B2-EF8B-B043-9F66-738E8EE69781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383062" y="5586481"/>
              <a:ext cx="858043" cy="193456"/>
            </a:xfrm>
            <a:prstGeom prst="bentConnector3">
              <a:avLst>
                <a:gd name="adj1" fmla="val 48816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1DD119-859F-6B4F-9008-EE89BACDF22D}"/>
                </a:ext>
              </a:extLst>
            </p:cNvPr>
            <p:cNvSpPr txBox="1"/>
            <p:nvPr/>
          </p:nvSpPr>
          <p:spPr>
            <a:xfrm>
              <a:off x="-389817" y="5069521"/>
              <a:ext cx="77099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#</a:t>
              </a:r>
              <a:r>
                <a:rPr lang="en-US" dirty="0" err="1"/>
                <a:t>InstRet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701E0E-23B8-4241-923F-F221CEC06198}"/>
                </a:ext>
              </a:extLst>
            </p:cNvPr>
            <p:cNvSpPr txBox="1"/>
            <p:nvPr/>
          </p:nvSpPr>
          <p:spPr>
            <a:xfrm rot="5400000">
              <a:off x="-214421" y="5745726"/>
              <a:ext cx="9638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Wires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5ADEB03-BBA7-8244-B571-C61C23E7923F}"/>
                </a:ext>
              </a:extLst>
            </p:cNvPr>
            <p:cNvSpPr/>
            <p:nvPr/>
          </p:nvSpPr>
          <p:spPr>
            <a:xfrm>
              <a:off x="2884204" y="5253840"/>
              <a:ext cx="205945" cy="191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0B8670F2-BAF1-E44D-822F-6D406939AB7E}"/>
                </a:ext>
              </a:extLst>
            </p:cNvPr>
            <p:cNvCxnSpPr>
              <a:cxnSpLocks/>
              <a:stCxn id="80" idx="3"/>
              <a:endCxn id="83" idx="2"/>
            </p:cNvCxnSpPr>
            <p:nvPr/>
          </p:nvCxnSpPr>
          <p:spPr>
            <a:xfrm>
              <a:off x="381175" y="5208021"/>
              <a:ext cx="2503029" cy="141511"/>
            </a:xfrm>
            <a:prstGeom prst="bentConnector3">
              <a:avLst>
                <a:gd name="adj1" fmla="val 37579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2291F2D3-2DC5-8941-AB15-89B4BD04E16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rot="16200000" flipH="1">
              <a:off x="3052573" y="5188444"/>
              <a:ext cx="130418" cy="261210"/>
            </a:xfrm>
            <a:prstGeom prst="bentConnector4">
              <a:avLst>
                <a:gd name="adj1" fmla="val -48953"/>
                <a:gd name="adj2" fmla="val 104402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>
              <a:extLst>
                <a:ext uri="{FF2B5EF4-FFF2-40B4-BE49-F238E27FC236}">
                  <a16:creationId xmlns:a16="http://schemas.microsoft.com/office/drawing/2014/main" id="{41D3EF56-7061-F241-A317-7068FC1A1586}"/>
                </a:ext>
              </a:extLst>
            </p:cNvPr>
            <p:cNvCxnSpPr>
              <a:cxnSpLocks/>
              <a:endCxn id="83" idx="4"/>
            </p:cNvCxnSpPr>
            <p:nvPr/>
          </p:nvCxnSpPr>
          <p:spPr>
            <a:xfrm rot="16200000" flipV="1">
              <a:off x="2738847" y="5693554"/>
              <a:ext cx="757870" cy="261210"/>
            </a:xfrm>
            <a:prstGeom prst="bentConnector3">
              <a:avLst>
                <a:gd name="adj1" fmla="val -7609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3434CE8A-1A2D-D843-B22F-05F272C955D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2573775" y="4012379"/>
              <a:ext cx="563195" cy="4944625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84FD0B4F-87F0-BB4D-B2B0-E124893F6F31}"/>
                </a:ext>
              </a:extLst>
            </p:cNvPr>
            <p:cNvCxnSpPr>
              <a:cxnSpLocks/>
              <a:stCxn id="112" idx="3"/>
              <a:endCxn id="44" idx="2"/>
            </p:cNvCxnSpPr>
            <p:nvPr/>
          </p:nvCxnSpPr>
          <p:spPr>
            <a:xfrm rot="5400000" flipH="1">
              <a:off x="2469623" y="4974605"/>
              <a:ext cx="98988" cy="2358256"/>
            </a:xfrm>
            <a:prstGeom prst="bentConnector3">
              <a:avLst>
                <a:gd name="adj1" fmla="val -175086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472321D-DC1B-654D-8333-7E88B5C81B99}"/>
                </a:ext>
              </a:extLst>
            </p:cNvPr>
            <p:cNvGrpSpPr/>
            <p:nvPr/>
          </p:nvGrpSpPr>
          <p:grpSpPr>
            <a:xfrm rot="5400000">
              <a:off x="4358355" y="4764887"/>
              <a:ext cx="373474" cy="2503204"/>
              <a:chOff x="1498256" y="4649642"/>
              <a:chExt cx="376470" cy="94220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11C2159-2897-8949-BE19-5BBBC6E943A2}"/>
                  </a:ext>
                </a:extLst>
              </p:cNvPr>
              <p:cNvSpPr/>
              <p:nvPr/>
            </p:nvSpPr>
            <p:spPr>
              <a:xfrm>
                <a:off x="1498256" y="4649642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27E183F-7B89-9E4C-A2F0-8A1EC40187D2}"/>
                  </a:ext>
                </a:extLst>
              </p:cNvPr>
              <p:cNvSpPr/>
              <p:nvPr/>
            </p:nvSpPr>
            <p:spPr>
              <a:xfrm>
                <a:off x="1498256" y="4968393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438F1C1-97AD-FC42-8F0F-4DE6B2EE279A}"/>
                  </a:ext>
                </a:extLst>
              </p:cNvPr>
              <p:cNvSpPr/>
              <p:nvPr/>
            </p:nvSpPr>
            <p:spPr>
              <a:xfrm>
                <a:off x="1498256" y="5287144"/>
                <a:ext cx="376470" cy="304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9A88447-A666-2D45-8F4D-49E5969FA720}"/>
                </a:ext>
              </a:extLst>
            </p:cNvPr>
            <p:cNvSpPr txBox="1"/>
            <p:nvPr/>
          </p:nvSpPr>
          <p:spPr>
            <a:xfrm>
              <a:off x="1528390" y="6095399"/>
              <a:ext cx="77099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Set/</a:t>
              </a:r>
              <a:r>
                <a:rPr lang="en-US" dirty="0" err="1"/>
                <a:t>Clr</a:t>
              </a:r>
              <a:endParaRPr lang="en-US" dirty="0"/>
            </a:p>
          </p:txBody>
        </p:sp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258974DA-CBD8-054C-A54F-4D04DD5C119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5400000">
              <a:off x="2239246" y="4346908"/>
              <a:ext cx="326091" cy="4038463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158ECA28-606E-774A-9292-5AB49E0CDCBB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 rot="5400000">
              <a:off x="1951193" y="4625347"/>
              <a:ext cx="169172" cy="3324932"/>
            </a:xfrm>
            <a:prstGeom prst="bentConnector4">
              <a:avLst>
                <a:gd name="adj1" fmla="val 57054"/>
                <a:gd name="adj2" fmla="val -56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30DC56-287C-254A-88D3-47F16A9F6B43}"/>
                </a:ext>
              </a:extLst>
            </p:cNvPr>
            <p:cNvSpPr txBox="1"/>
            <p:nvPr/>
          </p:nvSpPr>
          <p:spPr>
            <a:xfrm>
              <a:off x="-349348" y="4059253"/>
              <a:ext cx="70522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Wt</a:t>
              </a:r>
              <a:r>
                <a:rPr lang="en-US" sz="1400" dirty="0"/>
                <a:t> </a:t>
              </a:r>
              <a:r>
                <a:rPr lang="en-US" sz="1400" dirty="0" err="1"/>
                <a:t>Addr</a:t>
              </a:r>
              <a:endParaRPr lang="en-US" sz="1400" dirty="0"/>
            </a:p>
          </p:txBody>
        </p:sp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id="{A11954DD-51F9-5846-A445-B0468AB2914A}"/>
                </a:ext>
              </a:extLst>
            </p:cNvPr>
            <p:cNvCxnSpPr>
              <a:cxnSpLocks/>
              <a:stCxn id="130" idx="3"/>
              <a:endCxn id="12" idx="3"/>
            </p:cNvCxnSpPr>
            <p:nvPr/>
          </p:nvCxnSpPr>
          <p:spPr>
            <a:xfrm>
              <a:off x="355873" y="4166975"/>
              <a:ext cx="961873" cy="326221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8DF173-EADE-2E4D-AC29-508B68A49866}"/>
                </a:ext>
              </a:extLst>
            </p:cNvPr>
            <p:cNvSpPr txBox="1"/>
            <p:nvPr/>
          </p:nvSpPr>
          <p:spPr>
            <a:xfrm>
              <a:off x="-311256" y="4250897"/>
              <a:ext cx="686881" cy="213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Wt</a:t>
              </a:r>
              <a:r>
                <a:rPr lang="en-US" sz="1400" dirty="0"/>
                <a:t> </a:t>
              </a:r>
              <a:r>
                <a:rPr lang="en-US" sz="1400" dirty="0" err="1"/>
                <a:t>Req</a:t>
              </a:r>
              <a:endParaRPr lang="en-US" sz="1400" dirty="0"/>
            </a:p>
          </p:txBody>
        </p:sp>
        <p:cxnSp>
          <p:nvCxnSpPr>
            <p:cNvPr id="136" name="Elbow Connector 135">
              <a:extLst>
                <a:ext uri="{FF2B5EF4-FFF2-40B4-BE49-F238E27FC236}">
                  <a16:creationId xmlns:a16="http://schemas.microsoft.com/office/drawing/2014/main" id="{47706185-0B4A-8144-AB9E-CA41E89B2B5E}"/>
                </a:ext>
              </a:extLst>
            </p:cNvPr>
            <p:cNvCxnSpPr>
              <a:cxnSpLocks/>
              <a:stCxn id="135" idx="3"/>
              <a:endCxn id="12" idx="0"/>
            </p:cNvCxnSpPr>
            <p:nvPr/>
          </p:nvCxnSpPr>
          <p:spPr>
            <a:xfrm>
              <a:off x="375625" y="4357592"/>
              <a:ext cx="678201" cy="453713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1272A5E-10A8-B24F-8F87-D8416BF49716}"/>
                </a:ext>
              </a:extLst>
            </p:cNvPr>
            <p:cNvSpPr txBox="1"/>
            <p:nvPr/>
          </p:nvSpPr>
          <p:spPr>
            <a:xfrm>
              <a:off x="-216926" y="6216630"/>
              <a:ext cx="70522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Op</a:t>
              </a:r>
            </a:p>
            <a:p>
              <a:r>
                <a:rPr lang="en-US" sz="1400" dirty="0"/>
                <a:t>Op </a:t>
              </a:r>
              <a:r>
                <a:rPr lang="en-US" sz="1400" dirty="0" err="1"/>
                <a:t>Addr</a:t>
              </a:r>
              <a:endParaRPr lang="en-US" sz="1400" dirty="0"/>
            </a:p>
            <a:p>
              <a:r>
                <a:rPr lang="en-US" sz="1400" dirty="0"/>
                <a:t>Op Data</a:t>
              </a:r>
            </a:p>
          </p:txBody>
        </p: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E0E522BB-AAE5-A648-A11B-FBFAAC68B59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26687" y="4265373"/>
              <a:ext cx="1382145" cy="780152"/>
            </a:xfrm>
            <a:prstGeom prst="bentConnector3">
              <a:avLst>
                <a:gd name="adj1" fmla="val 99619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B754C5F8-B1A3-9A46-AA2D-02E5AF16E37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rot="5400000" flipH="1" flipV="1">
              <a:off x="3549560" y="1934920"/>
              <a:ext cx="326463" cy="4790090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>
              <a:extLst>
                <a:ext uri="{FF2B5EF4-FFF2-40B4-BE49-F238E27FC236}">
                  <a16:creationId xmlns:a16="http://schemas.microsoft.com/office/drawing/2014/main" id="{5B41F0E6-24B4-BE4B-A8B6-84AA31EF5AB1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 flipV="1">
              <a:off x="375625" y="4355838"/>
              <a:ext cx="5663478" cy="1754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>
              <a:extLst>
                <a:ext uri="{FF2B5EF4-FFF2-40B4-BE49-F238E27FC236}">
                  <a16:creationId xmlns:a16="http://schemas.microsoft.com/office/drawing/2014/main" id="{07A52B01-D58F-5C45-BB76-859A9149C1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27683" y="6766289"/>
              <a:ext cx="731172" cy="1942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Elbow Connector 201">
              <a:extLst>
                <a:ext uri="{FF2B5EF4-FFF2-40B4-BE49-F238E27FC236}">
                  <a16:creationId xmlns:a16="http://schemas.microsoft.com/office/drawing/2014/main" id="{B6F3BC81-5427-2D4D-A9D7-5164C4137B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41275" y="6529185"/>
              <a:ext cx="1597836" cy="1942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>
              <a:extLst>
                <a:ext uri="{FF2B5EF4-FFF2-40B4-BE49-F238E27FC236}">
                  <a16:creationId xmlns:a16="http://schemas.microsoft.com/office/drawing/2014/main" id="{6916A79A-FE7D-2A4E-94D3-A533844402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98245" y="6372398"/>
              <a:ext cx="2360610" cy="1036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248">
              <a:extLst>
                <a:ext uri="{FF2B5EF4-FFF2-40B4-BE49-F238E27FC236}">
                  <a16:creationId xmlns:a16="http://schemas.microsoft.com/office/drawing/2014/main" id="{981EBB61-C7AB-3E41-9FD6-5CDD80174915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 flipV="1">
              <a:off x="396628" y="5779937"/>
              <a:ext cx="844476" cy="355370"/>
            </a:xfrm>
            <a:prstGeom prst="bentConnector3">
              <a:avLst>
                <a:gd name="adj1" fmla="val 48797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B3ADEC2-CF53-8946-B1E6-96480E99F310}"/>
              </a:ext>
            </a:extLst>
          </p:cNvPr>
          <p:cNvSpPr/>
          <p:nvPr/>
        </p:nvSpPr>
        <p:spPr>
          <a:xfrm>
            <a:off x="4647699" y="805884"/>
            <a:ext cx="1190237" cy="330891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DUT</a:t>
            </a:r>
          </a:p>
          <a:p>
            <a:pPr algn="ctr"/>
            <a:endParaRPr lang="en-US" sz="4000" b="1" dirty="0">
              <a:solidFill>
                <a:schemeClr val="accent2"/>
              </a:solidFill>
            </a:endParaRPr>
          </a:p>
          <a:p>
            <a:pPr algn="ctr"/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CD4DB63-CBE5-674E-B7CC-70F342A903DF}"/>
              </a:ext>
            </a:extLst>
          </p:cNvPr>
          <p:cNvSpPr/>
          <p:nvPr/>
        </p:nvSpPr>
        <p:spPr>
          <a:xfrm>
            <a:off x="11506647" y="662003"/>
            <a:ext cx="457325" cy="330891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Mem System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1006</Words>
  <Application>Microsoft Macintosh PowerPoint</Application>
  <PresentationFormat>Widescreen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System Font Regular</vt:lpstr>
      <vt:lpstr>Office Theme</vt:lpstr>
      <vt:lpstr>Architectural Event Generator Proposal v0.1</vt:lpstr>
      <vt:lpstr>Rationale</vt:lpstr>
      <vt:lpstr>High Level Pseudo-Device Proposal</vt:lpstr>
      <vt:lpstr>Diving Deeper</vt:lpstr>
      <vt:lpstr>Diving Deeper Still</vt:lpstr>
      <vt:lpstr>External Asynch Event Support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Event Generator Proposal v0.1</dc:title>
  <dc:creator>Microsoft Office User</dc:creator>
  <cp:lastModifiedBy>Microsoft Office User</cp:lastModifiedBy>
  <cp:revision>1</cp:revision>
  <dcterms:created xsi:type="dcterms:W3CDTF">2022-01-26T15:57:49Z</dcterms:created>
  <dcterms:modified xsi:type="dcterms:W3CDTF">2022-01-26T15:59:17Z</dcterms:modified>
</cp:coreProperties>
</file>