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8" r:id="rId3"/>
    <p:sldId id="368" r:id="rId4"/>
    <p:sldId id="257" r:id="rId5"/>
    <p:sldId id="356" r:id="rId6"/>
    <p:sldId id="259" r:id="rId7"/>
    <p:sldId id="291" r:id="rId8"/>
    <p:sldId id="343" r:id="rId9"/>
    <p:sldId id="367" r:id="rId10"/>
    <p:sldId id="359" r:id="rId11"/>
    <p:sldId id="374" r:id="rId12"/>
    <p:sldId id="375" r:id="rId13"/>
    <p:sldId id="260" r:id="rId14"/>
    <p:sldId id="373" r:id="rId15"/>
    <p:sldId id="371" r:id="rId16"/>
    <p:sldId id="372" r:id="rId17"/>
    <p:sldId id="370" r:id="rId18"/>
    <p:sldId id="346" r:id="rId19"/>
    <p:sldId id="351" r:id="rId20"/>
    <p:sldId id="357" r:id="rId21"/>
    <p:sldId id="349" r:id="rId22"/>
    <p:sldId id="350" r:id="rId23"/>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398" autoAdjust="0"/>
    <p:restoredTop sz="93875"/>
  </p:normalViewPr>
  <p:slideViewPr>
    <p:cSldViewPr snapToGrid="0">
      <p:cViewPr varScale="1">
        <p:scale>
          <a:sx n="123" d="100"/>
          <a:sy n="123" d="100"/>
        </p:scale>
        <p:origin x="1216" y="176"/>
      </p:cViewPr>
      <p:guideLst/>
    </p:cSldViewPr>
  </p:slideViewPr>
  <p:outlineViewPr>
    <p:cViewPr>
      <p:scale>
        <a:sx n="33" d="100"/>
        <a:sy n="33" d="100"/>
      </p:scale>
      <p:origin x="0" y="-33464"/>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6310DC85-2B43-8546-B422-C85BB8157AC4}" type="datetimeFigureOut">
              <a:rPr lang="en-US" smtClean="0"/>
              <a:t>2/22/22</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D6932F46-F64A-FA4B-BE66-765633A3EF6E}" type="slidenum">
              <a:rPr lang="en-US" smtClean="0"/>
              <a:t>‹#›</a:t>
            </a:fld>
            <a:endParaRPr lang="en-US"/>
          </a:p>
        </p:txBody>
      </p:sp>
    </p:spTree>
    <p:extLst>
      <p:ext uri="{BB962C8B-B14F-4D97-AF65-F5344CB8AC3E}">
        <p14:creationId xmlns:p14="http://schemas.microsoft.com/office/powerpoint/2010/main" val="677452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a:t>
            </a:fld>
            <a:endParaRPr lang="en-US"/>
          </a:p>
        </p:txBody>
      </p:sp>
    </p:spTree>
    <p:extLst>
      <p:ext uri="{BB962C8B-B14F-4D97-AF65-F5344CB8AC3E}">
        <p14:creationId xmlns:p14="http://schemas.microsoft.com/office/powerpoint/2010/main" val="13543034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11</a:t>
            </a:fld>
            <a:endParaRPr lang="en-US"/>
          </a:p>
        </p:txBody>
      </p:sp>
    </p:spTree>
    <p:extLst>
      <p:ext uri="{BB962C8B-B14F-4D97-AF65-F5344CB8AC3E}">
        <p14:creationId xmlns:p14="http://schemas.microsoft.com/office/powerpoint/2010/main" val="10305357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12</a:t>
            </a:fld>
            <a:endParaRPr lang="en-US"/>
          </a:p>
        </p:txBody>
      </p:sp>
    </p:spTree>
    <p:extLst>
      <p:ext uri="{BB962C8B-B14F-4D97-AF65-F5344CB8AC3E}">
        <p14:creationId xmlns:p14="http://schemas.microsoft.com/office/powerpoint/2010/main" val="31718251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14</a:t>
            </a:fld>
            <a:endParaRPr lang="en-US"/>
          </a:p>
        </p:txBody>
      </p:sp>
    </p:spTree>
    <p:extLst>
      <p:ext uri="{BB962C8B-B14F-4D97-AF65-F5344CB8AC3E}">
        <p14:creationId xmlns:p14="http://schemas.microsoft.com/office/powerpoint/2010/main" val="27196537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15</a:t>
            </a:fld>
            <a:endParaRPr lang="en-US"/>
          </a:p>
        </p:txBody>
      </p:sp>
    </p:spTree>
    <p:extLst>
      <p:ext uri="{BB962C8B-B14F-4D97-AF65-F5344CB8AC3E}">
        <p14:creationId xmlns:p14="http://schemas.microsoft.com/office/powerpoint/2010/main" val="14519481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16</a:t>
            </a:fld>
            <a:endParaRPr lang="en-US"/>
          </a:p>
        </p:txBody>
      </p:sp>
    </p:spTree>
    <p:extLst>
      <p:ext uri="{BB962C8B-B14F-4D97-AF65-F5344CB8AC3E}">
        <p14:creationId xmlns:p14="http://schemas.microsoft.com/office/powerpoint/2010/main" val="13712351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18</a:t>
            </a:fld>
            <a:endParaRPr lang="en-US"/>
          </a:p>
        </p:txBody>
      </p:sp>
    </p:spTree>
    <p:extLst>
      <p:ext uri="{BB962C8B-B14F-4D97-AF65-F5344CB8AC3E}">
        <p14:creationId xmlns:p14="http://schemas.microsoft.com/office/powerpoint/2010/main" val="16474176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19</a:t>
            </a:fld>
            <a:endParaRPr lang="en-US"/>
          </a:p>
        </p:txBody>
      </p:sp>
    </p:spTree>
    <p:extLst>
      <p:ext uri="{BB962C8B-B14F-4D97-AF65-F5344CB8AC3E}">
        <p14:creationId xmlns:p14="http://schemas.microsoft.com/office/powerpoint/2010/main" val="24786276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20</a:t>
            </a:fld>
            <a:endParaRPr lang="en-US"/>
          </a:p>
        </p:txBody>
      </p:sp>
    </p:spTree>
    <p:extLst>
      <p:ext uri="{BB962C8B-B14F-4D97-AF65-F5344CB8AC3E}">
        <p14:creationId xmlns:p14="http://schemas.microsoft.com/office/powerpoint/2010/main" val="34588790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21</a:t>
            </a:fld>
            <a:endParaRPr lang="en-US"/>
          </a:p>
        </p:txBody>
      </p:sp>
    </p:spTree>
    <p:extLst>
      <p:ext uri="{BB962C8B-B14F-4D97-AF65-F5344CB8AC3E}">
        <p14:creationId xmlns:p14="http://schemas.microsoft.com/office/powerpoint/2010/main" val="17553394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22</a:t>
            </a:fld>
            <a:endParaRPr lang="en-US"/>
          </a:p>
        </p:txBody>
      </p:sp>
    </p:spTree>
    <p:extLst>
      <p:ext uri="{BB962C8B-B14F-4D97-AF65-F5344CB8AC3E}">
        <p14:creationId xmlns:p14="http://schemas.microsoft.com/office/powerpoint/2010/main" val="2930526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9c2e8f2762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9c2e8f2762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74353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9c2e8f2762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9c2e8f2762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42163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ee8baf484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ee8baf484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89338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6</a:t>
            </a:fld>
            <a:endParaRPr lang="en-US"/>
          </a:p>
        </p:txBody>
      </p:sp>
    </p:spTree>
    <p:extLst>
      <p:ext uri="{BB962C8B-B14F-4D97-AF65-F5344CB8AC3E}">
        <p14:creationId xmlns:p14="http://schemas.microsoft.com/office/powerpoint/2010/main" val="1408083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7</a:t>
            </a:fld>
            <a:endParaRPr lang="en-US"/>
          </a:p>
        </p:txBody>
      </p:sp>
    </p:spTree>
    <p:extLst>
      <p:ext uri="{BB962C8B-B14F-4D97-AF65-F5344CB8AC3E}">
        <p14:creationId xmlns:p14="http://schemas.microsoft.com/office/powerpoint/2010/main" val="4210186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8</a:t>
            </a:fld>
            <a:endParaRPr lang="en-US"/>
          </a:p>
        </p:txBody>
      </p:sp>
    </p:spTree>
    <p:extLst>
      <p:ext uri="{BB962C8B-B14F-4D97-AF65-F5344CB8AC3E}">
        <p14:creationId xmlns:p14="http://schemas.microsoft.com/office/powerpoint/2010/main" val="5314134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9</a:t>
            </a:fld>
            <a:endParaRPr lang="en-US"/>
          </a:p>
        </p:txBody>
      </p:sp>
    </p:spTree>
    <p:extLst>
      <p:ext uri="{BB962C8B-B14F-4D97-AF65-F5344CB8AC3E}">
        <p14:creationId xmlns:p14="http://schemas.microsoft.com/office/powerpoint/2010/main" val="1870159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10</a:t>
            </a:fld>
            <a:endParaRPr lang="en-US"/>
          </a:p>
        </p:txBody>
      </p:sp>
    </p:spTree>
    <p:extLst>
      <p:ext uri="{BB962C8B-B14F-4D97-AF65-F5344CB8AC3E}">
        <p14:creationId xmlns:p14="http://schemas.microsoft.com/office/powerpoint/2010/main" val="1164593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B0956-7974-4906-AFF7-CDE944DBAF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F788E34-F343-4CD3-AA91-E900E79BAF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3D42577-1750-404B-BAB5-84D422B560B9}"/>
              </a:ext>
            </a:extLst>
          </p:cNvPr>
          <p:cNvSpPr>
            <a:spLocks noGrp="1"/>
          </p:cNvSpPr>
          <p:nvPr>
            <p:ph type="dt" sz="half" idx="10"/>
          </p:nvPr>
        </p:nvSpPr>
        <p:spPr/>
        <p:txBody>
          <a:bodyPr/>
          <a:lstStyle/>
          <a:p>
            <a:fld id="{775F4E84-A691-44AD-BBCC-467BB5BF1C70}" type="datetimeFigureOut">
              <a:rPr lang="en-GB" smtClean="0"/>
              <a:t>22/02/2022</a:t>
            </a:fld>
            <a:endParaRPr lang="en-GB"/>
          </a:p>
        </p:txBody>
      </p:sp>
      <p:sp>
        <p:nvSpPr>
          <p:cNvPr id="5" name="Footer Placeholder 4">
            <a:extLst>
              <a:ext uri="{FF2B5EF4-FFF2-40B4-BE49-F238E27FC236}">
                <a16:creationId xmlns:a16="http://schemas.microsoft.com/office/drawing/2014/main" id="{A1C65124-105B-4E76-B474-FD7942D1C2A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EA487E6-3BEB-4289-8EB4-FD50C6AD40BF}"/>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1063795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ACEBA-F231-4E22-9220-03CFCAA4E67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49D5FF1-0C6E-4BAD-B8A8-54A92129CB2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E795D0E-BB19-4462-A3DF-906D35CD30CD}"/>
              </a:ext>
            </a:extLst>
          </p:cNvPr>
          <p:cNvSpPr>
            <a:spLocks noGrp="1"/>
          </p:cNvSpPr>
          <p:nvPr>
            <p:ph type="dt" sz="half" idx="10"/>
          </p:nvPr>
        </p:nvSpPr>
        <p:spPr/>
        <p:txBody>
          <a:bodyPr/>
          <a:lstStyle/>
          <a:p>
            <a:fld id="{775F4E84-A691-44AD-BBCC-467BB5BF1C70}" type="datetimeFigureOut">
              <a:rPr lang="en-GB" smtClean="0"/>
              <a:t>22/02/2022</a:t>
            </a:fld>
            <a:endParaRPr lang="en-GB"/>
          </a:p>
        </p:txBody>
      </p:sp>
      <p:sp>
        <p:nvSpPr>
          <p:cNvPr id="5" name="Footer Placeholder 4">
            <a:extLst>
              <a:ext uri="{FF2B5EF4-FFF2-40B4-BE49-F238E27FC236}">
                <a16:creationId xmlns:a16="http://schemas.microsoft.com/office/drawing/2014/main" id="{0EE8E5C5-35D4-491B-9001-2D676FE4566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334EECF-87E1-4C2E-B4D9-00875565760E}"/>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393495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67E369-BCE9-4259-B27F-213A4054B50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F5C815C-EFA5-428B-9F71-31F15BC00F8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458A94D-5BE7-446D-952D-5F481829DC27}"/>
              </a:ext>
            </a:extLst>
          </p:cNvPr>
          <p:cNvSpPr>
            <a:spLocks noGrp="1"/>
          </p:cNvSpPr>
          <p:nvPr>
            <p:ph type="dt" sz="half" idx="10"/>
          </p:nvPr>
        </p:nvSpPr>
        <p:spPr/>
        <p:txBody>
          <a:bodyPr/>
          <a:lstStyle/>
          <a:p>
            <a:fld id="{775F4E84-A691-44AD-BBCC-467BB5BF1C70}" type="datetimeFigureOut">
              <a:rPr lang="en-GB" smtClean="0"/>
              <a:t>22/02/2022</a:t>
            </a:fld>
            <a:endParaRPr lang="en-GB"/>
          </a:p>
        </p:txBody>
      </p:sp>
      <p:sp>
        <p:nvSpPr>
          <p:cNvPr id="5" name="Footer Placeholder 4">
            <a:extLst>
              <a:ext uri="{FF2B5EF4-FFF2-40B4-BE49-F238E27FC236}">
                <a16:creationId xmlns:a16="http://schemas.microsoft.com/office/drawing/2014/main" id="{7A95C3D2-E048-482F-A858-0DDB127CFBD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41FC360-D909-4D2C-AD33-0F1A6214F99B}"/>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23538111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415600" y="288567"/>
            <a:ext cx="11360800" cy="997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434343"/>
              </a:buClr>
              <a:buSzPts val="4000"/>
              <a:buNone/>
              <a:defRPr>
                <a:solidFill>
                  <a:srgbClr val="434343"/>
                </a:solidFill>
              </a:defRPr>
            </a:lvl1pPr>
            <a:lvl2pPr lvl="1" algn="l">
              <a:lnSpc>
                <a:spcPct val="100000"/>
              </a:lnSpc>
              <a:spcBef>
                <a:spcPts val="0"/>
              </a:spcBef>
              <a:spcAft>
                <a:spcPts val="0"/>
              </a:spcAft>
              <a:buClr>
                <a:srgbClr val="434343"/>
              </a:buClr>
              <a:buSzPts val="2400"/>
              <a:buNone/>
              <a:defRPr>
                <a:solidFill>
                  <a:srgbClr val="434343"/>
                </a:solidFill>
              </a:defRPr>
            </a:lvl2pPr>
            <a:lvl3pPr lvl="2" algn="l">
              <a:lnSpc>
                <a:spcPct val="100000"/>
              </a:lnSpc>
              <a:spcBef>
                <a:spcPts val="0"/>
              </a:spcBef>
              <a:spcAft>
                <a:spcPts val="0"/>
              </a:spcAft>
              <a:buClr>
                <a:srgbClr val="434343"/>
              </a:buClr>
              <a:buSzPts val="2400"/>
              <a:buNone/>
              <a:defRPr>
                <a:solidFill>
                  <a:srgbClr val="434343"/>
                </a:solidFill>
              </a:defRPr>
            </a:lvl3pPr>
            <a:lvl4pPr lvl="3" algn="l">
              <a:lnSpc>
                <a:spcPct val="100000"/>
              </a:lnSpc>
              <a:spcBef>
                <a:spcPts val="0"/>
              </a:spcBef>
              <a:spcAft>
                <a:spcPts val="0"/>
              </a:spcAft>
              <a:buClr>
                <a:srgbClr val="434343"/>
              </a:buClr>
              <a:buSzPts val="2400"/>
              <a:buNone/>
              <a:defRPr>
                <a:solidFill>
                  <a:srgbClr val="434343"/>
                </a:solidFill>
              </a:defRPr>
            </a:lvl4pPr>
            <a:lvl5pPr lvl="4" algn="l">
              <a:lnSpc>
                <a:spcPct val="100000"/>
              </a:lnSpc>
              <a:spcBef>
                <a:spcPts val="0"/>
              </a:spcBef>
              <a:spcAft>
                <a:spcPts val="0"/>
              </a:spcAft>
              <a:buClr>
                <a:srgbClr val="434343"/>
              </a:buClr>
              <a:buSzPts val="2400"/>
              <a:buNone/>
              <a:defRPr>
                <a:solidFill>
                  <a:srgbClr val="434343"/>
                </a:solidFill>
              </a:defRPr>
            </a:lvl5pPr>
            <a:lvl6pPr lvl="5" algn="l">
              <a:lnSpc>
                <a:spcPct val="100000"/>
              </a:lnSpc>
              <a:spcBef>
                <a:spcPts val="0"/>
              </a:spcBef>
              <a:spcAft>
                <a:spcPts val="0"/>
              </a:spcAft>
              <a:buClr>
                <a:srgbClr val="434343"/>
              </a:buClr>
              <a:buSzPts val="2400"/>
              <a:buNone/>
              <a:defRPr>
                <a:solidFill>
                  <a:srgbClr val="434343"/>
                </a:solidFill>
              </a:defRPr>
            </a:lvl6pPr>
            <a:lvl7pPr lvl="6" algn="l">
              <a:lnSpc>
                <a:spcPct val="100000"/>
              </a:lnSpc>
              <a:spcBef>
                <a:spcPts val="0"/>
              </a:spcBef>
              <a:spcAft>
                <a:spcPts val="0"/>
              </a:spcAft>
              <a:buClr>
                <a:srgbClr val="434343"/>
              </a:buClr>
              <a:buSzPts val="2400"/>
              <a:buNone/>
              <a:defRPr>
                <a:solidFill>
                  <a:srgbClr val="434343"/>
                </a:solidFill>
              </a:defRPr>
            </a:lvl7pPr>
            <a:lvl8pPr lvl="7" algn="l">
              <a:lnSpc>
                <a:spcPct val="100000"/>
              </a:lnSpc>
              <a:spcBef>
                <a:spcPts val="0"/>
              </a:spcBef>
              <a:spcAft>
                <a:spcPts val="0"/>
              </a:spcAft>
              <a:buClr>
                <a:srgbClr val="434343"/>
              </a:buClr>
              <a:buSzPts val="2400"/>
              <a:buNone/>
              <a:defRPr>
                <a:solidFill>
                  <a:srgbClr val="434343"/>
                </a:solidFill>
              </a:defRPr>
            </a:lvl8pPr>
            <a:lvl9pPr lvl="8" algn="l">
              <a:lnSpc>
                <a:spcPct val="100000"/>
              </a:lnSpc>
              <a:spcBef>
                <a:spcPts val="0"/>
              </a:spcBef>
              <a:spcAft>
                <a:spcPts val="0"/>
              </a:spcAft>
              <a:buClr>
                <a:srgbClr val="434343"/>
              </a:buClr>
              <a:buSzPts val="2400"/>
              <a:buNone/>
              <a:defRPr>
                <a:solidFill>
                  <a:srgbClr val="434343"/>
                </a:solidFill>
              </a:defRPr>
            </a:lvl9pPr>
          </a:lstStyle>
          <a:p>
            <a:endParaRPr/>
          </a:p>
        </p:txBody>
      </p:sp>
      <p:sp>
        <p:nvSpPr>
          <p:cNvPr id="40" name="Google Shape;40;p7"/>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0"/>
              </a:spcBef>
              <a:spcAft>
                <a:spcPts val="0"/>
              </a:spcAft>
              <a:buSzPts val="1400"/>
              <a:buChar char="○"/>
              <a:defRPr/>
            </a:lvl2pPr>
            <a:lvl3pPr marL="1828754" lvl="2" indent="-423323" algn="l">
              <a:lnSpc>
                <a:spcPct val="115000"/>
              </a:lnSpc>
              <a:spcBef>
                <a:spcPts val="0"/>
              </a:spcBef>
              <a:spcAft>
                <a:spcPts val="0"/>
              </a:spcAft>
              <a:buSzPts val="1400"/>
              <a:buChar char="■"/>
              <a:defRPr/>
            </a:lvl3pPr>
            <a:lvl4pPr marL="2438339" lvl="3" indent="-423323" algn="l">
              <a:lnSpc>
                <a:spcPct val="115000"/>
              </a:lnSpc>
              <a:spcBef>
                <a:spcPts val="0"/>
              </a:spcBef>
              <a:spcAft>
                <a:spcPts val="0"/>
              </a:spcAft>
              <a:buSzPts val="1400"/>
              <a:buChar char="●"/>
              <a:defRPr/>
            </a:lvl4pPr>
            <a:lvl5pPr marL="3047924" lvl="4" indent="-423323" algn="l">
              <a:lnSpc>
                <a:spcPct val="115000"/>
              </a:lnSpc>
              <a:spcBef>
                <a:spcPts val="0"/>
              </a:spcBef>
              <a:spcAft>
                <a:spcPts val="0"/>
              </a:spcAft>
              <a:buSzPts val="1400"/>
              <a:buChar char="○"/>
              <a:defRPr/>
            </a:lvl5pPr>
            <a:lvl6pPr marL="3657509" lvl="5" indent="-423323" algn="l">
              <a:lnSpc>
                <a:spcPct val="115000"/>
              </a:lnSpc>
              <a:spcBef>
                <a:spcPts val="0"/>
              </a:spcBef>
              <a:spcAft>
                <a:spcPts val="0"/>
              </a:spcAft>
              <a:buSzPts val="1400"/>
              <a:buChar char="■"/>
              <a:defRPr/>
            </a:lvl6pPr>
            <a:lvl7pPr marL="4267093" lvl="6" indent="-423323" algn="l">
              <a:lnSpc>
                <a:spcPct val="115000"/>
              </a:lnSpc>
              <a:spcBef>
                <a:spcPts val="0"/>
              </a:spcBef>
              <a:spcAft>
                <a:spcPts val="0"/>
              </a:spcAft>
              <a:buSzPts val="1400"/>
              <a:buChar char="●"/>
              <a:defRPr/>
            </a:lvl7pPr>
            <a:lvl8pPr marL="4876678" lvl="7" indent="-423323" algn="l">
              <a:lnSpc>
                <a:spcPct val="115000"/>
              </a:lnSpc>
              <a:spcBef>
                <a:spcPts val="0"/>
              </a:spcBef>
              <a:spcAft>
                <a:spcPts val="0"/>
              </a:spcAft>
              <a:buSzPts val="1400"/>
              <a:buChar char="○"/>
              <a:defRPr/>
            </a:lvl8pPr>
            <a:lvl9pPr marL="5486263" lvl="8" indent="-423323" algn="l">
              <a:lnSpc>
                <a:spcPct val="115000"/>
              </a:lnSpc>
              <a:spcBef>
                <a:spcPts val="0"/>
              </a:spcBef>
              <a:spcAft>
                <a:spcPts val="0"/>
              </a:spcAft>
              <a:buSzPts val="1400"/>
              <a:buChar char="■"/>
              <a:defRPr/>
            </a:lvl9pPr>
          </a:lstStyle>
          <a:p>
            <a:endParaRPr/>
          </a:p>
        </p:txBody>
      </p:sp>
      <p:sp>
        <p:nvSpPr>
          <p:cNvPr id="41" name="Google Shape;41;p7"/>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a:p>
        </p:txBody>
      </p:sp>
      <p:sp>
        <p:nvSpPr>
          <p:cNvPr id="42" name="Google Shape;42;p7"/>
          <p:cNvSpPr/>
          <p:nvPr/>
        </p:nvSpPr>
        <p:spPr>
          <a:xfrm>
            <a:off x="0" y="0"/>
            <a:ext cx="12192000" cy="137200"/>
          </a:xfrm>
          <a:prstGeom prst="rect">
            <a:avLst/>
          </a:prstGeom>
          <a:gradFill>
            <a:gsLst>
              <a:gs pos="0">
                <a:srgbClr val="0A3799"/>
              </a:gs>
              <a:gs pos="100000">
                <a:srgbClr val="0A6B7C"/>
              </a:gs>
            </a:gsLst>
            <a:lin ang="0"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pic>
        <p:nvPicPr>
          <p:cNvPr id="43" name="Google Shape;43;p7"/>
          <p:cNvPicPr preferRelativeResize="0"/>
          <p:nvPr/>
        </p:nvPicPr>
        <p:blipFill rotWithShape="1">
          <a:blip r:embed="rId2">
            <a:alphaModFix/>
          </a:blip>
          <a:srcRect/>
          <a:stretch/>
        </p:blipFill>
        <p:spPr>
          <a:xfrm>
            <a:off x="241601" y="6325095"/>
            <a:ext cx="1947535" cy="309900"/>
          </a:xfrm>
          <a:prstGeom prst="rect">
            <a:avLst/>
          </a:prstGeom>
          <a:noFill/>
          <a:ln>
            <a:noFill/>
          </a:ln>
        </p:spPr>
      </p:pic>
    </p:spTree>
    <p:extLst>
      <p:ext uri="{BB962C8B-B14F-4D97-AF65-F5344CB8AC3E}">
        <p14:creationId xmlns:p14="http://schemas.microsoft.com/office/powerpoint/2010/main" val="3861988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0855A-236B-42A6-9021-449D51DBEF2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04485E7-025B-43E4-84B5-713044E0143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2B3C356-BADD-4DA7-A2ED-CDAD84C54F01}"/>
              </a:ext>
            </a:extLst>
          </p:cNvPr>
          <p:cNvSpPr>
            <a:spLocks noGrp="1"/>
          </p:cNvSpPr>
          <p:nvPr>
            <p:ph type="dt" sz="half" idx="10"/>
          </p:nvPr>
        </p:nvSpPr>
        <p:spPr/>
        <p:txBody>
          <a:bodyPr/>
          <a:lstStyle/>
          <a:p>
            <a:fld id="{775F4E84-A691-44AD-BBCC-467BB5BF1C70}" type="datetimeFigureOut">
              <a:rPr lang="en-GB" smtClean="0"/>
              <a:t>22/02/2022</a:t>
            </a:fld>
            <a:endParaRPr lang="en-GB"/>
          </a:p>
        </p:txBody>
      </p:sp>
      <p:sp>
        <p:nvSpPr>
          <p:cNvPr id="5" name="Footer Placeholder 4">
            <a:extLst>
              <a:ext uri="{FF2B5EF4-FFF2-40B4-BE49-F238E27FC236}">
                <a16:creationId xmlns:a16="http://schemas.microsoft.com/office/drawing/2014/main" id="{E7078565-AE55-43E5-97B5-D4430A2F382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F14C94E-4496-40A9-83F4-CCB221E54B37}"/>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1960356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BA166-A535-406D-AC4F-ACA1294D93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D180CF7-6B99-4332-8DA9-3BF8FF6E82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BD34F87-6385-4782-9EB3-540CDF7AAC53}"/>
              </a:ext>
            </a:extLst>
          </p:cNvPr>
          <p:cNvSpPr>
            <a:spLocks noGrp="1"/>
          </p:cNvSpPr>
          <p:nvPr>
            <p:ph type="dt" sz="half" idx="10"/>
          </p:nvPr>
        </p:nvSpPr>
        <p:spPr/>
        <p:txBody>
          <a:bodyPr/>
          <a:lstStyle/>
          <a:p>
            <a:fld id="{775F4E84-A691-44AD-BBCC-467BB5BF1C70}" type="datetimeFigureOut">
              <a:rPr lang="en-GB" smtClean="0"/>
              <a:t>22/02/2022</a:t>
            </a:fld>
            <a:endParaRPr lang="en-GB"/>
          </a:p>
        </p:txBody>
      </p:sp>
      <p:sp>
        <p:nvSpPr>
          <p:cNvPr id="5" name="Footer Placeholder 4">
            <a:extLst>
              <a:ext uri="{FF2B5EF4-FFF2-40B4-BE49-F238E27FC236}">
                <a16:creationId xmlns:a16="http://schemas.microsoft.com/office/drawing/2014/main" id="{3BF11D84-8329-4521-9FD6-DDBA1287505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AA54843-50BC-40E2-8294-6CB8E2339C95}"/>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1531953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2EDA6-99D6-4C70-88E8-46A1E3EDD6F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28FFAEF-594E-42AC-ADD3-A8AA4E731D4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EA55E1E-0C2B-4AE7-8742-71F23E8F7FF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6FC8CD7-4A60-4FBE-93D9-2D49A4A58DC5}"/>
              </a:ext>
            </a:extLst>
          </p:cNvPr>
          <p:cNvSpPr>
            <a:spLocks noGrp="1"/>
          </p:cNvSpPr>
          <p:nvPr>
            <p:ph type="dt" sz="half" idx="10"/>
          </p:nvPr>
        </p:nvSpPr>
        <p:spPr/>
        <p:txBody>
          <a:bodyPr/>
          <a:lstStyle/>
          <a:p>
            <a:fld id="{775F4E84-A691-44AD-BBCC-467BB5BF1C70}" type="datetimeFigureOut">
              <a:rPr lang="en-GB" smtClean="0"/>
              <a:t>22/02/2022</a:t>
            </a:fld>
            <a:endParaRPr lang="en-GB"/>
          </a:p>
        </p:txBody>
      </p:sp>
      <p:sp>
        <p:nvSpPr>
          <p:cNvPr id="6" name="Footer Placeholder 5">
            <a:extLst>
              <a:ext uri="{FF2B5EF4-FFF2-40B4-BE49-F238E27FC236}">
                <a16:creationId xmlns:a16="http://schemas.microsoft.com/office/drawing/2014/main" id="{907F4709-CEC6-4BFB-A17B-623BABFE4FE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BA4E6B-897A-42FD-8651-56D114110B53}"/>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3292483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79052-B569-4413-911E-2B6DBF80482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353A05A-8426-4E84-A62D-9F7EE60A58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C990537-1278-458B-BE69-144C0BBB6EB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AD2B9D9-CB7E-4F75-ABCE-210D1AA985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B586C8D-CC6B-41C5-BFE4-435C87DF6C8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FB6620A-6AFA-4941-99ED-A936602E61F4}"/>
              </a:ext>
            </a:extLst>
          </p:cNvPr>
          <p:cNvSpPr>
            <a:spLocks noGrp="1"/>
          </p:cNvSpPr>
          <p:nvPr>
            <p:ph type="dt" sz="half" idx="10"/>
          </p:nvPr>
        </p:nvSpPr>
        <p:spPr/>
        <p:txBody>
          <a:bodyPr/>
          <a:lstStyle/>
          <a:p>
            <a:fld id="{775F4E84-A691-44AD-BBCC-467BB5BF1C70}" type="datetimeFigureOut">
              <a:rPr lang="en-GB" smtClean="0"/>
              <a:t>22/02/2022</a:t>
            </a:fld>
            <a:endParaRPr lang="en-GB"/>
          </a:p>
        </p:txBody>
      </p:sp>
      <p:sp>
        <p:nvSpPr>
          <p:cNvPr id="8" name="Footer Placeholder 7">
            <a:extLst>
              <a:ext uri="{FF2B5EF4-FFF2-40B4-BE49-F238E27FC236}">
                <a16:creationId xmlns:a16="http://schemas.microsoft.com/office/drawing/2014/main" id="{C8CDDB6C-F5FB-41DE-9146-6541703C841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36F33F1-C24B-4470-BAD3-6A86C583B809}"/>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1368769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67B0B-6CE5-4644-B260-668451DC15D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A8BAADA-C598-471A-BA50-D56209969B6E}"/>
              </a:ext>
            </a:extLst>
          </p:cNvPr>
          <p:cNvSpPr>
            <a:spLocks noGrp="1"/>
          </p:cNvSpPr>
          <p:nvPr>
            <p:ph type="dt" sz="half" idx="10"/>
          </p:nvPr>
        </p:nvSpPr>
        <p:spPr/>
        <p:txBody>
          <a:bodyPr/>
          <a:lstStyle/>
          <a:p>
            <a:fld id="{775F4E84-A691-44AD-BBCC-467BB5BF1C70}" type="datetimeFigureOut">
              <a:rPr lang="en-GB" smtClean="0"/>
              <a:t>22/02/2022</a:t>
            </a:fld>
            <a:endParaRPr lang="en-GB"/>
          </a:p>
        </p:txBody>
      </p:sp>
      <p:sp>
        <p:nvSpPr>
          <p:cNvPr id="4" name="Footer Placeholder 3">
            <a:extLst>
              <a:ext uri="{FF2B5EF4-FFF2-40B4-BE49-F238E27FC236}">
                <a16:creationId xmlns:a16="http://schemas.microsoft.com/office/drawing/2014/main" id="{7EB2E261-7AF4-4F91-A851-5C7D8B293DD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B011AF8-FC2C-4CCC-92A9-0D8447672B97}"/>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45209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73105F-DFB1-401E-8549-4033B4DDB7EA}"/>
              </a:ext>
            </a:extLst>
          </p:cNvPr>
          <p:cNvSpPr>
            <a:spLocks noGrp="1"/>
          </p:cNvSpPr>
          <p:nvPr>
            <p:ph type="dt" sz="half" idx="10"/>
          </p:nvPr>
        </p:nvSpPr>
        <p:spPr/>
        <p:txBody>
          <a:bodyPr/>
          <a:lstStyle/>
          <a:p>
            <a:fld id="{775F4E84-A691-44AD-BBCC-467BB5BF1C70}" type="datetimeFigureOut">
              <a:rPr lang="en-GB" smtClean="0"/>
              <a:t>22/02/2022</a:t>
            </a:fld>
            <a:endParaRPr lang="en-GB"/>
          </a:p>
        </p:txBody>
      </p:sp>
      <p:sp>
        <p:nvSpPr>
          <p:cNvPr id="3" name="Footer Placeholder 2">
            <a:extLst>
              <a:ext uri="{FF2B5EF4-FFF2-40B4-BE49-F238E27FC236}">
                <a16:creationId xmlns:a16="http://schemas.microsoft.com/office/drawing/2014/main" id="{5F2C6232-381E-45F5-BD44-779F2A7B3A8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9A2FFEE-9907-4C14-90F8-3F05AEE1B7FD}"/>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3713567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6EE31-E8C9-4016-BFAC-465A13B0F8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76100C-1DCE-4CA3-A475-A8023CD5FE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078C41C-55A7-442F-9056-ECED34FE29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258D8CD-9F25-499F-8089-C496F2FD3C0A}"/>
              </a:ext>
            </a:extLst>
          </p:cNvPr>
          <p:cNvSpPr>
            <a:spLocks noGrp="1"/>
          </p:cNvSpPr>
          <p:nvPr>
            <p:ph type="dt" sz="half" idx="10"/>
          </p:nvPr>
        </p:nvSpPr>
        <p:spPr/>
        <p:txBody>
          <a:bodyPr/>
          <a:lstStyle/>
          <a:p>
            <a:fld id="{775F4E84-A691-44AD-BBCC-467BB5BF1C70}" type="datetimeFigureOut">
              <a:rPr lang="en-GB" smtClean="0"/>
              <a:t>22/02/2022</a:t>
            </a:fld>
            <a:endParaRPr lang="en-GB"/>
          </a:p>
        </p:txBody>
      </p:sp>
      <p:sp>
        <p:nvSpPr>
          <p:cNvPr id="6" name="Footer Placeholder 5">
            <a:extLst>
              <a:ext uri="{FF2B5EF4-FFF2-40B4-BE49-F238E27FC236}">
                <a16:creationId xmlns:a16="http://schemas.microsoft.com/office/drawing/2014/main" id="{AF0F129E-9505-49E2-B02B-B32D7D3BCD9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093C170-B0DA-42F8-ABA2-423CBC012FF6}"/>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3818148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813CE-A648-4778-8885-C924F90A26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7244BC3-B2A8-4BEC-956A-2573CC8A7A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C9B58FC-C702-47D6-BCE8-EC2D4798F5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9FEB38B-AD48-4281-A988-3D8F3B1330A0}"/>
              </a:ext>
            </a:extLst>
          </p:cNvPr>
          <p:cNvSpPr>
            <a:spLocks noGrp="1"/>
          </p:cNvSpPr>
          <p:nvPr>
            <p:ph type="dt" sz="half" idx="10"/>
          </p:nvPr>
        </p:nvSpPr>
        <p:spPr/>
        <p:txBody>
          <a:bodyPr/>
          <a:lstStyle/>
          <a:p>
            <a:fld id="{775F4E84-A691-44AD-BBCC-467BB5BF1C70}" type="datetimeFigureOut">
              <a:rPr lang="en-GB" smtClean="0"/>
              <a:t>22/02/2022</a:t>
            </a:fld>
            <a:endParaRPr lang="en-GB"/>
          </a:p>
        </p:txBody>
      </p:sp>
      <p:sp>
        <p:nvSpPr>
          <p:cNvPr id="6" name="Footer Placeholder 5">
            <a:extLst>
              <a:ext uri="{FF2B5EF4-FFF2-40B4-BE49-F238E27FC236}">
                <a16:creationId xmlns:a16="http://schemas.microsoft.com/office/drawing/2014/main" id="{F71E4B7A-FF8F-410C-9F76-5EDFCFA9ECB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819872A-F10C-4697-90D3-CE54958549CE}"/>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2464184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C5344C-E062-4208-A008-27F2A5340E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BE28FFD-84ED-44D2-AFA8-09035F88BB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6598770-6024-43A4-A68D-F5296E3DA4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5F4E84-A691-44AD-BBCC-467BB5BF1C70}" type="datetimeFigureOut">
              <a:rPr lang="en-GB" smtClean="0"/>
              <a:t>22/02/2022</a:t>
            </a:fld>
            <a:endParaRPr lang="en-GB"/>
          </a:p>
        </p:txBody>
      </p:sp>
      <p:sp>
        <p:nvSpPr>
          <p:cNvPr id="5" name="Footer Placeholder 4">
            <a:extLst>
              <a:ext uri="{FF2B5EF4-FFF2-40B4-BE49-F238E27FC236}">
                <a16:creationId xmlns:a16="http://schemas.microsoft.com/office/drawing/2014/main" id="{BD57EBDC-9CB5-4160-922F-F891154D21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167CAC0-6316-4C65-8FD6-00B2E6A43B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7CECE7-DC43-43F9-A94D-711966BF7515}" type="slidenum">
              <a:rPr lang="en-GB" smtClean="0"/>
              <a:t>‹#›</a:t>
            </a:fld>
            <a:endParaRPr lang="en-GB"/>
          </a:p>
        </p:txBody>
      </p:sp>
    </p:spTree>
    <p:extLst>
      <p:ext uri="{BB962C8B-B14F-4D97-AF65-F5344CB8AC3E}">
        <p14:creationId xmlns:p14="http://schemas.microsoft.com/office/powerpoint/2010/main" val="3751137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riscv-non-isa/riscv-arch-test/blob/riscof-dev/spec/TestFormatSpec.adoc#431-required-pre-defined-macros" TargetMode="External"/><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gitlab.com/incoresemi/riscof-plugins/-/tree/master/sail_cSim#using-docker-with-this-plugin"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riscof.readthedocs.io/en/latest/cond_spec.html#cond-spec" TargetMode="External"/><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https://lh6.googleusercontent.com/xWdLcR3BkryTP0gAbvaeOi4PdnsVK_lVElLHeeTGH8ZkfQdlFyZ7NdEzbAa2PhZNoQmWJ894Pd5B-0oncfAfIhu5zDUS9NWtOfzf1lOFdv-CbqgBazidYDaEKNauiuUWl320WKu3=s0"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riscv.org/regulations/"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mailto:help@riscv.org"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hyperlink" Target="https://riscv.org/community/community-code-of-conduct/"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github.com/" TargetMode="External"/><Relationship Id="rId13" Type="http://schemas.openxmlformats.org/officeDocument/2006/relationships/hyperlink" Target="https://github.com/riscv/riscv-config/" TargetMode="External"/><Relationship Id="rId18" Type="http://schemas.openxmlformats.org/officeDocument/2006/relationships/hyperlink" Target="https://github.com/rems-project/riscv-isa-manual/blob/sail/release/riscv-spec-sail-draft.pdf" TargetMode="External"/><Relationship Id="rId3" Type="http://schemas.openxmlformats.org/officeDocument/2006/relationships/hyperlink" Target="mailto:allen.baum@esperantotech.com" TargetMode="External"/><Relationship Id="rId7" Type="http://schemas.openxmlformats.org/officeDocument/2006/relationships/hyperlink" Target="https://drive.google.com/drive/folders/1DemKMAD3D0Ka1MeESRoVCJipSrwiUlEs" TargetMode="External"/><Relationship Id="rId12" Type="http://schemas.openxmlformats.org/officeDocument/2006/relationships/hyperlink" Target="https://github.com/riscv-software-src/riscv_ctg" TargetMode="External"/><Relationship Id="rId17" Type="http://schemas.openxmlformats.org/officeDocument/2006/relationships/hyperlink" Target="https://github.com/rems-project/riscv-isa-manual/blob/sail/README.SAIL" TargetMode="External"/><Relationship Id="rId2" Type="http://schemas.openxmlformats.org/officeDocument/2006/relationships/notesSlide" Target="../notesSlides/notesSlide5.xml"/><Relationship Id="rId16" Type="http://schemas.openxmlformats.org/officeDocument/2006/relationships/hyperlink" Target="https://jira.riscv.org/projects/CSC/issues/CSC-1?filter=allopenissues" TargetMode="External"/><Relationship Id="rId20" Type="http://schemas.openxmlformats.org/officeDocument/2006/relationships/hyperlink" Target="https://us02web.zoom.us/rec/share/-XIYazzhIBbQoiZdarCfebdjxjDWiVhf-LxnuVrliN4Bc30yf17ztKkKDU4Og54b.fArPPqnuR-NiXpQU" TargetMode="External"/><Relationship Id="rId1" Type="http://schemas.openxmlformats.org/officeDocument/2006/relationships/slideLayout" Target="../slideLayouts/slideLayout2.xml"/><Relationship Id="rId6" Type="http://schemas.openxmlformats.org/officeDocument/2006/relationships/hyperlink" Target="https://sites.google.com/a/riscv.org/risc-v-staff/home/tech-groups-cal" TargetMode="External"/><Relationship Id="rId11" Type="http://schemas.openxmlformats.org/officeDocument/2006/relationships/hyperlink" Target="https://github.com/riscv-software-src/riscof/tree/master/docsr" TargetMode="External"/><Relationship Id="rId5" Type="http://schemas.openxmlformats.org/officeDocument/2006/relationships/hyperlink" Target="https://docs.google.com/spreadsheets/d/1L15_gHl5b2ApkcHVtpZyl4s_A7sgSrNN" TargetMode="External"/><Relationship Id="rId15" Type="http://schemas.openxmlformats.org/officeDocument/2006/relationships/hyperlink" Target="https://github.com/rems-project/sail-riscv/" TargetMode="External"/><Relationship Id="rId10" Type="http://schemas.openxmlformats.org/officeDocument/2006/relationships/hyperlink" Target="https://github.com/riscv/riscv-compliance/tree/master/doc/" TargetMode="External"/><Relationship Id="rId19" Type="http://schemas.openxmlformats.org/officeDocument/2006/relationships/hyperlink" Target="https://github.com/rems-project/riscv-isa-manual/blob/sail/release/riscv-privileged-sail-draft.pdf" TargetMode="External"/><Relationship Id="rId4" Type="http://schemas.openxmlformats.org/officeDocument/2006/relationships/hyperlink" Target="mailto:sig-arch-test@lists.riscv.org" TargetMode="External"/><Relationship Id="rId9" Type="http://schemas.openxmlformats.org/officeDocument/2006/relationships/hyperlink" Target="https://github.com/riscv-non-isa/riscv-arch-test" TargetMode="External"/><Relationship Id="rId14" Type="http://schemas.openxmlformats.org/officeDocument/2006/relationships/hyperlink" Target="https://github.com/riscv/sail-riscv/tree/master/doc"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0451E-73F8-46DE-9A04-E493ED4D9E5A}"/>
              </a:ext>
            </a:extLst>
          </p:cNvPr>
          <p:cNvSpPr>
            <a:spLocks noGrp="1"/>
          </p:cNvSpPr>
          <p:nvPr>
            <p:ph type="ctrTitle"/>
          </p:nvPr>
        </p:nvSpPr>
        <p:spPr/>
        <p:txBody>
          <a:bodyPr>
            <a:normAutofit/>
          </a:bodyPr>
          <a:lstStyle/>
          <a:p>
            <a:r>
              <a:rPr lang="en-GB" dirty="0"/>
              <a:t>Architectural Test SIG</a:t>
            </a:r>
            <a:br>
              <a:rPr lang="en-GB" dirty="0"/>
            </a:br>
            <a:r>
              <a:rPr lang="en-GB" dirty="0"/>
              <a:t>Call –Minutes</a:t>
            </a:r>
          </a:p>
        </p:txBody>
      </p:sp>
      <p:sp>
        <p:nvSpPr>
          <p:cNvPr id="3" name="Subtitle 2">
            <a:extLst>
              <a:ext uri="{FF2B5EF4-FFF2-40B4-BE49-F238E27FC236}">
                <a16:creationId xmlns:a16="http://schemas.microsoft.com/office/drawing/2014/main" id="{437E35AF-ACBC-4DC0-9520-859DFD904A3F}"/>
              </a:ext>
            </a:extLst>
          </p:cNvPr>
          <p:cNvSpPr>
            <a:spLocks noGrp="1"/>
          </p:cNvSpPr>
          <p:nvPr>
            <p:ph type="subTitle" idx="1"/>
          </p:nvPr>
        </p:nvSpPr>
        <p:spPr>
          <a:xfrm>
            <a:off x="1524000" y="3602037"/>
            <a:ext cx="9144000" cy="2880955"/>
          </a:xfrm>
        </p:spPr>
        <p:txBody>
          <a:bodyPr>
            <a:normAutofit/>
          </a:bodyPr>
          <a:lstStyle/>
          <a:p>
            <a:r>
              <a:rPr lang="en-US" dirty="0" err="1">
                <a:sym typeface="Wingdings" pitchFamily="2" charset="2"/>
              </a:rPr>
              <a:t>Thur</a:t>
            </a:r>
            <a:r>
              <a:rPr lang="en-US" dirty="0">
                <a:sym typeface="Wingdings" pitchFamily="2" charset="2"/>
              </a:rPr>
              <a:t>, 24Mar2022 8am Pacific   </a:t>
            </a:r>
            <a:r>
              <a:rPr lang="en-US" dirty="0">
                <a:solidFill>
                  <a:srgbClr val="FF0000"/>
                </a:solidFill>
                <a:sym typeface="Wingdings" pitchFamily="2" charset="2"/>
              </a:rPr>
              <a:t>Daylight </a:t>
            </a:r>
            <a:r>
              <a:rPr lang="en-US" dirty="0">
                <a:sym typeface="Wingdings" pitchFamily="2" charset="2"/>
              </a:rPr>
              <a:t> Time</a:t>
            </a:r>
          </a:p>
          <a:p>
            <a:endParaRPr lang="en-US" dirty="0">
              <a:sym typeface="Wingdings" pitchFamily="2" charset="2"/>
            </a:endParaRPr>
          </a:p>
          <a:p>
            <a:r>
              <a:rPr lang="en-US" dirty="0">
                <a:sym typeface="Wingdings" pitchFamily="2" charset="2"/>
              </a:rPr>
              <a:t>See slide 7 for agenda</a:t>
            </a:r>
          </a:p>
        </p:txBody>
      </p:sp>
    </p:spTree>
    <p:extLst>
      <p:ext uri="{BB962C8B-B14F-4D97-AF65-F5344CB8AC3E}">
        <p14:creationId xmlns:p14="http://schemas.microsoft.com/office/powerpoint/2010/main" val="4097951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BACKUP</a:t>
            </a:r>
          </a:p>
        </p:txBody>
      </p:sp>
      <p:sp>
        <p:nvSpPr>
          <p:cNvPr id="8" name="Content Placeholder 7">
            <a:extLst>
              <a:ext uri="{FF2B5EF4-FFF2-40B4-BE49-F238E27FC236}">
                <a16:creationId xmlns:a16="http://schemas.microsoft.com/office/drawing/2014/main" id="{C94CDEBB-998B-0E4A-919A-FB048186072E}"/>
              </a:ext>
            </a:extLst>
          </p:cNvPr>
          <p:cNvSpPr>
            <a:spLocks noGrp="1"/>
          </p:cNvSpPr>
          <p:nvPr>
            <p:ph sz="half" idx="2"/>
          </p:nvPr>
        </p:nvSpPr>
        <p:spPr>
          <a:xfrm>
            <a:off x="228601" y="1050852"/>
            <a:ext cx="11720244" cy="5791199"/>
          </a:xfrm>
        </p:spPr>
        <p:txBody>
          <a:bodyPr>
            <a:normAutofit/>
          </a:bodyPr>
          <a:lstStyle/>
          <a:p>
            <a:pPr fontAlgn="base"/>
            <a:endParaRPr lang="en-US" sz="2200" i="1" dirty="0"/>
          </a:p>
        </p:txBody>
      </p:sp>
    </p:spTree>
    <p:extLst>
      <p:ext uri="{BB962C8B-B14F-4D97-AF65-F5344CB8AC3E}">
        <p14:creationId xmlns:p14="http://schemas.microsoft.com/office/powerpoint/2010/main" val="2310536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Issue #233</a:t>
            </a:r>
          </a:p>
        </p:txBody>
      </p:sp>
      <p:sp>
        <p:nvSpPr>
          <p:cNvPr id="8" name="Content Placeholder 7">
            <a:extLst>
              <a:ext uri="{FF2B5EF4-FFF2-40B4-BE49-F238E27FC236}">
                <a16:creationId xmlns:a16="http://schemas.microsoft.com/office/drawing/2014/main" id="{C94CDEBB-998B-0E4A-919A-FB048186072E}"/>
              </a:ext>
            </a:extLst>
          </p:cNvPr>
          <p:cNvSpPr>
            <a:spLocks noGrp="1"/>
          </p:cNvSpPr>
          <p:nvPr>
            <p:ph sz="half" idx="2"/>
          </p:nvPr>
        </p:nvSpPr>
        <p:spPr>
          <a:xfrm>
            <a:off x="228601" y="1050852"/>
            <a:ext cx="11720244" cy="5791199"/>
          </a:xfrm>
        </p:spPr>
        <p:txBody>
          <a:bodyPr>
            <a:normAutofit/>
          </a:bodyPr>
          <a:lstStyle/>
          <a:p>
            <a:pPr fontAlgn="base"/>
            <a:r>
              <a:rPr lang="en-US" dirty="0"/>
              <a:t>The latest version of the toolchain expects </a:t>
            </a:r>
            <a:r>
              <a:rPr lang="en-US" sz="2400" dirty="0"/>
              <a:t>_</a:t>
            </a:r>
            <a:r>
              <a:rPr lang="en-US" sz="2400" dirty="0" err="1"/>
              <a:t>Zicsr</a:t>
            </a:r>
            <a:r>
              <a:rPr lang="en-US" dirty="0"/>
              <a:t> to be present in the </a:t>
            </a:r>
            <a:r>
              <a:rPr lang="en-US" sz="2400" dirty="0"/>
              <a:t>march</a:t>
            </a:r>
            <a:r>
              <a:rPr lang="en-US" dirty="0"/>
              <a:t> argument for tests which execute </a:t>
            </a:r>
            <a:r>
              <a:rPr lang="en-US" sz="2400" dirty="0" err="1"/>
              <a:t>csr</a:t>
            </a:r>
            <a:r>
              <a:rPr lang="en-US" sz="2400" dirty="0"/>
              <a:t>*</a:t>
            </a:r>
            <a:r>
              <a:rPr lang="en-US" dirty="0"/>
              <a:t> instructions. The current tests do not include this extension in the argument to the </a:t>
            </a:r>
            <a:r>
              <a:rPr lang="en-US" sz="2400" dirty="0"/>
              <a:t>RVTEST_ISA</a:t>
            </a:r>
            <a:r>
              <a:rPr lang="en-US" dirty="0"/>
              <a:t> macro. Any test which needs to include the trap handler (via the </a:t>
            </a:r>
            <a:r>
              <a:rPr lang="en-US" sz="2400" dirty="0" err="1"/>
              <a:t>rvtest_mtrap_routine</a:t>
            </a:r>
            <a:r>
              <a:rPr lang="en-US" dirty="0"/>
              <a:t>) conditionally or unconditionally will have to be updated according to the definition </a:t>
            </a:r>
            <a:r>
              <a:rPr lang="en-US" dirty="0">
                <a:hlinkClick r:id="rId3"/>
              </a:rPr>
              <a:t>here</a:t>
            </a:r>
            <a:r>
              <a:rPr lang="en-US" dirty="0"/>
              <a:t>.</a:t>
            </a:r>
          </a:p>
          <a:p>
            <a:pPr fontAlgn="base"/>
            <a:r>
              <a:rPr lang="en-US" dirty="0"/>
              <a:t>Another solution would be to have a policy to include </a:t>
            </a:r>
            <a:r>
              <a:rPr lang="en-US" sz="2400" dirty="0" err="1"/>
              <a:t>zicsr</a:t>
            </a:r>
            <a:r>
              <a:rPr lang="en-US" dirty="0"/>
              <a:t> in the march string always(if it is present in the </a:t>
            </a:r>
            <a:r>
              <a:rPr lang="en-US" dirty="0" err="1"/>
              <a:t>isa</a:t>
            </a:r>
            <a:r>
              <a:rPr lang="en-US" dirty="0"/>
              <a:t> of input </a:t>
            </a:r>
            <a:r>
              <a:rPr lang="en-US" dirty="0" err="1"/>
              <a:t>yaml</a:t>
            </a:r>
            <a:r>
              <a:rPr lang="en-US" dirty="0"/>
              <a:t>). This would also allow the boot code to contain </a:t>
            </a:r>
            <a:r>
              <a:rPr lang="en-US" dirty="0" err="1"/>
              <a:t>csr</a:t>
            </a:r>
            <a:r>
              <a:rPr lang="en-US" dirty="0"/>
              <a:t> instructions. That way the tests may or may not have the </a:t>
            </a:r>
            <a:r>
              <a:rPr lang="en-US" sz="2400" dirty="0" err="1"/>
              <a:t>Zicsr</a:t>
            </a:r>
            <a:r>
              <a:rPr lang="en-US" dirty="0"/>
              <a:t> explicitly set in the </a:t>
            </a:r>
            <a:r>
              <a:rPr lang="en-US" sz="2400" dirty="0"/>
              <a:t>RVTEST_ISA</a:t>
            </a:r>
            <a:r>
              <a:rPr lang="en-US" dirty="0"/>
              <a:t> string.</a:t>
            </a:r>
          </a:p>
          <a:p>
            <a:pPr fontAlgn="base"/>
            <a:r>
              <a:rPr lang="en-US" dirty="0"/>
              <a:t>The </a:t>
            </a:r>
            <a:r>
              <a:rPr lang="en-US" sz="2400" dirty="0"/>
              <a:t>check</a:t>
            </a:r>
            <a:r>
              <a:rPr lang="en-US" dirty="0"/>
              <a:t> statements in the </a:t>
            </a:r>
            <a:r>
              <a:rPr lang="en-US" sz="2400" dirty="0"/>
              <a:t>RVTEST_CASE</a:t>
            </a:r>
            <a:r>
              <a:rPr lang="en-US" dirty="0"/>
              <a:t> macro drive the conditions for choosing a test. The </a:t>
            </a:r>
            <a:r>
              <a:rPr lang="en-US" sz="2400" dirty="0"/>
              <a:t>RVTEST_ISA</a:t>
            </a:r>
            <a:r>
              <a:rPr lang="en-US" dirty="0"/>
              <a:t> macro is just a indication of the string which should be passed to the </a:t>
            </a:r>
            <a:r>
              <a:rPr lang="en-US" sz="2400" dirty="0"/>
              <a:t>march</a:t>
            </a:r>
            <a:r>
              <a:rPr lang="en-US" dirty="0"/>
              <a:t> argument of </a:t>
            </a:r>
            <a:r>
              <a:rPr lang="en-US" dirty="0" err="1"/>
              <a:t>gcc</a:t>
            </a:r>
            <a:r>
              <a:rPr lang="en-US" dirty="0"/>
              <a:t> while compiling. Adding </a:t>
            </a:r>
            <a:r>
              <a:rPr lang="en-US" sz="2400" dirty="0" err="1"/>
              <a:t>Zicsr</a:t>
            </a:r>
            <a:r>
              <a:rPr lang="en-US" dirty="0"/>
              <a:t> will not affect the test filtering in any way.</a:t>
            </a:r>
            <a:endParaRPr lang="en-US" sz="2200" i="1" dirty="0"/>
          </a:p>
        </p:txBody>
      </p:sp>
    </p:spTree>
    <p:extLst>
      <p:ext uri="{BB962C8B-B14F-4D97-AF65-F5344CB8AC3E}">
        <p14:creationId xmlns:p14="http://schemas.microsoft.com/office/powerpoint/2010/main" val="1567131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Issue #233</a:t>
            </a:r>
          </a:p>
        </p:txBody>
      </p:sp>
    </p:spTree>
    <p:extLst>
      <p:ext uri="{BB962C8B-B14F-4D97-AF65-F5344CB8AC3E}">
        <p14:creationId xmlns:p14="http://schemas.microsoft.com/office/powerpoint/2010/main" val="3591048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5" name="Group 644">
            <a:extLst>
              <a:ext uri="{FF2B5EF4-FFF2-40B4-BE49-F238E27FC236}">
                <a16:creationId xmlns:a16="http://schemas.microsoft.com/office/drawing/2014/main" id="{685A3DE5-9CE1-6F4F-8C37-71D763F96223}"/>
              </a:ext>
            </a:extLst>
          </p:cNvPr>
          <p:cNvGrpSpPr/>
          <p:nvPr/>
        </p:nvGrpSpPr>
        <p:grpSpPr>
          <a:xfrm>
            <a:off x="2497290" y="3732637"/>
            <a:ext cx="998973" cy="1226232"/>
            <a:chOff x="4705336" y="2530311"/>
            <a:chExt cx="1144493" cy="1226232"/>
          </a:xfrm>
        </p:grpSpPr>
        <p:sp>
          <p:nvSpPr>
            <p:cNvPr id="646" name="Rectangle 645">
              <a:extLst>
                <a:ext uri="{FF2B5EF4-FFF2-40B4-BE49-F238E27FC236}">
                  <a16:creationId xmlns:a16="http://schemas.microsoft.com/office/drawing/2014/main" id="{FD890DB4-54DD-1541-A8DE-CD7420599381}"/>
                </a:ext>
              </a:extLst>
            </p:cNvPr>
            <p:cNvSpPr/>
            <p:nvPr/>
          </p:nvSpPr>
          <p:spPr>
            <a:xfrm>
              <a:off x="4883024" y="2530311"/>
              <a:ext cx="966805" cy="98821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FLD_RNG</a:t>
              </a:r>
            </a:p>
          </p:txBody>
        </p:sp>
        <p:sp>
          <p:nvSpPr>
            <p:cNvPr id="647" name="Rectangle 646">
              <a:extLst>
                <a:ext uri="{FF2B5EF4-FFF2-40B4-BE49-F238E27FC236}">
                  <a16:creationId xmlns:a16="http://schemas.microsoft.com/office/drawing/2014/main" id="{CD315FC8-CC9E-9648-9384-C5694FCCDF61}"/>
                </a:ext>
              </a:extLst>
            </p:cNvPr>
            <p:cNvSpPr/>
            <p:nvPr/>
          </p:nvSpPr>
          <p:spPr>
            <a:xfrm>
              <a:off x="4789611" y="2700048"/>
              <a:ext cx="972756" cy="92875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FLD_RNG</a:t>
              </a:r>
            </a:p>
          </p:txBody>
        </p:sp>
        <p:sp>
          <p:nvSpPr>
            <p:cNvPr id="648" name="Rectangle 647">
              <a:extLst>
                <a:ext uri="{FF2B5EF4-FFF2-40B4-BE49-F238E27FC236}">
                  <a16:creationId xmlns:a16="http://schemas.microsoft.com/office/drawing/2014/main" id="{EF7EB8B9-86D4-4B48-A53F-A33BC98F35C4}"/>
                </a:ext>
              </a:extLst>
            </p:cNvPr>
            <p:cNvSpPr/>
            <p:nvPr/>
          </p:nvSpPr>
          <p:spPr>
            <a:xfrm>
              <a:off x="4705336" y="2861861"/>
              <a:ext cx="972755" cy="89468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FLD_RNG</a:t>
              </a:r>
            </a:p>
          </p:txBody>
        </p:sp>
        <p:sp>
          <p:nvSpPr>
            <p:cNvPr id="649" name="Rectangle 648">
              <a:extLst>
                <a:ext uri="{FF2B5EF4-FFF2-40B4-BE49-F238E27FC236}">
                  <a16:creationId xmlns:a16="http://schemas.microsoft.com/office/drawing/2014/main" id="{6D19C3CC-DF51-1F41-B102-20B7DF455887}"/>
                </a:ext>
              </a:extLst>
            </p:cNvPr>
            <p:cNvSpPr/>
            <p:nvPr/>
          </p:nvSpPr>
          <p:spPr>
            <a:xfrm>
              <a:off x="4814880" y="3038387"/>
              <a:ext cx="770464" cy="294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Int64</a:t>
              </a:r>
            </a:p>
            <a:p>
              <a:pPr algn="ctr"/>
              <a:r>
                <a:rPr lang="en-US" sz="1200" dirty="0" err="1">
                  <a:solidFill>
                    <a:schemeClr val="tx1"/>
                  </a:solidFill>
                </a:rPr>
                <a:t>rng_hi</a:t>
              </a:r>
              <a:endParaRPr lang="en-US" sz="1200" dirty="0">
                <a:solidFill>
                  <a:schemeClr val="tx1"/>
                </a:solidFill>
              </a:endParaRPr>
            </a:p>
          </p:txBody>
        </p:sp>
        <p:sp>
          <p:nvSpPr>
            <p:cNvPr id="650" name="Rectangle 649">
              <a:extLst>
                <a:ext uri="{FF2B5EF4-FFF2-40B4-BE49-F238E27FC236}">
                  <a16:creationId xmlns:a16="http://schemas.microsoft.com/office/drawing/2014/main" id="{8AE36510-75C3-7447-8581-B0A32D19E64E}"/>
                </a:ext>
              </a:extLst>
            </p:cNvPr>
            <p:cNvSpPr/>
            <p:nvPr/>
          </p:nvSpPr>
          <p:spPr>
            <a:xfrm>
              <a:off x="4814880" y="3340001"/>
              <a:ext cx="770464" cy="3576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Int64</a:t>
              </a:r>
            </a:p>
            <a:p>
              <a:pPr algn="ctr"/>
              <a:r>
                <a:rPr lang="en-US" sz="1200" dirty="0" err="1">
                  <a:solidFill>
                    <a:schemeClr val="tx1"/>
                  </a:solidFill>
                </a:rPr>
                <a:t>rng_lo</a:t>
              </a:r>
              <a:endParaRPr lang="en-US" sz="1200" dirty="0">
                <a:solidFill>
                  <a:schemeClr val="tx1"/>
                </a:solidFill>
              </a:endParaRPr>
            </a:p>
          </p:txBody>
        </p:sp>
      </p:grpSp>
      <p:sp>
        <p:nvSpPr>
          <p:cNvPr id="384" name="Rectangle 383">
            <a:extLst>
              <a:ext uri="{FF2B5EF4-FFF2-40B4-BE49-F238E27FC236}">
                <a16:creationId xmlns:a16="http://schemas.microsoft.com/office/drawing/2014/main" id="{3D8ED978-3691-5545-BAC8-24258D3CFED0}"/>
              </a:ext>
            </a:extLst>
          </p:cNvPr>
          <p:cNvSpPr/>
          <p:nvPr/>
        </p:nvSpPr>
        <p:spPr>
          <a:xfrm>
            <a:off x="6459635" y="2542700"/>
            <a:ext cx="2358208" cy="168681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solidFill>
                  <a:schemeClr val="tx1"/>
                </a:solidFill>
              </a:rPr>
              <a:t>union</a:t>
            </a:r>
          </a:p>
        </p:txBody>
      </p:sp>
      <p:sp>
        <p:nvSpPr>
          <p:cNvPr id="16" name="Rectangle 15">
            <a:extLst>
              <a:ext uri="{FF2B5EF4-FFF2-40B4-BE49-F238E27FC236}">
                <a16:creationId xmlns:a16="http://schemas.microsoft.com/office/drawing/2014/main" id="{5236A0FE-46E4-F343-A65B-E3D6BAEDBA74}"/>
              </a:ext>
            </a:extLst>
          </p:cNvPr>
          <p:cNvSpPr/>
          <p:nvPr/>
        </p:nvSpPr>
        <p:spPr>
          <a:xfrm>
            <a:off x="493425" y="1078536"/>
            <a:ext cx="1157933" cy="483415"/>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List</a:t>
            </a:r>
          </a:p>
          <a:p>
            <a:pPr algn="ctr"/>
            <a:r>
              <a:rPr lang="en-US" sz="1200" dirty="0">
                <a:solidFill>
                  <a:schemeClr val="tx1"/>
                </a:solidFill>
              </a:rPr>
              <a:t>CSR_STRUCT</a:t>
            </a:r>
          </a:p>
        </p:txBody>
      </p:sp>
      <p:grpSp>
        <p:nvGrpSpPr>
          <p:cNvPr id="27" name="Group 26">
            <a:extLst>
              <a:ext uri="{FF2B5EF4-FFF2-40B4-BE49-F238E27FC236}">
                <a16:creationId xmlns:a16="http://schemas.microsoft.com/office/drawing/2014/main" id="{3DD42570-0EED-C64F-9B0D-E0D5E18674B8}"/>
              </a:ext>
            </a:extLst>
          </p:cNvPr>
          <p:cNvGrpSpPr/>
          <p:nvPr/>
        </p:nvGrpSpPr>
        <p:grpSpPr>
          <a:xfrm>
            <a:off x="9736311" y="5608421"/>
            <a:ext cx="669188" cy="933544"/>
            <a:chOff x="9811262" y="2175341"/>
            <a:chExt cx="669188" cy="933544"/>
          </a:xfrm>
        </p:grpSpPr>
        <p:sp>
          <p:nvSpPr>
            <p:cNvPr id="5" name="Rectangle 4">
              <a:extLst>
                <a:ext uri="{FF2B5EF4-FFF2-40B4-BE49-F238E27FC236}">
                  <a16:creationId xmlns:a16="http://schemas.microsoft.com/office/drawing/2014/main" id="{55CDB646-D17B-9148-8039-FEE4E4F36CC0}"/>
                </a:ext>
              </a:extLst>
            </p:cNvPr>
            <p:cNvSpPr/>
            <p:nvPr/>
          </p:nvSpPr>
          <p:spPr>
            <a:xfrm>
              <a:off x="9811263" y="2857425"/>
              <a:ext cx="669187" cy="25146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solidFill>
                    <a:schemeClr val="tx1"/>
                  </a:solidFill>
                </a:rPr>
                <a:t>union</a:t>
              </a:r>
            </a:p>
          </p:txBody>
        </p:sp>
        <p:sp>
          <p:nvSpPr>
            <p:cNvPr id="6" name="Rectangle 5">
              <a:extLst>
                <a:ext uri="{FF2B5EF4-FFF2-40B4-BE49-F238E27FC236}">
                  <a16:creationId xmlns:a16="http://schemas.microsoft.com/office/drawing/2014/main" id="{DC5BDA1D-BFC6-2042-8993-F35684DCE770}"/>
                </a:ext>
              </a:extLst>
            </p:cNvPr>
            <p:cNvSpPr/>
            <p:nvPr/>
          </p:nvSpPr>
          <p:spPr>
            <a:xfrm>
              <a:off x="9811263" y="2587049"/>
              <a:ext cx="669187" cy="27037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solidFill>
                    <a:schemeClr val="tx1"/>
                  </a:solidFill>
                </a:rPr>
                <a:t>struct</a:t>
              </a:r>
            </a:p>
          </p:txBody>
        </p:sp>
        <p:sp>
          <p:nvSpPr>
            <p:cNvPr id="7" name="Rectangle 6">
              <a:extLst>
                <a:ext uri="{FF2B5EF4-FFF2-40B4-BE49-F238E27FC236}">
                  <a16:creationId xmlns:a16="http://schemas.microsoft.com/office/drawing/2014/main" id="{B1F36A39-51BB-5444-9DF0-22666DC00F23}"/>
                </a:ext>
              </a:extLst>
            </p:cNvPr>
            <p:cNvSpPr/>
            <p:nvPr/>
          </p:nvSpPr>
          <p:spPr>
            <a:xfrm>
              <a:off x="9811263" y="2386768"/>
              <a:ext cx="669187" cy="200281"/>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List()</a:t>
              </a:r>
            </a:p>
          </p:txBody>
        </p:sp>
        <p:sp>
          <p:nvSpPr>
            <p:cNvPr id="26" name="Rectangle 25">
              <a:extLst>
                <a:ext uri="{FF2B5EF4-FFF2-40B4-BE49-F238E27FC236}">
                  <a16:creationId xmlns:a16="http://schemas.microsoft.com/office/drawing/2014/main" id="{28478EA6-4F63-2342-A735-388980E87860}"/>
                </a:ext>
              </a:extLst>
            </p:cNvPr>
            <p:cNvSpPr/>
            <p:nvPr/>
          </p:nvSpPr>
          <p:spPr>
            <a:xfrm>
              <a:off x="9811262" y="2175341"/>
              <a:ext cx="669187" cy="20116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native</a:t>
              </a:r>
            </a:p>
          </p:txBody>
        </p:sp>
      </p:grpSp>
      <p:grpSp>
        <p:nvGrpSpPr>
          <p:cNvPr id="573" name="Group 572">
            <a:extLst>
              <a:ext uri="{FF2B5EF4-FFF2-40B4-BE49-F238E27FC236}">
                <a16:creationId xmlns:a16="http://schemas.microsoft.com/office/drawing/2014/main" id="{3565AAE7-D9CE-9B4C-9384-C18259BEF042}"/>
              </a:ext>
            </a:extLst>
          </p:cNvPr>
          <p:cNvGrpSpPr/>
          <p:nvPr/>
        </p:nvGrpSpPr>
        <p:grpSpPr>
          <a:xfrm>
            <a:off x="2295818" y="632736"/>
            <a:ext cx="1126347" cy="1915617"/>
            <a:chOff x="2295818" y="371482"/>
            <a:chExt cx="1126347" cy="1915617"/>
          </a:xfrm>
        </p:grpSpPr>
        <p:sp>
          <p:nvSpPr>
            <p:cNvPr id="43" name="Rectangle 42">
              <a:extLst>
                <a:ext uri="{FF2B5EF4-FFF2-40B4-BE49-F238E27FC236}">
                  <a16:creationId xmlns:a16="http://schemas.microsoft.com/office/drawing/2014/main" id="{97B69717-7067-1E4B-9FEF-852F5222336E}"/>
                </a:ext>
              </a:extLst>
            </p:cNvPr>
            <p:cNvSpPr/>
            <p:nvPr/>
          </p:nvSpPr>
          <p:spPr>
            <a:xfrm>
              <a:off x="2520122" y="371482"/>
              <a:ext cx="902043" cy="166793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CSR_STRUCT</a:t>
              </a:r>
            </a:p>
          </p:txBody>
        </p:sp>
        <p:sp>
          <p:nvSpPr>
            <p:cNvPr id="42" name="Rectangle 41">
              <a:extLst>
                <a:ext uri="{FF2B5EF4-FFF2-40B4-BE49-F238E27FC236}">
                  <a16:creationId xmlns:a16="http://schemas.microsoft.com/office/drawing/2014/main" id="{A503D3A6-852F-4941-B758-466496D93D5F}"/>
                </a:ext>
              </a:extLst>
            </p:cNvPr>
            <p:cNvSpPr/>
            <p:nvPr/>
          </p:nvSpPr>
          <p:spPr>
            <a:xfrm>
              <a:off x="2411147" y="487352"/>
              <a:ext cx="902043" cy="166793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CSR_STRUCT</a:t>
              </a:r>
            </a:p>
          </p:txBody>
        </p:sp>
        <p:sp>
          <p:nvSpPr>
            <p:cNvPr id="9" name="Rectangle 8">
              <a:extLst>
                <a:ext uri="{FF2B5EF4-FFF2-40B4-BE49-F238E27FC236}">
                  <a16:creationId xmlns:a16="http://schemas.microsoft.com/office/drawing/2014/main" id="{ACBEC066-6904-1F44-9481-174E04BC21F0}"/>
                </a:ext>
              </a:extLst>
            </p:cNvPr>
            <p:cNvSpPr/>
            <p:nvPr/>
          </p:nvSpPr>
          <p:spPr>
            <a:xfrm>
              <a:off x="2295818" y="619163"/>
              <a:ext cx="902043" cy="166793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CSR_STRUCT</a:t>
              </a:r>
            </a:p>
          </p:txBody>
        </p:sp>
        <p:sp>
          <p:nvSpPr>
            <p:cNvPr id="10" name="Rectangle 9">
              <a:extLst>
                <a:ext uri="{FF2B5EF4-FFF2-40B4-BE49-F238E27FC236}">
                  <a16:creationId xmlns:a16="http://schemas.microsoft.com/office/drawing/2014/main" id="{0A890C4B-90F9-6D4B-B843-F52FBF7BB4B3}"/>
                </a:ext>
              </a:extLst>
            </p:cNvPr>
            <p:cNvSpPr/>
            <p:nvPr/>
          </p:nvSpPr>
          <p:spPr>
            <a:xfrm>
              <a:off x="2373794" y="821404"/>
              <a:ext cx="728557"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Bitfld64</a:t>
              </a:r>
            </a:p>
            <a:p>
              <a:pPr algn="ctr"/>
              <a:r>
                <a:rPr lang="en-US" sz="1200" dirty="0">
                  <a:solidFill>
                    <a:schemeClr val="tx1"/>
                  </a:solidFill>
                </a:rPr>
                <a:t> reset</a:t>
              </a:r>
            </a:p>
          </p:txBody>
        </p:sp>
        <p:sp>
          <p:nvSpPr>
            <p:cNvPr id="23" name="Rectangle 22">
              <a:extLst>
                <a:ext uri="{FF2B5EF4-FFF2-40B4-BE49-F238E27FC236}">
                  <a16:creationId xmlns:a16="http://schemas.microsoft.com/office/drawing/2014/main" id="{F1409791-061A-C240-82D9-70833A91F9B1}"/>
                </a:ext>
              </a:extLst>
            </p:cNvPr>
            <p:cNvSpPr/>
            <p:nvPr/>
          </p:nvSpPr>
          <p:spPr>
            <a:xfrm>
              <a:off x="2366169" y="1170145"/>
              <a:ext cx="728559"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int12</a:t>
              </a:r>
            </a:p>
            <a:p>
              <a:pPr algn="ctr"/>
              <a:r>
                <a:rPr lang="en-US" sz="1200" dirty="0">
                  <a:solidFill>
                    <a:schemeClr val="tx1"/>
                  </a:solidFill>
                </a:rPr>
                <a:t>CSR_NUM</a:t>
              </a:r>
            </a:p>
          </p:txBody>
        </p:sp>
        <p:sp>
          <p:nvSpPr>
            <p:cNvPr id="33" name="Rectangle 32">
              <a:extLst>
                <a:ext uri="{FF2B5EF4-FFF2-40B4-BE49-F238E27FC236}">
                  <a16:creationId xmlns:a16="http://schemas.microsoft.com/office/drawing/2014/main" id="{ED731ECC-9021-4748-9C48-DE4536B372AA}"/>
                </a:ext>
              </a:extLst>
            </p:cNvPr>
            <p:cNvSpPr/>
            <p:nvPr/>
          </p:nvSpPr>
          <p:spPr>
            <a:xfrm>
              <a:off x="2366169" y="1527696"/>
              <a:ext cx="736182" cy="351047"/>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r>
                <a:rPr lang="en-US" sz="1200" dirty="0">
                  <a:solidFill>
                    <a:schemeClr val="tx1"/>
                  </a:solidFill>
                </a:rPr>
                <a:t>List</a:t>
              </a:r>
            </a:p>
            <a:p>
              <a:pPr algn="ctr"/>
              <a:r>
                <a:rPr lang="en-US" sz="1050" dirty="0">
                  <a:solidFill>
                    <a:schemeClr val="tx1"/>
                  </a:solidFill>
                </a:rPr>
                <a:t>CSR_FMT</a:t>
              </a:r>
            </a:p>
          </p:txBody>
        </p:sp>
        <p:sp>
          <p:nvSpPr>
            <p:cNvPr id="120" name="Rectangle 119">
              <a:extLst>
                <a:ext uri="{FF2B5EF4-FFF2-40B4-BE49-F238E27FC236}">
                  <a16:creationId xmlns:a16="http://schemas.microsoft.com/office/drawing/2014/main" id="{9BDF1DC7-DAE7-664E-A2B5-0999941E805C}"/>
                </a:ext>
              </a:extLst>
            </p:cNvPr>
            <p:cNvSpPr/>
            <p:nvPr/>
          </p:nvSpPr>
          <p:spPr>
            <a:xfrm>
              <a:off x="2373794" y="1888853"/>
              <a:ext cx="720934" cy="34874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List</a:t>
              </a:r>
            </a:p>
            <a:p>
              <a:pPr algn="ctr"/>
              <a:r>
                <a:rPr lang="en-US" sz="1050" dirty="0">
                  <a:solidFill>
                    <a:schemeClr val="tx1"/>
                  </a:solidFill>
                </a:rPr>
                <a:t>DEP_ELE</a:t>
              </a:r>
            </a:p>
          </p:txBody>
        </p:sp>
      </p:grpSp>
      <p:grpSp>
        <p:nvGrpSpPr>
          <p:cNvPr id="122" name="Group 121">
            <a:extLst>
              <a:ext uri="{FF2B5EF4-FFF2-40B4-BE49-F238E27FC236}">
                <a16:creationId xmlns:a16="http://schemas.microsoft.com/office/drawing/2014/main" id="{6825D107-4C2C-5643-9267-96E12CB9057A}"/>
              </a:ext>
            </a:extLst>
          </p:cNvPr>
          <p:cNvGrpSpPr/>
          <p:nvPr/>
        </p:nvGrpSpPr>
        <p:grpSpPr>
          <a:xfrm>
            <a:off x="663451" y="3304530"/>
            <a:ext cx="965365" cy="1984048"/>
            <a:chOff x="7282612" y="656614"/>
            <a:chExt cx="889618" cy="1984048"/>
          </a:xfrm>
        </p:grpSpPr>
        <p:sp>
          <p:nvSpPr>
            <p:cNvPr id="123" name="Rectangle 122">
              <a:extLst>
                <a:ext uri="{FF2B5EF4-FFF2-40B4-BE49-F238E27FC236}">
                  <a16:creationId xmlns:a16="http://schemas.microsoft.com/office/drawing/2014/main" id="{251D2E14-ED40-B942-9D94-DCDD4073C35D}"/>
                </a:ext>
              </a:extLst>
            </p:cNvPr>
            <p:cNvSpPr/>
            <p:nvPr/>
          </p:nvSpPr>
          <p:spPr>
            <a:xfrm>
              <a:off x="7586272" y="656614"/>
              <a:ext cx="585958" cy="164457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DEP_ELE</a:t>
              </a:r>
            </a:p>
          </p:txBody>
        </p:sp>
        <p:sp>
          <p:nvSpPr>
            <p:cNvPr id="124" name="Rectangle 123">
              <a:extLst>
                <a:ext uri="{FF2B5EF4-FFF2-40B4-BE49-F238E27FC236}">
                  <a16:creationId xmlns:a16="http://schemas.microsoft.com/office/drawing/2014/main" id="{176E159F-F5A5-134B-8211-9BC0179A9747}"/>
                </a:ext>
              </a:extLst>
            </p:cNvPr>
            <p:cNvSpPr/>
            <p:nvPr/>
          </p:nvSpPr>
          <p:spPr>
            <a:xfrm>
              <a:off x="7434442" y="826351"/>
              <a:ext cx="643043" cy="164457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DEP_ELE</a:t>
              </a:r>
            </a:p>
          </p:txBody>
        </p:sp>
        <p:sp>
          <p:nvSpPr>
            <p:cNvPr id="125" name="Rectangle 124">
              <a:extLst>
                <a:ext uri="{FF2B5EF4-FFF2-40B4-BE49-F238E27FC236}">
                  <a16:creationId xmlns:a16="http://schemas.microsoft.com/office/drawing/2014/main" id="{0936C22C-CB75-6F45-90A3-5E6F125AFF56}"/>
                </a:ext>
              </a:extLst>
            </p:cNvPr>
            <p:cNvSpPr/>
            <p:nvPr/>
          </p:nvSpPr>
          <p:spPr>
            <a:xfrm>
              <a:off x="7282612" y="996088"/>
              <a:ext cx="691324" cy="164457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DEP_ELE</a:t>
              </a:r>
            </a:p>
          </p:txBody>
        </p:sp>
        <p:sp>
          <p:nvSpPr>
            <p:cNvPr id="127" name="Rectangle 126">
              <a:extLst>
                <a:ext uri="{FF2B5EF4-FFF2-40B4-BE49-F238E27FC236}">
                  <a16:creationId xmlns:a16="http://schemas.microsoft.com/office/drawing/2014/main" id="{9AF40EB4-F44E-9E42-9B61-881E4FA93905}"/>
                </a:ext>
              </a:extLst>
            </p:cNvPr>
            <p:cNvSpPr/>
            <p:nvPr/>
          </p:nvSpPr>
          <p:spPr>
            <a:xfrm>
              <a:off x="7326284" y="1518431"/>
              <a:ext cx="621991"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err="1">
                  <a:solidFill>
                    <a:schemeClr val="tx1"/>
                  </a:solidFill>
                </a:rPr>
                <a:t>enum</a:t>
              </a:r>
              <a:endParaRPr lang="en-US" sz="1200" dirty="0">
                <a:solidFill>
                  <a:schemeClr val="tx1"/>
                </a:solidFill>
              </a:endParaRPr>
            </a:p>
            <a:p>
              <a:pPr algn="ctr"/>
              <a:r>
                <a:rPr lang="en-US" sz="1200" dirty="0" err="1">
                  <a:solidFill>
                    <a:schemeClr val="tx1"/>
                  </a:solidFill>
                </a:rPr>
                <a:t>dep_type</a:t>
              </a:r>
              <a:endParaRPr lang="en-US" sz="1200" dirty="0">
                <a:solidFill>
                  <a:schemeClr val="tx1"/>
                </a:solidFill>
              </a:endParaRPr>
            </a:p>
          </p:txBody>
        </p:sp>
        <p:sp>
          <p:nvSpPr>
            <p:cNvPr id="129" name="Rectangle 128">
              <a:extLst>
                <a:ext uri="{FF2B5EF4-FFF2-40B4-BE49-F238E27FC236}">
                  <a16:creationId xmlns:a16="http://schemas.microsoft.com/office/drawing/2014/main" id="{A7F003F9-2E41-794D-81F8-26FFF8FED270}"/>
                </a:ext>
              </a:extLst>
            </p:cNvPr>
            <p:cNvSpPr/>
            <p:nvPr/>
          </p:nvSpPr>
          <p:spPr>
            <a:xfrm>
              <a:off x="7323490" y="1862538"/>
              <a:ext cx="624785"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Bitfld6</a:t>
              </a:r>
            </a:p>
            <a:p>
              <a:pPr algn="ctr"/>
              <a:r>
                <a:rPr lang="en-US" sz="1200" dirty="0" err="1">
                  <a:solidFill>
                    <a:schemeClr val="tx1"/>
                  </a:solidFill>
                </a:rPr>
                <a:t>fld_hi</a:t>
              </a:r>
              <a:endParaRPr lang="en-US" sz="1200" dirty="0">
                <a:solidFill>
                  <a:schemeClr val="tx1"/>
                </a:solidFill>
              </a:endParaRPr>
            </a:p>
          </p:txBody>
        </p:sp>
        <p:sp>
          <p:nvSpPr>
            <p:cNvPr id="133" name="Rectangle 132">
              <a:extLst>
                <a:ext uri="{FF2B5EF4-FFF2-40B4-BE49-F238E27FC236}">
                  <a16:creationId xmlns:a16="http://schemas.microsoft.com/office/drawing/2014/main" id="{D9C49515-4FD0-5746-9E5C-B4F10FF19316}"/>
                </a:ext>
              </a:extLst>
            </p:cNvPr>
            <p:cNvSpPr/>
            <p:nvPr/>
          </p:nvSpPr>
          <p:spPr>
            <a:xfrm>
              <a:off x="7324309" y="1174323"/>
              <a:ext cx="629082"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int12</a:t>
              </a:r>
            </a:p>
            <a:p>
              <a:pPr algn="ctr"/>
              <a:r>
                <a:rPr lang="en-US" sz="1200" dirty="0">
                  <a:solidFill>
                    <a:schemeClr val="tx1"/>
                  </a:solidFill>
                </a:rPr>
                <a:t>REG_NUM</a:t>
              </a:r>
            </a:p>
          </p:txBody>
        </p:sp>
        <p:sp>
          <p:nvSpPr>
            <p:cNvPr id="498" name="Rectangle 497">
              <a:extLst>
                <a:ext uri="{FF2B5EF4-FFF2-40B4-BE49-F238E27FC236}">
                  <a16:creationId xmlns:a16="http://schemas.microsoft.com/office/drawing/2014/main" id="{B9CD0006-74E6-3745-8180-20E3D948461E}"/>
                </a:ext>
              </a:extLst>
            </p:cNvPr>
            <p:cNvSpPr/>
            <p:nvPr/>
          </p:nvSpPr>
          <p:spPr>
            <a:xfrm>
              <a:off x="7324543" y="2205905"/>
              <a:ext cx="624785"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Bitfld6</a:t>
              </a:r>
            </a:p>
            <a:p>
              <a:pPr algn="ctr"/>
              <a:r>
                <a:rPr lang="en-US" sz="1200" dirty="0" err="1">
                  <a:solidFill>
                    <a:schemeClr val="tx1"/>
                  </a:solidFill>
                </a:rPr>
                <a:t>fld_lo</a:t>
              </a:r>
              <a:endParaRPr lang="en-US" sz="1200" dirty="0">
                <a:solidFill>
                  <a:schemeClr val="tx1"/>
                </a:solidFill>
              </a:endParaRPr>
            </a:p>
          </p:txBody>
        </p:sp>
      </p:grpSp>
      <p:cxnSp>
        <p:nvCxnSpPr>
          <p:cNvPr id="131" name="Straight Arrow Connector 130">
            <a:extLst>
              <a:ext uri="{FF2B5EF4-FFF2-40B4-BE49-F238E27FC236}">
                <a16:creationId xmlns:a16="http://schemas.microsoft.com/office/drawing/2014/main" id="{F0606F81-63F1-C745-9389-82BD8AA8E5E3}"/>
              </a:ext>
            </a:extLst>
          </p:cNvPr>
          <p:cNvCxnSpPr>
            <a:cxnSpLocks/>
            <a:stCxn id="120" idx="1"/>
            <a:endCxn id="125" idx="3"/>
          </p:cNvCxnSpPr>
          <p:nvPr/>
        </p:nvCxnSpPr>
        <p:spPr>
          <a:xfrm flipH="1">
            <a:off x="1413638" y="2324478"/>
            <a:ext cx="960156" cy="214181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nvGrpSpPr>
          <p:cNvPr id="260" name="Group 259">
            <a:extLst>
              <a:ext uri="{FF2B5EF4-FFF2-40B4-BE49-F238E27FC236}">
                <a16:creationId xmlns:a16="http://schemas.microsoft.com/office/drawing/2014/main" id="{660C9739-0D8C-3C44-A057-9AE8C35F18F7}"/>
              </a:ext>
            </a:extLst>
          </p:cNvPr>
          <p:cNvGrpSpPr/>
          <p:nvPr/>
        </p:nvGrpSpPr>
        <p:grpSpPr>
          <a:xfrm>
            <a:off x="3717464" y="1455542"/>
            <a:ext cx="987570" cy="1418617"/>
            <a:chOff x="3715917" y="2114806"/>
            <a:chExt cx="1134921" cy="1418617"/>
          </a:xfrm>
        </p:grpSpPr>
        <p:sp>
          <p:nvSpPr>
            <p:cNvPr id="28" name="Rectangle 27">
              <a:extLst>
                <a:ext uri="{FF2B5EF4-FFF2-40B4-BE49-F238E27FC236}">
                  <a16:creationId xmlns:a16="http://schemas.microsoft.com/office/drawing/2014/main" id="{0EB5D729-A97C-AE4A-A33B-4EE92DBDA390}"/>
                </a:ext>
              </a:extLst>
            </p:cNvPr>
            <p:cNvSpPr/>
            <p:nvPr/>
          </p:nvSpPr>
          <p:spPr>
            <a:xfrm>
              <a:off x="3919794" y="2114806"/>
              <a:ext cx="931044" cy="108257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r>
                <a:rPr lang="en-US" sz="1200" dirty="0">
                  <a:solidFill>
                    <a:schemeClr val="tx1"/>
                  </a:solidFill>
                </a:rPr>
                <a:t>CSR_FMT</a:t>
              </a:r>
            </a:p>
          </p:txBody>
        </p:sp>
        <p:sp>
          <p:nvSpPr>
            <p:cNvPr id="46" name="Rectangle 45">
              <a:extLst>
                <a:ext uri="{FF2B5EF4-FFF2-40B4-BE49-F238E27FC236}">
                  <a16:creationId xmlns:a16="http://schemas.microsoft.com/office/drawing/2014/main" id="{1A11CB17-AC05-4D48-AC46-E41708630842}"/>
                </a:ext>
              </a:extLst>
            </p:cNvPr>
            <p:cNvSpPr/>
            <p:nvPr/>
          </p:nvSpPr>
          <p:spPr>
            <a:xfrm>
              <a:off x="3817080" y="2282826"/>
              <a:ext cx="924666" cy="108257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r>
                <a:rPr lang="en-US" sz="1200" dirty="0">
                  <a:solidFill>
                    <a:schemeClr val="tx1"/>
                  </a:solidFill>
                </a:rPr>
                <a:t>CSR_FMT</a:t>
              </a:r>
            </a:p>
          </p:txBody>
        </p:sp>
        <p:sp>
          <p:nvSpPr>
            <p:cNvPr id="47" name="Rectangle 46">
              <a:extLst>
                <a:ext uri="{FF2B5EF4-FFF2-40B4-BE49-F238E27FC236}">
                  <a16:creationId xmlns:a16="http://schemas.microsoft.com/office/drawing/2014/main" id="{C003E87E-8518-014C-832F-53E071577FD8}"/>
                </a:ext>
              </a:extLst>
            </p:cNvPr>
            <p:cNvSpPr/>
            <p:nvPr/>
          </p:nvSpPr>
          <p:spPr>
            <a:xfrm>
              <a:off x="3715917" y="2450846"/>
              <a:ext cx="916735" cy="108257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r>
                <a:rPr lang="en-US" sz="1200" dirty="0">
                  <a:solidFill>
                    <a:schemeClr val="tx1"/>
                  </a:solidFill>
                </a:rPr>
                <a:t>CSR_FMT</a:t>
              </a:r>
            </a:p>
          </p:txBody>
        </p:sp>
        <p:sp>
          <p:nvSpPr>
            <p:cNvPr id="96" name="Rectangle 95">
              <a:extLst>
                <a:ext uri="{FF2B5EF4-FFF2-40B4-BE49-F238E27FC236}">
                  <a16:creationId xmlns:a16="http://schemas.microsoft.com/office/drawing/2014/main" id="{2BBA412A-C807-0A46-ABBC-91E5CDEA34AD}"/>
                </a:ext>
              </a:extLst>
            </p:cNvPr>
            <p:cNvSpPr/>
            <p:nvPr/>
          </p:nvSpPr>
          <p:spPr>
            <a:xfrm>
              <a:off x="3793954" y="2653989"/>
              <a:ext cx="754800" cy="34874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rPr>
                <a:t>List</a:t>
              </a:r>
            </a:p>
            <a:p>
              <a:pPr algn="ctr"/>
              <a:r>
                <a:rPr lang="en-US" sz="1100" dirty="0">
                  <a:solidFill>
                    <a:schemeClr val="tx1"/>
                  </a:solidFill>
                </a:rPr>
                <a:t>DEP_LIST</a:t>
              </a:r>
            </a:p>
          </p:txBody>
        </p:sp>
        <p:sp>
          <p:nvSpPr>
            <p:cNvPr id="180" name="Rectangle 179">
              <a:extLst>
                <a:ext uri="{FF2B5EF4-FFF2-40B4-BE49-F238E27FC236}">
                  <a16:creationId xmlns:a16="http://schemas.microsoft.com/office/drawing/2014/main" id="{D04F338B-AAA9-5941-A52A-3820FAE724C9}"/>
                </a:ext>
              </a:extLst>
            </p:cNvPr>
            <p:cNvSpPr/>
            <p:nvPr/>
          </p:nvSpPr>
          <p:spPr>
            <a:xfrm>
              <a:off x="3795606" y="3008535"/>
              <a:ext cx="753147" cy="34874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rPr>
                <a:t>List</a:t>
              </a:r>
            </a:p>
            <a:p>
              <a:pPr algn="ctr"/>
              <a:r>
                <a:rPr lang="en-US" sz="1100" dirty="0">
                  <a:solidFill>
                    <a:schemeClr val="tx1"/>
                  </a:solidFill>
                </a:rPr>
                <a:t>FLD_FMT</a:t>
              </a:r>
            </a:p>
          </p:txBody>
        </p:sp>
      </p:grpSp>
      <p:sp>
        <p:nvSpPr>
          <p:cNvPr id="208" name="Rounded Rectangle 207">
            <a:extLst>
              <a:ext uri="{FF2B5EF4-FFF2-40B4-BE49-F238E27FC236}">
                <a16:creationId xmlns:a16="http://schemas.microsoft.com/office/drawing/2014/main" id="{9D7234B3-B7D7-9648-AE0D-DF1810F56A96}"/>
              </a:ext>
            </a:extLst>
          </p:cNvPr>
          <p:cNvSpPr/>
          <p:nvPr/>
        </p:nvSpPr>
        <p:spPr>
          <a:xfrm>
            <a:off x="8187865" y="936609"/>
            <a:ext cx="1167007" cy="100966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100" dirty="0" err="1">
                <a:solidFill>
                  <a:schemeClr val="tx1"/>
                </a:solidFill>
              </a:rPr>
              <a:t>unchg</a:t>
            </a:r>
            <a:r>
              <a:rPr lang="en-US" sz="1100" dirty="0">
                <a:solidFill>
                  <a:schemeClr val="tx1"/>
                </a:solidFill>
              </a:rPr>
              <a:t>,   </a:t>
            </a:r>
            <a:r>
              <a:rPr lang="en-US" sz="1100" dirty="0" err="1">
                <a:solidFill>
                  <a:schemeClr val="tx1"/>
                </a:solidFill>
              </a:rPr>
              <a:t>wr_val</a:t>
            </a:r>
            <a:endParaRPr lang="en-US" sz="1100" dirty="0">
              <a:solidFill>
                <a:schemeClr val="tx1"/>
              </a:solidFill>
            </a:endParaRPr>
          </a:p>
          <a:p>
            <a:r>
              <a:rPr lang="en-US" sz="1100" dirty="0" err="1">
                <a:solidFill>
                  <a:schemeClr val="tx1"/>
                </a:solidFill>
              </a:rPr>
              <a:t>near_up</a:t>
            </a:r>
            <a:r>
              <a:rPr lang="en-US" sz="1100" dirty="0">
                <a:solidFill>
                  <a:schemeClr val="tx1"/>
                </a:solidFill>
              </a:rPr>
              <a:t>, </a:t>
            </a:r>
            <a:r>
              <a:rPr lang="en-US" sz="1100" dirty="0" err="1">
                <a:solidFill>
                  <a:schemeClr val="tx1"/>
                </a:solidFill>
              </a:rPr>
              <a:t>near_dn</a:t>
            </a:r>
            <a:r>
              <a:rPr lang="en-US" sz="1100" dirty="0">
                <a:solidFill>
                  <a:schemeClr val="tx1"/>
                </a:solidFill>
              </a:rPr>
              <a:t>,</a:t>
            </a:r>
          </a:p>
          <a:p>
            <a:r>
              <a:rPr lang="en-US" sz="1100" dirty="0" err="1">
                <a:solidFill>
                  <a:schemeClr val="tx1"/>
                </a:solidFill>
              </a:rPr>
              <a:t>nxt_up</a:t>
            </a:r>
            <a:r>
              <a:rPr lang="en-US" sz="1100" dirty="0">
                <a:solidFill>
                  <a:schemeClr val="tx1"/>
                </a:solidFill>
              </a:rPr>
              <a:t>,   </a:t>
            </a:r>
            <a:r>
              <a:rPr lang="en-US" sz="1100" dirty="0" err="1">
                <a:solidFill>
                  <a:schemeClr val="tx1"/>
                </a:solidFill>
              </a:rPr>
              <a:t>nxt_dn</a:t>
            </a:r>
            <a:r>
              <a:rPr lang="en-US" sz="1100" dirty="0">
                <a:solidFill>
                  <a:schemeClr val="tx1"/>
                </a:solidFill>
              </a:rPr>
              <a:t>,</a:t>
            </a:r>
          </a:p>
          <a:p>
            <a:r>
              <a:rPr lang="en-US" sz="1100" dirty="0">
                <a:solidFill>
                  <a:schemeClr val="tx1"/>
                </a:solidFill>
              </a:rPr>
              <a:t>large          small,</a:t>
            </a:r>
          </a:p>
          <a:p>
            <a:r>
              <a:rPr lang="en-US" sz="1100" dirty="0">
                <a:solidFill>
                  <a:schemeClr val="tx1"/>
                </a:solidFill>
              </a:rPr>
              <a:t>extend,   </a:t>
            </a:r>
            <a:r>
              <a:rPr lang="en-US" sz="1100" dirty="0" err="1">
                <a:solidFill>
                  <a:schemeClr val="tx1"/>
                </a:solidFill>
              </a:rPr>
              <a:t>wpri</a:t>
            </a:r>
            <a:r>
              <a:rPr lang="en-US" sz="1100" dirty="0">
                <a:solidFill>
                  <a:schemeClr val="tx1"/>
                </a:solidFill>
              </a:rPr>
              <a:t>, </a:t>
            </a:r>
            <a:r>
              <a:rPr lang="en-US" sz="1100" dirty="0" err="1">
                <a:solidFill>
                  <a:schemeClr val="tx1"/>
                </a:solidFill>
              </a:rPr>
              <a:t>imm_val</a:t>
            </a:r>
            <a:endParaRPr lang="en-US" sz="1100" dirty="0">
              <a:solidFill>
                <a:schemeClr val="tx1"/>
              </a:solidFill>
            </a:endParaRPr>
          </a:p>
        </p:txBody>
      </p:sp>
      <p:sp>
        <p:nvSpPr>
          <p:cNvPr id="214" name="Rounded Rectangle 213">
            <a:extLst>
              <a:ext uri="{FF2B5EF4-FFF2-40B4-BE49-F238E27FC236}">
                <a16:creationId xmlns:a16="http://schemas.microsoft.com/office/drawing/2014/main" id="{A738E457-A76F-794F-98A5-1CDE9C5F6DC7}"/>
              </a:ext>
            </a:extLst>
          </p:cNvPr>
          <p:cNvSpPr/>
          <p:nvPr/>
        </p:nvSpPr>
        <p:spPr>
          <a:xfrm>
            <a:off x="307706" y="2978129"/>
            <a:ext cx="626243" cy="36342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100" dirty="0">
                <a:solidFill>
                  <a:schemeClr val="tx1"/>
                </a:solidFill>
              </a:rPr>
              <a:t>CSR, </a:t>
            </a:r>
            <a:r>
              <a:rPr lang="en-US" sz="1100" dirty="0" err="1">
                <a:solidFill>
                  <a:schemeClr val="tx1"/>
                </a:solidFill>
              </a:rPr>
              <a:t>Xreg</a:t>
            </a:r>
            <a:r>
              <a:rPr lang="en-US" sz="1100" dirty="0">
                <a:solidFill>
                  <a:schemeClr val="tx1"/>
                </a:solidFill>
              </a:rPr>
              <a:t>, </a:t>
            </a:r>
            <a:r>
              <a:rPr lang="en-US" sz="1100" dirty="0" err="1">
                <a:solidFill>
                  <a:schemeClr val="tx1"/>
                </a:solidFill>
              </a:rPr>
              <a:t>Freg</a:t>
            </a:r>
            <a:r>
              <a:rPr lang="en-US" sz="1100" dirty="0">
                <a:solidFill>
                  <a:schemeClr val="tx1"/>
                </a:solidFill>
              </a:rPr>
              <a:t>, </a:t>
            </a:r>
            <a:r>
              <a:rPr lang="en-US" sz="1100" dirty="0" err="1">
                <a:solidFill>
                  <a:schemeClr val="tx1"/>
                </a:solidFill>
              </a:rPr>
              <a:t>Vreg</a:t>
            </a:r>
            <a:endParaRPr lang="en-US" sz="1100" dirty="0">
              <a:solidFill>
                <a:schemeClr val="tx1"/>
              </a:solidFill>
            </a:endParaRPr>
          </a:p>
        </p:txBody>
      </p:sp>
      <p:cxnSp>
        <p:nvCxnSpPr>
          <p:cNvPr id="215" name="Straight Arrow Connector 173">
            <a:extLst>
              <a:ext uri="{FF2B5EF4-FFF2-40B4-BE49-F238E27FC236}">
                <a16:creationId xmlns:a16="http://schemas.microsoft.com/office/drawing/2014/main" id="{71241663-5E0E-C54D-A704-75C1EDDF81C7}"/>
              </a:ext>
            </a:extLst>
          </p:cNvPr>
          <p:cNvCxnSpPr>
            <a:cxnSpLocks/>
            <a:stCxn id="214" idx="1"/>
            <a:endCxn id="127" idx="1"/>
          </p:cNvCxnSpPr>
          <p:nvPr/>
        </p:nvCxnSpPr>
        <p:spPr>
          <a:xfrm rot="10800000" flipH="1" flipV="1">
            <a:off x="307705" y="3159838"/>
            <a:ext cx="403133" cy="1180879"/>
          </a:xfrm>
          <a:prstGeom prst="curvedConnector3">
            <a:avLst>
              <a:gd name="adj1" fmla="val -56706"/>
            </a:avLst>
          </a:prstGeom>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221" name="Straight Arrow Connector 173">
            <a:extLst>
              <a:ext uri="{FF2B5EF4-FFF2-40B4-BE49-F238E27FC236}">
                <a16:creationId xmlns:a16="http://schemas.microsoft.com/office/drawing/2014/main" id="{6FF29131-B195-2D47-9C9C-72981A05590A}"/>
              </a:ext>
            </a:extLst>
          </p:cNvPr>
          <p:cNvCxnSpPr>
            <a:cxnSpLocks/>
            <a:stCxn id="505" idx="2"/>
            <a:endCxn id="648" idx="1"/>
          </p:cNvCxnSpPr>
          <p:nvPr/>
        </p:nvCxnSpPr>
        <p:spPr>
          <a:xfrm rot="16200000" flipH="1">
            <a:off x="2054829" y="4069066"/>
            <a:ext cx="456695" cy="428227"/>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26" name="Straight Arrow Connector 173">
            <a:extLst>
              <a:ext uri="{FF2B5EF4-FFF2-40B4-BE49-F238E27FC236}">
                <a16:creationId xmlns:a16="http://schemas.microsoft.com/office/drawing/2014/main" id="{EDA04631-A184-BC43-8D15-0D32FDDEA1C4}"/>
              </a:ext>
            </a:extLst>
          </p:cNvPr>
          <p:cNvCxnSpPr>
            <a:cxnSpLocks/>
            <a:stCxn id="232" idx="1"/>
            <a:endCxn id="120" idx="3"/>
          </p:cNvCxnSpPr>
          <p:nvPr/>
        </p:nvCxnSpPr>
        <p:spPr>
          <a:xfrm rot="10800000" flipV="1">
            <a:off x="3094729" y="984792"/>
            <a:ext cx="1015877" cy="1339686"/>
          </a:xfrm>
          <a:prstGeom prst="curvedConnector3">
            <a:avLst>
              <a:gd name="adj1" fmla="val 58798"/>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32" name="TextBox 231">
            <a:extLst>
              <a:ext uri="{FF2B5EF4-FFF2-40B4-BE49-F238E27FC236}">
                <a16:creationId xmlns:a16="http://schemas.microsoft.com/office/drawing/2014/main" id="{2FD5422A-83AE-E241-8E84-6DFF2884A92B}"/>
              </a:ext>
            </a:extLst>
          </p:cNvPr>
          <p:cNvSpPr txBox="1"/>
          <p:nvPr/>
        </p:nvSpPr>
        <p:spPr>
          <a:xfrm>
            <a:off x="4110605" y="892459"/>
            <a:ext cx="1073475" cy="184666"/>
          </a:xfrm>
          <a:prstGeom prst="rect">
            <a:avLst/>
          </a:prstGeom>
          <a:noFill/>
        </p:spPr>
        <p:txBody>
          <a:bodyPr wrap="square" lIns="0" tIns="0" rIns="0" bIns="0" rtlCol="0">
            <a:spAutoFit/>
          </a:bodyPr>
          <a:lstStyle/>
          <a:p>
            <a:r>
              <a:rPr lang="en-US" sz="1200" dirty="0"/>
              <a:t>Could be empty!</a:t>
            </a:r>
          </a:p>
        </p:txBody>
      </p:sp>
      <p:cxnSp>
        <p:nvCxnSpPr>
          <p:cNvPr id="233" name="Straight Arrow Connector 173">
            <a:extLst>
              <a:ext uri="{FF2B5EF4-FFF2-40B4-BE49-F238E27FC236}">
                <a16:creationId xmlns:a16="http://schemas.microsoft.com/office/drawing/2014/main" id="{3C7C54FB-46DD-9940-8CCC-7456C6131B75}"/>
              </a:ext>
            </a:extLst>
          </p:cNvPr>
          <p:cNvCxnSpPr>
            <a:cxnSpLocks/>
            <a:stCxn id="505" idx="2"/>
            <a:endCxn id="125" idx="3"/>
          </p:cNvCxnSpPr>
          <p:nvPr/>
        </p:nvCxnSpPr>
        <p:spPr>
          <a:xfrm rot="5400000">
            <a:off x="1535622" y="3932850"/>
            <a:ext cx="411458" cy="655425"/>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36" name="Straight Arrow Connector 173">
            <a:extLst>
              <a:ext uri="{FF2B5EF4-FFF2-40B4-BE49-F238E27FC236}">
                <a16:creationId xmlns:a16="http://schemas.microsoft.com/office/drawing/2014/main" id="{DE856861-9750-C84F-8FAE-A53E53B26626}"/>
              </a:ext>
            </a:extLst>
          </p:cNvPr>
          <p:cNvCxnSpPr>
            <a:cxnSpLocks/>
            <a:stCxn id="232" idx="1"/>
            <a:endCxn id="96" idx="1"/>
          </p:cNvCxnSpPr>
          <p:nvPr/>
        </p:nvCxnSpPr>
        <p:spPr>
          <a:xfrm rot="10800000" flipV="1">
            <a:off x="3785369" y="984792"/>
            <a:ext cx="325236" cy="1184304"/>
          </a:xfrm>
          <a:prstGeom prst="curvedConnector3">
            <a:avLst>
              <a:gd name="adj1" fmla="val 170287"/>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69" name="Straight Arrow Connector 268">
            <a:extLst>
              <a:ext uri="{FF2B5EF4-FFF2-40B4-BE49-F238E27FC236}">
                <a16:creationId xmlns:a16="http://schemas.microsoft.com/office/drawing/2014/main" id="{E952F3FD-761B-6A4E-AEA7-5008E9E72647}"/>
              </a:ext>
            </a:extLst>
          </p:cNvPr>
          <p:cNvCxnSpPr>
            <a:cxnSpLocks/>
            <a:stCxn id="180" idx="3"/>
            <a:endCxn id="201" idx="1"/>
          </p:cNvCxnSpPr>
          <p:nvPr/>
        </p:nvCxnSpPr>
        <p:spPr>
          <a:xfrm>
            <a:off x="4442169" y="2523642"/>
            <a:ext cx="585677" cy="36989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nvGrpSpPr>
          <p:cNvPr id="273" name="Group 272">
            <a:extLst>
              <a:ext uri="{FF2B5EF4-FFF2-40B4-BE49-F238E27FC236}">
                <a16:creationId xmlns:a16="http://schemas.microsoft.com/office/drawing/2014/main" id="{01668EFF-B3DD-6443-B8E7-6DCEC96D9D50}"/>
              </a:ext>
            </a:extLst>
          </p:cNvPr>
          <p:cNvGrpSpPr/>
          <p:nvPr/>
        </p:nvGrpSpPr>
        <p:grpSpPr>
          <a:xfrm>
            <a:off x="5027846" y="1596991"/>
            <a:ext cx="982874" cy="2261549"/>
            <a:chOff x="4705337" y="2530310"/>
            <a:chExt cx="1876694" cy="2261549"/>
          </a:xfrm>
        </p:grpSpPr>
        <p:sp>
          <p:nvSpPr>
            <p:cNvPr id="203" name="Rectangle 202">
              <a:extLst>
                <a:ext uri="{FF2B5EF4-FFF2-40B4-BE49-F238E27FC236}">
                  <a16:creationId xmlns:a16="http://schemas.microsoft.com/office/drawing/2014/main" id="{43152C98-F652-0B44-AD72-B3A1211704C0}"/>
                </a:ext>
              </a:extLst>
            </p:cNvPr>
            <p:cNvSpPr/>
            <p:nvPr/>
          </p:nvSpPr>
          <p:spPr>
            <a:xfrm>
              <a:off x="4883023" y="2530310"/>
              <a:ext cx="1699008" cy="202568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FLD_FMT</a:t>
              </a:r>
            </a:p>
          </p:txBody>
        </p:sp>
        <p:sp>
          <p:nvSpPr>
            <p:cNvPr id="202" name="Rectangle 201">
              <a:extLst>
                <a:ext uri="{FF2B5EF4-FFF2-40B4-BE49-F238E27FC236}">
                  <a16:creationId xmlns:a16="http://schemas.microsoft.com/office/drawing/2014/main" id="{08FEC5B9-F94F-A348-A6FD-018CFFC5451A}"/>
                </a:ext>
              </a:extLst>
            </p:cNvPr>
            <p:cNvSpPr/>
            <p:nvPr/>
          </p:nvSpPr>
          <p:spPr>
            <a:xfrm>
              <a:off x="4789614" y="2700047"/>
              <a:ext cx="1641317" cy="195747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FLD_FMT</a:t>
              </a:r>
            </a:p>
          </p:txBody>
        </p:sp>
        <p:sp>
          <p:nvSpPr>
            <p:cNvPr id="201" name="Rectangle 200">
              <a:extLst>
                <a:ext uri="{FF2B5EF4-FFF2-40B4-BE49-F238E27FC236}">
                  <a16:creationId xmlns:a16="http://schemas.microsoft.com/office/drawing/2014/main" id="{CEA8E13D-82C6-784E-BFD5-F220604C5520}"/>
                </a:ext>
              </a:extLst>
            </p:cNvPr>
            <p:cNvSpPr/>
            <p:nvPr/>
          </p:nvSpPr>
          <p:spPr>
            <a:xfrm>
              <a:off x="4705337" y="2861859"/>
              <a:ext cx="1559578" cy="1930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FLD_FMT</a:t>
              </a:r>
            </a:p>
          </p:txBody>
        </p:sp>
        <p:sp>
          <p:nvSpPr>
            <p:cNvPr id="179" name="Rectangle 178">
              <a:extLst>
                <a:ext uri="{FF2B5EF4-FFF2-40B4-BE49-F238E27FC236}">
                  <a16:creationId xmlns:a16="http://schemas.microsoft.com/office/drawing/2014/main" id="{55322EF1-4E99-0144-BE55-94622F6D83F9}"/>
                </a:ext>
              </a:extLst>
            </p:cNvPr>
            <p:cNvSpPr/>
            <p:nvPr/>
          </p:nvSpPr>
          <p:spPr>
            <a:xfrm>
              <a:off x="4831632" y="3055342"/>
              <a:ext cx="1308928" cy="3382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Bitfld6</a:t>
              </a:r>
            </a:p>
            <a:p>
              <a:pPr algn="ctr"/>
              <a:r>
                <a:rPr lang="en-US" sz="1200" dirty="0" err="1">
                  <a:solidFill>
                    <a:schemeClr val="tx1"/>
                  </a:solidFill>
                </a:rPr>
                <a:t>fld_msb</a:t>
              </a:r>
              <a:endParaRPr lang="en-US" sz="1200" dirty="0">
                <a:solidFill>
                  <a:schemeClr val="tx1"/>
                </a:solidFill>
              </a:endParaRPr>
            </a:p>
          </p:txBody>
        </p:sp>
        <p:sp>
          <p:nvSpPr>
            <p:cNvPr id="184" name="Rectangle 183">
              <a:extLst>
                <a:ext uri="{FF2B5EF4-FFF2-40B4-BE49-F238E27FC236}">
                  <a16:creationId xmlns:a16="http://schemas.microsoft.com/office/drawing/2014/main" id="{889CF365-CC5E-4A42-A84B-0405104B3962}"/>
                </a:ext>
              </a:extLst>
            </p:cNvPr>
            <p:cNvSpPr/>
            <p:nvPr/>
          </p:nvSpPr>
          <p:spPr>
            <a:xfrm>
              <a:off x="4837885" y="3709049"/>
              <a:ext cx="1310593" cy="33821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List</a:t>
              </a:r>
            </a:p>
            <a:p>
              <a:pPr algn="ctr"/>
              <a:r>
                <a:rPr lang="en-US" sz="1200" dirty="0">
                  <a:solidFill>
                    <a:schemeClr val="tx1"/>
                  </a:solidFill>
                </a:rPr>
                <a:t>FLD_RNG</a:t>
              </a:r>
            </a:p>
          </p:txBody>
        </p:sp>
        <p:sp>
          <p:nvSpPr>
            <p:cNvPr id="577" name="Rectangle 576">
              <a:extLst>
                <a:ext uri="{FF2B5EF4-FFF2-40B4-BE49-F238E27FC236}">
                  <a16:creationId xmlns:a16="http://schemas.microsoft.com/office/drawing/2014/main" id="{5A571007-A483-8340-B03C-7742F91BA862}"/>
                </a:ext>
              </a:extLst>
            </p:cNvPr>
            <p:cNvSpPr/>
            <p:nvPr/>
          </p:nvSpPr>
          <p:spPr>
            <a:xfrm>
              <a:off x="4834962" y="3392646"/>
              <a:ext cx="1308928" cy="3382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Bitfld6</a:t>
              </a:r>
            </a:p>
            <a:p>
              <a:pPr algn="ctr"/>
              <a:r>
                <a:rPr lang="en-US" sz="1200" dirty="0" err="1">
                  <a:solidFill>
                    <a:schemeClr val="tx1"/>
                  </a:solidFill>
                </a:rPr>
                <a:t>fld_lsb</a:t>
              </a:r>
              <a:endParaRPr lang="en-US" sz="1200" dirty="0">
                <a:solidFill>
                  <a:schemeClr val="tx1"/>
                </a:solidFill>
              </a:endParaRPr>
            </a:p>
          </p:txBody>
        </p:sp>
      </p:grpSp>
      <p:grpSp>
        <p:nvGrpSpPr>
          <p:cNvPr id="278" name="Group 277">
            <a:extLst>
              <a:ext uri="{FF2B5EF4-FFF2-40B4-BE49-F238E27FC236}">
                <a16:creationId xmlns:a16="http://schemas.microsoft.com/office/drawing/2014/main" id="{282C1E48-063E-2842-ADB9-237307C363AE}"/>
              </a:ext>
            </a:extLst>
          </p:cNvPr>
          <p:cNvGrpSpPr/>
          <p:nvPr/>
        </p:nvGrpSpPr>
        <p:grpSpPr>
          <a:xfrm>
            <a:off x="1576664" y="4769395"/>
            <a:ext cx="886426" cy="153888"/>
            <a:chOff x="1761550" y="4010890"/>
            <a:chExt cx="886426" cy="143652"/>
          </a:xfrm>
        </p:grpSpPr>
        <p:sp>
          <p:nvSpPr>
            <p:cNvPr id="276" name="TextBox 275">
              <a:extLst>
                <a:ext uri="{FF2B5EF4-FFF2-40B4-BE49-F238E27FC236}">
                  <a16:creationId xmlns:a16="http://schemas.microsoft.com/office/drawing/2014/main" id="{3253A049-3B3D-E745-9872-B279E2CE1F09}"/>
                </a:ext>
              </a:extLst>
            </p:cNvPr>
            <p:cNvSpPr txBox="1"/>
            <p:nvPr/>
          </p:nvSpPr>
          <p:spPr>
            <a:xfrm>
              <a:off x="1761550" y="4010890"/>
              <a:ext cx="439014" cy="143652"/>
            </a:xfrm>
            <a:prstGeom prst="rect">
              <a:avLst/>
            </a:prstGeom>
            <a:noFill/>
          </p:spPr>
          <p:txBody>
            <a:bodyPr wrap="square" lIns="0" tIns="0" rIns="0" bIns="0" rtlCol="0">
              <a:spAutoFit/>
            </a:bodyPr>
            <a:lstStyle/>
            <a:p>
              <a:pPr algn="ctr"/>
              <a:r>
                <a:rPr lang="en-US" sz="1000" dirty="0"/>
                <a:t>fetch</a:t>
              </a:r>
            </a:p>
          </p:txBody>
        </p:sp>
        <p:sp>
          <p:nvSpPr>
            <p:cNvPr id="277" name="TextBox 276">
              <a:extLst>
                <a:ext uri="{FF2B5EF4-FFF2-40B4-BE49-F238E27FC236}">
                  <a16:creationId xmlns:a16="http://schemas.microsoft.com/office/drawing/2014/main" id="{899182CB-39AC-4345-B2FB-C8717541BB82}"/>
                </a:ext>
              </a:extLst>
            </p:cNvPr>
            <p:cNvSpPr txBox="1"/>
            <p:nvPr/>
          </p:nvSpPr>
          <p:spPr>
            <a:xfrm>
              <a:off x="2244366" y="4010890"/>
              <a:ext cx="403610" cy="143652"/>
            </a:xfrm>
            <a:prstGeom prst="rect">
              <a:avLst/>
            </a:prstGeom>
            <a:noFill/>
          </p:spPr>
          <p:txBody>
            <a:bodyPr wrap="square" lIns="0" tIns="0" rIns="0" bIns="0" rtlCol="0">
              <a:spAutoFit/>
            </a:bodyPr>
            <a:lstStyle/>
            <a:p>
              <a:pPr algn="ctr"/>
              <a:r>
                <a:rPr lang="en-US" sz="1000" dirty="0"/>
                <a:t>check</a:t>
              </a:r>
            </a:p>
          </p:txBody>
        </p:sp>
      </p:grpSp>
      <p:cxnSp>
        <p:nvCxnSpPr>
          <p:cNvPr id="279" name="Straight Arrow Connector 173">
            <a:extLst>
              <a:ext uri="{FF2B5EF4-FFF2-40B4-BE49-F238E27FC236}">
                <a16:creationId xmlns:a16="http://schemas.microsoft.com/office/drawing/2014/main" id="{E9C3A9DC-7B63-DB48-8B31-0544AF0CBFFB}"/>
              </a:ext>
            </a:extLst>
          </p:cNvPr>
          <p:cNvCxnSpPr>
            <a:cxnSpLocks/>
            <a:stCxn id="276" idx="0"/>
            <a:endCxn id="125" idx="3"/>
          </p:cNvCxnSpPr>
          <p:nvPr/>
        </p:nvCxnSpPr>
        <p:spPr>
          <a:xfrm rot="16200000" flipV="1">
            <a:off x="1453353" y="4426576"/>
            <a:ext cx="303104" cy="382533"/>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82" name="Straight Arrow Connector 173">
            <a:extLst>
              <a:ext uri="{FF2B5EF4-FFF2-40B4-BE49-F238E27FC236}">
                <a16:creationId xmlns:a16="http://schemas.microsoft.com/office/drawing/2014/main" id="{BF37C33A-AC30-214B-A45E-8827FD676F00}"/>
              </a:ext>
            </a:extLst>
          </p:cNvPr>
          <p:cNvCxnSpPr>
            <a:cxnSpLocks/>
            <a:stCxn id="277" idx="0"/>
            <a:endCxn id="648" idx="1"/>
          </p:cNvCxnSpPr>
          <p:nvPr/>
        </p:nvCxnSpPr>
        <p:spPr>
          <a:xfrm rot="5400000" flipH="1" flipV="1">
            <a:off x="2250354" y="4522460"/>
            <a:ext cx="257867" cy="236005"/>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88" name="TextBox 287">
            <a:extLst>
              <a:ext uri="{FF2B5EF4-FFF2-40B4-BE49-F238E27FC236}">
                <a16:creationId xmlns:a16="http://schemas.microsoft.com/office/drawing/2014/main" id="{7DB43998-FE9A-9C48-BDC9-1C7BAC5A7686}"/>
              </a:ext>
            </a:extLst>
          </p:cNvPr>
          <p:cNvSpPr txBox="1"/>
          <p:nvPr/>
        </p:nvSpPr>
        <p:spPr>
          <a:xfrm>
            <a:off x="2677443" y="5355264"/>
            <a:ext cx="1222560" cy="615553"/>
          </a:xfrm>
          <a:prstGeom prst="rect">
            <a:avLst/>
          </a:prstGeom>
          <a:noFill/>
        </p:spPr>
        <p:txBody>
          <a:bodyPr wrap="square" lIns="0" tIns="0" rIns="0" bIns="0" rtlCol="0">
            <a:spAutoFit/>
          </a:bodyPr>
          <a:lstStyle/>
          <a:p>
            <a:r>
              <a:rPr lang="en-US" sz="1000" dirty="0"/>
              <a:t>When all DEP_ELEs are within FLD_RNGs, the FLD_FMT list describes the CSR field format</a:t>
            </a:r>
          </a:p>
        </p:txBody>
      </p:sp>
      <p:cxnSp>
        <p:nvCxnSpPr>
          <p:cNvPr id="289" name="Straight Arrow Connector 173">
            <a:extLst>
              <a:ext uri="{FF2B5EF4-FFF2-40B4-BE49-F238E27FC236}">
                <a16:creationId xmlns:a16="http://schemas.microsoft.com/office/drawing/2014/main" id="{658B1893-CB81-934B-BB4A-B213FC9C9AA5}"/>
              </a:ext>
            </a:extLst>
          </p:cNvPr>
          <p:cNvCxnSpPr>
            <a:cxnSpLocks/>
            <a:stCxn id="648" idx="2"/>
            <a:endCxn id="288" idx="0"/>
          </p:cNvCxnSpPr>
          <p:nvPr/>
        </p:nvCxnSpPr>
        <p:spPr>
          <a:xfrm rot="16200000" flipH="1">
            <a:off x="2907077" y="4973617"/>
            <a:ext cx="396395" cy="366897"/>
          </a:xfrm>
          <a:prstGeom prst="curvedConnector3">
            <a:avLst>
              <a:gd name="adj1" fmla="val 50000"/>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92" name="Straight Arrow Connector 173">
            <a:extLst>
              <a:ext uri="{FF2B5EF4-FFF2-40B4-BE49-F238E27FC236}">
                <a16:creationId xmlns:a16="http://schemas.microsoft.com/office/drawing/2014/main" id="{776E3301-D69B-DB40-97EE-83D8409A0059}"/>
              </a:ext>
            </a:extLst>
          </p:cNvPr>
          <p:cNvCxnSpPr>
            <a:cxnSpLocks/>
            <a:stCxn id="709" idx="0"/>
            <a:endCxn id="696" idx="3"/>
          </p:cNvCxnSpPr>
          <p:nvPr/>
        </p:nvCxnSpPr>
        <p:spPr>
          <a:xfrm rot="16200000" flipV="1">
            <a:off x="3912075" y="3292329"/>
            <a:ext cx="508293" cy="325680"/>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98" name="TextBox 297">
            <a:extLst>
              <a:ext uri="{FF2B5EF4-FFF2-40B4-BE49-F238E27FC236}">
                <a16:creationId xmlns:a16="http://schemas.microsoft.com/office/drawing/2014/main" id="{C2C156A0-8A4A-404E-9D58-BBB91FA27F53}"/>
              </a:ext>
            </a:extLst>
          </p:cNvPr>
          <p:cNvSpPr txBox="1"/>
          <p:nvPr/>
        </p:nvSpPr>
        <p:spPr>
          <a:xfrm>
            <a:off x="4045595" y="5263648"/>
            <a:ext cx="2776904" cy="923330"/>
          </a:xfrm>
          <a:prstGeom prst="rect">
            <a:avLst/>
          </a:prstGeom>
          <a:noFill/>
        </p:spPr>
        <p:txBody>
          <a:bodyPr wrap="square" lIns="0" tIns="0" rIns="0" bIns="0" rtlCol="0">
            <a:spAutoFit/>
          </a:bodyPr>
          <a:lstStyle/>
          <a:p>
            <a:r>
              <a:rPr lang="en-US" sz="1000" dirty="0"/>
              <a:t>For each field in that format, search the FLD_COND list for a range that includes the </a:t>
            </a:r>
            <a:r>
              <a:rPr lang="en-US" sz="1000" dirty="0" err="1"/>
              <a:t>wr_val</a:t>
            </a:r>
            <a:r>
              <a:rPr lang="en-US" sz="1000" dirty="0"/>
              <a:t>, and apply the mapping function to update that field value)</a:t>
            </a:r>
          </a:p>
          <a:p>
            <a:endParaRPr lang="en-US" sz="1000" dirty="0"/>
          </a:p>
          <a:p>
            <a:r>
              <a:rPr lang="en-US" sz="1000" dirty="0"/>
              <a:t>Optional, unimplemented CSRs are encoded as bitmask with zero mask, zero value</a:t>
            </a:r>
          </a:p>
        </p:txBody>
      </p:sp>
      <p:grpSp>
        <p:nvGrpSpPr>
          <p:cNvPr id="300" name="Group 299">
            <a:extLst>
              <a:ext uri="{FF2B5EF4-FFF2-40B4-BE49-F238E27FC236}">
                <a16:creationId xmlns:a16="http://schemas.microsoft.com/office/drawing/2014/main" id="{691025E6-6F6F-5946-8DCF-29211357D065}"/>
              </a:ext>
            </a:extLst>
          </p:cNvPr>
          <p:cNvGrpSpPr/>
          <p:nvPr/>
        </p:nvGrpSpPr>
        <p:grpSpPr>
          <a:xfrm>
            <a:off x="6587639" y="2767631"/>
            <a:ext cx="998973" cy="1317388"/>
            <a:chOff x="4705336" y="2530311"/>
            <a:chExt cx="1144493" cy="1317388"/>
          </a:xfrm>
        </p:grpSpPr>
        <p:sp>
          <p:nvSpPr>
            <p:cNvPr id="301" name="Rectangle 300">
              <a:extLst>
                <a:ext uri="{FF2B5EF4-FFF2-40B4-BE49-F238E27FC236}">
                  <a16:creationId xmlns:a16="http://schemas.microsoft.com/office/drawing/2014/main" id="{26A7F5C7-31AD-4348-A0F1-764F4A670677}"/>
                </a:ext>
              </a:extLst>
            </p:cNvPr>
            <p:cNvSpPr/>
            <p:nvPr/>
          </p:nvSpPr>
          <p:spPr>
            <a:xfrm>
              <a:off x="4883024" y="2530311"/>
              <a:ext cx="966805" cy="108890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 RNG</a:t>
              </a:r>
            </a:p>
          </p:txBody>
        </p:sp>
        <p:sp>
          <p:nvSpPr>
            <p:cNvPr id="302" name="Rectangle 301">
              <a:extLst>
                <a:ext uri="{FF2B5EF4-FFF2-40B4-BE49-F238E27FC236}">
                  <a16:creationId xmlns:a16="http://schemas.microsoft.com/office/drawing/2014/main" id="{2955E2BD-4D9C-5B46-A1CE-A0D4BF7B13F3}"/>
                </a:ext>
              </a:extLst>
            </p:cNvPr>
            <p:cNvSpPr/>
            <p:nvPr/>
          </p:nvSpPr>
          <p:spPr>
            <a:xfrm>
              <a:off x="4789611" y="2700048"/>
              <a:ext cx="972756" cy="102338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 RNG</a:t>
              </a:r>
            </a:p>
          </p:txBody>
        </p:sp>
        <p:sp>
          <p:nvSpPr>
            <p:cNvPr id="303" name="Rectangle 302">
              <a:extLst>
                <a:ext uri="{FF2B5EF4-FFF2-40B4-BE49-F238E27FC236}">
                  <a16:creationId xmlns:a16="http://schemas.microsoft.com/office/drawing/2014/main" id="{65539F16-9F33-1148-A8C8-D0BB20438853}"/>
                </a:ext>
              </a:extLst>
            </p:cNvPr>
            <p:cNvSpPr/>
            <p:nvPr/>
          </p:nvSpPr>
          <p:spPr>
            <a:xfrm>
              <a:off x="4705336" y="2861860"/>
              <a:ext cx="972755" cy="98583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FLD_RNG</a:t>
              </a:r>
            </a:p>
          </p:txBody>
        </p:sp>
        <p:sp>
          <p:nvSpPr>
            <p:cNvPr id="307" name="Rectangle 306">
              <a:extLst>
                <a:ext uri="{FF2B5EF4-FFF2-40B4-BE49-F238E27FC236}">
                  <a16:creationId xmlns:a16="http://schemas.microsoft.com/office/drawing/2014/main" id="{BEAF2674-02DF-C147-A0FA-D715D028AC4F}"/>
                </a:ext>
              </a:extLst>
            </p:cNvPr>
            <p:cNvSpPr/>
            <p:nvPr/>
          </p:nvSpPr>
          <p:spPr>
            <a:xfrm>
              <a:off x="4814880" y="3076794"/>
              <a:ext cx="770464" cy="3024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Bitfld64 </a:t>
              </a:r>
              <a:r>
                <a:rPr lang="en-US" sz="1200" dirty="0" err="1">
                  <a:solidFill>
                    <a:schemeClr val="tx1"/>
                  </a:solidFill>
                </a:rPr>
                <a:t>fld_msk</a:t>
              </a:r>
              <a:endParaRPr lang="en-US" sz="1200" dirty="0">
                <a:solidFill>
                  <a:schemeClr val="tx1"/>
                </a:solidFill>
              </a:endParaRPr>
            </a:p>
          </p:txBody>
        </p:sp>
        <p:sp>
          <p:nvSpPr>
            <p:cNvPr id="473" name="Rectangle 472">
              <a:extLst>
                <a:ext uri="{FF2B5EF4-FFF2-40B4-BE49-F238E27FC236}">
                  <a16:creationId xmlns:a16="http://schemas.microsoft.com/office/drawing/2014/main" id="{A498D89A-ED2B-604A-8C1D-E5777EF7E720}"/>
                </a:ext>
              </a:extLst>
            </p:cNvPr>
            <p:cNvSpPr/>
            <p:nvPr/>
          </p:nvSpPr>
          <p:spPr>
            <a:xfrm>
              <a:off x="4816956" y="3387210"/>
              <a:ext cx="770464" cy="3576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Bitfld64 </a:t>
              </a:r>
              <a:r>
                <a:rPr lang="en-US" sz="1200" dirty="0" err="1">
                  <a:solidFill>
                    <a:schemeClr val="tx1"/>
                  </a:solidFill>
                </a:rPr>
                <a:t>fld_val</a:t>
              </a:r>
              <a:endParaRPr lang="en-US" sz="1200" dirty="0">
                <a:solidFill>
                  <a:schemeClr val="tx1"/>
                </a:solidFill>
              </a:endParaRPr>
            </a:p>
          </p:txBody>
        </p:sp>
      </p:grpSp>
      <p:cxnSp>
        <p:nvCxnSpPr>
          <p:cNvPr id="63" name="Straight Arrow Connector 173">
            <a:extLst>
              <a:ext uri="{FF2B5EF4-FFF2-40B4-BE49-F238E27FC236}">
                <a16:creationId xmlns:a16="http://schemas.microsoft.com/office/drawing/2014/main" id="{5B8FE7F3-BC0F-A845-9FAD-A955C6566660}"/>
              </a:ext>
            </a:extLst>
          </p:cNvPr>
          <p:cNvCxnSpPr>
            <a:cxnSpLocks/>
            <a:stCxn id="298" idx="3"/>
            <a:endCxn id="303" idx="1"/>
          </p:cNvCxnSpPr>
          <p:nvPr/>
        </p:nvCxnSpPr>
        <p:spPr>
          <a:xfrm flipH="1" flipV="1">
            <a:off x="6587639" y="3592100"/>
            <a:ext cx="234860" cy="2133213"/>
          </a:xfrm>
          <a:prstGeom prst="curvedConnector5">
            <a:avLst>
              <a:gd name="adj1" fmla="val -97335"/>
              <a:gd name="adj2" fmla="val 49267"/>
              <a:gd name="adj3" fmla="val 197335"/>
            </a:avLst>
          </a:prstGeom>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9" name="Straight Arrow Connector 318">
            <a:extLst>
              <a:ext uri="{FF2B5EF4-FFF2-40B4-BE49-F238E27FC236}">
                <a16:creationId xmlns:a16="http://schemas.microsoft.com/office/drawing/2014/main" id="{F48E51B9-6A74-F348-B93C-3CFE480B8C75}"/>
              </a:ext>
            </a:extLst>
          </p:cNvPr>
          <p:cNvCxnSpPr>
            <a:cxnSpLocks/>
            <a:stCxn id="184" idx="3"/>
            <a:endCxn id="384" idx="1"/>
          </p:cNvCxnSpPr>
          <p:nvPr/>
        </p:nvCxnSpPr>
        <p:spPr>
          <a:xfrm>
            <a:off x="5783657" y="2944837"/>
            <a:ext cx="675978" cy="44127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584206C2-AE68-2142-84D9-E716A6FE0980}"/>
              </a:ext>
            </a:extLst>
          </p:cNvPr>
          <p:cNvCxnSpPr>
            <a:cxnSpLocks/>
            <a:stCxn id="33" idx="3"/>
            <a:endCxn id="47" idx="1"/>
          </p:cNvCxnSpPr>
          <p:nvPr/>
        </p:nvCxnSpPr>
        <p:spPr>
          <a:xfrm>
            <a:off x="3102351" y="1964474"/>
            <a:ext cx="615112" cy="36839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03" name="TextBox 402">
            <a:extLst>
              <a:ext uri="{FF2B5EF4-FFF2-40B4-BE49-F238E27FC236}">
                <a16:creationId xmlns:a16="http://schemas.microsoft.com/office/drawing/2014/main" id="{2FBC8831-CBEA-8F43-BB35-5188E631B0D9}"/>
              </a:ext>
            </a:extLst>
          </p:cNvPr>
          <p:cNvSpPr txBox="1"/>
          <p:nvPr/>
        </p:nvSpPr>
        <p:spPr>
          <a:xfrm>
            <a:off x="6855423" y="4522085"/>
            <a:ext cx="1291798" cy="769441"/>
          </a:xfrm>
          <a:prstGeom prst="rect">
            <a:avLst/>
          </a:prstGeom>
          <a:noFill/>
        </p:spPr>
        <p:txBody>
          <a:bodyPr wrap="square" lIns="0" tIns="0" rIns="0" bIns="0" rtlCol="0">
            <a:spAutoFit/>
          </a:bodyPr>
          <a:lstStyle/>
          <a:p>
            <a:r>
              <a:rPr lang="en-US" sz="1000" dirty="0"/>
              <a:t>Notes: </a:t>
            </a:r>
          </a:p>
          <a:p>
            <a:r>
              <a:rPr lang="en-US" sz="1000" dirty="0"/>
              <a:t>For RV32, change bitfield64 to bitfield32</a:t>
            </a:r>
          </a:p>
          <a:p>
            <a:r>
              <a:rPr lang="en-US" sz="1000" dirty="0"/>
              <a:t>Int64        to Int32</a:t>
            </a:r>
          </a:p>
          <a:p>
            <a:r>
              <a:rPr lang="en-US" sz="1000" dirty="0"/>
              <a:t>int6          to int5</a:t>
            </a:r>
          </a:p>
        </p:txBody>
      </p:sp>
      <p:sp>
        <p:nvSpPr>
          <p:cNvPr id="405" name="TextBox 404">
            <a:extLst>
              <a:ext uri="{FF2B5EF4-FFF2-40B4-BE49-F238E27FC236}">
                <a16:creationId xmlns:a16="http://schemas.microsoft.com/office/drawing/2014/main" id="{8F8C5CBC-C28F-6B4F-B2F3-BD878859382C}"/>
              </a:ext>
            </a:extLst>
          </p:cNvPr>
          <p:cNvSpPr txBox="1"/>
          <p:nvPr/>
        </p:nvSpPr>
        <p:spPr>
          <a:xfrm>
            <a:off x="8132292" y="4553690"/>
            <a:ext cx="2026697" cy="769441"/>
          </a:xfrm>
          <a:prstGeom prst="rect">
            <a:avLst/>
          </a:prstGeom>
          <a:noFill/>
        </p:spPr>
        <p:txBody>
          <a:bodyPr wrap="square" lIns="0" tIns="0" rIns="0" bIns="0" rtlCol="0">
            <a:spAutoFit/>
          </a:bodyPr>
          <a:lstStyle/>
          <a:p>
            <a:r>
              <a:rPr lang="en-US" sz="1000" dirty="0">
                <a:solidFill>
                  <a:srgbClr val="FF0000"/>
                </a:solidFill>
              </a:rPr>
              <a:t>TBD: how to deal with shadow fields? Can shadow fields have dependencies? Need to point to shadowed field via </a:t>
            </a:r>
          </a:p>
          <a:p>
            <a:r>
              <a:rPr lang="en-US" sz="1000" dirty="0">
                <a:solidFill>
                  <a:srgbClr val="FF0000"/>
                </a:solidFill>
              </a:rPr>
              <a:t>  int12 </a:t>
            </a:r>
            <a:r>
              <a:rPr lang="en-US" sz="1000" dirty="0" err="1">
                <a:solidFill>
                  <a:srgbClr val="FF0000"/>
                </a:solidFill>
              </a:rPr>
              <a:t>csrnum</a:t>
            </a:r>
            <a:r>
              <a:rPr lang="en-US" sz="1000" dirty="0">
                <a:solidFill>
                  <a:srgbClr val="FF0000"/>
                </a:solidFill>
              </a:rPr>
              <a:t>, int6 </a:t>
            </a:r>
            <a:r>
              <a:rPr lang="en-US" sz="1000" dirty="0" err="1">
                <a:solidFill>
                  <a:srgbClr val="FF0000"/>
                </a:solidFill>
              </a:rPr>
              <a:t>fld_hi</a:t>
            </a:r>
            <a:r>
              <a:rPr lang="en-US" sz="1000" dirty="0">
                <a:solidFill>
                  <a:srgbClr val="FF0000"/>
                </a:solidFill>
              </a:rPr>
              <a:t>, int6 </a:t>
            </a:r>
            <a:r>
              <a:rPr lang="en-US" sz="1000" dirty="0" err="1">
                <a:solidFill>
                  <a:srgbClr val="FF0000"/>
                </a:solidFill>
              </a:rPr>
              <a:t>fld_lo</a:t>
            </a:r>
            <a:r>
              <a:rPr lang="en-US" sz="1000" dirty="0">
                <a:solidFill>
                  <a:srgbClr val="FF0000"/>
                </a:solidFill>
              </a:rPr>
              <a:t>.</a:t>
            </a:r>
          </a:p>
          <a:p>
            <a:r>
              <a:rPr lang="en-US" sz="1000" dirty="0">
                <a:solidFill>
                  <a:srgbClr val="FF0000"/>
                </a:solidFill>
              </a:rPr>
              <a:t>Does WLRL need special handling?</a:t>
            </a:r>
          </a:p>
        </p:txBody>
      </p:sp>
      <p:cxnSp>
        <p:nvCxnSpPr>
          <p:cNvPr id="406" name="Straight Arrow Connector 173">
            <a:extLst>
              <a:ext uri="{FF2B5EF4-FFF2-40B4-BE49-F238E27FC236}">
                <a16:creationId xmlns:a16="http://schemas.microsoft.com/office/drawing/2014/main" id="{4CE15260-B960-7F47-AADB-C004135305CB}"/>
              </a:ext>
            </a:extLst>
          </p:cNvPr>
          <p:cNvCxnSpPr>
            <a:cxnSpLocks/>
            <a:stCxn id="232" idx="3"/>
          </p:cNvCxnSpPr>
          <p:nvPr/>
        </p:nvCxnSpPr>
        <p:spPr>
          <a:xfrm flipH="1">
            <a:off x="4785131" y="984792"/>
            <a:ext cx="398949" cy="1734050"/>
          </a:xfrm>
          <a:prstGeom prst="curvedConnector4">
            <a:avLst>
              <a:gd name="adj1" fmla="val -57301"/>
              <a:gd name="adj2" fmla="val 3799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434" name="Straight Arrow Connector 173">
            <a:extLst>
              <a:ext uri="{FF2B5EF4-FFF2-40B4-BE49-F238E27FC236}">
                <a16:creationId xmlns:a16="http://schemas.microsoft.com/office/drawing/2014/main" id="{F9BABB7B-8156-9644-B83A-F2FC4B9E322E}"/>
              </a:ext>
            </a:extLst>
          </p:cNvPr>
          <p:cNvCxnSpPr>
            <a:cxnSpLocks/>
            <a:stCxn id="232" idx="3"/>
          </p:cNvCxnSpPr>
          <p:nvPr/>
        </p:nvCxnSpPr>
        <p:spPr>
          <a:xfrm>
            <a:off x="5184080" y="984792"/>
            <a:ext cx="1001552" cy="2004033"/>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445" name="TextBox 444">
            <a:extLst>
              <a:ext uri="{FF2B5EF4-FFF2-40B4-BE49-F238E27FC236}">
                <a16:creationId xmlns:a16="http://schemas.microsoft.com/office/drawing/2014/main" id="{071E3656-5771-F445-B77D-12A399FC0CD4}"/>
              </a:ext>
            </a:extLst>
          </p:cNvPr>
          <p:cNvSpPr txBox="1"/>
          <p:nvPr/>
        </p:nvSpPr>
        <p:spPr>
          <a:xfrm>
            <a:off x="4213" y="5541295"/>
            <a:ext cx="2648172" cy="769441"/>
          </a:xfrm>
          <a:prstGeom prst="rect">
            <a:avLst/>
          </a:prstGeom>
          <a:noFill/>
        </p:spPr>
        <p:txBody>
          <a:bodyPr wrap="square" lIns="0" tIns="0" rIns="0" bIns="0" rtlCol="0">
            <a:spAutoFit/>
          </a:bodyPr>
          <a:lstStyle/>
          <a:p>
            <a:r>
              <a:rPr lang="en-US" sz="1000" dirty="0"/>
              <a:t>If DEP_LIST is empty, then DEP_VAL must be empty</a:t>
            </a:r>
          </a:p>
          <a:p>
            <a:r>
              <a:rPr lang="en-US" sz="1000" dirty="0"/>
              <a:t>If FLD_FMT is empty, then the entire </a:t>
            </a:r>
            <a:r>
              <a:rPr lang="en-US" sz="1000" dirty="0" err="1"/>
              <a:t>reg</a:t>
            </a:r>
            <a:r>
              <a:rPr lang="en-US" sz="1000" dirty="0"/>
              <a:t> is RW (or </a:t>
            </a:r>
            <a:r>
              <a:rPr lang="en-US" sz="1000" dirty="0" err="1"/>
              <a:t>RdOnly</a:t>
            </a:r>
            <a:r>
              <a:rPr lang="en-US" sz="1000" dirty="0"/>
              <a:t> depending on CSR#) with no WARL fields</a:t>
            </a:r>
          </a:p>
          <a:p>
            <a:r>
              <a:rPr lang="en-US" sz="1000" dirty="0" err="1"/>
              <a:t>RdOnly</a:t>
            </a:r>
            <a:r>
              <a:rPr lang="en-US" sz="1000" dirty="0"/>
              <a:t> is handled as </a:t>
            </a:r>
            <a:r>
              <a:rPr lang="en-US" sz="1000" dirty="0" err="1"/>
              <a:t>rng_hi</a:t>
            </a:r>
            <a:r>
              <a:rPr lang="en-US" sz="1000" dirty="0"/>
              <a:t>&lt;</a:t>
            </a:r>
            <a:r>
              <a:rPr lang="en-US" sz="1000" dirty="0" err="1"/>
              <a:t>rng_lo</a:t>
            </a:r>
            <a:r>
              <a:rPr lang="en-US" sz="1000" dirty="0"/>
              <a:t> with </a:t>
            </a:r>
            <a:r>
              <a:rPr lang="en-US" sz="1000" dirty="0" err="1"/>
              <a:t>map_func</a:t>
            </a:r>
            <a:r>
              <a:rPr lang="en-US" sz="1000" dirty="0"/>
              <a:t> = </a:t>
            </a:r>
            <a:r>
              <a:rPr lang="en-US" sz="1000" dirty="0" err="1"/>
              <a:t>unchg</a:t>
            </a:r>
            <a:endParaRPr lang="en-US" sz="1000" dirty="0"/>
          </a:p>
        </p:txBody>
      </p:sp>
      <p:grpSp>
        <p:nvGrpSpPr>
          <p:cNvPr id="451" name="Group 450">
            <a:extLst>
              <a:ext uri="{FF2B5EF4-FFF2-40B4-BE49-F238E27FC236}">
                <a16:creationId xmlns:a16="http://schemas.microsoft.com/office/drawing/2014/main" id="{675F71BD-58EF-ED4D-BA65-35DE9C6AF5DA}"/>
              </a:ext>
            </a:extLst>
          </p:cNvPr>
          <p:cNvGrpSpPr/>
          <p:nvPr/>
        </p:nvGrpSpPr>
        <p:grpSpPr>
          <a:xfrm>
            <a:off x="7708396" y="2775171"/>
            <a:ext cx="998973" cy="1309848"/>
            <a:chOff x="4705336" y="2530311"/>
            <a:chExt cx="1144493" cy="1309848"/>
          </a:xfrm>
        </p:grpSpPr>
        <p:sp>
          <p:nvSpPr>
            <p:cNvPr id="452" name="Rectangle 451">
              <a:extLst>
                <a:ext uri="{FF2B5EF4-FFF2-40B4-BE49-F238E27FC236}">
                  <a16:creationId xmlns:a16="http://schemas.microsoft.com/office/drawing/2014/main" id="{FD459B60-8337-F144-9FF9-EBA425BBE720}"/>
                </a:ext>
              </a:extLst>
            </p:cNvPr>
            <p:cNvSpPr/>
            <p:nvPr/>
          </p:nvSpPr>
          <p:spPr>
            <a:xfrm>
              <a:off x="4883024" y="2530311"/>
              <a:ext cx="966805" cy="108057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 RNG</a:t>
              </a:r>
            </a:p>
          </p:txBody>
        </p:sp>
        <p:sp>
          <p:nvSpPr>
            <p:cNvPr id="453" name="Rectangle 452">
              <a:extLst>
                <a:ext uri="{FF2B5EF4-FFF2-40B4-BE49-F238E27FC236}">
                  <a16:creationId xmlns:a16="http://schemas.microsoft.com/office/drawing/2014/main" id="{E2BCCAD0-0D67-ED4B-9F07-4A4DF8D98224}"/>
                </a:ext>
              </a:extLst>
            </p:cNvPr>
            <p:cNvSpPr/>
            <p:nvPr/>
          </p:nvSpPr>
          <p:spPr>
            <a:xfrm>
              <a:off x="4789611" y="2700048"/>
              <a:ext cx="972756" cy="101555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 RNG</a:t>
              </a:r>
            </a:p>
          </p:txBody>
        </p:sp>
        <p:sp>
          <p:nvSpPr>
            <p:cNvPr id="454" name="Rectangle 453">
              <a:extLst>
                <a:ext uri="{FF2B5EF4-FFF2-40B4-BE49-F238E27FC236}">
                  <a16:creationId xmlns:a16="http://schemas.microsoft.com/office/drawing/2014/main" id="{806BB1B3-5459-4841-B812-3A3AC547B52D}"/>
                </a:ext>
              </a:extLst>
            </p:cNvPr>
            <p:cNvSpPr/>
            <p:nvPr/>
          </p:nvSpPr>
          <p:spPr>
            <a:xfrm>
              <a:off x="4705336" y="2861860"/>
              <a:ext cx="972755" cy="97829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 RNG</a:t>
              </a:r>
            </a:p>
          </p:txBody>
        </p:sp>
        <p:sp>
          <p:nvSpPr>
            <p:cNvPr id="456" name="Rectangle 455">
              <a:extLst>
                <a:ext uri="{FF2B5EF4-FFF2-40B4-BE49-F238E27FC236}">
                  <a16:creationId xmlns:a16="http://schemas.microsoft.com/office/drawing/2014/main" id="{AB0E50A4-A7C4-3F46-A22F-24D04FA8A2B1}"/>
                </a:ext>
              </a:extLst>
            </p:cNvPr>
            <p:cNvSpPr/>
            <p:nvPr/>
          </p:nvSpPr>
          <p:spPr>
            <a:xfrm>
              <a:off x="4814880" y="3104291"/>
              <a:ext cx="770464" cy="294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Int64?</a:t>
              </a:r>
            </a:p>
            <a:p>
              <a:pPr algn="ctr"/>
              <a:r>
                <a:rPr lang="en-US" sz="1200" dirty="0" err="1">
                  <a:solidFill>
                    <a:schemeClr val="tx1"/>
                  </a:solidFill>
                </a:rPr>
                <a:t>rng_hi</a:t>
              </a:r>
              <a:endParaRPr lang="en-US" sz="1200" dirty="0">
                <a:solidFill>
                  <a:schemeClr val="tx1"/>
                </a:solidFill>
              </a:endParaRPr>
            </a:p>
          </p:txBody>
        </p:sp>
        <p:sp>
          <p:nvSpPr>
            <p:cNvPr id="474" name="Rectangle 473">
              <a:extLst>
                <a:ext uri="{FF2B5EF4-FFF2-40B4-BE49-F238E27FC236}">
                  <a16:creationId xmlns:a16="http://schemas.microsoft.com/office/drawing/2014/main" id="{01F71E9A-BFC3-AA45-ADA9-BBB07293B20F}"/>
                </a:ext>
              </a:extLst>
            </p:cNvPr>
            <p:cNvSpPr/>
            <p:nvPr/>
          </p:nvSpPr>
          <p:spPr>
            <a:xfrm>
              <a:off x="4814880" y="3405905"/>
              <a:ext cx="770464" cy="3576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Int64?</a:t>
              </a:r>
            </a:p>
            <a:p>
              <a:pPr algn="ctr"/>
              <a:r>
                <a:rPr lang="en-US" sz="1200" dirty="0" err="1">
                  <a:solidFill>
                    <a:schemeClr val="tx1"/>
                  </a:solidFill>
                </a:rPr>
                <a:t>rng_lo</a:t>
              </a:r>
              <a:endParaRPr lang="en-US" sz="1200" dirty="0">
                <a:solidFill>
                  <a:schemeClr val="tx1"/>
                </a:solidFill>
              </a:endParaRPr>
            </a:p>
          </p:txBody>
        </p:sp>
      </p:grpSp>
      <p:cxnSp>
        <p:nvCxnSpPr>
          <p:cNvPr id="213" name="Straight Arrow Connector 173">
            <a:extLst>
              <a:ext uri="{FF2B5EF4-FFF2-40B4-BE49-F238E27FC236}">
                <a16:creationId xmlns:a16="http://schemas.microsoft.com/office/drawing/2014/main" id="{5A966490-1D40-1546-B6E5-645195B69DFF}"/>
              </a:ext>
            </a:extLst>
          </p:cNvPr>
          <p:cNvCxnSpPr>
            <a:cxnSpLocks/>
          </p:cNvCxnSpPr>
          <p:nvPr/>
        </p:nvCxnSpPr>
        <p:spPr>
          <a:xfrm rot="5400000">
            <a:off x="7800586" y="2154698"/>
            <a:ext cx="1516085" cy="425483"/>
          </a:xfrm>
          <a:prstGeom prst="curvedConnector2">
            <a:avLst/>
          </a:prstGeom>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469" name="Rounded Rectangle 468">
            <a:extLst>
              <a:ext uri="{FF2B5EF4-FFF2-40B4-BE49-F238E27FC236}">
                <a16:creationId xmlns:a16="http://schemas.microsoft.com/office/drawing/2014/main" id="{C452F3D1-A137-B14E-B316-9D217A7A3D35}"/>
              </a:ext>
            </a:extLst>
          </p:cNvPr>
          <p:cNvSpPr/>
          <p:nvPr/>
        </p:nvSpPr>
        <p:spPr>
          <a:xfrm>
            <a:off x="7319625" y="1267399"/>
            <a:ext cx="523804" cy="12979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100" dirty="0">
                <a:solidFill>
                  <a:schemeClr val="tx1"/>
                </a:solidFill>
              </a:rPr>
              <a:t>bitfield</a:t>
            </a:r>
          </a:p>
        </p:txBody>
      </p:sp>
      <p:cxnSp>
        <p:nvCxnSpPr>
          <p:cNvPr id="470" name="Straight Arrow Connector 173">
            <a:extLst>
              <a:ext uri="{FF2B5EF4-FFF2-40B4-BE49-F238E27FC236}">
                <a16:creationId xmlns:a16="http://schemas.microsoft.com/office/drawing/2014/main" id="{6A2803AD-2C6C-1644-90D7-B8AFBE95E04C}"/>
              </a:ext>
            </a:extLst>
          </p:cNvPr>
          <p:cNvCxnSpPr>
            <a:cxnSpLocks/>
            <a:stCxn id="469" idx="2"/>
          </p:cNvCxnSpPr>
          <p:nvPr/>
        </p:nvCxnSpPr>
        <p:spPr>
          <a:xfrm rot="5400000">
            <a:off x="6373776" y="2248547"/>
            <a:ext cx="2059104" cy="356398"/>
          </a:xfrm>
          <a:prstGeom prst="curvedConnector2">
            <a:avLst/>
          </a:prstGeom>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488" name="TextBox 487">
            <a:extLst>
              <a:ext uri="{FF2B5EF4-FFF2-40B4-BE49-F238E27FC236}">
                <a16:creationId xmlns:a16="http://schemas.microsoft.com/office/drawing/2014/main" id="{6D8F10D1-8A42-A640-8843-413CD9A9AA83}"/>
              </a:ext>
            </a:extLst>
          </p:cNvPr>
          <p:cNvSpPr txBox="1"/>
          <p:nvPr/>
        </p:nvSpPr>
        <p:spPr>
          <a:xfrm>
            <a:off x="4836874" y="4359870"/>
            <a:ext cx="1615822" cy="769441"/>
          </a:xfrm>
          <a:prstGeom prst="rect">
            <a:avLst/>
          </a:prstGeom>
          <a:noFill/>
        </p:spPr>
        <p:txBody>
          <a:bodyPr wrap="square" lIns="0" tIns="0" rIns="0" bIns="0" rtlCol="0">
            <a:spAutoFit/>
          </a:bodyPr>
          <a:lstStyle/>
          <a:p>
            <a:r>
              <a:rPr lang="en-US" sz="1000" dirty="0"/>
              <a:t>Each list member describes a CSR field position, points to the list of legal value ranges for that field, and the mapping function for anything illegal.</a:t>
            </a:r>
          </a:p>
        </p:txBody>
      </p:sp>
      <p:cxnSp>
        <p:nvCxnSpPr>
          <p:cNvPr id="489" name="Straight Arrow Connector 173">
            <a:extLst>
              <a:ext uri="{FF2B5EF4-FFF2-40B4-BE49-F238E27FC236}">
                <a16:creationId xmlns:a16="http://schemas.microsoft.com/office/drawing/2014/main" id="{B83B7FF7-3174-3D41-B792-E9463C609FFC}"/>
              </a:ext>
            </a:extLst>
          </p:cNvPr>
          <p:cNvCxnSpPr>
            <a:cxnSpLocks/>
            <a:stCxn id="488" idx="0"/>
            <a:endCxn id="201" idx="2"/>
          </p:cNvCxnSpPr>
          <p:nvPr/>
        </p:nvCxnSpPr>
        <p:spPr>
          <a:xfrm rot="16200000" flipV="1">
            <a:off x="5289849" y="4004933"/>
            <a:ext cx="501330" cy="208543"/>
          </a:xfrm>
          <a:prstGeom prst="curvedConnector3">
            <a:avLst>
              <a:gd name="adj1" fmla="val 50000"/>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505" name="Rounded Rectangle 504">
            <a:extLst>
              <a:ext uri="{FF2B5EF4-FFF2-40B4-BE49-F238E27FC236}">
                <a16:creationId xmlns:a16="http://schemas.microsoft.com/office/drawing/2014/main" id="{A3060BBF-00EE-CE47-96A6-B0C28601FCCB}"/>
              </a:ext>
            </a:extLst>
          </p:cNvPr>
          <p:cNvSpPr/>
          <p:nvPr/>
        </p:nvSpPr>
        <p:spPr>
          <a:xfrm>
            <a:off x="1647109" y="3548930"/>
            <a:ext cx="843907" cy="505903"/>
          </a:xfrm>
          <a:prstGeom prst="round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100" dirty="0">
                <a:solidFill>
                  <a:schemeClr val="tx1"/>
                </a:solidFill>
              </a:rPr>
              <a:t>Lists must be same </a:t>
            </a:r>
            <a:r>
              <a:rPr lang="en-US" sz="1100" dirty="0" err="1">
                <a:solidFill>
                  <a:schemeClr val="tx1"/>
                </a:solidFill>
              </a:rPr>
              <a:t>leng</a:t>
            </a:r>
            <a:r>
              <a:rPr lang="en-US" sz="1100" dirty="0">
                <a:solidFill>
                  <a:schemeClr val="tx1"/>
                </a:solidFill>
              </a:rPr>
              <a:t> &amp;</a:t>
            </a:r>
          </a:p>
          <a:p>
            <a:r>
              <a:rPr lang="en-US" sz="1100" dirty="0">
                <a:solidFill>
                  <a:schemeClr val="tx1"/>
                </a:solidFill>
              </a:rPr>
              <a:t>In same order</a:t>
            </a:r>
          </a:p>
        </p:txBody>
      </p:sp>
      <p:sp>
        <p:nvSpPr>
          <p:cNvPr id="536" name="TextBox 535">
            <a:extLst>
              <a:ext uri="{FF2B5EF4-FFF2-40B4-BE49-F238E27FC236}">
                <a16:creationId xmlns:a16="http://schemas.microsoft.com/office/drawing/2014/main" id="{9FE6DDF1-CD06-A64C-9A39-015D83BD109C}"/>
              </a:ext>
            </a:extLst>
          </p:cNvPr>
          <p:cNvSpPr txBox="1"/>
          <p:nvPr/>
        </p:nvSpPr>
        <p:spPr>
          <a:xfrm rot="16200000">
            <a:off x="92088" y="4664353"/>
            <a:ext cx="591440" cy="215444"/>
          </a:xfrm>
          <a:prstGeom prst="rect">
            <a:avLst/>
          </a:prstGeom>
          <a:noFill/>
        </p:spPr>
        <p:txBody>
          <a:bodyPr wrap="square" lIns="0" tIns="0" rIns="0" bIns="0" rtlCol="0">
            <a:spAutoFit/>
          </a:bodyPr>
          <a:lstStyle/>
          <a:p>
            <a:r>
              <a:rPr lang="en-US" sz="700" dirty="0"/>
              <a:t> </a:t>
            </a:r>
            <a:r>
              <a:rPr lang="en-US" sz="700" dirty="0" err="1"/>
              <a:t>Fld_hi</a:t>
            </a:r>
            <a:r>
              <a:rPr lang="en-US" sz="700" dirty="0"/>
              <a:t>==</a:t>
            </a:r>
            <a:r>
              <a:rPr lang="en-US" sz="700" dirty="0" err="1"/>
              <a:t>fld_lo</a:t>
            </a:r>
            <a:r>
              <a:rPr lang="en-US" sz="700" dirty="0"/>
              <a:t> </a:t>
            </a:r>
          </a:p>
          <a:p>
            <a:r>
              <a:rPr lang="en-US" sz="700" dirty="0"/>
              <a:t>is a 1 bit field</a:t>
            </a:r>
          </a:p>
        </p:txBody>
      </p:sp>
      <p:sp>
        <p:nvSpPr>
          <p:cNvPr id="537" name="Left Brace 536">
            <a:extLst>
              <a:ext uri="{FF2B5EF4-FFF2-40B4-BE49-F238E27FC236}">
                <a16:creationId xmlns:a16="http://schemas.microsoft.com/office/drawing/2014/main" id="{AEBDC47B-A3A5-F748-9880-FEBE271EC09A}"/>
              </a:ext>
            </a:extLst>
          </p:cNvPr>
          <p:cNvSpPr/>
          <p:nvPr/>
        </p:nvSpPr>
        <p:spPr>
          <a:xfrm>
            <a:off x="539486" y="4522426"/>
            <a:ext cx="169538" cy="66326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543" name="Group 542">
            <a:extLst>
              <a:ext uri="{FF2B5EF4-FFF2-40B4-BE49-F238E27FC236}">
                <a16:creationId xmlns:a16="http://schemas.microsoft.com/office/drawing/2014/main" id="{3A8A9144-3BB0-9443-B4CE-4C14F62BA88A}"/>
              </a:ext>
            </a:extLst>
          </p:cNvPr>
          <p:cNvGrpSpPr/>
          <p:nvPr/>
        </p:nvGrpSpPr>
        <p:grpSpPr>
          <a:xfrm>
            <a:off x="663451" y="42443"/>
            <a:ext cx="8154392" cy="516506"/>
            <a:chOff x="-993002" y="90776"/>
            <a:chExt cx="8154392" cy="516506"/>
          </a:xfrm>
        </p:grpSpPr>
        <p:sp>
          <p:nvSpPr>
            <p:cNvPr id="538" name="TextBox 537">
              <a:extLst>
                <a:ext uri="{FF2B5EF4-FFF2-40B4-BE49-F238E27FC236}">
                  <a16:creationId xmlns:a16="http://schemas.microsoft.com/office/drawing/2014/main" id="{FE932FA0-2374-4346-AB99-F14254A1999B}"/>
                </a:ext>
              </a:extLst>
            </p:cNvPr>
            <p:cNvSpPr txBox="1"/>
            <p:nvPr/>
          </p:nvSpPr>
          <p:spPr>
            <a:xfrm>
              <a:off x="1827445" y="90776"/>
              <a:ext cx="1588086" cy="507831"/>
            </a:xfrm>
            <a:prstGeom prst="rect">
              <a:avLst/>
            </a:prstGeom>
            <a:noFill/>
          </p:spPr>
          <p:txBody>
            <a:bodyPr wrap="square" lIns="0" tIns="0" rIns="0" bIns="0" rtlCol="0">
              <a:spAutoFit/>
            </a:bodyPr>
            <a:lstStyle/>
            <a:p>
              <a:r>
                <a:rPr lang="en-US" sz="1100" dirty="0"/>
                <a:t>containing a list of dependency values and the field format they describe</a:t>
              </a:r>
            </a:p>
          </p:txBody>
        </p:sp>
        <p:sp>
          <p:nvSpPr>
            <p:cNvPr id="540" name="TextBox 539">
              <a:extLst>
                <a:ext uri="{FF2B5EF4-FFF2-40B4-BE49-F238E27FC236}">
                  <a16:creationId xmlns:a16="http://schemas.microsoft.com/office/drawing/2014/main" id="{BC842E44-FA72-D74B-98EB-941DDAA2C893}"/>
                </a:ext>
              </a:extLst>
            </p:cNvPr>
            <p:cNvSpPr txBox="1"/>
            <p:nvPr/>
          </p:nvSpPr>
          <p:spPr>
            <a:xfrm>
              <a:off x="5663172" y="90776"/>
              <a:ext cx="1498218" cy="338554"/>
            </a:xfrm>
            <a:prstGeom prst="rect">
              <a:avLst/>
            </a:prstGeom>
            <a:noFill/>
          </p:spPr>
          <p:txBody>
            <a:bodyPr wrap="square" lIns="0" tIns="0" rIns="0" bIns="0" rtlCol="0">
              <a:spAutoFit/>
            </a:bodyPr>
            <a:lstStyle/>
            <a:p>
              <a:r>
                <a:rPr lang="en-US" sz="1100" dirty="0"/>
                <a:t>containing a list of legal value/ranges for that field</a:t>
              </a:r>
            </a:p>
          </p:txBody>
        </p:sp>
        <p:sp>
          <p:nvSpPr>
            <p:cNvPr id="541" name="TextBox 540">
              <a:extLst>
                <a:ext uri="{FF2B5EF4-FFF2-40B4-BE49-F238E27FC236}">
                  <a16:creationId xmlns:a16="http://schemas.microsoft.com/office/drawing/2014/main" id="{542F11A6-A8BA-A349-A291-FF00CDB311E9}"/>
                </a:ext>
              </a:extLst>
            </p:cNvPr>
            <p:cNvSpPr txBox="1"/>
            <p:nvPr/>
          </p:nvSpPr>
          <p:spPr>
            <a:xfrm>
              <a:off x="3474860" y="90776"/>
              <a:ext cx="1384586" cy="507831"/>
            </a:xfrm>
            <a:prstGeom prst="rect">
              <a:avLst/>
            </a:prstGeom>
            <a:noFill/>
          </p:spPr>
          <p:txBody>
            <a:bodyPr wrap="square" lIns="0" tIns="0" rIns="0" bIns="0" rtlCol="0">
              <a:spAutoFit/>
            </a:bodyPr>
            <a:lstStyle/>
            <a:p>
              <a:r>
                <a:rPr lang="en-US" sz="1100" dirty="0"/>
                <a:t>containing a list of each field in that format and its mapping function</a:t>
              </a:r>
            </a:p>
          </p:txBody>
        </p:sp>
        <p:sp>
          <p:nvSpPr>
            <p:cNvPr id="542" name="TextBox 541">
              <a:extLst>
                <a:ext uri="{FF2B5EF4-FFF2-40B4-BE49-F238E27FC236}">
                  <a16:creationId xmlns:a16="http://schemas.microsoft.com/office/drawing/2014/main" id="{F4B8C761-711A-0447-8267-67C734B7D207}"/>
                </a:ext>
              </a:extLst>
            </p:cNvPr>
            <p:cNvSpPr txBox="1"/>
            <p:nvPr/>
          </p:nvSpPr>
          <p:spPr>
            <a:xfrm>
              <a:off x="-993002" y="99451"/>
              <a:ext cx="1319275" cy="507831"/>
            </a:xfrm>
            <a:prstGeom prst="rect">
              <a:avLst/>
            </a:prstGeom>
            <a:noFill/>
          </p:spPr>
          <p:txBody>
            <a:bodyPr wrap="square" lIns="0" tIns="0" rIns="0" bIns="0" rtlCol="0">
              <a:spAutoFit/>
            </a:bodyPr>
            <a:lstStyle/>
            <a:p>
              <a:r>
                <a:rPr lang="en-US" sz="1100" dirty="0"/>
                <a:t>A list of CSRs and a list of state each depend on to specify a format</a:t>
              </a:r>
            </a:p>
          </p:txBody>
        </p:sp>
      </p:grpSp>
      <p:cxnSp>
        <p:nvCxnSpPr>
          <p:cNvPr id="544" name="Straight Arrow Connector 173">
            <a:extLst>
              <a:ext uri="{FF2B5EF4-FFF2-40B4-BE49-F238E27FC236}">
                <a16:creationId xmlns:a16="http://schemas.microsoft.com/office/drawing/2014/main" id="{8707C2B6-39B7-B044-BF6D-E798C4CFB9CF}"/>
              </a:ext>
            </a:extLst>
          </p:cNvPr>
          <p:cNvCxnSpPr>
            <a:cxnSpLocks/>
            <a:stCxn id="542" idx="3"/>
            <a:endCxn id="43" idx="0"/>
          </p:cNvCxnSpPr>
          <p:nvPr/>
        </p:nvCxnSpPr>
        <p:spPr>
          <a:xfrm>
            <a:off x="1982726" y="305034"/>
            <a:ext cx="988418" cy="327702"/>
          </a:xfrm>
          <a:prstGeom prst="curvedConnector2">
            <a:avLst/>
          </a:prstGeom>
          <a:ln w="25400">
            <a:solidFill>
              <a:schemeClr val="accent6"/>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548" name="Straight Arrow Connector 173">
            <a:extLst>
              <a:ext uri="{FF2B5EF4-FFF2-40B4-BE49-F238E27FC236}">
                <a16:creationId xmlns:a16="http://schemas.microsoft.com/office/drawing/2014/main" id="{12D94EB6-D240-FA4D-8AB9-87BEDF4B4190}"/>
              </a:ext>
            </a:extLst>
          </p:cNvPr>
          <p:cNvCxnSpPr>
            <a:cxnSpLocks/>
            <a:stCxn id="538" idx="2"/>
            <a:endCxn id="28" idx="0"/>
          </p:cNvCxnSpPr>
          <p:nvPr/>
        </p:nvCxnSpPr>
        <p:spPr>
          <a:xfrm rot="16200000" flipH="1">
            <a:off x="3836313" y="991902"/>
            <a:ext cx="905268" cy="22012"/>
          </a:xfrm>
          <a:prstGeom prst="curvedConnector3">
            <a:avLst>
              <a:gd name="adj1" fmla="val 50000"/>
            </a:avLst>
          </a:prstGeom>
          <a:ln w="25400">
            <a:solidFill>
              <a:schemeClr val="accent6"/>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557" name="Straight Arrow Connector 173">
            <a:extLst>
              <a:ext uri="{FF2B5EF4-FFF2-40B4-BE49-F238E27FC236}">
                <a16:creationId xmlns:a16="http://schemas.microsoft.com/office/drawing/2014/main" id="{D7DC75CE-D3E1-0E4C-98E4-1D64A1AE044F}"/>
              </a:ext>
            </a:extLst>
          </p:cNvPr>
          <p:cNvCxnSpPr>
            <a:cxnSpLocks/>
            <a:stCxn id="541" idx="2"/>
            <a:endCxn id="203" idx="0"/>
          </p:cNvCxnSpPr>
          <p:nvPr/>
        </p:nvCxnSpPr>
        <p:spPr>
          <a:xfrm rot="5400000">
            <a:off x="5171352" y="944736"/>
            <a:ext cx="1046717" cy="257793"/>
          </a:xfrm>
          <a:prstGeom prst="curvedConnector3">
            <a:avLst>
              <a:gd name="adj1" fmla="val 50000"/>
            </a:avLst>
          </a:prstGeom>
          <a:ln w="25400">
            <a:solidFill>
              <a:schemeClr val="accent6"/>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560" name="Straight Arrow Connector 173">
            <a:extLst>
              <a:ext uri="{FF2B5EF4-FFF2-40B4-BE49-F238E27FC236}">
                <a16:creationId xmlns:a16="http://schemas.microsoft.com/office/drawing/2014/main" id="{3CC2F543-C36C-7A4D-9B57-3A96DDAD2DC3}"/>
              </a:ext>
            </a:extLst>
          </p:cNvPr>
          <p:cNvCxnSpPr>
            <a:cxnSpLocks/>
            <a:stCxn id="540" idx="2"/>
            <a:endCxn id="384" idx="0"/>
          </p:cNvCxnSpPr>
          <p:nvPr/>
        </p:nvCxnSpPr>
        <p:spPr>
          <a:xfrm rot="5400000">
            <a:off x="6772886" y="1246851"/>
            <a:ext cx="2161703" cy="429995"/>
          </a:xfrm>
          <a:prstGeom prst="curvedConnector3">
            <a:avLst>
              <a:gd name="adj1" fmla="val 50000"/>
            </a:avLst>
          </a:prstGeom>
          <a:ln w="25400">
            <a:solidFill>
              <a:schemeClr val="accent6"/>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564" name="Rectangle 563">
            <a:extLst>
              <a:ext uri="{FF2B5EF4-FFF2-40B4-BE49-F238E27FC236}">
                <a16:creationId xmlns:a16="http://schemas.microsoft.com/office/drawing/2014/main" id="{B8F0DE0E-E108-E942-A50A-C2E0DBB90105}"/>
              </a:ext>
            </a:extLst>
          </p:cNvPr>
          <p:cNvSpPr/>
          <p:nvPr/>
        </p:nvSpPr>
        <p:spPr>
          <a:xfrm>
            <a:off x="539486" y="42443"/>
            <a:ext cx="8411541" cy="5448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chemeClr val="tx1"/>
              </a:solidFill>
            </a:endParaRPr>
          </a:p>
        </p:txBody>
      </p:sp>
      <p:cxnSp>
        <p:nvCxnSpPr>
          <p:cNvPr id="568" name="Straight Arrow Connector 567">
            <a:extLst>
              <a:ext uri="{FF2B5EF4-FFF2-40B4-BE49-F238E27FC236}">
                <a16:creationId xmlns:a16="http://schemas.microsoft.com/office/drawing/2014/main" id="{8DC0E0AE-0C2F-2B49-9B81-8D91C05AE3EA}"/>
              </a:ext>
            </a:extLst>
          </p:cNvPr>
          <p:cNvCxnSpPr>
            <a:cxnSpLocks/>
            <a:stCxn id="16" idx="3"/>
            <a:endCxn id="9" idx="1"/>
          </p:cNvCxnSpPr>
          <p:nvPr/>
        </p:nvCxnSpPr>
        <p:spPr>
          <a:xfrm>
            <a:off x="1651358" y="1320244"/>
            <a:ext cx="644460" cy="39414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75" name="TextBox 574">
            <a:extLst>
              <a:ext uri="{FF2B5EF4-FFF2-40B4-BE49-F238E27FC236}">
                <a16:creationId xmlns:a16="http://schemas.microsoft.com/office/drawing/2014/main" id="{7691C5FA-BD57-324B-A2AC-AC20CB46F81A}"/>
              </a:ext>
            </a:extLst>
          </p:cNvPr>
          <p:cNvSpPr txBox="1"/>
          <p:nvPr/>
        </p:nvSpPr>
        <p:spPr>
          <a:xfrm>
            <a:off x="60223" y="684246"/>
            <a:ext cx="2360832" cy="153888"/>
          </a:xfrm>
          <a:prstGeom prst="rect">
            <a:avLst/>
          </a:prstGeom>
          <a:noFill/>
        </p:spPr>
        <p:txBody>
          <a:bodyPr wrap="square" lIns="0" tIns="0" rIns="0" bIns="0" rtlCol="0">
            <a:spAutoFit/>
          </a:bodyPr>
          <a:lstStyle/>
          <a:p>
            <a:r>
              <a:rPr lang="en-US" sz="1000" dirty="0" err="1"/>
              <a:t>LegalizeCSR</a:t>
            </a:r>
            <a:r>
              <a:rPr lang="en-US" sz="1000" dirty="0"/>
              <a:t>(int12 </a:t>
            </a:r>
            <a:r>
              <a:rPr lang="en-US" sz="1000" dirty="0" err="1"/>
              <a:t>CSR_num</a:t>
            </a:r>
            <a:r>
              <a:rPr lang="en-US" sz="1000" dirty="0"/>
              <a:t>, </a:t>
            </a:r>
            <a:r>
              <a:rPr lang="en-US" sz="1000" dirty="0" err="1"/>
              <a:t>Wr_data</a:t>
            </a:r>
            <a:r>
              <a:rPr lang="en-US" sz="1000" dirty="0"/>
              <a:t>, mode)</a:t>
            </a:r>
          </a:p>
        </p:txBody>
      </p:sp>
      <p:sp>
        <p:nvSpPr>
          <p:cNvPr id="607" name="Rectangle 606">
            <a:extLst>
              <a:ext uri="{FF2B5EF4-FFF2-40B4-BE49-F238E27FC236}">
                <a16:creationId xmlns:a16="http://schemas.microsoft.com/office/drawing/2014/main" id="{CA25CAE2-F4EB-D248-942E-467B40E587AA}"/>
              </a:ext>
            </a:extLst>
          </p:cNvPr>
          <p:cNvSpPr/>
          <p:nvPr/>
        </p:nvSpPr>
        <p:spPr>
          <a:xfrm>
            <a:off x="5092368" y="3110668"/>
            <a:ext cx="683359" cy="3382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err="1">
                <a:solidFill>
                  <a:schemeClr val="tx1"/>
                </a:solidFill>
              </a:rPr>
              <a:t>enum</a:t>
            </a:r>
            <a:endParaRPr lang="en-US" sz="1200" dirty="0">
              <a:solidFill>
                <a:schemeClr val="tx1"/>
              </a:solidFill>
            </a:endParaRPr>
          </a:p>
          <a:p>
            <a:pPr algn="ctr"/>
            <a:r>
              <a:rPr lang="en-US" sz="1200" dirty="0" err="1">
                <a:solidFill>
                  <a:schemeClr val="tx1"/>
                </a:solidFill>
              </a:rPr>
              <a:t>map_func</a:t>
            </a:r>
            <a:endParaRPr lang="en-US" sz="1200" dirty="0">
              <a:solidFill>
                <a:schemeClr val="tx1"/>
              </a:solidFill>
            </a:endParaRPr>
          </a:p>
        </p:txBody>
      </p:sp>
      <p:sp>
        <p:nvSpPr>
          <p:cNvPr id="623" name="Rectangle 622">
            <a:extLst>
              <a:ext uri="{FF2B5EF4-FFF2-40B4-BE49-F238E27FC236}">
                <a16:creationId xmlns:a16="http://schemas.microsoft.com/office/drawing/2014/main" id="{ED597065-C1FE-694D-B27E-8ED032E55725}"/>
              </a:ext>
            </a:extLst>
          </p:cNvPr>
          <p:cNvSpPr/>
          <p:nvPr/>
        </p:nvSpPr>
        <p:spPr>
          <a:xfrm>
            <a:off x="5092368" y="3449091"/>
            <a:ext cx="683359" cy="3382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bitfield</a:t>
            </a:r>
          </a:p>
          <a:p>
            <a:pPr algn="ctr"/>
            <a:r>
              <a:rPr lang="en-US" sz="1200" dirty="0" err="1">
                <a:solidFill>
                  <a:schemeClr val="tx1"/>
                </a:solidFill>
              </a:rPr>
              <a:t>imm_val</a:t>
            </a:r>
            <a:endParaRPr lang="en-US" sz="1200" dirty="0">
              <a:solidFill>
                <a:schemeClr val="tx1"/>
              </a:solidFill>
            </a:endParaRPr>
          </a:p>
        </p:txBody>
      </p:sp>
      <p:grpSp>
        <p:nvGrpSpPr>
          <p:cNvPr id="694" name="Group 693">
            <a:extLst>
              <a:ext uri="{FF2B5EF4-FFF2-40B4-BE49-F238E27FC236}">
                <a16:creationId xmlns:a16="http://schemas.microsoft.com/office/drawing/2014/main" id="{1802DFBD-64B4-E84A-8562-67B62CD77759}"/>
              </a:ext>
            </a:extLst>
          </p:cNvPr>
          <p:cNvGrpSpPr/>
          <p:nvPr/>
        </p:nvGrpSpPr>
        <p:grpSpPr>
          <a:xfrm>
            <a:off x="2997983" y="2958102"/>
            <a:ext cx="1005398" cy="623467"/>
            <a:chOff x="2985287" y="2850242"/>
            <a:chExt cx="1005398" cy="623467"/>
          </a:xfrm>
        </p:grpSpPr>
        <p:sp>
          <p:nvSpPr>
            <p:cNvPr id="696" name="Rectangle 695">
              <a:extLst>
                <a:ext uri="{FF2B5EF4-FFF2-40B4-BE49-F238E27FC236}">
                  <a16:creationId xmlns:a16="http://schemas.microsoft.com/office/drawing/2014/main" id="{3F388952-3B9B-A444-8FDE-F016D1498CCE}"/>
                </a:ext>
              </a:extLst>
            </p:cNvPr>
            <p:cNvSpPr/>
            <p:nvPr/>
          </p:nvSpPr>
          <p:spPr>
            <a:xfrm>
              <a:off x="3146807" y="2850242"/>
              <a:ext cx="843878" cy="48583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LGL_DEPS</a:t>
              </a:r>
            </a:p>
          </p:txBody>
        </p:sp>
        <p:sp>
          <p:nvSpPr>
            <p:cNvPr id="695" name="Rectangle 694">
              <a:extLst>
                <a:ext uri="{FF2B5EF4-FFF2-40B4-BE49-F238E27FC236}">
                  <a16:creationId xmlns:a16="http://schemas.microsoft.com/office/drawing/2014/main" id="{84E1FA5F-2A82-7A49-98B2-DFEA214E9169}"/>
                </a:ext>
              </a:extLst>
            </p:cNvPr>
            <p:cNvSpPr/>
            <p:nvPr/>
          </p:nvSpPr>
          <p:spPr>
            <a:xfrm>
              <a:off x="3066047" y="2919056"/>
              <a:ext cx="843878" cy="48583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LGL_DEPS</a:t>
              </a:r>
            </a:p>
          </p:txBody>
        </p:sp>
        <p:sp>
          <p:nvSpPr>
            <p:cNvPr id="691" name="Rectangle 690">
              <a:extLst>
                <a:ext uri="{FF2B5EF4-FFF2-40B4-BE49-F238E27FC236}">
                  <a16:creationId xmlns:a16="http://schemas.microsoft.com/office/drawing/2014/main" id="{C244AB4C-4B03-1745-A8EA-F6FD5EB60B2D}"/>
                </a:ext>
              </a:extLst>
            </p:cNvPr>
            <p:cNvSpPr/>
            <p:nvPr/>
          </p:nvSpPr>
          <p:spPr>
            <a:xfrm>
              <a:off x="2985287" y="2987870"/>
              <a:ext cx="843878" cy="48583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LGL_DEPS</a:t>
              </a:r>
            </a:p>
          </p:txBody>
        </p:sp>
        <p:sp>
          <p:nvSpPr>
            <p:cNvPr id="672" name="Rectangle 671">
              <a:extLst>
                <a:ext uri="{FF2B5EF4-FFF2-40B4-BE49-F238E27FC236}">
                  <a16:creationId xmlns:a16="http://schemas.microsoft.com/office/drawing/2014/main" id="{1FD01D71-E7BA-1A49-982F-BAD647F80C45}"/>
                </a:ext>
              </a:extLst>
            </p:cNvPr>
            <p:cNvSpPr/>
            <p:nvPr/>
          </p:nvSpPr>
          <p:spPr>
            <a:xfrm>
              <a:off x="3073276" y="3150688"/>
              <a:ext cx="690874" cy="26948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rPr>
                <a:t>List</a:t>
              </a:r>
            </a:p>
            <a:p>
              <a:pPr algn="ctr"/>
              <a:r>
                <a:rPr lang="en-US" sz="1100" dirty="0">
                  <a:solidFill>
                    <a:schemeClr val="tx1"/>
                  </a:solidFill>
                </a:rPr>
                <a:t>FLD_RNG</a:t>
              </a:r>
            </a:p>
          </p:txBody>
        </p:sp>
      </p:grpSp>
      <p:sp>
        <p:nvSpPr>
          <p:cNvPr id="522" name="Rectangle 521">
            <a:extLst>
              <a:ext uri="{FF2B5EF4-FFF2-40B4-BE49-F238E27FC236}">
                <a16:creationId xmlns:a16="http://schemas.microsoft.com/office/drawing/2014/main" id="{344BB82F-1E5B-6D46-BB45-44511F9AFFE3}"/>
              </a:ext>
            </a:extLst>
          </p:cNvPr>
          <p:cNvSpPr/>
          <p:nvPr/>
        </p:nvSpPr>
        <p:spPr>
          <a:xfrm>
            <a:off x="1383484" y="4532856"/>
            <a:ext cx="1290043" cy="577081"/>
          </a:xfrm>
          <a:prstGeom prst="rect">
            <a:avLst/>
          </a:prstGeom>
        </p:spPr>
        <p:txBody>
          <a:bodyPr wrap="square">
            <a:spAutoFit/>
          </a:bodyPr>
          <a:lstStyle/>
          <a:p>
            <a:pPr algn="ctr"/>
            <a:r>
              <a:rPr lang="en-US" sz="1050" dirty="0"/>
              <a:t>Used to</a:t>
            </a:r>
          </a:p>
          <a:p>
            <a:endParaRPr lang="en-US" sz="1050" dirty="0"/>
          </a:p>
          <a:p>
            <a:r>
              <a:rPr lang="en-US" sz="1050" dirty="0"/>
              <a:t>  dependency values</a:t>
            </a:r>
          </a:p>
        </p:txBody>
      </p:sp>
      <p:cxnSp>
        <p:nvCxnSpPr>
          <p:cNvPr id="141" name="Straight Arrow Connector 140">
            <a:extLst>
              <a:ext uri="{FF2B5EF4-FFF2-40B4-BE49-F238E27FC236}">
                <a16:creationId xmlns:a16="http://schemas.microsoft.com/office/drawing/2014/main" id="{BAE4EAFC-EB42-AA47-A82F-1389551C97EC}"/>
              </a:ext>
            </a:extLst>
          </p:cNvPr>
          <p:cNvCxnSpPr>
            <a:cxnSpLocks/>
            <a:stCxn id="96" idx="1"/>
            <a:endCxn id="672" idx="0"/>
          </p:cNvCxnSpPr>
          <p:nvPr/>
        </p:nvCxnSpPr>
        <p:spPr>
          <a:xfrm flipH="1">
            <a:off x="3431409" y="2169096"/>
            <a:ext cx="353960" cy="108945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67" name="Straight Arrow Connector 666">
            <a:extLst>
              <a:ext uri="{FF2B5EF4-FFF2-40B4-BE49-F238E27FC236}">
                <a16:creationId xmlns:a16="http://schemas.microsoft.com/office/drawing/2014/main" id="{60B73AFC-4402-2A47-83D4-2BD98D27FDE5}"/>
              </a:ext>
            </a:extLst>
          </p:cNvPr>
          <p:cNvCxnSpPr>
            <a:cxnSpLocks/>
            <a:stCxn id="672" idx="1"/>
            <a:endCxn id="648" idx="0"/>
          </p:cNvCxnSpPr>
          <p:nvPr/>
        </p:nvCxnSpPr>
        <p:spPr>
          <a:xfrm flipH="1">
            <a:off x="2921826" y="3393292"/>
            <a:ext cx="164146" cy="67089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97" name="TextBox 696">
            <a:extLst>
              <a:ext uri="{FF2B5EF4-FFF2-40B4-BE49-F238E27FC236}">
                <a16:creationId xmlns:a16="http://schemas.microsoft.com/office/drawing/2014/main" id="{1A6EB0D0-5693-BD4F-B25E-90FC23007B69}"/>
              </a:ext>
            </a:extLst>
          </p:cNvPr>
          <p:cNvSpPr txBox="1"/>
          <p:nvPr/>
        </p:nvSpPr>
        <p:spPr>
          <a:xfrm>
            <a:off x="317876" y="2315574"/>
            <a:ext cx="1232892" cy="307777"/>
          </a:xfrm>
          <a:prstGeom prst="rect">
            <a:avLst/>
          </a:prstGeom>
          <a:noFill/>
        </p:spPr>
        <p:txBody>
          <a:bodyPr wrap="square" lIns="0" tIns="0" rIns="0" bIns="0" rtlCol="0">
            <a:spAutoFit/>
          </a:bodyPr>
          <a:lstStyle/>
          <a:p>
            <a:r>
              <a:rPr lang="en-US" sz="1000" dirty="0"/>
              <a:t>This defines which state are dependencies</a:t>
            </a:r>
          </a:p>
        </p:txBody>
      </p:sp>
      <p:cxnSp>
        <p:nvCxnSpPr>
          <p:cNvPr id="698" name="Straight Arrow Connector 173">
            <a:extLst>
              <a:ext uri="{FF2B5EF4-FFF2-40B4-BE49-F238E27FC236}">
                <a16:creationId xmlns:a16="http://schemas.microsoft.com/office/drawing/2014/main" id="{629522F3-4337-9C49-9A62-C12D747A4819}"/>
              </a:ext>
            </a:extLst>
          </p:cNvPr>
          <p:cNvCxnSpPr>
            <a:cxnSpLocks/>
            <a:stCxn id="697" idx="2"/>
            <a:endCxn id="123" idx="0"/>
          </p:cNvCxnSpPr>
          <p:nvPr/>
        </p:nvCxnSpPr>
        <p:spPr>
          <a:xfrm rot="16200000" flipH="1">
            <a:off x="782017" y="2775655"/>
            <a:ext cx="681179" cy="376569"/>
          </a:xfrm>
          <a:prstGeom prst="curvedConnector3">
            <a:avLst>
              <a:gd name="adj1" fmla="val 50000"/>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701" name="TextBox 700">
            <a:extLst>
              <a:ext uri="{FF2B5EF4-FFF2-40B4-BE49-F238E27FC236}">
                <a16:creationId xmlns:a16="http://schemas.microsoft.com/office/drawing/2014/main" id="{88671AE3-ECB1-F041-8943-B73788E324C2}"/>
              </a:ext>
            </a:extLst>
          </p:cNvPr>
          <p:cNvSpPr txBox="1"/>
          <p:nvPr/>
        </p:nvSpPr>
        <p:spPr>
          <a:xfrm>
            <a:off x="1645017" y="2674684"/>
            <a:ext cx="1138254" cy="461665"/>
          </a:xfrm>
          <a:prstGeom prst="rect">
            <a:avLst/>
          </a:prstGeom>
          <a:noFill/>
        </p:spPr>
        <p:txBody>
          <a:bodyPr wrap="square" lIns="0" tIns="0" rIns="0" bIns="0" rtlCol="0">
            <a:spAutoFit/>
          </a:bodyPr>
          <a:lstStyle/>
          <a:p>
            <a:r>
              <a:rPr lang="en-US" sz="1000" dirty="0"/>
              <a:t>This defines state values corresponding to a CSR format. </a:t>
            </a:r>
          </a:p>
        </p:txBody>
      </p:sp>
      <p:cxnSp>
        <p:nvCxnSpPr>
          <p:cNvPr id="702" name="Straight Arrow Connector 173">
            <a:extLst>
              <a:ext uri="{FF2B5EF4-FFF2-40B4-BE49-F238E27FC236}">
                <a16:creationId xmlns:a16="http://schemas.microsoft.com/office/drawing/2014/main" id="{4CDE0F61-CACB-3448-8292-EE7E785AA3F5}"/>
              </a:ext>
            </a:extLst>
          </p:cNvPr>
          <p:cNvCxnSpPr>
            <a:cxnSpLocks/>
            <a:stCxn id="701" idx="2"/>
          </p:cNvCxnSpPr>
          <p:nvPr/>
        </p:nvCxnSpPr>
        <p:spPr>
          <a:xfrm rot="16200000" flipH="1">
            <a:off x="2199439" y="3151054"/>
            <a:ext cx="623708" cy="594298"/>
          </a:xfrm>
          <a:prstGeom prst="curvedConnector3">
            <a:avLst>
              <a:gd name="adj1" fmla="val 50000"/>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709" name="TextBox 708">
            <a:extLst>
              <a:ext uri="{FF2B5EF4-FFF2-40B4-BE49-F238E27FC236}">
                <a16:creationId xmlns:a16="http://schemas.microsoft.com/office/drawing/2014/main" id="{174FE370-BC75-E94D-8860-F935C1F94E29}"/>
              </a:ext>
            </a:extLst>
          </p:cNvPr>
          <p:cNvSpPr txBox="1"/>
          <p:nvPr/>
        </p:nvSpPr>
        <p:spPr>
          <a:xfrm>
            <a:off x="3742284" y="3709315"/>
            <a:ext cx="1173553" cy="461665"/>
          </a:xfrm>
          <a:prstGeom prst="rect">
            <a:avLst/>
          </a:prstGeom>
          <a:noFill/>
        </p:spPr>
        <p:txBody>
          <a:bodyPr wrap="square" lIns="0" tIns="0" rIns="0" bIns="0" rtlCol="0">
            <a:spAutoFit/>
          </a:bodyPr>
          <a:lstStyle/>
          <a:p>
            <a:r>
              <a:rPr lang="en-US" sz="1000" dirty="0"/>
              <a:t>There can be multiple sets of dependency values for each format</a:t>
            </a:r>
          </a:p>
        </p:txBody>
      </p:sp>
    </p:spTree>
    <p:extLst>
      <p:ext uri="{BB962C8B-B14F-4D97-AF65-F5344CB8AC3E}">
        <p14:creationId xmlns:p14="http://schemas.microsoft.com/office/powerpoint/2010/main" val="13513042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25C9A-6EE1-1846-A940-6A25BBC03FF4}"/>
              </a:ext>
            </a:extLst>
          </p:cNvPr>
          <p:cNvSpPr>
            <a:spLocks noGrp="1"/>
          </p:cNvSpPr>
          <p:nvPr>
            <p:ph type="ctrTitle"/>
          </p:nvPr>
        </p:nvSpPr>
        <p:spPr>
          <a:xfrm>
            <a:off x="2701636" y="1"/>
            <a:ext cx="6930737" cy="749310"/>
          </a:xfrm>
          <a:solidFill>
            <a:schemeClr val="accent1"/>
          </a:solidFill>
        </p:spPr>
        <p:txBody>
          <a:bodyPr>
            <a:normAutofit fontScale="90000"/>
          </a:bodyPr>
          <a:lstStyle/>
          <a:p>
            <a:pPr>
              <a:lnSpc>
                <a:spcPct val="80000"/>
              </a:lnSpc>
            </a:pPr>
            <a:r>
              <a:rPr lang="en-US" dirty="0" err="1">
                <a:solidFill>
                  <a:schemeClr val="bg1"/>
                </a:solidFill>
              </a:rPr>
              <a:t>Riscof</a:t>
            </a:r>
            <a:r>
              <a:rPr lang="en-US" dirty="0">
                <a:solidFill>
                  <a:schemeClr val="bg1"/>
                </a:solidFill>
              </a:rPr>
              <a:t> Cut-over</a:t>
            </a:r>
          </a:p>
        </p:txBody>
      </p:sp>
      <p:sp>
        <p:nvSpPr>
          <p:cNvPr id="3" name="Subtitle 2">
            <a:extLst>
              <a:ext uri="{FF2B5EF4-FFF2-40B4-BE49-F238E27FC236}">
                <a16:creationId xmlns:a16="http://schemas.microsoft.com/office/drawing/2014/main" id="{164ADB24-8864-D84D-94EA-04930B796477}"/>
              </a:ext>
            </a:extLst>
          </p:cNvPr>
          <p:cNvSpPr>
            <a:spLocks noGrp="1"/>
          </p:cNvSpPr>
          <p:nvPr>
            <p:ph type="subTitle" idx="1"/>
          </p:nvPr>
        </p:nvSpPr>
        <p:spPr>
          <a:xfrm>
            <a:off x="548640" y="656699"/>
            <a:ext cx="10617200" cy="6336381"/>
          </a:xfrm>
        </p:spPr>
        <p:txBody>
          <a:bodyPr>
            <a:normAutofit fontScale="92500" lnSpcReduction="10000"/>
          </a:bodyPr>
          <a:lstStyle/>
          <a:p>
            <a:pPr algn="l"/>
            <a:r>
              <a:rPr lang="en-US" sz="1600" b="1" dirty="0"/>
              <a:t>Steps for cutover:</a:t>
            </a:r>
          </a:p>
          <a:p>
            <a:pPr algn="l"/>
            <a:r>
              <a:rPr lang="en-US" sz="1600" i="1" dirty="0"/>
              <a:t>1.Talk to </a:t>
            </a:r>
            <a:r>
              <a:rPr lang="en-US" sz="1600" i="1" dirty="0" err="1"/>
              <a:t>openHW</a:t>
            </a:r>
            <a:r>
              <a:rPr lang="en-US" sz="1600" i="1" dirty="0"/>
              <a:t> Mike Thompson, Rick O’Conner loop them in, remove test disclaimer? </a:t>
            </a:r>
            <a:r>
              <a:rPr lang="en-US" sz="1400" i="1" dirty="0"/>
              <a:t>(scheduled and done)</a:t>
            </a:r>
          </a:p>
          <a:p>
            <a:pPr algn="l"/>
            <a:r>
              <a:rPr lang="en-US" sz="1600" dirty="0"/>
              <a:t>2.local Docker container            + CI to keep it up to date</a:t>
            </a:r>
            <a:br>
              <a:rPr lang="en-US" sz="1600" dirty="0"/>
            </a:br>
            <a:r>
              <a:rPr lang="en-US" sz="1800" dirty="0"/>
              <a:t>    </a:t>
            </a:r>
            <a:r>
              <a:rPr lang="en-US" sz="1600" dirty="0"/>
              <a:t>Separate from </a:t>
            </a:r>
            <a:r>
              <a:rPr lang="en-US" sz="1600" dirty="0" err="1"/>
              <a:t>RefSig</a:t>
            </a:r>
            <a:r>
              <a:rPr lang="en-US" sz="1600" dirty="0"/>
              <a:t>-as-a-Svc because adding </a:t>
            </a:r>
            <a:r>
              <a:rPr lang="en-US" sz="1600" dirty="0" err="1"/>
              <a:t>riscof</a:t>
            </a:r>
            <a:r>
              <a:rPr lang="en-US" sz="1600" dirty="0"/>
              <a:t> into container adds a CI dependency that’s avoidable</a:t>
            </a:r>
            <a:br>
              <a:rPr lang="en-US" sz="1800" dirty="0"/>
            </a:br>
            <a:r>
              <a:rPr lang="en-US" sz="1600" dirty="0"/>
              <a:t>  </a:t>
            </a:r>
            <a:r>
              <a:rPr lang="en-US" sz="1600" strike="sngStrike" dirty="0"/>
              <a:t>2.a </a:t>
            </a:r>
            <a:r>
              <a:rPr lang="en-US" sz="1600" strike="sngStrike" dirty="0" err="1"/>
              <a:t>Q:publish</a:t>
            </a:r>
            <a:r>
              <a:rPr lang="en-US" sz="1600" strike="sngStrike" dirty="0"/>
              <a:t> to docker hub? (not free)</a:t>
            </a:r>
            <a:r>
              <a:rPr lang="en-US" sz="1600" dirty="0"/>
              <a:t> </a:t>
            </a:r>
            <a:r>
              <a:rPr lang="en-US" sz="1600" dirty="0">
                <a:solidFill>
                  <a:srgbClr val="FF0000"/>
                </a:solidFill>
                <a:sym typeface="Wingdings" pitchFamily="2" charset="2"/>
              </a:rPr>
              <a:t></a:t>
            </a:r>
            <a:r>
              <a:rPr lang="en-US" sz="1600" dirty="0">
                <a:solidFill>
                  <a:srgbClr val="FF0000"/>
                </a:solidFill>
              </a:rPr>
              <a:t>add to either </a:t>
            </a:r>
            <a:r>
              <a:rPr lang="en-US" sz="1600" dirty="0" err="1">
                <a:solidFill>
                  <a:srgbClr val="FF0000"/>
                </a:solidFill>
              </a:rPr>
              <a:t>riscof</a:t>
            </a:r>
            <a:r>
              <a:rPr lang="en-US" sz="1600" dirty="0">
                <a:solidFill>
                  <a:srgbClr val="FF0000"/>
                </a:solidFill>
              </a:rPr>
              <a:t> or arch-test</a:t>
            </a:r>
            <a:br>
              <a:rPr lang="en-US" sz="1600" strike="sngStrike" dirty="0"/>
            </a:br>
            <a:r>
              <a:rPr lang="en-US" sz="1600" dirty="0"/>
              <a:t>3. ensure clear documentation about the 2 ways to run</a:t>
            </a:r>
            <a:br>
              <a:rPr lang="en-US" sz="1200" dirty="0"/>
            </a:br>
            <a:r>
              <a:rPr lang="en-US" sz="1200" dirty="0"/>
              <a:t> 	Local container</a:t>
            </a:r>
            <a:br>
              <a:rPr lang="en-US" sz="1200" dirty="0"/>
            </a:br>
            <a:r>
              <a:rPr lang="en-US" sz="1200" dirty="0"/>
              <a:t> 	build from scratch</a:t>
            </a:r>
            <a:endParaRPr lang="en-US" sz="1100" dirty="0"/>
          </a:p>
          <a:p>
            <a:pPr algn="l"/>
            <a:r>
              <a:rPr lang="en-US" sz="1600" b="1" dirty="0"/>
              <a:t>Gap</a:t>
            </a:r>
            <a:r>
              <a:rPr lang="en-US" sz="1600" dirty="0"/>
              <a:t>: </a:t>
            </a:r>
            <a:r>
              <a:rPr lang="en-US" sz="1600" strike="sngStrike" dirty="0"/>
              <a:t>missing Sail configuration for existing tests: misalign support !, anything else</a:t>
            </a:r>
            <a:r>
              <a:rPr lang="en-US" sz="1600" dirty="0">
                <a:solidFill>
                  <a:srgbClr val="FF0000"/>
                </a:solidFill>
              </a:rPr>
              <a:t>? </a:t>
            </a:r>
            <a:r>
              <a:rPr lang="en-US" sz="1600" dirty="0">
                <a:solidFill>
                  <a:srgbClr val="FF0000"/>
                </a:solidFill>
                <a:sym typeface="Wingdings" pitchFamily="2" charset="2"/>
              </a:rPr>
              <a:t>  appears not to be missing</a:t>
            </a:r>
            <a:br>
              <a:rPr lang="en-US" sz="1600" dirty="0"/>
            </a:br>
            <a:r>
              <a:rPr lang="en-US" sz="1600" b="1" dirty="0"/>
              <a:t>Gap</a:t>
            </a:r>
            <a:r>
              <a:rPr lang="en-US" sz="1600" dirty="0"/>
              <a:t>: </a:t>
            </a:r>
            <a:r>
              <a:rPr lang="en-US" sz="1600" dirty="0" err="1"/>
              <a:t>readthedocs</a:t>
            </a:r>
            <a:r>
              <a:rPr lang="en-US" sz="1600" dirty="0"/>
              <a:t>  Ensure docs are idiot proof and hand all scenarios</a:t>
            </a:r>
            <a:br>
              <a:rPr lang="en-US" sz="1600" dirty="0"/>
            </a:br>
            <a:r>
              <a:rPr lang="en-US" sz="1600" dirty="0"/>
              <a:t>    </a:t>
            </a:r>
            <a:r>
              <a:rPr lang="en-US" sz="1600" i="1" dirty="0"/>
              <a:t>ex. </a:t>
            </a:r>
            <a:r>
              <a:rPr lang="en-US" sz="1600" dirty="0" err="1"/>
              <a:t>riscof_quickstart</a:t>
            </a:r>
            <a:r>
              <a:rPr lang="en-US" sz="1600" dirty="0"/>
              <a:t>: has “build from scratch; we need to, </a:t>
            </a:r>
            <a:r>
              <a:rPr lang="en-US" sz="1600" i="1" dirty="0"/>
              <a:t>add link to install docker</a:t>
            </a:r>
            <a:br>
              <a:rPr lang="en-US" sz="1600" i="1" dirty="0"/>
            </a:br>
            <a:r>
              <a:rPr lang="en-US" sz="1600" i="1" dirty="0"/>
              <a:t>         (that should be to simply change one flag (in the </a:t>
            </a:r>
            <a:r>
              <a:rPr lang="en-US" sz="1600" i="1" dirty="0" err="1"/>
              <a:t>quickstart</a:t>
            </a:r>
            <a:r>
              <a:rPr lang="en-US" sz="1600" i="1" dirty="0"/>
              <a:t> )</a:t>
            </a:r>
            <a:br>
              <a:rPr lang="en-US" sz="1600" i="1" dirty="0"/>
            </a:br>
            <a:r>
              <a:rPr lang="en-US" sz="1600" i="1" dirty="0"/>
              <a:t>   see </a:t>
            </a:r>
            <a:r>
              <a:rPr lang="en-US" sz="1600" i="1" dirty="0">
                <a:hlinkClick r:id="rId3"/>
              </a:rPr>
              <a:t>https://gitlab.com/incoresemi/riscof-plugins/-/tree/master/sail_cSim#using-docker-with-this-plugin</a:t>
            </a:r>
            <a:endParaRPr lang="en-US" sz="1600" dirty="0"/>
          </a:p>
          <a:p>
            <a:pPr algn="l"/>
            <a:r>
              <a:rPr lang="en-US" sz="1600" b="1" dirty="0"/>
              <a:t>Gap</a:t>
            </a:r>
            <a:r>
              <a:rPr lang="en-US" sz="1600" dirty="0"/>
              <a:t>: we need more people to try this out  (see mass mailing below)</a:t>
            </a:r>
          </a:p>
          <a:p>
            <a:pPr algn="l"/>
            <a:r>
              <a:rPr lang="en-US" sz="1600" i="1" dirty="0"/>
              <a:t>4. Cutover: 	a. make sure </a:t>
            </a:r>
            <a:r>
              <a:rPr lang="en-US" sz="1600" i="1" dirty="0" err="1"/>
              <a:t>riscof</a:t>
            </a:r>
            <a:r>
              <a:rPr lang="en-US" sz="1600" i="1" dirty="0"/>
              <a:t>-dev branch is up-to date with latest trap handler &amp; updated macros, updated README***</a:t>
            </a:r>
            <a:br>
              <a:rPr lang="en-US" sz="1600" i="1" dirty="0"/>
            </a:br>
            <a:r>
              <a:rPr lang="en-US" sz="1600" i="1" dirty="0"/>
              <a:t>	b. add warning to README in main branch and </a:t>
            </a:r>
            <a:r>
              <a:rPr lang="en-US" sz="1600" i="1" dirty="0" err="1"/>
              <a:t>riscov</a:t>
            </a:r>
            <a:r>
              <a:rPr lang="en-US" sz="1600" i="1" dirty="0"/>
              <a:t>-dev branch that cutover will happen Mar 31</a:t>
            </a:r>
            <a:br>
              <a:rPr lang="en-US" sz="1600" i="1" dirty="0"/>
            </a:br>
            <a:r>
              <a:rPr lang="en-US" sz="1600" i="1" dirty="0"/>
              <a:t>	c. Mass mailing: new framework, </a:t>
            </a:r>
            <a:r>
              <a:rPr lang="en-US" sz="1600" i="1" dirty="0" err="1"/>
              <a:t>riscof</a:t>
            </a:r>
            <a:r>
              <a:rPr lang="en-US" sz="1600" i="1" dirty="0"/>
              <a:t>, docs here, need feedback, header, </a:t>
            </a:r>
            <a:r>
              <a:rPr lang="en-US" sz="1600" i="1" dirty="0" err="1"/>
              <a:t>isa</a:t>
            </a:r>
            <a:r>
              <a:rPr lang="en-US" sz="1600" i="1" dirty="0"/>
              <a:t>-string fixes, cutover date</a:t>
            </a:r>
            <a:br>
              <a:rPr lang="en-US" sz="1600" i="1" dirty="0"/>
            </a:br>
            <a:r>
              <a:rPr lang="en-US" sz="1600" i="1" dirty="0"/>
              <a:t>	d. Swap master** arch-test branch with </a:t>
            </a:r>
            <a:r>
              <a:rPr lang="en-US" sz="1600" i="1" dirty="0" err="1"/>
              <a:t>riscof</a:t>
            </a:r>
            <a:r>
              <a:rPr lang="en-US" sz="1600" i="1" dirty="0"/>
              <a:t>-dev branch</a:t>
            </a:r>
          </a:p>
          <a:p>
            <a:pPr algn="l"/>
            <a:r>
              <a:rPr lang="en-US" sz="1600" dirty="0"/>
              <a:t>5</a:t>
            </a:r>
            <a:r>
              <a:rPr lang="en-US" sz="1600" b="1" dirty="0"/>
              <a:t>.</a:t>
            </a:r>
            <a:r>
              <a:rPr lang="en-US" sz="1600" dirty="0"/>
              <a:t>Later:</a:t>
            </a:r>
            <a:r>
              <a:rPr lang="en-US" sz="1600" i="1" dirty="0"/>
              <a:t>	</a:t>
            </a:r>
            <a:r>
              <a:rPr lang="en-US" sz="1600" i="1" dirty="0">
                <a:sym typeface="Wingdings" pitchFamily="2" charset="2"/>
              </a:rPr>
              <a:t></a:t>
            </a:r>
            <a:r>
              <a:rPr lang="en-US" sz="1600" i="1" dirty="0"/>
              <a:t>get </a:t>
            </a:r>
            <a:r>
              <a:rPr lang="en-US" sz="1600" i="1" dirty="0" err="1"/>
              <a:t>podman</a:t>
            </a:r>
            <a:r>
              <a:rPr lang="en-US" sz="1600" i="1" dirty="0"/>
              <a:t> plugin, add link to install </a:t>
            </a:r>
            <a:r>
              <a:rPr lang="en-US" sz="1600" i="1" dirty="0" err="1"/>
              <a:t>podman</a:t>
            </a:r>
            <a:r>
              <a:rPr lang="en-US" sz="1600" i="1" dirty="0"/>
              <a:t> (singularity?)</a:t>
            </a:r>
            <a:br>
              <a:rPr lang="en-US" sz="1600" i="1" dirty="0"/>
            </a:br>
            <a:r>
              <a:rPr lang="en-US" sz="1600" i="1" dirty="0"/>
              <a:t>	</a:t>
            </a:r>
            <a:r>
              <a:rPr lang="en-US" sz="1600" i="1" dirty="0">
                <a:sym typeface="Wingdings" pitchFamily="2" charset="2"/>
              </a:rPr>
              <a:t> remedial tests: RV32D,RV64F,A-extension, Priv1.11,--&gt;1.12</a:t>
            </a:r>
            <a:br>
              <a:rPr lang="en-US" sz="1600" i="1" dirty="0">
                <a:sym typeface="Wingdings" pitchFamily="2" charset="2"/>
              </a:rPr>
            </a:br>
            <a:r>
              <a:rPr lang="en-US" sz="1600" i="1" dirty="0">
                <a:sym typeface="Wingdings" pitchFamily="2" charset="2"/>
              </a:rPr>
              <a:t>	</a:t>
            </a:r>
            <a:r>
              <a:rPr lang="en-US" sz="1600" dirty="0"/>
              <a:t> </a:t>
            </a:r>
            <a:r>
              <a:rPr lang="en-US" sz="1600" dirty="0" err="1"/>
              <a:t>RefSig</a:t>
            </a:r>
            <a:r>
              <a:rPr lang="en-US" sz="1600" dirty="0"/>
              <a:t>-as-a-Service  container + CI to keep it up to date + documentation in #3</a:t>
            </a:r>
            <a:br>
              <a:rPr lang="en-US" sz="1600" dirty="0"/>
            </a:br>
            <a:r>
              <a:rPr lang="en-US" sz="1600" dirty="0"/>
              <a:t>	</a:t>
            </a:r>
            <a:r>
              <a:rPr lang="en-US" sz="1400" dirty="0"/>
              <a:t>     Q: </a:t>
            </a:r>
            <a:r>
              <a:rPr lang="en-US" sz="1400" i="1" dirty="0"/>
              <a:t>What is the method for access control of the system? </a:t>
            </a:r>
            <a:br>
              <a:rPr lang="en-US" sz="1400" i="1" dirty="0"/>
            </a:br>
            <a:r>
              <a:rPr lang="en-US" sz="1400" i="1" dirty="0"/>
              <a:t>	          (i.e. </a:t>
            </a:r>
            <a:r>
              <a:rPr lang="en-US" sz="1400" i="1" dirty="0" err="1"/>
              <a:t>policy&amp;procedures</a:t>
            </a:r>
            <a:r>
              <a:rPr lang="en-US" sz="1400" i="1" dirty="0"/>
              <a:t>, like token based system to track job submission , access control). </a:t>
            </a:r>
            <a:br>
              <a:rPr lang="en-US" sz="1400" i="1" dirty="0"/>
            </a:br>
            <a:r>
              <a:rPr lang="en-US" sz="1400" i="1" dirty="0"/>
              <a:t>	     Q: How many concurrent users should be allowed access? </a:t>
            </a:r>
            <a:br>
              <a:rPr lang="en-US" sz="1400" i="1" dirty="0"/>
            </a:br>
            <a:r>
              <a:rPr lang="en-US" sz="1400" i="1" dirty="0"/>
              <a:t>	          (i.e. control system load &amp; prevent failing jobs due to a lack of resources or taking up a lot of time.</a:t>
            </a:r>
            <a:br>
              <a:rPr lang="en-US" sz="1400" i="1" dirty="0"/>
            </a:br>
            <a:r>
              <a:rPr lang="en-US" sz="1400" i="1" dirty="0"/>
              <a:t>	</a:t>
            </a:r>
            <a:r>
              <a:rPr lang="en-US" sz="1400" i="1" dirty="0">
                <a:sym typeface="Wingdings" pitchFamily="2" charset="2"/>
              </a:rPr>
              <a:t> </a:t>
            </a:r>
            <a:r>
              <a:rPr lang="en-US" sz="1400" b="1" i="1" dirty="0">
                <a:sym typeface="Wingdings" pitchFamily="2" charset="2"/>
              </a:rPr>
              <a:t> </a:t>
            </a:r>
            <a:r>
              <a:rPr lang="en-US" sz="1400" i="1" dirty="0" err="1">
                <a:sym typeface="Wingdings" pitchFamily="2" charset="2"/>
              </a:rPr>
              <a:t>asynch</a:t>
            </a:r>
            <a:r>
              <a:rPr lang="en-US" sz="1400" i="1" dirty="0">
                <a:sym typeface="Wingdings" pitchFamily="2" charset="2"/>
              </a:rPr>
              <a:t> event generator for interrupt and </a:t>
            </a:r>
            <a:br>
              <a:rPr lang="en-US" sz="1400" i="1" dirty="0"/>
            </a:br>
            <a:r>
              <a:rPr lang="en-US" sz="1400" i="1" dirty="0"/>
              <a:t>**	I think we are supposed to rename ”master” to something else, e.g. “main”.     Also: is it time to remove stale branches?</a:t>
            </a:r>
            <a:br>
              <a:rPr lang="en-US" sz="1400" i="1" dirty="0"/>
            </a:br>
            <a:r>
              <a:rPr lang="en-US" sz="1400" i="1" dirty="0"/>
              <a:t>***	Explain that using this now requires </a:t>
            </a:r>
            <a:r>
              <a:rPr lang="en-US" sz="1400" i="1" dirty="0" err="1"/>
              <a:t>YAML+model_test.h+plugins</a:t>
            </a:r>
            <a:r>
              <a:rPr lang="en-US" sz="1400" i="1" dirty="0"/>
              <a:t>. linking to the testbench – but not just the core, the whole SOC?</a:t>
            </a:r>
            <a:br>
              <a:rPr lang="en-US" sz="1400" i="1" dirty="0"/>
            </a:br>
            <a:r>
              <a:rPr lang="en-US" sz="1400" i="1" dirty="0"/>
              <a:t>      	Can we provide default YAML?  Do existing </a:t>
            </a:r>
            <a:r>
              <a:rPr lang="en-US" sz="1400" i="1" dirty="0" err="1"/>
              <a:t>model_test.h.s</a:t>
            </a:r>
            <a:r>
              <a:rPr lang="en-US" sz="1400" i="1" dirty="0"/>
              <a:t>  need to change?</a:t>
            </a:r>
            <a:br>
              <a:rPr lang="en-US" sz="1400" i="1" dirty="0"/>
            </a:br>
            <a:r>
              <a:rPr lang="en-US" sz="1400" i="1" dirty="0"/>
              <a:t>	Remove or modify disclaimers because we have YAML configuration (although primarily misalign support right now)</a:t>
            </a:r>
            <a:br>
              <a:rPr lang="en-US" sz="1400" i="1" dirty="0"/>
            </a:br>
            <a:r>
              <a:rPr lang="en-US" sz="1400" i="1" dirty="0"/>
              <a:t>	Note that CTG macros (e.g. SIGUPD*) don’t match </a:t>
            </a:r>
            <a:r>
              <a:rPr lang="en-US" sz="1400" i="1" dirty="0" err="1"/>
              <a:t>rvtests.h</a:t>
            </a:r>
            <a:r>
              <a:rPr lang="en-US" sz="1400" i="1" dirty="0"/>
              <a:t> macros, and there are many new macros</a:t>
            </a:r>
          </a:p>
        </p:txBody>
      </p:sp>
      <p:sp>
        <p:nvSpPr>
          <p:cNvPr id="5" name="Subtitle 2">
            <a:extLst>
              <a:ext uri="{FF2B5EF4-FFF2-40B4-BE49-F238E27FC236}">
                <a16:creationId xmlns:a16="http://schemas.microsoft.com/office/drawing/2014/main" id="{88660791-7C26-7A4D-8002-96B2CB9B4F4A}"/>
              </a:ext>
            </a:extLst>
          </p:cNvPr>
          <p:cNvSpPr txBox="1">
            <a:spLocks/>
          </p:cNvSpPr>
          <p:nvPr/>
        </p:nvSpPr>
        <p:spPr>
          <a:xfrm>
            <a:off x="9503923" y="1079809"/>
            <a:ext cx="2587450" cy="663211"/>
          </a:xfrm>
          <a:prstGeom prst="rect">
            <a:avLst/>
          </a:prstGeom>
          <a:ln>
            <a:solidFill>
              <a:schemeClr val="accent1"/>
            </a:solidFill>
          </a:ln>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t>Local container:    1.8GB  </a:t>
            </a:r>
            <a:br>
              <a:rPr lang="en-US" sz="1800" dirty="0"/>
            </a:br>
            <a:r>
              <a:rPr lang="en-US" sz="1800" dirty="0"/>
              <a:t> </a:t>
            </a:r>
            <a:r>
              <a:rPr lang="en-US" sz="1400" dirty="0"/>
              <a:t>(toolchain:    1.5GB) (</a:t>
            </a:r>
            <a:r>
              <a:rPr lang="en-US" sz="1400" dirty="0" err="1"/>
              <a:t>python,asm</a:t>
            </a:r>
            <a:r>
              <a:rPr lang="en-US" sz="1400" dirty="0"/>
              <a:t>)</a:t>
            </a:r>
            <a:br>
              <a:rPr lang="en-US" sz="1400" dirty="0"/>
            </a:br>
            <a:r>
              <a:rPr lang="en-US" sz="1400" dirty="0"/>
              <a:t> (</a:t>
            </a:r>
            <a:r>
              <a:rPr lang="en-US" sz="1400" dirty="0" err="1"/>
              <a:t>csim</a:t>
            </a:r>
            <a:r>
              <a:rPr lang="en-US" sz="1400" dirty="0"/>
              <a:t>,, </a:t>
            </a:r>
            <a:r>
              <a:rPr lang="en-US" sz="1400" dirty="0" err="1"/>
              <a:t>ocaml</a:t>
            </a:r>
            <a:r>
              <a:rPr lang="en-US" sz="1400" dirty="0"/>
              <a:t>, spike: .3GB</a:t>
            </a:r>
            <a:r>
              <a:rPr lang="en-US" sz="1800" dirty="0"/>
              <a:t>)</a:t>
            </a:r>
            <a:endParaRPr lang="en-US" sz="1800" i="1" dirty="0"/>
          </a:p>
        </p:txBody>
      </p:sp>
      <p:sp>
        <p:nvSpPr>
          <p:cNvPr id="6" name="Subtitle 2">
            <a:extLst>
              <a:ext uri="{FF2B5EF4-FFF2-40B4-BE49-F238E27FC236}">
                <a16:creationId xmlns:a16="http://schemas.microsoft.com/office/drawing/2014/main" id="{BFDA6258-0424-0C4F-9E07-472B969A8187}"/>
              </a:ext>
            </a:extLst>
          </p:cNvPr>
          <p:cNvSpPr txBox="1">
            <a:spLocks/>
          </p:cNvSpPr>
          <p:nvPr/>
        </p:nvSpPr>
        <p:spPr>
          <a:xfrm>
            <a:off x="9374275" y="4710954"/>
            <a:ext cx="2587450" cy="908571"/>
          </a:xfrm>
          <a:prstGeom prst="rect">
            <a:avLst/>
          </a:prstGeom>
          <a:ln>
            <a:solidFill>
              <a:schemeClr val="accent1"/>
            </a:solidFill>
          </a:ln>
        </p:spPr>
        <p:txBody>
          <a:bodyPr vert="horz" lIns="91440" tIns="45720" rIns="91440" bIns="45720" rtlCol="0">
            <a:normAutofit fontScale="850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err="1"/>
              <a:t>RefSig</a:t>
            </a:r>
            <a:r>
              <a:rPr lang="en-US" sz="1800" dirty="0"/>
              <a:t>-as-a-Service:    1.8GB+</a:t>
            </a:r>
            <a:br>
              <a:rPr lang="en-US" sz="1800" dirty="0"/>
            </a:br>
            <a:r>
              <a:rPr lang="en-US" sz="1800" dirty="0"/>
              <a:t> </a:t>
            </a:r>
            <a:r>
              <a:rPr lang="en-US" sz="1400" dirty="0"/>
              <a:t>(toolchain:    1.5GB) ) (</a:t>
            </a:r>
            <a:r>
              <a:rPr lang="en-US" sz="1400" dirty="0" err="1"/>
              <a:t>python,asm</a:t>
            </a:r>
            <a:r>
              <a:rPr lang="en-US" sz="1400" dirty="0"/>
              <a:t>)</a:t>
            </a:r>
            <a:br>
              <a:rPr lang="en-US" sz="1400" dirty="0"/>
            </a:br>
            <a:r>
              <a:rPr lang="en-US" sz="1400" dirty="0"/>
              <a:t> (</a:t>
            </a:r>
            <a:r>
              <a:rPr lang="en-US" sz="1400" dirty="0" err="1"/>
              <a:t>csim</a:t>
            </a:r>
            <a:r>
              <a:rPr lang="en-US" sz="1400" dirty="0"/>
              <a:t>,, </a:t>
            </a:r>
            <a:r>
              <a:rPr lang="en-US" sz="1400" dirty="0" err="1"/>
              <a:t>ocaml</a:t>
            </a:r>
            <a:r>
              <a:rPr lang="en-US" sz="1400" dirty="0"/>
              <a:t>: .3GB</a:t>
            </a:r>
            <a:r>
              <a:rPr lang="en-US" sz="1800" dirty="0"/>
              <a:t>) +</a:t>
            </a:r>
            <a:br>
              <a:rPr lang="en-US" sz="1800" dirty="0"/>
            </a:br>
            <a:r>
              <a:rPr lang="en-US" sz="1800" dirty="0"/>
              <a:t> </a:t>
            </a:r>
            <a:r>
              <a:rPr lang="en-US" sz="1400" dirty="0"/>
              <a:t>(</a:t>
            </a:r>
            <a:r>
              <a:rPr lang="en-US" sz="1500" dirty="0" err="1"/>
              <a:t>riscof</a:t>
            </a:r>
            <a:r>
              <a:rPr lang="en-US" sz="1500" dirty="0"/>
              <a:t>, plugin)</a:t>
            </a:r>
            <a:endParaRPr lang="en-US" sz="1800" dirty="0"/>
          </a:p>
        </p:txBody>
      </p:sp>
      <p:cxnSp>
        <p:nvCxnSpPr>
          <p:cNvPr id="8" name="Straight Arrow Connector 7">
            <a:extLst>
              <a:ext uri="{FF2B5EF4-FFF2-40B4-BE49-F238E27FC236}">
                <a16:creationId xmlns:a16="http://schemas.microsoft.com/office/drawing/2014/main" id="{5027A8B8-7153-5E4F-8762-35CBA4FFE804}"/>
              </a:ext>
            </a:extLst>
          </p:cNvPr>
          <p:cNvCxnSpPr>
            <a:cxnSpLocks/>
            <a:endCxn id="5" idx="1"/>
          </p:cNvCxnSpPr>
          <p:nvPr/>
        </p:nvCxnSpPr>
        <p:spPr>
          <a:xfrm>
            <a:off x="4931923" y="1411415"/>
            <a:ext cx="4572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691B817-7837-B441-BEBF-CF6A7742FED1}"/>
              </a:ext>
            </a:extLst>
          </p:cNvPr>
          <p:cNvCxnSpPr>
            <a:cxnSpLocks/>
            <a:endCxn id="6" idx="1"/>
          </p:cNvCxnSpPr>
          <p:nvPr/>
        </p:nvCxnSpPr>
        <p:spPr>
          <a:xfrm>
            <a:off x="7821038" y="5165240"/>
            <a:ext cx="15532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83181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C918A-CBD6-4FFF-B0AF-A7F400DD9F89}"/>
              </a:ext>
            </a:extLst>
          </p:cNvPr>
          <p:cNvSpPr>
            <a:spLocks noGrp="1"/>
          </p:cNvSpPr>
          <p:nvPr>
            <p:ph type="title"/>
          </p:nvPr>
        </p:nvSpPr>
        <p:spPr>
          <a:xfrm>
            <a:off x="838200" y="1"/>
            <a:ext cx="10515600" cy="760020"/>
          </a:xfrm>
          <a:solidFill>
            <a:schemeClr val="accent1"/>
          </a:solidFill>
        </p:spPr>
        <p:txBody>
          <a:bodyPr>
            <a:normAutofit/>
          </a:bodyPr>
          <a:lstStyle/>
          <a:p>
            <a:pPr algn="ctr"/>
            <a:r>
              <a:rPr lang="en-GB" b="1" dirty="0">
                <a:solidFill>
                  <a:schemeClr val="bg1"/>
                </a:solidFill>
              </a:rPr>
              <a:t>Draft Internal Test Guidelines</a:t>
            </a:r>
          </a:p>
        </p:txBody>
      </p:sp>
      <p:sp>
        <p:nvSpPr>
          <p:cNvPr id="4" name="Content Placeholder 3">
            <a:extLst>
              <a:ext uri="{FF2B5EF4-FFF2-40B4-BE49-F238E27FC236}">
                <a16:creationId xmlns:a16="http://schemas.microsoft.com/office/drawing/2014/main" id="{E4ED3E38-4703-4974-AD8F-66844AF9E1FC}"/>
              </a:ext>
            </a:extLst>
          </p:cNvPr>
          <p:cNvSpPr>
            <a:spLocks noGrp="1"/>
          </p:cNvSpPr>
          <p:nvPr>
            <p:ph sz="half" idx="1"/>
          </p:nvPr>
        </p:nvSpPr>
        <p:spPr>
          <a:xfrm>
            <a:off x="207818" y="967409"/>
            <a:ext cx="5436809" cy="5812010"/>
          </a:xfrm>
        </p:spPr>
        <p:txBody>
          <a:bodyPr lIns="0" rIns="0">
            <a:noAutofit/>
          </a:bodyPr>
          <a:lstStyle/>
          <a:p>
            <a:pPr marL="0" indent="0">
              <a:spcBef>
                <a:spcPts val="0"/>
              </a:spcBef>
              <a:buNone/>
            </a:pPr>
            <a:r>
              <a:rPr lang="en-US" sz="1200" b="1" dirty="0"/>
              <a:t> </a:t>
            </a:r>
            <a:r>
              <a:rPr lang="en-US" sz="1200" b="1" u="sng" dirty="0"/>
              <a:t>Required Pre-Defined Macros </a:t>
            </a:r>
            <a:r>
              <a:rPr lang="en-US" sz="1200" b="1" dirty="0"/>
              <a:t>– </a:t>
            </a:r>
            <a:r>
              <a:rPr lang="en-US" sz="1200" dirty="0"/>
              <a:t>Macros that every test must include</a:t>
            </a:r>
          </a:p>
          <a:p>
            <a:pPr marL="0" indent="0">
              <a:spcBef>
                <a:spcPts val="0"/>
              </a:spcBef>
              <a:buNone/>
            </a:pPr>
            <a:endParaRPr lang="en-US" sz="1400" dirty="0"/>
          </a:p>
          <a:p>
            <a:pPr marL="0" indent="0">
              <a:spcBef>
                <a:spcPts val="0"/>
              </a:spcBef>
              <a:buNone/>
            </a:pPr>
            <a:r>
              <a:rPr lang="en-US" sz="900" b="1" dirty="0"/>
              <a:t>RVTEST_CODE_BEGIN    </a:t>
            </a:r>
            <a:r>
              <a:rPr lang="en-US" sz="900" dirty="0"/>
              <a:t>This saves state and conditionally initializes the trap handler and initializes </a:t>
            </a:r>
            <a:r>
              <a:rPr lang="en-US" sz="900" dirty="0" err="1"/>
              <a:t>gprs</a:t>
            </a:r>
            <a:endParaRPr lang="en-US" sz="1000" dirty="0"/>
          </a:p>
          <a:p>
            <a:pPr marL="0" lvl="0" indent="0">
              <a:spcBef>
                <a:spcPts val="0"/>
              </a:spcBef>
              <a:buNone/>
            </a:pPr>
            <a:r>
              <a:rPr lang="en-US" sz="900" dirty="0"/>
              <a:t>  </a:t>
            </a:r>
            <a:endParaRPr lang="en-US" sz="900" b="1" i="1" dirty="0"/>
          </a:p>
          <a:p>
            <a:pPr marL="0" indent="0">
              <a:spcBef>
                <a:spcPts val="0"/>
              </a:spcBef>
              <a:buNone/>
            </a:pPr>
            <a:r>
              <a:rPr lang="en-US" sz="900" b="1" dirty="0"/>
              <a:t>RVTEST_CODE_END        </a:t>
            </a:r>
            <a:r>
              <a:rPr lang="en-US" sz="900" dirty="0"/>
              <a:t>This conditionally saves the post-test GPR values, transitions to </a:t>
            </a:r>
            <a:r>
              <a:rPr lang="en-US" sz="900" dirty="0" err="1"/>
              <a:t>Mmode</a:t>
            </a:r>
            <a:r>
              <a:rPr lang="en-US" sz="900" dirty="0"/>
              <a:t>, </a:t>
            </a:r>
          </a:p>
          <a:p>
            <a:pPr marL="0" indent="0">
              <a:spcBef>
                <a:spcPts val="0"/>
              </a:spcBef>
              <a:buNone/>
            </a:pPr>
            <a:r>
              <a:rPr lang="en-US" sz="900" dirty="0"/>
              <a:t>	         conditionally restores pre-test state and causes branches to test halt, then</a:t>
            </a:r>
          </a:p>
          <a:p>
            <a:pPr marL="0" indent="0">
              <a:spcBef>
                <a:spcPts val="0"/>
              </a:spcBef>
              <a:buNone/>
            </a:pPr>
            <a:r>
              <a:rPr lang="en-US" sz="900" dirty="0"/>
              <a:t>	         conditionally installs the trap handler</a:t>
            </a:r>
            <a:endParaRPr lang="en-US" sz="1000" dirty="0"/>
          </a:p>
          <a:p>
            <a:pPr marL="0" indent="0">
              <a:spcBef>
                <a:spcPts val="0"/>
              </a:spcBef>
              <a:buNone/>
            </a:pPr>
            <a:endParaRPr lang="en-US" sz="900" dirty="0"/>
          </a:p>
          <a:p>
            <a:pPr marL="0" indent="0">
              <a:spcBef>
                <a:spcPts val="0"/>
              </a:spcBef>
              <a:buNone/>
            </a:pPr>
            <a:r>
              <a:rPr lang="en-US" sz="900" b="1" dirty="0"/>
              <a:t>RVTEST_DATA_BEGIN   </a:t>
            </a:r>
            <a:r>
              <a:rPr lang="en-US" sz="900" dirty="0"/>
              <a:t>This initializes the a pointer to that trap signature area of the test signature, </a:t>
            </a:r>
          </a:p>
          <a:p>
            <a:pPr marL="0" indent="0">
              <a:spcBef>
                <a:spcPts val="0"/>
              </a:spcBef>
              <a:buNone/>
            </a:pPr>
            <a:r>
              <a:rPr lang="en-US" sz="900" dirty="0"/>
              <a:t> 	         and reserves space for a pointer to the save area used to save and restore state</a:t>
            </a:r>
          </a:p>
          <a:p>
            <a:pPr marL="0" indent="0">
              <a:spcBef>
                <a:spcPts val="0"/>
              </a:spcBef>
              <a:buNone/>
            </a:pPr>
            <a:r>
              <a:rPr lang="en-US" sz="900" dirty="0"/>
              <a:t>	         modified by the trap handler </a:t>
            </a:r>
            <a:r>
              <a:rPr lang="en-US" sz="900" b="1" i="1" dirty="0"/>
              <a:t>.</a:t>
            </a:r>
          </a:p>
          <a:p>
            <a:pPr marL="0" indent="0">
              <a:spcBef>
                <a:spcPts val="0"/>
              </a:spcBef>
              <a:buNone/>
            </a:pPr>
            <a:endParaRPr lang="en-US" sz="900" dirty="0"/>
          </a:p>
          <a:p>
            <a:pPr marL="0" indent="0">
              <a:spcBef>
                <a:spcPts val="0"/>
              </a:spcBef>
              <a:buNone/>
            </a:pPr>
            <a:r>
              <a:rPr lang="en-US" sz="900" b="1" dirty="0"/>
              <a:t>RVTEST_DATA_END        </a:t>
            </a:r>
            <a:r>
              <a:rPr lang="en-US" sz="900" dirty="0"/>
              <a:t>Contains the current trap signature pointer (if traps are enabled)  ***FIXME-1/mode</a:t>
            </a:r>
            <a:endParaRPr lang="en-US" sz="1000" dirty="0"/>
          </a:p>
          <a:p>
            <a:pPr marL="0" lvl="0" indent="0">
              <a:spcBef>
                <a:spcPts val="0"/>
              </a:spcBef>
              <a:buNone/>
            </a:pPr>
            <a:r>
              <a:rPr lang="en-US" sz="900" dirty="0"/>
              <a:t>  This macro marks the end of the test input data section with label </a:t>
            </a:r>
            <a:r>
              <a:rPr lang="en-US" sz="900" i="1" u="sng" dirty="0" err="1"/>
              <a:t>rvtest_data_end</a:t>
            </a:r>
            <a:endParaRPr lang="en-US" sz="900" i="1" u="sng" dirty="0"/>
          </a:p>
          <a:p>
            <a:pPr marL="0" lvl="0" indent="0">
              <a:spcBef>
                <a:spcPts val="0"/>
              </a:spcBef>
              <a:buNone/>
            </a:pPr>
            <a:endParaRPr lang="en-US" sz="900" b="1" i="1" dirty="0"/>
          </a:p>
          <a:p>
            <a:pPr marL="0" lvl="0" indent="0">
              <a:spcBef>
                <a:spcPts val="0"/>
              </a:spcBef>
              <a:buNone/>
            </a:pPr>
            <a:r>
              <a:rPr lang="en-US" sz="900" b="1" i="1" dirty="0"/>
              <a:t>RVTEST_CASE(</a:t>
            </a:r>
            <a:r>
              <a:rPr lang="en-US" sz="900" b="1" i="1" dirty="0" err="1"/>
              <a:t>CaseName</a:t>
            </a:r>
            <a:r>
              <a:rPr lang="en-US" sz="900" b="1" i="1" dirty="0"/>
              <a:t>, </a:t>
            </a:r>
            <a:r>
              <a:rPr lang="en-US" sz="900" b="1" i="1" dirty="0" err="1"/>
              <a:t>CondStr</a:t>
            </a:r>
            <a:r>
              <a:rPr lang="en-US" sz="900" b="1" i="1" dirty="0"/>
              <a:t>)</a:t>
            </a:r>
            <a:endParaRPr lang="en-US" sz="1000" dirty="0"/>
          </a:p>
          <a:p>
            <a:pPr marL="0" indent="0">
              <a:spcBef>
                <a:spcPts val="0"/>
              </a:spcBef>
              <a:buNone/>
            </a:pPr>
            <a:r>
              <a:rPr lang="en-US" sz="900" dirty="0"/>
              <a:t>execute this case only if condition in </a:t>
            </a:r>
            <a:r>
              <a:rPr lang="en-US" sz="900" dirty="0" err="1"/>
              <a:t>cond_str</a:t>
            </a:r>
            <a:r>
              <a:rPr lang="en-US" sz="900" dirty="0"/>
              <a:t> are met</a:t>
            </a:r>
            <a:endParaRPr lang="en-US" sz="1000" dirty="0"/>
          </a:p>
          <a:p>
            <a:pPr marL="0" indent="0">
              <a:spcBef>
                <a:spcPts val="0"/>
              </a:spcBef>
              <a:buNone/>
            </a:pPr>
            <a:r>
              <a:rPr lang="en-US" sz="900" dirty="0" err="1"/>
              <a:t>CaseName</a:t>
            </a:r>
            <a:r>
              <a:rPr lang="en-US" sz="900" dirty="0"/>
              <a:t> is arbitrary string</a:t>
            </a:r>
            <a:endParaRPr lang="en-US" sz="1000" dirty="0"/>
          </a:p>
          <a:p>
            <a:pPr marL="0" indent="0">
              <a:spcBef>
                <a:spcPts val="0"/>
              </a:spcBef>
              <a:buNone/>
            </a:pPr>
            <a:r>
              <a:rPr lang="en-US" sz="900" dirty="0" err="1"/>
              <a:t>CondStr</a:t>
            </a:r>
            <a:r>
              <a:rPr lang="en-US" sz="900" dirty="0"/>
              <a:t> is evaluated to determine if the test-case is enabled and sets name variable</a:t>
            </a:r>
            <a:endParaRPr lang="en-US" sz="1000" dirty="0"/>
          </a:p>
          <a:p>
            <a:pPr marL="0" indent="0">
              <a:spcBef>
                <a:spcPts val="0"/>
              </a:spcBef>
              <a:buNone/>
            </a:pPr>
            <a:r>
              <a:rPr lang="en-US" sz="900" dirty="0" err="1"/>
              <a:t>CondStr</a:t>
            </a:r>
            <a:r>
              <a:rPr lang="en-US" sz="900" dirty="0"/>
              <a:t> can also define compile time macros required for the test-case to be enabled.</a:t>
            </a:r>
            <a:endParaRPr lang="en-US" sz="1000" dirty="0"/>
          </a:p>
          <a:p>
            <a:pPr marL="0" indent="0">
              <a:spcBef>
                <a:spcPts val="0"/>
              </a:spcBef>
              <a:buNone/>
            </a:pPr>
            <a:r>
              <a:rPr lang="en-US" sz="900" dirty="0"/>
              <a:t>The test-case must be delimited with an </a:t>
            </a:r>
            <a:r>
              <a:rPr lang="en-US" sz="900" b="1" dirty="0"/>
              <a:t>#ifdef </a:t>
            </a:r>
            <a:r>
              <a:rPr lang="en-US" sz="900" b="1" dirty="0" err="1"/>
              <a:t>CaseName</a:t>
            </a:r>
            <a:r>
              <a:rPr lang="en-US" sz="900" b="1" dirty="0"/>
              <a:t>/#endif </a:t>
            </a:r>
            <a:r>
              <a:rPr lang="en-US" sz="900" dirty="0"/>
              <a:t>pair</a:t>
            </a:r>
            <a:endParaRPr lang="en-US" sz="1000" dirty="0"/>
          </a:p>
          <a:p>
            <a:pPr marL="0" indent="0">
              <a:spcBef>
                <a:spcPts val="0"/>
              </a:spcBef>
              <a:buNone/>
            </a:pPr>
            <a:r>
              <a:rPr lang="en-US" sz="900" dirty="0"/>
              <a:t>The format of </a:t>
            </a:r>
            <a:r>
              <a:rPr lang="en-US" sz="900" dirty="0" err="1"/>
              <a:t>CondStr</a:t>
            </a:r>
            <a:r>
              <a:rPr lang="en-US" sz="900" dirty="0"/>
              <a:t> can be found in </a:t>
            </a:r>
            <a:r>
              <a:rPr lang="en-US" sz="900" dirty="0">
                <a:hlinkClick r:id="rId3"/>
              </a:rPr>
              <a:t>https://riscof.readthedocs.io/en/latest/cond_spec.html#cond-spec</a:t>
            </a:r>
            <a:endParaRPr lang="en-US" sz="1050" dirty="0"/>
          </a:p>
          <a:p>
            <a:pPr marL="0" indent="0">
              <a:spcBef>
                <a:spcPts val="0"/>
              </a:spcBef>
              <a:buNone/>
            </a:pPr>
            <a:endParaRPr lang="en-US" sz="1000" dirty="0"/>
          </a:p>
          <a:p>
            <a:pPr marL="0" indent="0">
              <a:spcBef>
                <a:spcPts val="0"/>
              </a:spcBef>
              <a:buNone/>
            </a:pPr>
            <a:r>
              <a:rPr lang="en-US" sz="900" b="1" dirty="0"/>
              <a:t>RVTEST_GOTO_MMODE </a:t>
            </a:r>
            <a:r>
              <a:rPr lang="en-US" sz="900" dirty="0"/>
              <a:t>This is used whenever a test halts to put it in Mode so it can restore all state*</a:t>
            </a:r>
          </a:p>
          <a:p>
            <a:pPr marL="0" indent="0">
              <a:spcBef>
                <a:spcPts val="0"/>
              </a:spcBef>
              <a:buNone/>
            </a:pPr>
            <a:r>
              <a:rPr lang="en-US" sz="900" b="1" dirty="0"/>
              <a:t>RVTEST_GOTO_SMODE/VSMODE/UMODE  </a:t>
            </a:r>
            <a:r>
              <a:rPr lang="en-US" sz="900" dirty="0"/>
              <a:t>MRET to lower </a:t>
            </a:r>
            <a:r>
              <a:rPr lang="en-US" sz="900" dirty="0" err="1"/>
              <a:t>priv</a:t>
            </a:r>
            <a:r>
              <a:rPr lang="en-US" sz="900" dirty="0"/>
              <a:t> mode</a:t>
            </a:r>
            <a:r>
              <a:rPr lang="en-US" sz="900" b="1" dirty="0"/>
              <a:t> *</a:t>
            </a:r>
          </a:p>
          <a:p>
            <a:pPr marL="0" indent="0">
              <a:spcBef>
                <a:spcPts val="0"/>
              </a:spcBef>
              <a:buNone/>
            </a:pPr>
            <a:r>
              <a:rPr lang="en-US" sz="1000" i="1" dirty="0"/>
              <a:t> </a:t>
            </a:r>
            <a:r>
              <a:rPr lang="en-US" sz="900" i="1" dirty="0"/>
              <a:t>* these need to be able to handle enabling MMU translation correctly</a:t>
            </a:r>
            <a:endParaRPr lang="en-US" sz="1000" i="1" dirty="0"/>
          </a:p>
          <a:p>
            <a:pPr marL="0" indent="0">
              <a:spcBef>
                <a:spcPts val="0"/>
              </a:spcBef>
              <a:buNone/>
            </a:pPr>
            <a:endParaRPr lang="en-US" sz="1000" dirty="0"/>
          </a:p>
          <a:p>
            <a:pPr marL="0" indent="0">
              <a:spcBef>
                <a:spcPts val="0"/>
              </a:spcBef>
              <a:buNone/>
            </a:pPr>
            <a:r>
              <a:rPr lang="en-US" sz="1050" b="1" u="sng" dirty="0"/>
              <a:t>Helper Macros</a:t>
            </a:r>
            <a:r>
              <a:rPr lang="en-US" sz="1050" b="1" dirty="0"/>
              <a:t>	         </a:t>
            </a:r>
            <a:r>
              <a:rPr lang="en-US" sz="1050" dirty="0"/>
              <a:t>These are instantiated by the required macros</a:t>
            </a:r>
            <a:endParaRPr lang="en-US" sz="1050" b="1" u="sng" dirty="0"/>
          </a:p>
          <a:p>
            <a:pPr marL="0" indent="0">
              <a:spcBef>
                <a:spcPts val="0"/>
              </a:spcBef>
              <a:buNone/>
            </a:pPr>
            <a:r>
              <a:rPr lang="en-US" sz="900" b="1" dirty="0"/>
              <a:t>RVTEST_INIT_GPRS </a:t>
            </a:r>
          </a:p>
          <a:p>
            <a:pPr marL="0" indent="0">
              <a:spcBef>
                <a:spcPts val="0"/>
              </a:spcBef>
              <a:buNone/>
            </a:pPr>
            <a:r>
              <a:rPr lang="en-US" sz="900" b="1" dirty="0"/>
              <a:t>RVTEST_TRAP_PROLOG    </a:t>
            </a:r>
            <a:r>
              <a:rPr lang="en-US" sz="900" dirty="0"/>
              <a:t>sets up   trap environment,      depends on </a:t>
            </a:r>
            <a:r>
              <a:rPr lang="en-US" sz="900" b="1" i="1" dirty="0" err="1"/>
              <a:t>rvtest_strap_routine</a:t>
            </a:r>
            <a:r>
              <a:rPr lang="en-US" sz="900" b="1" i="1" dirty="0"/>
              <a:t> </a:t>
            </a:r>
            <a:r>
              <a:rPr lang="en-US" sz="900" dirty="0"/>
              <a:t>&amp;</a:t>
            </a:r>
            <a:r>
              <a:rPr lang="en-US" sz="900" b="1" dirty="0"/>
              <a:t> </a:t>
            </a:r>
            <a:r>
              <a:rPr lang="en-US" sz="900" b="1" i="1" dirty="0" err="1"/>
              <a:t>rvtest_vtrap_routine</a:t>
            </a:r>
            <a:endParaRPr lang="en-US" sz="900" b="1" dirty="0"/>
          </a:p>
          <a:p>
            <a:pPr marL="0" indent="0">
              <a:spcBef>
                <a:spcPts val="0"/>
              </a:spcBef>
              <a:buNone/>
            </a:pPr>
            <a:r>
              <a:rPr lang="en-US" sz="900" b="1" dirty="0"/>
              <a:t>RVTEST_TRAP_HANDLER  </a:t>
            </a:r>
            <a:r>
              <a:rPr lang="en-US" sz="900" dirty="0"/>
              <a:t>saves trap status in sig &amp; </a:t>
            </a:r>
            <a:r>
              <a:rPr lang="en-US" sz="900" dirty="0" err="1"/>
              <a:t>rtn</a:t>
            </a:r>
            <a:r>
              <a:rPr lang="en-US" sz="900" dirty="0"/>
              <a:t>;   depends on </a:t>
            </a:r>
            <a:r>
              <a:rPr lang="en-US" sz="900" b="1" i="1" dirty="0" err="1"/>
              <a:t>rvtest_strap_routine</a:t>
            </a:r>
            <a:r>
              <a:rPr lang="en-US" sz="900" b="1" i="1" dirty="0"/>
              <a:t> </a:t>
            </a:r>
            <a:r>
              <a:rPr lang="en-US" sz="900" dirty="0"/>
              <a:t>&amp;</a:t>
            </a:r>
            <a:r>
              <a:rPr lang="en-US" sz="900" b="1" dirty="0"/>
              <a:t> </a:t>
            </a:r>
            <a:r>
              <a:rPr lang="en-US" sz="900" b="1" i="1" dirty="0" err="1"/>
              <a:t>rvtest_vtrap_routine</a:t>
            </a:r>
            <a:endParaRPr lang="en-US" sz="900" dirty="0"/>
          </a:p>
          <a:p>
            <a:pPr marL="0" indent="0">
              <a:spcBef>
                <a:spcPts val="0"/>
              </a:spcBef>
              <a:buNone/>
            </a:pPr>
            <a:r>
              <a:rPr lang="en-US" sz="900" b="1" dirty="0"/>
              <a:t>RVTEST_TRAP_EPILOG</a:t>
            </a:r>
            <a:r>
              <a:rPr lang="en-US" sz="900" dirty="0"/>
              <a:t>       restores trap environment;     depends on </a:t>
            </a:r>
            <a:r>
              <a:rPr lang="en-US" sz="900" b="1" i="1" dirty="0" err="1"/>
              <a:t>rvtest_strap_routine</a:t>
            </a:r>
            <a:r>
              <a:rPr lang="en-US" sz="900" b="1" i="1" dirty="0"/>
              <a:t> </a:t>
            </a:r>
            <a:r>
              <a:rPr lang="en-US" sz="900" dirty="0"/>
              <a:t>&amp;</a:t>
            </a:r>
            <a:r>
              <a:rPr lang="en-US" sz="900" b="1" dirty="0"/>
              <a:t> </a:t>
            </a:r>
            <a:r>
              <a:rPr lang="en-US" sz="900" b="1" i="1" dirty="0" err="1"/>
              <a:t>rvtest_vtrap_routine</a:t>
            </a:r>
            <a:endParaRPr lang="en-US" sz="900" i="1" u="sng" dirty="0"/>
          </a:p>
          <a:p>
            <a:pPr marL="0" indent="0">
              <a:spcBef>
                <a:spcPts val="0"/>
              </a:spcBef>
              <a:buNone/>
            </a:pPr>
            <a:r>
              <a:rPr lang="en-US" sz="900" b="1" dirty="0"/>
              <a:t>RVTEST_TRAP_SAVEAREA </a:t>
            </a:r>
            <a:r>
              <a:rPr lang="en-US" sz="900" dirty="0"/>
              <a:t>set up save area for trap;         depends on </a:t>
            </a:r>
            <a:r>
              <a:rPr lang="en-US" sz="900" b="1" i="1" dirty="0" err="1"/>
              <a:t>rvtest_strap_routine</a:t>
            </a:r>
            <a:r>
              <a:rPr lang="en-US" sz="900" b="1" i="1" dirty="0"/>
              <a:t> </a:t>
            </a:r>
            <a:r>
              <a:rPr lang="en-US" sz="900" dirty="0"/>
              <a:t>&amp;</a:t>
            </a:r>
            <a:r>
              <a:rPr lang="en-US" sz="900" b="1" dirty="0"/>
              <a:t> </a:t>
            </a:r>
            <a:r>
              <a:rPr lang="en-US" sz="900" b="1" i="1" dirty="0" err="1"/>
              <a:t>rvtest_vtrap_routine</a:t>
            </a:r>
            <a:endParaRPr lang="en-US" sz="900" b="1" i="1" dirty="0"/>
          </a:p>
          <a:p>
            <a:pPr marL="0" indent="0">
              <a:spcBef>
                <a:spcPts val="0"/>
              </a:spcBef>
              <a:buNone/>
            </a:pPr>
            <a:r>
              <a:rPr lang="en-US" sz="900" b="1" dirty="0"/>
              <a:t>RVTEST_SAVE_GPRS(</a:t>
            </a:r>
            <a:r>
              <a:rPr lang="en-US" sz="900" b="1" dirty="0" err="1"/>
              <a:t>tmpreg</a:t>
            </a:r>
            <a:r>
              <a:rPr lang="en-US" sz="900" b="1" dirty="0"/>
              <a:t>, </a:t>
            </a:r>
            <a:r>
              <a:rPr lang="en-US" sz="900" b="1" dirty="0" err="1"/>
              <a:t>saveaddr</a:t>
            </a:r>
            <a:r>
              <a:rPr lang="en-US" sz="900" b="1" dirty="0"/>
              <a:t>)</a:t>
            </a:r>
            <a:r>
              <a:rPr lang="en-US" sz="900" dirty="0"/>
              <a:t>  saves all </a:t>
            </a:r>
            <a:r>
              <a:rPr lang="en-US" sz="900" dirty="0" err="1"/>
              <a:t>regs</a:t>
            </a:r>
            <a:r>
              <a:rPr lang="en-US" sz="900" dirty="0"/>
              <a:t> except </a:t>
            </a:r>
            <a:r>
              <a:rPr lang="en-US" sz="900" dirty="0" err="1"/>
              <a:t>tmpreg</a:t>
            </a:r>
            <a:r>
              <a:rPr lang="en-US" sz="900" dirty="0"/>
              <a:t> to </a:t>
            </a:r>
            <a:r>
              <a:rPr lang="en-US" sz="900" dirty="0" err="1"/>
              <a:t>saveaddr</a:t>
            </a:r>
            <a:r>
              <a:rPr lang="en-US" sz="900" dirty="0"/>
              <a:t> at test end if </a:t>
            </a:r>
            <a:r>
              <a:rPr lang="en-US" sz="900" b="1" dirty="0" err="1"/>
              <a:t>gpr_save</a:t>
            </a:r>
            <a:r>
              <a:rPr lang="en-US" sz="900" dirty="0"/>
              <a:t> defined</a:t>
            </a:r>
          </a:p>
          <a:p>
            <a:pPr marL="0" indent="0">
              <a:spcBef>
                <a:spcPts val="0"/>
              </a:spcBef>
              <a:buNone/>
            </a:pPr>
            <a:endParaRPr lang="en-US" sz="900" i="1" u="sng" dirty="0"/>
          </a:p>
          <a:p>
            <a:pPr marL="0" indent="0">
              <a:spcBef>
                <a:spcPts val="0"/>
              </a:spcBef>
              <a:buNone/>
            </a:pPr>
            <a:endParaRPr lang="en-US" sz="900" i="1" u="sng" dirty="0"/>
          </a:p>
          <a:p>
            <a:pPr marL="0" indent="0">
              <a:spcBef>
                <a:spcPts val="0"/>
              </a:spcBef>
              <a:buNone/>
            </a:pPr>
            <a:r>
              <a:rPr lang="en-US" sz="1100" b="1" u="sng" dirty="0"/>
              <a:t>Required Pre-Defined Variables	</a:t>
            </a:r>
            <a:r>
              <a:rPr lang="en-US" sz="1100" dirty="0"/>
              <a:t>	architecturally defined</a:t>
            </a:r>
            <a:endParaRPr lang="en-US" sz="1100" i="1" u="sng" dirty="0"/>
          </a:p>
          <a:p>
            <a:pPr marL="0" indent="0">
              <a:spcBef>
                <a:spcPts val="0"/>
              </a:spcBef>
              <a:buNone/>
            </a:pPr>
            <a:r>
              <a:rPr lang="en-US" sz="900" b="1" dirty="0"/>
              <a:t>RVTEST_DATA_REL_TVAL_MSK 	</a:t>
            </a:r>
            <a:r>
              <a:rPr lang="en-US" sz="900" dirty="0"/>
              <a:t>(bit-reversed mask of which exceptions store data </a:t>
            </a:r>
            <a:r>
              <a:rPr lang="en-US" sz="900" dirty="0" err="1"/>
              <a:t>addrs</a:t>
            </a:r>
            <a:r>
              <a:rPr lang="en-US" sz="900" dirty="0"/>
              <a:t> in </a:t>
            </a:r>
            <a:r>
              <a:rPr lang="en-US" sz="900" dirty="0" err="1"/>
              <a:t>xtval</a:t>
            </a:r>
            <a:r>
              <a:rPr lang="en-US" sz="900" dirty="0"/>
              <a:t>. 		Defaults to left aligned 0x0F05 (causes 4..7, 13, 15) </a:t>
            </a:r>
            <a:r>
              <a:rPr lang="en-US" sz="600" dirty="0"/>
              <a:t>**update for H-</a:t>
            </a:r>
            <a:r>
              <a:rPr lang="en-US" sz="600" dirty="0" err="1"/>
              <a:t>ext</a:t>
            </a:r>
            <a:endParaRPr lang="en-US" sz="1000" dirty="0"/>
          </a:p>
          <a:p>
            <a:pPr marL="0" indent="0">
              <a:spcBef>
                <a:spcPts val="0"/>
              </a:spcBef>
              <a:buNone/>
            </a:pPr>
            <a:r>
              <a:rPr lang="en-US" sz="900" b="1" dirty="0"/>
              <a:t>RVTEST_DATA_REL_TVAL_MSK 	</a:t>
            </a:r>
            <a:r>
              <a:rPr lang="en-US" sz="900" dirty="0"/>
              <a:t>(bit-reversed mask of which exceptions store code </a:t>
            </a:r>
            <a:r>
              <a:rPr lang="en-US" sz="900" dirty="0" err="1"/>
              <a:t>addrs</a:t>
            </a:r>
            <a:r>
              <a:rPr lang="en-US" sz="900" dirty="0"/>
              <a:t> in </a:t>
            </a:r>
            <a:r>
              <a:rPr lang="en-US" sz="900" dirty="0" err="1"/>
              <a:t>xtval</a:t>
            </a:r>
            <a:r>
              <a:rPr lang="en-US" sz="900" dirty="0"/>
              <a:t>.</a:t>
            </a:r>
          </a:p>
          <a:p>
            <a:pPr marL="0" indent="0">
              <a:spcBef>
                <a:spcPts val="0"/>
              </a:spcBef>
              <a:buNone/>
            </a:pPr>
            <a:r>
              <a:rPr lang="en-US" sz="900" dirty="0"/>
              <a:t>		Defaults to left aligned 0xD008 (causes 0,1,3,12</a:t>
            </a:r>
            <a:r>
              <a:rPr lang="en-US" sz="800" dirty="0"/>
              <a:t>) **update for H-</a:t>
            </a:r>
            <a:r>
              <a:rPr lang="en-US" sz="800" dirty="0" err="1"/>
              <a:t>ext</a:t>
            </a:r>
            <a:endParaRPr lang="en-US" sz="800" dirty="0"/>
          </a:p>
          <a:p>
            <a:pPr marL="0" indent="0">
              <a:spcBef>
                <a:spcPts val="0"/>
              </a:spcBef>
              <a:buNone/>
            </a:pPr>
            <a:r>
              <a:rPr lang="en-US" sz="900" b="1" dirty="0"/>
              <a:t>NUM_SPECD_INTCAUSES</a:t>
            </a:r>
            <a:r>
              <a:rPr lang="en-US" sz="800" b="1" dirty="0"/>
              <a:t>	</a:t>
            </a:r>
            <a:r>
              <a:rPr lang="en-US" sz="900" dirty="0"/>
              <a:t>(defaults to 16) ***fix for H-</a:t>
            </a:r>
            <a:r>
              <a:rPr lang="en-US" sz="900" dirty="0" err="1"/>
              <a:t>ext</a:t>
            </a:r>
            <a:endParaRPr lang="en-US" sz="900" dirty="0"/>
          </a:p>
          <a:p>
            <a:pPr marL="0" indent="0">
              <a:spcBef>
                <a:spcPts val="0"/>
              </a:spcBef>
              <a:buNone/>
            </a:pPr>
            <a:r>
              <a:rPr lang="en-US" sz="900" b="1" dirty="0"/>
              <a:t>NUM_SPECD_EXCPTCAUSES</a:t>
            </a:r>
            <a:r>
              <a:rPr lang="en-US" sz="800" dirty="0"/>
              <a:t>	</a:t>
            </a:r>
            <a:r>
              <a:rPr lang="en-US" sz="900" dirty="0"/>
              <a:t>(defaults to 16</a:t>
            </a:r>
            <a:r>
              <a:rPr lang="en-US" sz="900" b="1" dirty="0"/>
              <a:t>) </a:t>
            </a:r>
            <a:r>
              <a:rPr lang="en-US" sz="900" dirty="0"/>
              <a:t>***fix for H-</a:t>
            </a:r>
            <a:r>
              <a:rPr lang="en-US" sz="900" dirty="0" err="1"/>
              <a:t>ext</a:t>
            </a:r>
            <a:endParaRPr lang="en-US" sz="900" dirty="0"/>
          </a:p>
          <a:p>
            <a:pPr marL="0" indent="0">
              <a:spcBef>
                <a:spcPts val="0"/>
              </a:spcBef>
              <a:buNone/>
            </a:pPr>
            <a:endParaRPr lang="en-US" sz="800" dirty="0"/>
          </a:p>
          <a:p>
            <a:pPr marL="0" indent="0">
              <a:spcBef>
                <a:spcPts val="0"/>
              </a:spcBef>
              <a:buNone/>
            </a:pPr>
            <a:endParaRPr lang="en-US" sz="900" i="1" u="sng" dirty="0"/>
          </a:p>
          <a:p>
            <a:pPr marL="0" indent="0">
              <a:spcBef>
                <a:spcPts val="0"/>
              </a:spcBef>
              <a:buNone/>
            </a:pPr>
            <a:endParaRPr lang="en-US" sz="900" i="1" u="sng" dirty="0"/>
          </a:p>
          <a:p>
            <a:pPr marL="0" indent="0">
              <a:spcBef>
                <a:spcPts val="0"/>
              </a:spcBef>
              <a:buNone/>
            </a:pPr>
            <a:endParaRPr lang="en-US" sz="900" i="1" u="sng" dirty="0"/>
          </a:p>
          <a:p>
            <a:pPr marL="0" indent="0">
              <a:spcBef>
                <a:spcPts val="0"/>
              </a:spcBef>
              <a:buNone/>
            </a:pPr>
            <a:endParaRPr lang="en-US" sz="900" dirty="0"/>
          </a:p>
        </p:txBody>
      </p:sp>
      <p:sp>
        <p:nvSpPr>
          <p:cNvPr id="3" name="TextBox 2">
            <a:extLst>
              <a:ext uri="{FF2B5EF4-FFF2-40B4-BE49-F238E27FC236}">
                <a16:creationId xmlns:a16="http://schemas.microsoft.com/office/drawing/2014/main" id="{FFDDD012-F35A-A445-B1A4-22E03B86A78A}"/>
              </a:ext>
            </a:extLst>
          </p:cNvPr>
          <p:cNvSpPr txBox="1"/>
          <p:nvPr/>
        </p:nvSpPr>
        <p:spPr>
          <a:xfrm>
            <a:off x="2080591" y="-2875722"/>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367EC7DB-0E10-0147-9EE3-1C4406D33D5D}"/>
              </a:ext>
            </a:extLst>
          </p:cNvPr>
          <p:cNvSpPr txBox="1"/>
          <p:nvPr/>
        </p:nvSpPr>
        <p:spPr>
          <a:xfrm>
            <a:off x="2080591" y="-4823791"/>
            <a:ext cx="184731" cy="369332"/>
          </a:xfrm>
          <a:prstGeom prst="rect">
            <a:avLst/>
          </a:prstGeom>
          <a:noFill/>
        </p:spPr>
        <p:txBody>
          <a:bodyPr wrap="none" rtlCol="0">
            <a:spAutoFit/>
          </a:bodyPr>
          <a:lstStyle/>
          <a:p>
            <a:endParaRPr lang="en-US" dirty="0"/>
          </a:p>
        </p:txBody>
      </p:sp>
      <p:sp>
        <p:nvSpPr>
          <p:cNvPr id="7" name="TextBox 6">
            <a:extLst>
              <a:ext uri="{FF2B5EF4-FFF2-40B4-BE49-F238E27FC236}">
                <a16:creationId xmlns:a16="http://schemas.microsoft.com/office/drawing/2014/main" id="{083EAA93-D3EE-BE42-86E5-556E8D4D58BD}"/>
              </a:ext>
            </a:extLst>
          </p:cNvPr>
          <p:cNvSpPr txBox="1"/>
          <p:nvPr/>
        </p:nvSpPr>
        <p:spPr>
          <a:xfrm>
            <a:off x="5459896" y="-3843130"/>
            <a:ext cx="184731" cy="369332"/>
          </a:xfrm>
          <a:prstGeom prst="rect">
            <a:avLst/>
          </a:prstGeom>
          <a:noFill/>
        </p:spPr>
        <p:txBody>
          <a:bodyPr wrap="none" rtlCol="0">
            <a:spAutoFit/>
          </a:bodyPr>
          <a:lstStyle/>
          <a:p>
            <a:endParaRPr lang="en-US"/>
          </a:p>
        </p:txBody>
      </p:sp>
      <p:sp>
        <p:nvSpPr>
          <p:cNvPr id="9" name="Content Placeholder 3">
            <a:extLst>
              <a:ext uri="{FF2B5EF4-FFF2-40B4-BE49-F238E27FC236}">
                <a16:creationId xmlns:a16="http://schemas.microsoft.com/office/drawing/2014/main" id="{CB77753A-0422-784E-B8C2-9B86CA0DCA5A}"/>
              </a:ext>
            </a:extLst>
          </p:cNvPr>
          <p:cNvSpPr txBox="1">
            <a:spLocks/>
          </p:cNvSpPr>
          <p:nvPr/>
        </p:nvSpPr>
        <p:spPr>
          <a:xfrm>
            <a:off x="6124575" y="967409"/>
            <a:ext cx="5436809" cy="5680840"/>
          </a:xfrm>
          <a:prstGeom prst="rect">
            <a:avLst/>
          </a:prstGeom>
        </p:spPr>
        <p:txBody>
          <a:bodyPr vert="horz" lIns="0" tIns="45720" rIns="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sz="1200" b="1" u="sng" dirty="0"/>
              <a:t>Required predefined labels:</a:t>
            </a:r>
            <a:br>
              <a:rPr lang="en-US" sz="1050" dirty="0"/>
            </a:br>
            <a:endParaRPr lang="en-US" sz="1050" dirty="0"/>
          </a:p>
          <a:p>
            <a:pPr marL="0" indent="0">
              <a:spcBef>
                <a:spcPts val="0"/>
              </a:spcBef>
              <a:buNone/>
            </a:pPr>
            <a:r>
              <a:rPr lang="en-US" sz="900" b="1" dirty="0" err="1"/>
              <a:t>rvtest_entry_point</a:t>
            </a:r>
            <a:r>
              <a:rPr lang="en-US" sz="900" dirty="0"/>
              <a:t>   The test must define this label to indicate the location to be used by the linker as the </a:t>
            </a:r>
          </a:p>
          <a:p>
            <a:pPr marL="0" indent="0">
              <a:spcBef>
                <a:spcPts val="0"/>
              </a:spcBef>
              <a:buNone/>
            </a:pPr>
            <a:r>
              <a:rPr lang="en-US" sz="900" dirty="0"/>
              <a:t>     	entry point in the test. Generally, this would be before the RVMODEL_BOOT macro and</a:t>
            </a:r>
          </a:p>
          <a:p>
            <a:pPr marL="0" indent="0">
              <a:spcBef>
                <a:spcPts val="0"/>
              </a:spcBef>
              <a:buNone/>
            </a:pPr>
            <a:r>
              <a:rPr lang="en-US" sz="900" dirty="0"/>
              <a:t>	 should belong to the </a:t>
            </a:r>
            <a:r>
              <a:rPr lang="en-US" sz="900" dirty="0" err="1"/>
              <a:t>text.init</a:t>
            </a:r>
            <a:r>
              <a:rPr lang="en-US" sz="900" dirty="0"/>
              <a:t> section.</a:t>
            </a:r>
          </a:p>
          <a:p>
            <a:pPr marL="0" indent="0">
              <a:spcBef>
                <a:spcPts val="0"/>
              </a:spcBef>
              <a:buNone/>
            </a:pPr>
            <a:r>
              <a:rPr lang="en-US" sz="900" b="1" dirty="0" err="1"/>
              <a:t>mtrap_sigptr</a:t>
            </a:r>
            <a:r>
              <a:rPr lang="en-US" sz="900" dirty="0"/>
              <a:t>  	The test must define this between </a:t>
            </a:r>
            <a:r>
              <a:rPr lang="en-US" sz="900" b="1" i="1" dirty="0" err="1"/>
              <a:t>rvmodel_sig_begin</a:t>
            </a:r>
            <a:r>
              <a:rPr lang="en-US" sz="900" b="1" i="1" dirty="0"/>
              <a:t> </a:t>
            </a:r>
            <a:r>
              <a:rPr lang="en-US" sz="900" dirty="0"/>
              <a:t>and</a:t>
            </a:r>
            <a:r>
              <a:rPr lang="en-US" sz="900" b="1" i="1" dirty="0"/>
              <a:t> </a:t>
            </a:r>
            <a:r>
              <a:rPr lang="en-US" sz="900" b="1" i="1" dirty="0" err="1"/>
              <a:t>rvmodel_sig_end</a:t>
            </a:r>
            <a:r>
              <a:rPr lang="en-US" sz="900" dirty="0"/>
              <a:t> to mark where </a:t>
            </a:r>
            <a:br>
              <a:rPr lang="en-US" sz="900" dirty="0"/>
            </a:br>
            <a:r>
              <a:rPr lang="en-US" sz="900" dirty="0"/>
              <a:t>      	normal signatures end and trap signatures begin. </a:t>
            </a:r>
          </a:p>
          <a:p>
            <a:pPr marL="0" indent="0">
              <a:spcBef>
                <a:spcPts val="0"/>
              </a:spcBef>
              <a:buNone/>
            </a:pPr>
            <a:r>
              <a:rPr lang="en-US" sz="900" dirty="0"/>
              <a:t>	***FIXME: need copies per mode, e.g.     </a:t>
            </a:r>
            <a:r>
              <a:rPr lang="en-US" sz="900" b="1" i="1" dirty="0" err="1"/>
              <a:t>strap_sigptr</a:t>
            </a:r>
            <a:r>
              <a:rPr lang="en-US" sz="900" b="1" dirty="0"/>
              <a:t>,  </a:t>
            </a:r>
            <a:r>
              <a:rPr lang="en-US" sz="900" b="1" dirty="0" err="1"/>
              <a:t>vtrap_sigptr</a:t>
            </a:r>
            <a:r>
              <a:rPr lang="en-US" sz="900" b="1" dirty="0"/>
              <a:t>    </a:t>
            </a:r>
          </a:p>
          <a:p>
            <a:pPr marL="0" indent="0">
              <a:spcBef>
                <a:spcPts val="0"/>
              </a:spcBef>
              <a:buNone/>
            </a:pPr>
            <a:r>
              <a:rPr lang="en-US" sz="900" dirty="0" err="1"/>
              <a:t>r</a:t>
            </a:r>
            <a:r>
              <a:rPr lang="en-US" sz="900" b="1" dirty="0" err="1"/>
              <a:t>vtrap_sigptr</a:t>
            </a:r>
            <a:r>
              <a:rPr lang="en-US" sz="900" b="1" dirty="0"/>
              <a:t>. 	</a:t>
            </a:r>
            <a:r>
              <a:rPr lang="en-US" sz="900" dirty="0"/>
              <a:t>The test must define this to delimit where the trap signature starts</a:t>
            </a:r>
            <a:endParaRPr lang="en-US" sz="900" b="1" dirty="0"/>
          </a:p>
          <a:p>
            <a:pPr marL="0" indent="0">
              <a:spcBef>
                <a:spcPts val="0"/>
              </a:spcBef>
              <a:buNone/>
            </a:pPr>
            <a:r>
              <a:rPr lang="en-US" sz="900" b="1" dirty="0" err="1"/>
              <a:t>gpr_save</a:t>
            </a:r>
            <a:r>
              <a:rPr lang="en-US" sz="900" dirty="0"/>
              <a:t> 	The test must define </a:t>
            </a:r>
            <a:r>
              <a:rPr lang="en-US" sz="900" b="1" i="1" dirty="0" err="1"/>
              <a:t>gpr_save</a:t>
            </a:r>
            <a:r>
              <a:rPr lang="en-US" sz="900" b="1" i="1" dirty="0"/>
              <a:t>  </a:t>
            </a:r>
            <a:r>
              <a:rPr lang="en-US" sz="900" dirty="0"/>
              <a:t>after  </a:t>
            </a:r>
            <a:r>
              <a:rPr lang="en-US" sz="900" b="1" i="1" dirty="0" err="1"/>
              <a:t>rvmodel_sig_end</a:t>
            </a:r>
            <a:r>
              <a:rPr lang="en-US" sz="900" b="1" i="1" dirty="0"/>
              <a:t> </a:t>
            </a:r>
            <a:r>
              <a:rPr lang="en-US" sz="900" dirty="0"/>
              <a:t>to mark where </a:t>
            </a:r>
          </a:p>
          <a:p>
            <a:pPr marL="0" indent="0">
              <a:spcBef>
                <a:spcPts val="0"/>
              </a:spcBef>
              <a:buNone/>
            </a:pPr>
            <a:r>
              <a:rPr lang="en-US" sz="900" dirty="0"/>
              <a:t>	registers get saved if </a:t>
            </a:r>
            <a:r>
              <a:rPr lang="en-US" sz="900" b="1" i="1" dirty="0" err="1"/>
              <a:t>rvtest_gpr_save</a:t>
            </a:r>
            <a:r>
              <a:rPr lang="en-US" sz="900" b="1" i="1" dirty="0"/>
              <a:t> </a:t>
            </a:r>
            <a:r>
              <a:rPr lang="en-US" sz="900" dirty="0"/>
              <a:t>is defined</a:t>
            </a:r>
          </a:p>
          <a:p>
            <a:pPr marL="0" indent="0">
              <a:spcBef>
                <a:spcPts val="0"/>
              </a:spcBef>
              <a:buNone/>
            </a:pPr>
            <a:endParaRPr lang="en-US" sz="900" dirty="0"/>
          </a:p>
          <a:p>
            <a:pPr marL="0" indent="0">
              <a:spcBef>
                <a:spcPts val="0"/>
              </a:spcBef>
              <a:buNone/>
            </a:pPr>
            <a:r>
              <a:rPr lang="en-US" sz="900" b="1" i="1" dirty="0" err="1"/>
              <a:t>rvtest_trapsig</a:t>
            </a:r>
            <a:r>
              <a:rPr lang="en-US" sz="900" dirty="0"/>
              <a:t>	defines where in the signature area trap signature is stored</a:t>
            </a:r>
          </a:p>
          <a:p>
            <a:pPr marL="0" lvl="0" indent="0">
              <a:spcBef>
                <a:spcPts val="0"/>
              </a:spcBef>
              <a:buNone/>
            </a:pPr>
            <a:r>
              <a:rPr lang="en-US" sz="900" b="1" i="1" dirty="0" err="1"/>
              <a:t>rvtest_init</a:t>
            </a:r>
            <a:endParaRPr lang="en-US" sz="900" b="1" dirty="0"/>
          </a:p>
          <a:p>
            <a:pPr marL="0" lvl="0" indent="0">
              <a:spcBef>
                <a:spcPts val="0"/>
              </a:spcBef>
              <a:buNone/>
            </a:pPr>
            <a:r>
              <a:rPr lang="en-US" sz="900" b="1" dirty="0" err="1"/>
              <a:t>rvtest_code_begin</a:t>
            </a:r>
            <a:r>
              <a:rPr lang="en-US" sz="900" dirty="0"/>
              <a:t>	used to relocate code-relative trap status</a:t>
            </a:r>
          </a:p>
          <a:p>
            <a:pPr marL="0" indent="0">
              <a:spcBef>
                <a:spcPts val="0"/>
              </a:spcBef>
              <a:buNone/>
            </a:pPr>
            <a:r>
              <a:rPr lang="en-US" sz="900" b="1" dirty="0" err="1"/>
              <a:t>rvtest_data</a:t>
            </a:r>
            <a:r>
              <a:rPr lang="en-US" sz="900" b="1" dirty="0"/>
              <a:t>_[begin/end]</a:t>
            </a:r>
            <a:r>
              <a:rPr lang="en-US" sz="900" dirty="0"/>
              <a:t>     used to relocate data-relative trap status</a:t>
            </a:r>
          </a:p>
          <a:p>
            <a:pPr marL="0" indent="0">
              <a:spcBef>
                <a:spcPts val="0"/>
              </a:spcBef>
              <a:buNone/>
            </a:pPr>
            <a:r>
              <a:rPr lang="en-US" sz="900" b="1" dirty="0" err="1"/>
              <a:t>rvtest_sig</a:t>
            </a:r>
            <a:r>
              <a:rPr lang="en-US" sz="900" b="1" dirty="0"/>
              <a:t>_[begin/end]       </a:t>
            </a:r>
            <a:r>
              <a:rPr lang="en-US" sz="900" dirty="0"/>
              <a:t>used to define the signature region</a:t>
            </a:r>
          </a:p>
          <a:p>
            <a:pPr marL="0" lvl="0" indent="0">
              <a:spcBef>
                <a:spcPts val="0"/>
              </a:spcBef>
              <a:buNone/>
            </a:pPr>
            <a:r>
              <a:rPr lang="en-US" sz="900" b="1" dirty="0" err="1"/>
              <a:t>rvtest</a:t>
            </a:r>
            <a:r>
              <a:rPr lang="en-US" sz="900" b="1" dirty="0"/>
              <a:t>_[</a:t>
            </a:r>
            <a:r>
              <a:rPr lang="en-US" sz="900" b="1" dirty="0" err="1"/>
              <a:t>m,s,v</a:t>
            </a:r>
            <a:r>
              <a:rPr lang="en-US" sz="900" b="1" dirty="0"/>
              <a:t>]</a:t>
            </a:r>
            <a:r>
              <a:rPr lang="en-US" sz="900" b="1" dirty="0" err="1"/>
              <a:t>trap_routine</a:t>
            </a:r>
            <a:r>
              <a:rPr lang="en-US" sz="900" b="1" dirty="0"/>
              <a:t>  </a:t>
            </a:r>
            <a:r>
              <a:rPr lang="en-US" sz="900" dirty="0"/>
              <a:t>used to conditionally instantiate helper macros, depending modes a test will trap into</a:t>
            </a:r>
          </a:p>
          <a:p>
            <a:pPr marL="0" indent="0">
              <a:spcBef>
                <a:spcPts val="0"/>
              </a:spcBef>
              <a:buNone/>
            </a:pPr>
            <a:endParaRPr lang="en-US" sz="1100" dirty="0"/>
          </a:p>
          <a:p>
            <a:pPr marL="0" indent="0">
              <a:spcBef>
                <a:spcPts val="0"/>
              </a:spcBef>
              <a:buFont typeface="Arial" panose="020B0604020202020204" pitchFamily="34" charset="0"/>
              <a:buNone/>
            </a:pPr>
            <a:r>
              <a:rPr lang="en-US" sz="1100" b="1" u="sng" dirty="0"/>
              <a:t>Optional, Pre-defined Macros</a:t>
            </a:r>
            <a:br>
              <a:rPr lang="en-US" sz="800" b="1" dirty="0"/>
            </a:br>
            <a:r>
              <a:rPr lang="en-US" sz="900" dirty="0"/>
              <a:t>     These are helper macros that make test generation easier. The include a set that gives a standard way of storing </a:t>
            </a:r>
          </a:p>
          <a:p>
            <a:pPr marL="0" indent="0">
              <a:spcBef>
                <a:spcPts val="0"/>
              </a:spcBef>
              <a:buFont typeface="Arial" panose="020B0604020202020204" pitchFamily="34" charset="0"/>
              <a:buNone/>
            </a:pPr>
            <a:r>
              <a:rPr lang="en-US" sz="900" dirty="0"/>
              <a:t>     signatures from the various registers, keeping track of the signature offset, offset overflow, and offset alignment</a:t>
            </a:r>
          </a:p>
          <a:p>
            <a:pPr marL="0" indent="0">
              <a:spcBef>
                <a:spcPts val="0"/>
              </a:spcBef>
              <a:buFont typeface="Arial" panose="020B0604020202020204" pitchFamily="34" charset="0"/>
              <a:buNone/>
            </a:pPr>
            <a:r>
              <a:rPr lang="en-US" sz="900" dirty="0"/>
              <a:t>.</a:t>
            </a:r>
          </a:p>
          <a:p>
            <a:pPr marL="0" indent="0">
              <a:spcBef>
                <a:spcPts val="0"/>
              </a:spcBef>
              <a:buFont typeface="Arial" panose="020B0604020202020204" pitchFamily="34" charset="0"/>
              <a:buNone/>
            </a:pPr>
            <a:r>
              <a:rPr lang="en-US" sz="900" b="1" dirty="0"/>
              <a:t>RVTEST_SIGBASE(</a:t>
            </a:r>
            <a:r>
              <a:rPr lang="en-US" sz="900" b="1" dirty="0" err="1"/>
              <a:t>BaseReg,Val</a:t>
            </a:r>
            <a:r>
              <a:rPr lang="en-US" sz="900" b="1" dirty="0"/>
              <a:t>)</a:t>
            </a:r>
            <a:r>
              <a:rPr lang="en-US" sz="900" dirty="0"/>
              <a:t>      defines the base register used to update signature values</a:t>
            </a:r>
          </a:p>
          <a:p>
            <a:pPr marL="0" indent="0">
              <a:spcBef>
                <a:spcPts val="0"/>
              </a:spcBef>
              <a:buFont typeface="Arial" panose="020B0604020202020204" pitchFamily="34" charset="0"/>
              <a:buNone/>
            </a:pPr>
            <a:r>
              <a:rPr lang="en-US" sz="900" dirty="0"/>
              <a:t>	Register </a:t>
            </a:r>
            <a:r>
              <a:rPr lang="en-US" sz="900" dirty="0" err="1"/>
              <a:t>BaseReg</a:t>
            </a:r>
            <a:r>
              <a:rPr lang="en-US" sz="900" dirty="0"/>
              <a:t> is loaded with value Val, </a:t>
            </a:r>
            <a:r>
              <a:rPr lang="en-US" sz="900" dirty="0" err="1"/>
              <a:t>hidden_offset</a:t>
            </a:r>
            <a:r>
              <a:rPr lang="en-US" sz="900" dirty="0"/>
              <a:t> is initialized to zero</a:t>
            </a:r>
          </a:p>
          <a:p>
            <a:pPr marL="0" indent="0">
              <a:spcBef>
                <a:spcPts val="0"/>
              </a:spcBef>
              <a:buNone/>
            </a:pPr>
            <a:r>
              <a:rPr lang="en-US" sz="900" b="1" dirty="0"/>
              <a:t>RVTEST_BASEUPD(</a:t>
            </a:r>
            <a:r>
              <a:rPr lang="en-US" sz="900" b="1" dirty="0" err="1"/>
              <a:t>BaseReg</a:t>
            </a:r>
            <a:r>
              <a:rPr lang="en-US" sz="900" b="1" dirty="0"/>
              <a:t>[</a:t>
            </a:r>
            <a:r>
              <a:rPr lang="en-US" sz="900" b="1" dirty="0" err="1"/>
              <a:t>oldBase</a:t>
            </a:r>
            <a:r>
              <a:rPr lang="en-US" sz="900" b="1" dirty="0"/>
              <a:t>[,</a:t>
            </a:r>
            <a:r>
              <a:rPr lang="en-US" sz="900" b="1" dirty="0" err="1"/>
              <a:t>newOff</a:t>
            </a:r>
            <a:r>
              <a:rPr lang="en-US" sz="900" b="1" dirty="0"/>
              <a:t>]])</a:t>
            </a:r>
            <a:r>
              <a:rPr lang="en-US" sz="900" dirty="0"/>
              <a:t>  [moves &amp;] updates </a:t>
            </a:r>
            <a:r>
              <a:rPr lang="en-US" sz="900" dirty="0" err="1"/>
              <a:t>BaseReg</a:t>
            </a:r>
            <a:r>
              <a:rPr lang="en-US" sz="900" dirty="0"/>
              <a:t> past stored signature.</a:t>
            </a:r>
          </a:p>
          <a:p>
            <a:pPr marL="0" indent="0">
              <a:spcBef>
                <a:spcPts val="0"/>
              </a:spcBef>
              <a:buNone/>
            </a:pPr>
            <a:r>
              <a:rPr lang="en-US" sz="900" dirty="0"/>
              <a:t>	</a:t>
            </a:r>
            <a:r>
              <a:rPr lang="en-US" sz="900" dirty="0" err="1"/>
              <a:t>Hidden_offset</a:t>
            </a:r>
            <a:r>
              <a:rPr lang="en-US" sz="900" dirty="0"/>
              <a:t> is re-initialized to 0 afterwards</a:t>
            </a:r>
          </a:p>
          <a:p>
            <a:pPr marL="0" indent="0">
              <a:spcBef>
                <a:spcPts val="0"/>
              </a:spcBef>
              <a:buNone/>
            </a:pPr>
            <a:r>
              <a:rPr lang="en-US" sz="900" b="1" i="1" dirty="0"/>
              <a:t>RVTEST_VALBASEUPD(</a:t>
            </a:r>
            <a:r>
              <a:rPr lang="en-US" sz="900" b="1" i="1" dirty="0" err="1"/>
              <a:t>BaseReg</a:t>
            </a:r>
            <a:r>
              <a:rPr lang="en-US" sz="900" b="1" i="1" dirty="0"/>
              <a:t> [, Offset])</a:t>
            </a:r>
            <a:endParaRPr lang="en-US" sz="900" dirty="0"/>
          </a:p>
          <a:p>
            <a:pPr marL="0" indent="0">
              <a:spcBef>
                <a:spcPts val="0"/>
              </a:spcBef>
              <a:buNone/>
            </a:pPr>
            <a:endParaRPr lang="en-US" sz="900" dirty="0"/>
          </a:p>
          <a:p>
            <a:pPr marL="0" indent="0">
              <a:spcBef>
                <a:spcPts val="0"/>
              </a:spcBef>
              <a:buFont typeface="Arial" panose="020B0604020202020204" pitchFamily="34" charset="0"/>
              <a:buNone/>
            </a:pPr>
            <a:r>
              <a:rPr lang="en-US" sz="900" b="1" dirty="0"/>
              <a:t>RVTEST_SIGUPD(        </a:t>
            </a:r>
            <a:r>
              <a:rPr lang="en-US" sz="900" b="1" dirty="0" err="1"/>
              <a:t>BaseReg</a:t>
            </a:r>
            <a:r>
              <a:rPr lang="en-US" sz="900" b="1" dirty="0"/>
              <a:t>, </a:t>
            </a:r>
            <a:r>
              <a:rPr lang="en-US" sz="900" b="1" dirty="0" err="1"/>
              <a:t>SigReg</a:t>
            </a:r>
            <a:r>
              <a:rPr lang="en-US" sz="900" b="1" dirty="0"/>
              <a:t>                  [, Offset]) </a:t>
            </a:r>
          </a:p>
          <a:p>
            <a:pPr marL="0" indent="0">
              <a:spcBef>
                <a:spcPts val="0"/>
              </a:spcBef>
              <a:buNone/>
            </a:pPr>
            <a:r>
              <a:rPr lang="en-US" sz="900" b="1" dirty="0"/>
              <a:t>RVTEST_SIGUPD_F(    </a:t>
            </a:r>
            <a:r>
              <a:rPr lang="en-US" sz="900" b="1" dirty="0" err="1"/>
              <a:t>BaseReg</a:t>
            </a:r>
            <a:r>
              <a:rPr lang="en-US" sz="900" b="1" dirty="0"/>
              <a:t>, </a:t>
            </a:r>
            <a:r>
              <a:rPr lang="en-US" sz="900" b="1" dirty="0" err="1"/>
              <a:t>SigReg</a:t>
            </a:r>
            <a:r>
              <a:rPr lang="en-US" sz="900" b="1" dirty="0"/>
              <a:t>, </a:t>
            </a:r>
            <a:r>
              <a:rPr lang="en-US" sz="900" b="1" dirty="0" err="1"/>
              <a:t>FlagReg</a:t>
            </a:r>
            <a:r>
              <a:rPr lang="en-US" sz="900" b="1" dirty="0"/>
              <a:t> [, Offset])</a:t>
            </a:r>
            <a:endParaRPr lang="en-US" sz="900" dirty="0"/>
          </a:p>
          <a:p>
            <a:pPr marL="0" indent="0">
              <a:spcBef>
                <a:spcPts val="0"/>
              </a:spcBef>
              <a:buNone/>
            </a:pPr>
            <a:r>
              <a:rPr lang="en-US" sz="900" b="1" dirty="0"/>
              <a:t>RVTEST_SIGUPD_FID(</a:t>
            </a:r>
            <a:r>
              <a:rPr lang="en-US" sz="900" b="1" dirty="0" err="1"/>
              <a:t>BaseReg</a:t>
            </a:r>
            <a:r>
              <a:rPr lang="en-US" sz="900" b="1" dirty="0"/>
              <a:t>, </a:t>
            </a:r>
            <a:r>
              <a:rPr lang="en-US" sz="900" b="1" dirty="0" err="1"/>
              <a:t>SigReg</a:t>
            </a:r>
            <a:r>
              <a:rPr lang="en-US" sz="900" b="1" dirty="0"/>
              <a:t>, </a:t>
            </a:r>
            <a:r>
              <a:rPr lang="en-US" sz="900" b="1" dirty="0" err="1"/>
              <a:t>FlagReg</a:t>
            </a:r>
            <a:r>
              <a:rPr lang="en-US" sz="900" b="1" dirty="0"/>
              <a:t> [, Offset])</a:t>
            </a:r>
            <a:endParaRPr lang="en-US" sz="900" dirty="0"/>
          </a:p>
          <a:p>
            <a:pPr marL="0" indent="0">
              <a:spcBef>
                <a:spcPts val="0"/>
              </a:spcBef>
              <a:buFont typeface="Arial" panose="020B0604020202020204" pitchFamily="34" charset="0"/>
              <a:buNone/>
            </a:pPr>
            <a:r>
              <a:rPr lang="en-US" sz="900" dirty="0"/>
              <a:t>	Updates the base </a:t>
            </a:r>
            <a:r>
              <a:rPr lang="en-US" sz="900" dirty="0" err="1"/>
              <a:t>reg</a:t>
            </a:r>
            <a:r>
              <a:rPr lang="en-US" sz="900" dirty="0"/>
              <a:t> by hidden or explicit offset. </a:t>
            </a:r>
            <a:r>
              <a:rPr lang="en-US" sz="900" dirty="0" err="1"/>
              <a:t>Flagreg</a:t>
            </a:r>
            <a:r>
              <a:rPr lang="en-US" sz="900" dirty="0"/>
              <a:t> is the </a:t>
            </a:r>
            <a:r>
              <a:rPr lang="en-US" sz="900" dirty="0" err="1"/>
              <a:t>gpr</a:t>
            </a:r>
            <a:r>
              <a:rPr lang="en-US" sz="900" dirty="0"/>
              <a:t> where </a:t>
            </a:r>
            <a:r>
              <a:rPr lang="en-US" sz="900" dirty="0" err="1"/>
              <a:t>fstatus</a:t>
            </a:r>
            <a:r>
              <a:rPr lang="en-US" sz="900" dirty="0"/>
              <a:t> CSR is loaded</a:t>
            </a:r>
          </a:p>
          <a:p>
            <a:pPr marL="0" indent="0">
              <a:spcBef>
                <a:spcPts val="0"/>
              </a:spcBef>
              <a:buFont typeface="Arial" panose="020B0604020202020204" pitchFamily="34" charset="0"/>
              <a:buNone/>
            </a:pPr>
            <a:r>
              <a:rPr lang="en-US" sz="900" i="1" dirty="0"/>
              <a:t>	**why is a flag register needed? The macro could copy </a:t>
            </a:r>
            <a:r>
              <a:rPr lang="en-US" sz="900" i="1" dirty="0" err="1"/>
              <a:t>fstatus</a:t>
            </a:r>
            <a:r>
              <a:rPr lang="en-US" sz="900" i="1" dirty="0"/>
              <a:t> into </a:t>
            </a:r>
            <a:r>
              <a:rPr lang="en-US" sz="900" i="1" dirty="0" err="1"/>
              <a:t>SigReg</a:t>
            </a:r>
            <a:r>
              <a:rPr lang="en-US" sz="900" i="1" dirty="0"/>
              <a:t> after storing it.</a:t>
            </a:r>
          </a:p>
          <a:p>
            <a:pPr marL="0" indent="0">
              <a:spcBef>
                <a:spcPts val="0"/>
              </a:spcBef>
              <a:buNone/>
            </a:pPr>
            <a:r>
              <a:rPr lang="en-US" sz="1100" b="1" u="sng" dirty="0"/>
              <a:t>TBD Optional, Test-defined Variables </a:t>
            </a:r>
          </a:p>
          <a:p>
            <a:pPr marL="0" indent="0">
              <a:spcBef>
                <a:spcPts val="0"/>
              </a:spcBef>
              <a:buNone/>
            </a:pPr>
            <a:r>
              <a:rPr lang="en-US" sz="900" b="1" dirty="0"/>
              <a:t>RVTEST_VA2PA</a:t>
            </a:r>
            <a:r>
              <a:rPr lang="en-US" sz="900" dirty="0"/>
              <a:t>	 perform a page table walk</a:t>
            </a:r>
          </a:p>
          <a:p>
            <a:pPr marL="0" indent="0">
              <a:spcBef>
                <a:spcPts val="0"/>
              </a:spcBef>
              <a:buNone/>
            </a:pPr>
            <a:r>
              <a:rPr lang="en-US" sz="900" b="1" dirty="0"/>
              <a:t>RVTEST_GVA2PA</a:t>
            </a:r>
            <a:r>
              <a:rPr lang="en-US" sz="900" dirty="0"/>
              <a:t>	 perform a 2 level page table walk</a:t>
            </a:r>
          </a:p>
          <a:p>
            <a:pPr marL="0" indent="0">
              <a:spcBef>
                <a:spcPts val="0"/>
              </a:spcBef>
              <a:buNone/>
            </a:pPr>
            <a:endParaRPr lang="en-US" sz="900" dirty="0"/>
          </a:p>
          <a:p>
            <a:pPr marL="0" indent="0">
              <a:spcBef>
                <a:spcPts val="0"/>
              </a:spcBef>
              <a:buFont typeface="Arial" panose="020B0604020202020204" pitchFamily="34" charset="0"/>
              <a:buNone/>
            </a:pPr>
            <a:endParaRPr lang="en-US" sz="900" dirty="0"/>
          </a:p>
          <a:p>
            <a:pPr marL="0" indent="0">
              <a:spcBef>
                <a:spcPts val="0"/>
              </a:spcBef>
              <a:buNone/>
            </a:pPr>
            <a:br>
              <a:rPr lang="en-GB" sz="600" u="sng" dirty="0"/>
            </a:br>
            <a:endParaRPr lang="en-US" sz="600" dirty="0">
              <a:latin typeface="Calibri" panose="020F0502020204030204" pitchFamily="34" charset="0"/>
            </a:endParaRPr>
          </a:p>
        </p:txBody>
      </p:sp>
    </p:spTree>
    <p:extLst>
      <p:ext uri="{BB962C8B-B14F-4D97-AF65-F5344CB8AC3E}">
        <p14:creationId xmlns:p14="http://schemas.microsoft.com/office/powerpoint/2010/main" val="1815342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C918A-CBD6-4FFF-B0AF-A7F400DD9F89}"/>
              </a:ext>
            </a:extLst>
          </p:cNvPr>
          <p:cNvSpPr>
            <a:spLocks noGrp="1"/>
          </p:cNvSpPr>
          <p:nvPr>
            <p:ph type="title"/>
          </p:nvPr>
        </p:nvSpPr>
        <p:spPr>
          <a:xfrm>
            <a:off x="838200" y="1"/>
            <a:ext cx="10515600" cy="760020"/>
          </a:xfrm>
          <a:solidFill>
            <a:schemeClr val="accent1"/>
          </a:solidFill>
        </p:spPr>
        <p:txBody>
          <a:bodyPr>
            <a:normAutofit/>
          </a:bodyPr>
          <a:lstStyle/>
          <a:p>
            <a:pPr algn="ctr"/>
            <a:r>
              <a:rPr lang="en-GB" b="1" dirty="0">
                <a:solidFill>
                  <a:schemeClr val="bg1"/>
                </a:solidFill>
              </a:rPr>
              <a:t>Draft:  External Arch-Test Spec</a:t>
            </a:r>
          </a:p>
        </p:txBody>
      </p:sp>
      <p:sp>
        <p:nvSpPr>
          <p:cNvPr id="3" name="TextBox 2">
            <a:extLst>
              <a:ext uri="{FF2B5EF4-FFF2-40B4-BE49-F238E27FC236}">
                <a16:creationId xmlns:a16="http://schemas.microsoft.com/office/drawing/2014/main" id="{FFDDD012-F35A-A445-B1A4-22E03B86A78A}"/>
              </a:ext>
            </a:extLst>
          </p:cNvPr>
          <p:cNvSpPr txBox="1"/>
          <p:nvPr/>
        </p:nvSpPr>
        <p:spPr>
          <a:xfrm>
            <a:off x="2080591" y="-2875722"/>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367EC7DB-0E10-0147-9EE3-1C4406D33D5D}"/>
              </a:ext>
            </a:extLst>
          </p:cNvPr>
          <p:cNvSpPr txBox="1"/>
          <p:nvPr/>
        </p:nvSpPr>
        <p:spPr>
          <a:xfrm>
            <a:off x="2080591" y="-4823791"/>
            <a:ext cx="184731" cy="369332"/>
          </a:xfrm>
          <a:prstGeom prst="rect">
            <a:avLst/>
          </a:prstGeom>
          <a:noFill/>
        </p:spPr>
        <p:txBody>
          <a:bodyPr wrap="none" rtlCol="0">
            <a:spAutoFit/>
          </a:bodyPr>
          <a:lstStyle/>
          <a:p>
            <a:endParaRPr lang="en-US" dirty="0"/>
          </a:p>
        </p:txBody>
      </p:sp>
      <p:sp>
        <p:nvSpPr>
          <p:cNvPr id="7" name="TextBox 6">
            <a:extLst>
              <a:ext uri="{FF2B5EF4-FFF2-40B4-BE49-F238E27FC236}">
                <a16:creationId xmlns:a16="http://schemas.microsoft.com/office/drawing/2014/main" id="{083EAA93-D3EE-BE42-86E5-556E8D4D58BD}"/>
              </a:ext>
            </a:extLst>
          </p:cNvPr>
          <p:cNvSpPr txBox="1"/>
          <p:nvPr/>
        </p:nvSpPr>
        <p:spPr>
          <a:xfrm>
            <a:off x="5459896" y="-3843130"/>
            <a:ext cx="184731" cy="369332"/>
          </a:xfrm>
          <a:prstGeom prst="rect">
            <a:avLst/>
          </a:prstGeom>
          <a:noFill/>
        </p:spPr>
        <p:txBody>
          <a:bodyPr wrap="none" rtlCol="0">
            <a:spAutoFit/>
          </a:bodyPr>
          <a:lstStyle/>
          <a:p>
            <a:endParaRPr lang="en-US"/>
          </a:p>
        </p:txBody>
      </p:sp>
      <p:sp>
        <p:nvSpPr>
          <p:cNvPr id="8" name="Content Placeholder 3">
            <a:extLst>
              <a:ext uri="{FF2B5EF4-FFF2-40B4-BE49-F238E27FC236}">
                <a16:creationId xmlns:a16="http://schemas.microsoft.com/office/drawing/2014/main" id="{6AC04EEB-6151-394D-97F4-D6B7238FEE15}"/>
              </a:ext>
            </a:extLst>
          </p:cNvPr>
          <p:cNvSpPr txBox="1">
            <a:spLocks/>
          </p:cNvSpPr>
          <p:nvPr/>
        </p:nvSpPr>
        <p:spPr>
          <a:xfrm>
            <a:off x="838200" y="967409"/>
            <a:ext cx="5436809" cy="5680840"/>
          </a:xfrm>
          <a:prstGeom prst="rect">
            <a:avLst/>
          </a:prstGeom>
        </p:spPr>
        <p:txBody>
          <a:bodyPr vert="horz" lIns="0" tIns="45720" rIns="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100" b="1" u="sng" dirty="0"/>
              <a:t>Required, Model-defined Macros</a:t>
            </a:r>
            <a:endParaRPr lang="en-US" sz="1200" u="sng" dirty="0"/>
          </a:p>
          <a:p>
            <a:pPr marL="0" indent="0">
              <a:spcBef>
                <a:spcPts val="0"/>
              </a:spcBef>
              <a:buFont typeface="Arial" panose="020B0604020202020204" pitchFamily="34" charset="0"/>
              <a:buNone/>
            </a:pPr>
            <a:r>
              <a:rPr lang="en-US" sz="900" dirty="0"/>
              <a:t>These macros are be defined by the owner of the test target in the file </a:t>
            </a:r>
            <a:r>
              <a:rPr lang="en-US" sz="900" b="1" dirty="0" err="1"/>
              <a:t>model_test.h</a:t>
            </a:r>
            <a:r>
              <a:rPr lang="en-US" sz="900" dirty="0"/>
              <a:t>. These macros are required to define the signature regions and also the logic required to halt/exit the test.</a:t>
            </a:r>
          </a:p>
          <a:p>
            <a:pPr marL="0" indent="0">
              <a:spcBef>
                <a:spcPts val="0"/>
              </a:spcBef>
              <a:buNone/>
            </a:pPr>
            <a:endParaRPr lang="en-US" sz="900" dirty="0"/>
          </a:p>
          <a:p>
            <a:pPr marL="0" indent="0">
              <a:spcBef>
                <a:spcPts val="0"/>
              </a:spcBef>
              <a:buFont typeface="Arial" panose="020B0604020202020204" pitchFamily="34" charset="0"/>
              <a:buNone/>
            </a:pPr>
            <a:r>
              <a:rPr lang="en-US" sz="900" b="1" i="1" dirty="0"/>
              <a:t>RVMODEL_HALT</a:t>
            </a:r>
            <a:endParaRPr lang="en-US" sz="900" dirty="0"/>
          </a:p>
          <a:p>
            <a:pPr marL="0" indent="0">
              <a:spcBef>
                <a:spcPts val="0"/>
              </a:spcBef>
              <a:buFont typeface="Arial" panose="020B0604020202020204" pitchFamily="34" charset="0"/>
              <a:buNone/>
            </a:pPr>
            <a:r>
              <a:rPr lang="en-US" sz="900" dirty="0"/>
              <a:t>This macro</a:t>
            </a:r>
            <a:r>
              <a:rPr lang="en-US" sz="900" strike="sngStrike" dirty="0"/>
              <a:t>s</a:t>
            </a:r>
            <a:r>
              <a:rPr lang="en-US" sz="900" dirty="0"/>
              <a:t> must define the test-target halt mechanism. This macro is called when the test is to be terminated either due to completion or due to unsupported behavior. This macro could also include routines to dump the signature region to a file on the host system which can be used for comparison.</a:t>
            </a:r>
          </a:p>
          <a:p>
            <a:pPr marL="0" indent="0">
              <a:spcBef>
                <a:spcPts val="0"/>
              </a:spcBef>
              <a:buFont typeface="Arial" panose="020B0604020202020204" pitchFamily="34" charset="0"/>
              <a:buNone/>
            </a:pPr>
            <a:endParaRPr lang="en-US" sz="1050" b="1" dirty="0"/>
          </a:p>
          <a:p>
            <a:pPr marL="0" indent="0">
              <a:spcBef>
                <a:spcPts val="0"/>
              </a:spcBef>
              <a:buNone/>
            </a:pPr>
            <a:r>
              <a:rPr lang="en-US" sz="1050" b="1" u="sng" dirty="0"/>
              <a:t>Optional  labels</a:t>
            </a:r>
            <a:endParaRPr lang="en-US" sz="1100" u="sng" dirty="0"/>
          </a:p>
          <a:p>
            <a:pPr marL="0" indent="0">
              <a:spcBef>
                <a:spcPts val="0"/>
              </a:spcBef>
              <a:buNone/>
            </a:pPr>
            <a:r>
              <a:rPr lang="en-US" sz="1050" b="1" dirty="0"/>
              <a:t> </a:t>
            </a:r>
            <a:endParaRPr lang="en-US" sz="1100" dirty="0"/>
          </a:p>
          <a:p>
            <a:pPr marL="0" indent="0">
              <a:spcBef>
                <a:spcPts val="0"/>
              </a:spcBef>
              <a:buNone/>
            </a:pPr>
            <a:r>
              <a:rPr lang="en-US" sz="1050" b="1" u="sng" dirty="0"/>
              <a:t>Optional  Model Defined variables (**FIXME – need to complete)</a:t>
            </a:r>
          </a:p>
          <a:p>
            <a:pPr marL="0" indent="0">
              <a:spcBef>
                <a:spcPts val="0"/>
              </a:spcBef>
              <a:buNone/>
            </a:pPr>
            <a:endParaRPr lang="en-US" sz="1100" dirty="0"/>
          </a:p>
          <a:p>
            <a:pPr marL="0" indent="0">
              <a:spcBef>
                <a:spcPts val="0"/>
              </a:spcBef>
              <a:buNone/>
            </a:pPr>
            <a:r>
              <a:rPr lang="en-US" sz="900" b="1" dirty="0"/>
              <a:t>RVMODEL_ADDR_SZ_ </a:t>
            </a:r>
            <a:r>
              <a:rPr lang="en-US" sz="900" dirty="0"/>
              <a:t>	(default to the largest possible size if not defined)</a:t>
            </a:r>
          </a:p>
          <a:p>
            <a:pPr marL="0" indent="0">
              <a:spcBef>
                <a:spcPts val="0"/>
              </a:spcBef>
              <a:buNone/>
            </a:pPr>
            <a:r>
              <a:rPr lang="en-US" sz="900" b="1" dirty="0"/>
              <a:t>RVMODEL_PHYS_ADDR_SZ  </a:t>
            </a:r>
            <a:r>
              <a:rPr lang="en-US" sz="900" dirty="0"/>
              <a:t>	(default to 57 for RV64, 34 for RV32S, 32 for RV32)</a:t>
            </a:r>
          </a:p>
          <a:p>
            <a:pPr marL="0" indent="0">
              <a:spcBef>
                <a:spcPts val="0"/>
              </a:spcBef>
              <a:buNone/>
            </a:pPr>
            <a:r>
              <a:rPr lang="en-US" sz="900" b="1" dirty="0"/>
              <a:t>RVMODEL_CACHE_BLK_SZ   </a:t>
            </a:r>
            <a:r>
              <a:rPr lang="en-US" sz="900" dirty="0"/>
              <a:t>	(default to 64)</a:t>
            </a:r>
          </a:p>
          <a:p>
            <a:pPr marL="0" indent="0">
              <a:spcBef>
                <a:spcPts val="0"/>
              </a:spcBef>
              <a:buNone/>
            </a:pPr>
            <a:r>
              <a:rPr lang="en-US" sz="900" b="1" dirty="0"/>
              <a:t>NUM_SPECED_INTCAUSES</a:t>
            </a:r>
            <a:r>
              <a:rPr lang="en-US" sz="900" dirty="0"/>
              <a:t>	(default to 16) **FIXME for HEXT</a:t>
            </a:r>
          </a:p>
          <a:p>
            <a:pPr marL="0" indent="0">
              <a:spcBef>
                <a:spcPts val="0"/>
              </a:spcBef>
              <a:buNone/>
            </a:pPr>
            <a:r>
              <a:rPr lang="en-US" sz="900" b="1" dirty="0"/>
              <a:t>NUM_SPECED_EXCPTCAUSES</a:t>
            </a:r>
            <a:r>
              <a:rPr lang="en-US" sz="900" dirty="0"/>
              <a:t>	(default to 16) ) **FIXME for HEXT</a:t>
            </a:r>
          </a:p>
          <a:p>
            <a:pPr marL="0" indent="0">
              <a:spcBef>
                <a:spcPts val="0"/>
              </a:spcBef>
              <a:buNone/>
            </a:pPr>
            <a:r>
              <a:rPr lang="en-US" sz="900" b="1" dirty="0"/>
              <a:t>FENCEI	</a:t>
            </a:r>
            <a:r>
              <a:rPr lang="en-US" sz="900" dirty="0"/>
              <a:t>	(default to </a:t>
            </a:r>
            <a:r>
              <a:rPr lang="en-US" sz="900" dirty="0" err="1"/>
              <a:t>fence.i</a:t>
            </a:r>
            <a:r>
              <a:rPr lang="en-US" sz="900" dirty="0"/>
              <a:t>)</a:t>
            </a:r>
          </a:p>
          <a:p>
            <a:pPr marL="0" indent="0">
              <a:spcBef>
                <a:spcPts val="0"/>
              </a:spcBef>
              <a:buNone/>
            </a:pPr>
            <a:r>
              <a:rPr lang="en-US" sz="900" b="1" dirty="0"/>
              <a:t>RVTEST_DATA_REL_TVAL_MSK 	</a:t>
            </a:r>
            <a:r>
              <a:rPr lang="en-US" sz="900" dirty="0"/>
              <a:t>(bit-reversed mask of which exceptions store data </a:t>
            </a:r>
            <a:r>
              <a:rPr lang="en-US" sz="900" dirty="0" err="1"/>
              <a:t>addrs</a:t>
            </a:r>
            <a:r>
              <a:rPr lang="en-US" sz="900" dirty="0"/>
              <a:t> in </a:t>
            </a:r>
            <a:r>
              <a:rPr lang="en-US" sz="900" dirty="0" err="1"/>
              <a:t>xtval</a:t>
            </a:r>
            <a:r>
              <a:rPr lang="en-US" sz="900" dirty="0"/>
              <a:t>. 		Defaults to left aligned 0x0F05 (causes 4..7, 13, 15</a:t>
            </a:r>
            <a:r>
              <a:rPr lang="en-US" sz="1050" dirty="0"/>
              <a:t>) </a:t>
            </a:r>
            <a:r>
              <a:rPr lang="en-US" sz="800" dirty="0"/>
              <a:t>**update for H-</a:t>
            </a:r>
            <a:r>
              <a:rPr lang="en-US" sz="800" dirty="0" err="1"/>
              <a:t>ext</a:t>
            </a:r>
            <a:endParaRPr lang="en-US" sz="1000" dirty="0"/>
          </a:p>
          <a:p>
            <a:pPr marL="0" indent="0">
              <a:spcBef>
                <a:spcPts val="0"/>
              </a:spcBef>
              <a:buNone/>
            </a:pPr>
            <a:r>
              <a:rPr lang="en-US" sz="900" b="1" dirty="0"/>
              <a:t>RVTEST_DATA_REL_TVAL_MSK 	</a:t>
            </a:r>
            <a:r>
              <a:rPr lang="en-US" sz="900" dirty="0"/>
              <a:t>(bit-reversed mask of which exceptions store code </a:t>
            </a:r>
            <a:r>
              <a:rPr lang="en-US" sz="900" dirty="0" err="1"/>
              <a:t>addrs</a:t>
            </a:r>
            <a:r>
              <a:rPr lang="en-US" sz="900" dirty="0"/>
              <a:t> in </a:t>
            </a:r>
            <a:r>
              <a:rPr lang="en-US" sz="900" dirty="0" err="1"/>
              <a:t>xtval</a:t>
            </a:r>
            <a:r>
              <a:rPr lang="en-US" sz="900" dirty="0"/>
              <a:t>.</a:t>
            </a:r>
          </a:p>
          <a:p>
            <a:pPr marL="0" indent="0">
              <a:spcBef>
                <a:spcPts val="0"/>
              </a:spcBef>
              <a:buNone/>
            </a:pPr>
            <a:r>
              <a:rPr lang="en-US" sz="900" dirty="0"/>
              <a:t>		Defaults to left aligned 0xD008 (causes 0,1,3,12</a:t>
            </a:r>
            <a:r>
              <a:rPr lang="en-US" sz="800" dirty="0"/>
              <a:t>)       **update for H-</a:t>
            </a:r>
            <a:r>
              <a:rPr lang="en-US" sz="800" dirty="0" err="1"/>
              <a:t>ext</a:t>
            </a:r>
            <a:endParaRPr lang="en-US" sz="1100" dirty="0"/>
          </a:p>
          <a:p>
            <a:pPr marL="0" indent="0">
              <a:spcBef>
                <a:spcPts val="0"/>
              </a:spcBef>
              <a:buFont typeface="Arial" panose="020B0604020202020204" pitchFamily="34" charset="0"/>
              <a:buNone/>
            </a:pPr>
            <a:r>
              <a:rPr lang="en-US" sz="1200" b="1" u="sng" dirty="0"/>
              <a:t>Model requirements:</a:t>
            </a:r>
          </a:p>
          <a:p>
            <a:pPr marL="0" indent="0">
              <a:spcBef>
                <a:spcPts val="0"/>
              </a:spcBef>
              <a:buFont typeface="Arial" panose="020B0604020202020204" pitchFamily="34" charset="0"/>
              <a:buNone/>
            </a:pPr>
            <a:endParaRPr lang="en-US" sz="900" dirty="0"/>
          </a:p>
          <a:p>
            <a:pPr marL="0" indent="0">
              <a:spcBef>
                <a:spcPts val="0"/>
              </a:spcBef>
              <a:buNone/>
            </a:pPr>
            <a:r>
              <a:rPr lang="en-US" sz="900" dirty="0"/>
              <a:t>Each  </a:t>
            </a:r>
            <a:r>
              <a:rPr lang="en-US" sz="900" dirty="0" err="1"/>
              <a:t>xTVEC</a:t>
            </a:r>
            <a:r>
              <a:rPr lang="en-US" sz="900" dirty="0"/>
              <a:t> is either arbitrarily writable or initialized to a memory address that has RWX permissions and at least 580 bytes in size  (specifically: (XLEN + 3* NUM_SPECD_INTCAUSES + 17) * 4). Altogether (up to 3) must not cross page boundaries</a:t>
            </a:r>
          </a:p>
          <a:p>
            <a:pPr marL="0" indent="0">
              <a:spcBef>
                <a:spcPts val="0"/>
              </a:spcBef>
              <a:buFont typeface="Arial" panose="020B0604020202020204" pitchFamily="34" charset="0"/>
              <a:buNone/>
            </a:pPr>
            <a:r>
              <a:rPr lang="en-US" sz="900" dirty="0"/>
              <a:t>The hart exports a 4bit output signal which is the # of retired instructions during each cycle</a:t>
            </a:r>
          </a:p>
          <a:p>
            <a:pPr marL="0" indent="0">
              <a:spcBef>
                <a:spcPts val="0"/>
              </a:spcBef>
              <a:buFont typeface="Arial" panose="020B0604020202020204" pitchFamily="34" charset="0"/>
              <a:buNone/>
            </a:pPr>
            <a:r>
              <a:rPr lang="en-US" sz="900" dirty="0"/>
              <a:t>The hart imports XLEN input interrupt signals</a:t>
            </a:r>
          </a:p>
          <a:p>
            <a:pPr marL="0" indent="0">
              <a:spcBef>
                <a:spcPts val="0"/>
              </a:spcBef>
              <a:buFont typeface="Arial" panose="020B0604020202020204" pitchFamily="34" charset="0"/>
              <a:buNone/>
            </a:pPr>
            <a:r>
              <a:rPr lang="en-US" sz="900" dirty="0"/>
              <a:t>The hart can be configured to have as much memory as a test requires</a:t>
            </a:r>
          </a:p>
          <a:p>
            <a:pPr marL="0" indent="0">
              <a:spcBef>
                <a:spcPts val="0"/>
              </a:spcBef>
              <a:buFont typeface="Arial" panose="020B0604020202020204" pitchFamily="34" charset="0"/>
              <a:buNone/>
            </a:pPr>
            <a:r>
              <a:rPr lang="en-US" sz="900" dirty="0"/>
              <a:t>The </a:t>
            </a:r>
            <a:r>
              <a:rPr lang="en-US" sz="900" dirty="0" err="1"/>
              <a:t>risv</a:t>
            </a:r>
            <a:r>
              <a:rPr lang="en-US" sz="900" dirty="0"/>
              <a:t>-config YAML for the core has all model defined variables and optional features implemented (**</a:t>
            </a:r>
            <a:r>
              <a:rPr lang="en-US" sz="900" dirty="0" err="1"/>
              <a:t>FIXME:list</a:t>
            </a:r>
            <a:r>
              <a:rPr lang="en-US" sz="900" dirty="0"/>
              <a:t>)</a:t>
            </a:r>
          </a:p>
          <a:p>
            <a:pPr marL="0" indent="0">
              <a:spcBef>
                <a:spcPts val="0"/>
              </a:spcBef>
              <a:buNone/>
            </a:pPr>
            <a:r>
              <a:rPr lang="en-US" sz="900" dirty="0"/>
              <a:t> e.g. unaligned access, </a:t>
            </a:r>
            <a:r>
              <a:rPr lang="en-US" sz="900" dirty="0" err="1"/>
              <a:t>unaligned_partial_store</a:t>
            </a:r>
            <a:r>
              <a:rPr lang="en-US" sz="900" dirty="0"/>
              <a:t>, </a:t>
            </a:r>
            <a:r>
              <a:rPr lang="en-US" sz="900" dirty="0" err="1"/>
              <a:t>Zextensions</a:t>
            </a:r>
            <a:r>
              <a:rPr lang="en-US" sz="900" dirty="0"/>
              <a:t> implemented, </a:t>
            </a:r>
            <a:r>
              <a:rPr lang="en-US" sz="900" dirty="0" err="1"/>
              <a:t>opt_except_priorities</a:t>
            </a:r>
            <a:r>
              <a:rPr lang="en-US" sz="900" dirty="0"/>
              <a:t>, granularity, #PMPs,  …</a:t>
            </a:r>
          </a:p>
          <a:p>
            <a:pPr marL="0" indent="0">
              <a:spcBef>
                <a:spcPts val="0"/>
              </a:spcBef>
              <a:buFont typeface="Arial" panose="020B0604020202020204" pitchFamily="34" charset="0"/>
              <a:buNone/>
            </a:pPr>
            <a:r>
              <a:rPr lang="en-US" sz="800" dirty="0"/>
              <a:t> </a:t>
            </a:r>
            <a:endParaRPr lang="en-US" sz="900" dirty="0"/>
          </a:p>
          <a:p>
            <a:pPr marL="0" indent="0">
              <a:spcBef>
                <a:spcPts val="0"/>
              </a:spcBef>
              <a:buFont typeface="Arial" panose="020B0604020202020204" pitchFamily="34" charset="0"/>
              <a:buNone/>
            </a:pPr>
            <a:r>
              <a:rPr lang="en-US" sz="800" dirty="0"/>
              <a:t> </a:t>
            </a:r>
            <a:endParaRPr lang="en-US" sz="900" dirty="0"/>
          </a:p>
          <a:p>
            <a:pPr marL="0" indent="0">
              <a:spcBef>
                <a:spcPts val="0"/>
              </a:spcBef>
              <a:buFont typeface="Arial" panose="020B0604020202020204" pitchFamily="34" charset="0"/>
              <a:buNone/>
            </a:pPr>
            <a:br>
              <a:rPr lang="en-GB" sz="600" u="sng" dirty="0"/>
            </a:br>
            <a:endParaRPr lang="en-US" sz="600" dirty="0"/>
          </a:p>
          <a:p>
            <a:pPr marL="0" indent="0">
              <a:spcBef>
                <a:spcPts val="0"/>
              </a:spcBef>
              <a:buFont typeface="Arial" panose="020B0604020202020204" pitchFamily="34" charset="0"/>
              <a:buNone/>
            </a:pPr>
            <a:endParaRPr lang="en-US" sz="600" dirty="0">
              <a:latin typeface="Calibri" panose="020F0502020204030204" pitchFamily="34" charset="0"/>
            </a:endParaRPr>
          </a:p>
        </p:txBody>
      </p:sp>
      <p:sp>
        <p:nvSpPr>
          <p:cNvPr id="10" name="Content Placeholder 3">
            <a:extLst>
              <a:ext uri="{FF2B5EF4-FFF2-40B4-BE49-F238E27FC236}">
                <a16:creationId xmlns:a16="http://schemas.microsoft.com/office/drawing/2014/main" id="{8F04FB86-793B-8542-A0B7-A2ADC865146C}"/>
              </a:ext>
            </a:extLst>
          </p:cNvPr>
          <p:cNvSpPr txBox="1">
            <a:spLocks/>
          </p:cNvSpPr>
          <p:nvPr/>
        </p:nvSpPr>
        <p:spPr>
          <a:xfrm>
            <a:off x="6275009" y="967409"/>
            <a:ext cx="5436809" cy="5680840"/>
          </a:xfrm>
          <a:prstGeom prst="rect">
            <a:avLst/>
          </a:prstGeom>
        </p:spPr>
        <p:txBody>
          <a:bodyPr vert="horz" lIns="0" tIns="45720" rIns="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050" b="1" u="sng" dirty="0"/>
              <a:t>Optional, Model-defined Macros</a:t>
            </a:r>
            <a:br>
              <a:rPr lang="en-US" sz="800" b="1" dirty="0"/>
            </a:br>
            <a:r>
              <a:rPr lang="en-US" sz="900" dirty="0"/>
              <a:t>	These are macros whose implementation must be defined by the DUT because they are platform specific. They include boot code, debug messaging routines, assertion checking, and eventually interfaces to </a:t>
            </a:r>
            <a:r>
              <a:rPr lang="en-US" sz="900" dirty="0" err="1"/>
              <a:t>asynch</a:t>
            </a:r>
            <a:r>
              <a:rPr lang="en-US" sz="900" dirty="0"/>
              <a:t> events like interrupts, concurrent memory accesses, and external debug.</a:t>
            </a:r>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b="1" dirty="0"/>
              <a:t>RVMODEL_BOOT</a:t>
            </a:r>
            <a:r>
              <a:rPr lang="en-US" sz="900" b="1" i="1" dirty="0"/>
              <a:t>	</a:t>
            </a:r>
            <a:r>
              <a:rPr lang="en-US" sz="900" dirty="0"/>
              <a:t>contains boot code for the test-target; may include emulation code or trap stub. </a:t>
            </a:r>
          </a:p>
          <a:p>
            <a:pPr marL="0" indent="0">
              <a:spcBef>
                <a:spcPts val="0"/>
              </a:spcBef>
              <a:buFont typeface="Arial" panose="020B0604020202020204" pitchFamily="34" charset="0"/>
              <a:buNone/>
            </a:pPr>
            <a:r>
              <a:rPr lang="en-US" sz="900" dirty="0"/>
              <a:t>	If the test-target enforces alignment or value restrictions on the </a:t>
            </a:r>
            <a:r>
              <a:rPr lang="en-US" sz="900" dirty="0" err="1"/>
              <a:t>mtvec</a:t>
            </a:r>
            <a:r>
              <a:rPr lang="en-US" sz="900" dirty="0"/>
              <a:t> </a:t>
            </a:r>
            <a:r>
              <a:rPr lang="en-US" sz="900" dirty="0" err="1"/>
              <a:t>csr</a:t>
            </a:r>
            <a:r>
              <a:rPr lang="en-US" sz="900" dirty="0"/>
              <a:t>, it is required that</a:t>
            </a:r>
          </a:p>
          <a:p>
            <a:pPr marL="0" indent="0">
              <a:spcBef>
                <a:spcPts val="0"/>
              </a:spcBef>
              <a:buFont typeface="Arial" panose="020B0604020202020204" pitchFamily="34" charset="0"/>
              <a:buNone/>
            </a:pPr>
            <a:r>
              <a:rPr lang="en-US" sz="900" dirty="0"/>
              <a:t>	 this macro sets the value of </a:t>
            </a:r>
            <a:r>
              <a:rPr lang="en-US" sz="900" dirty="0" err="1"/>
              <a:t>mtvec</a:t>
            </a:r>
            <a:r>
              <a:rPr lang="en-US" sz="900" dirty="0"/>
              <a:t> to a region which is readable and writable by the M- mode.</a:t>
            </a:r>
          </a:p>
          <a:p>
            <a:pPr marL="0" indent="0">
              <a:spcBef>
                <a:spcPts val="0"/>
              </a:spcBef>
              <a:buFont typeface="Arial" panose="020B0604020202020204" pitchFamily="34" charset="0"/>
              <a:buNone/>
            </a:pPr>
            <a:r>
              <a:rPr lang="en-US" sz="900" dirty="0"/>
              <a:t>	</a:t>
            </a:r>
            <a:r>
              <a:rPr lang="en-US" sz="900" i="1" dirty="0"/>
              <a:t> ***FIXME: must also specify </a:t>
            </a:r>
            <a:r>
              <a:rPr lang="en-US" sz="900" i="1" dirty="0" err="1"/>
              <a:t>stvec</a:t>
            </a:r>
            <a:r>
              <a:rPr lang="en-US" sz="900" i="1" dirty="0"/>
              <a:t> and </a:t>
            </a:r>
            <a:r>
              <a:rPr lang="en-US" sz="900" i="1" dirty="0" err="1"/>
              <a:t>vstevec</a:t>
            </a:r>
            <a:r>
              <a:rPr lang="en-US" sz="900" i="1" dirty="0"/>
              <a:t> and sizes (580 bytes</a:t>
            </a:r>
            <a:r>
              <a:rPr lang="en-US" sz="900" dirty="0"/>
              <a:t>)</a:t>
            </a:r>
          </a:p>
          <a:p>
            <a:pPr marL="0" indent="0">
              <a:spcBef>
                <a:spcPts val="0"/>
              </a:spcBef>
              <a:buFont typeface="Arial" panose="020B0604020202020204" pitchFamily="34" charset="0"/>
              <a:buNone/>
            </a:pPr>
            <a:r>
              <a:rPr lang="en-US" sz="900" dirty="0"/>
              <a:t>	The boot code may include code to copy the data sections from boot device to ram, </a:t>
            </a:r>
          </a:p>
          <a:p>
            <a:pPr marL="0" indent="0">
              <a:spcBef>
                <a:spcPts val="0"/>
              </a:spcBef>
              <a:buFont typeface="Arial" panose="020B0604020202020204" pitchFamily="34" charset="0"/>
              <a:buNone/>
            </a:pPr>
            <a:r>
              <a:rPr lang="en-US" sz="900" dirty="0"/>
              <a:t>	or any other code that needs to be run prior to running the tests.</a:t>
            </a:r>
          </a:p>
          <a:p>
            <a:pPr marL="0" indent="0">
              <a:spcBef>
                <a:spcPts val="0"/>
              </a:spcBef>
              <a:buFont typeface="Arial" panose="020B0604020202020204" pitchFamily="34" charset="0"/>
              <a:buNone/>
            </a:pPr>
            <a:endParaRPr lang="en-US" sz="900" dirty="0"/>
          </a:p>
          <a:p>
            <a:pPr marL="0" indent="0">
              <a:spcBef>
                <a:spcPts val="0"/>
              </a:spcBef>
              <a:buNone/>
            </a:pPr>
            <a:r>
              <a:rPr lang="en-US" sz="900" b="1" dirty="0"/>
              <a:t>RVMODEL_DATA_BEGIN </a:t>
            </a:r>
            <a:r>
              <a:rPr lang="en-US" sz="900" dirty="0"/>
              <a:t> This is instantiated inside </a:t>
            </a:r>
            <a:r>
              <a:rPr lang="en-US" sz="900" b="1" dirty="0"/>
              <a:t>RVTEST_SIG_BEGIN </a:t>
            </a:r>
            <a:r>
              <a:rPr lang="en-US" sz="900" dirty="0"/>
              <a:t>macro (which also defines the label</a:t>
            </a:r>
          </a:p>
          <a:p>
            <a:pPr marL="0" indent="0">
              <a:spcBef>
                <a:spcPts val="0"/>
              </a:spcBef>
              <a:buNone/>
            </a:pPr>
            <a:r>
              <a:rPr lang="en-US" sz="900" dirty="0"/>
              <a:t>	</a:t>
            </a:r>
            <a:r>
              <a:rPr lang="en-US" sz="900" dirty="0" err="1"/>
              <a:t>rvtest_sig_begin</a:t>
            </a:r>
            <a:r>
              <a:rPr lang="en-US" sz="900" dirty="0"/>
              <a:t>) and marks the end beginning signature region</a:t>
            </a:r>
          </a:p>
          <a:p>
            <a:pPr marL="0" indent="0">
              <a:spcBef>
                <a:spcPts val="0"/>
              </a:spcBef>
              <a:buNone/>
            </a:pPr>
            <a:r>
              <a:rPr lang="en-US" sz="900" dirty="0"/>
              <a:t>	The test-target can use this macro to create a data section. </a:t>
            </a:r>
          </a:p>
          <a:p>
            <a:pPr marL="0" indent="0">
              <a:spcBef>
                <a:spcPts val="0"/>
              </a:spcBef>
              <a:buNone/>
            </a:pPr>
            <a:endParaRPr lang="en-US" sz="900" i="1" dirty="0"/>
          </a:p>
          <a:p>
            <a:pPr marL="0" indent="0">
              <a:spcBef>
                <a:spcPts val="0"/>
              </a:spcBef>
              <a:buNone/>
            </a:pPr>
            <a:r>
              <a:rPr lang="en-US" sz="900" b="1" i="1" dirty="0"/>
              <a:t>RVMODEL_SECTION_ END  </a:t>
            </a:r>
            <a:r>
              <a:rPr lang="en-US" sz="900" dirty="0"/>
              <a:t>This is instantiated inside  </a:t>
            </a:r>
            <a:r>
              <a:rPr lang="en-US" sz="900" b="1" dirty="0"/>
              <a:t>RVMODEL_SIG_END </a:t>
            </a:r>
            <a:r>
              <a:rPr lang="en-US" sz="900" dirty="0"/>
              <a:t>macro, (which also defines the label</a:t>
            </a:r>
          </a:p>
          <a:p>
            <a:pPr marL="0" indent="0">
              <a:spcBef>
                <a:spcPts val="0"/>
              </a:spcBef>
              <a:buNone/>
            </a:pPr>
            <a:r>
              <a:rPr lang="en-US" sz="900" dirty="0"/>
              <a:t>	</a:t>
            </a:r>
            <a:r>
              <a:rPr lang="en-US" sz="900" dirty="0" err="1"/>
              <a:t>rvtest_sig_end</a:t>
            </a:r>
            <a:r>
              <a:rPr lang="en-US" sz="900" dirty="0"/>
              <a:t>) and marks the end of the signature-region. </a:t>
            </a:r>
          </a:p>
          <a:p>
            <a:pPr marL="0" indent="0">
              <a:spcBef>
                <a:spcPts val="0"/>
              </a:spcBef>
              <a:buNone/>
            </a:pPr>
            <a:r>
              <a:rPr lang="en-US" sz="900" dirty="0"/>
              <a:t>	The test-target can 	reserve other model specific space, sections and global labels here. </a:t>
            </a:r>
          </a:p>
          <a:p>
            <a:pPr marL="0" indent="0">
              <a:spcBef>
                <a:spcPts val="0"/>
              </a:spcBef>
              <a:buNone/>
            </a:pPr>
            <a:endParaRPr lang="en-US" sz="900" b="1" dirty="0"/>
          </a:p>
          <a:p>
            <a:pPr marL="0" indent="0">
              <a:spcBef>
                <a:spcPts val="0"/>
              </a:spcBef>
              <a:buNone/>
            </a:pPr>
            <a:r>
              <a:rPr lang="en-US" sz="900" b="1" dirty="0"/>
              <a:t>RVMODEL_IO_INIT </a:t>
            </a:r>
            <a:r>
              <a:rPr lang="en-US" sz="900" dirty="0"/>
              <a:t>This</a:t>
            </a:r>
            <a:r>
              <a:rPr lang="en-US" sz="900" b="1" i="1" dirty="0"/>
              <a:t> </a:t>
            </a:r>
            <a:r>
              <a:rPr lang="en-US" sz="900" dirty="0"/>
              <a:t>initializes IO for debug output</a:t>
            </a:r>
          </a:p>
          <a:p>
            <a:pPr marL="0" indent="0">
              <a:spcBef>
                <a:spcPts val="0"/>
              </a:spcBef>
              <a:buFont typeface="Arial" panose="020B0604020202020204" pitchFamily="34" charset="0"/>
              <a:buNone/>
            </a:pPr>
            <a:r>
              <a:rPr lang="en-US" sz="900" dirty="0"/>
              <a:t>	This must be invoked if any of the other </a:t>
            </a:r>
            <a:r>
              <a:rPr lang="en-US" sz="900" b="1" i="1" dirty="0"/>
              <a:t>RV_MODEL_IO_* </a:t>
            </a:r>
            <a:r>
              <a:rPr lang="en-US" sz="900" dirty="0"/>
              <a:t>macros are used</a:t>
            </a:r>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b="1" dirty="0"/>
              <a:t>RVMODEL_IO_ASSERT_GPR_EQ(</a:t>
            </a:r>
            <a:r>
              <a:rPr lang="en-US" sz="900" b="1" dirty="0" err="1"/>
              <a:t>ScrReg</a:t>
            </a:r>
            <a:r>
              <a:rPr lang="en-US" sz="900" b="1" dirty="0"/>
              <a:t>, Reg, Value)</a:t>
            </a:r>
            <a:r>
              <a:rPr lang="en-US" sz="900" b="1" i="1" dirty="0"/>
              <a:t> 	</a:t>
            </a:r>
            <a:r>
              <a:rPr lang="en-US" sz="900" dirty="0"/>
              <a:t>This outputs a debug message if Reg!=Value</a:t>
            </a:r>
          </a:p>
          <a:p>
            <a:pPr marL="0" indent="0">
              <a:spcBef>
                <a:spcPts val="0"/>
              </a:spcBef>
              <a:buFont typeface="Arial" panose="020B0604020202020204" pitchFamily="34" charset="0"/>
              <a:buNone/>
            </a:pPr>
            <a:r>
              <a:rPr lang="en-US" sz="900" dirty="0"/>
              <a:t>	</a:t>
            </a:r>
            <a:r>
              <a:rPr lang="en-US" sz="900" dirty="0" err="1"/>
              <a:t>ScrReg</a:t>
            </a:r>
            <a:r>
              <a:rPr lang="en-US" sz="900" dirty="0"/>
              <a:t> is a scratch register used by the output routine; its final value cannot be guaranteed</a:t>
            </a:r>
          </a:p>
          <a:p>
            <a:pPr marL="0" indent="0">
              <a:spcBef>
                <a:spcPts val="0"/>
              </a:spcBef>
              <a:buFont typeface="Arial" panose="020B0604020202020204" pitchFamily="34" charset="0"/>
              <a:buNone/>
            </a:pPr>
            <a:r>
              <a:rPr lang="en-US" sz="900" dirty="0"/>
              <a:t>	Can be used to help debug what tests have passed/failed</a:t>
            </a:r>
          </a:p>
          <a:p>
            <a:pPr marL="0" indent="0">
              <a:spcBef>
                <a:spcPts val="0"/>
              </a:spcBef>
              <a:buFont typeface="Arial" panose="020B0604020202020204" pitchFamily="34" charset="0"/>
              <a:buNone/>
            </a:pPr>
            <a:r>
              <a:rPr lang="en-US" sz="900" dirty="0"/>
              <a:t>	</a:t>
            </a:r>
            <a:r>
              <a:rPr lang="en-US" sz="900" i="1" dirty="0"/>
              <a:t>Note: this macro is currently implemented as an </a:t>
            </a:r>
            <a:r>
              <a:rPr lang="en-US" sz="900" i="1" dirty="0" err="1"/>
              <a:t>inlined</a:t>
            </a:r>
            <a:r>
              <a:rPr lang="en-US" sz="900" i="1" dirty="0"/>
              <a:t> routine. It will eventually be replaced</a:t>
            </a:r>
          </a:p>
          <a:p>
            <a:pPr marL="0" indent="0">
              <a:spcBef>
                <a:spcPts val="0"/>
              </a:spcBef>
              <a:buFont typeface="Arial" panose="020B0604020202020204" pitchFamily="34" charset="0"/>
              <a:buNone/>
            </a:pPr>
            <a:r>
              <a:rPr lang="en-US" sz="900" i="1" dirty="0"/>
              <a:t>	with an out-of-line routine with parameter values in specific registers that is called by an 	RVTEST_ASSERT macro that calls trampoline table code to handle register save </a:t>
            </a:r>
          </a:p>
          <a:p>
            <a:pPr marL="0" indent="0">
              <a:spcBef>
                <a:spcPts val="0"/>
              </a:spcBef>
              <a:buFont typeface="Arial" panose="020B0604020202020204" pitchFamily="34" charset="0"/>
              <a:buNone/>
            </a:pPr>
            <a:r>
              <a:rPr lang="en-US" sz="900" i="1" dirty="0"/>
              <a:t>	and inline parameter extraction before calling the RVMODEL code </a:t>
            </a:r>
            <a:r>
              <a:rPr lang="en-US" sz="900" dirty="0"/>
              <a:t>.</a:t>
            </a:r>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b="1" dirty="0"/>
              <a:t>RVMODEL_IO_WRITE_STR(</a:t>
            </a:r>
            <a:r>
              <a:rPr lang="en-US" sz="900" b="1" dirty="0" err="1"/>
              <a:t>ScrReg</a:t>
            </a:r>
            <a:r>
              <a:rPr lang="en-US" sz="900" b="1" dirty="0"/>
              <a:t>, String)</a:t>
            </a:r>
            <a:r>
              <a:rPr lang="en-US" sz="900" b="1" i="1" dirty="0"/>
              <a:t>  </a:t>
            </a:r>
            <a:r>
              <a:rPr lang="en-US" sz="900" dirty="0"/>
              <a:t>Output debug string, using a scratch register</a:t>
            </a:r>
          </a:p>
          <a:p>
            <a:pPr marL="0" indent="0">
              <a:spcBef>
                <a:spcPts val="0"/>
              </a:spcBef>
              <a:buFont typeface="Arial" panose="020B0604020202020204" pitchFamily="34" charset="0"/>
              <a:buNone/>
            </a:pPr>
            <a:r>
              <a:rPr lang="en-US" sz="900" dirty="0"/>
              <a:t>	</a:t>
            </a:r>
            <a:r>
              <a:rPr lang="en-US" sz="900" dirty="0" err="1"/>
              <a:t>ScrReg</a:t>
            </a:r>
            <a:r>
              <a:rPr lang="en-US" sz="900" dirty="0"/>
              <a:t> is a scratch register used by the output routine; its final value cannot be guaranteed</a:t>
            </a:r>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b="1" dirty="0"/>
              <a:t>RVMODEL_SET_[M/S/V]SW_INT</a:t>
            </a:r>
            <a:r>
              <a:rPr lang="en-US" sz="900" b="1" i="1" dirty="0"/>
              <a:t>	</a:t>
            </a:r>
            <a:r>
              <a:rPr lang="en-US" sz="900" dirty="0"/>
              <a:t>Routines to set the  SW interrupt for each mode.</a:t>
            </a:r>
          </a:p>
          <a:p>
            <a:pPr marL="0" indent="0">
              <a:spcBef>
                <a:spcPts val="0"/>
              </a:spcBef>
              <a:buFont typeface="Arial" panose="020B0604020202020204" pitchFamily="34" charset="0"/>
              <a:buNone/>
            </a:pPr>
            <a:r>
              <a:rPr lang="en-US" sz="900" dirty="0"/>
              <a:t>	Currently the test forces an empty macro if undefined . Future tests may change this.</a:t>
            </a:r>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b="1" dirty="0"/>
              <a:t>RVMODEL_CLEAR_[M/S/V][SW/TIMER/EXT]_INT.   </a:t>
            </a:r>
            <a:r>
              <a:rPr lang="en-US" sz="900" dirty="0"/>
              <a:t>Routines to clear (SW/TMR/EXT) interrupts for each mode.</a:t>
            </a:r>
          </a:p>
          <a:p>
            <a:pPr marL="0" indent="0">
              <a:spcBef>
                <a:spcPts val="0"/>
              </a:spcBef>
              <a:buNone/>
            </a:pPr>
            <a:r>
              <a:rPr lang="en-US" sz="900" dirty="0"/>
              <a:t>	Currently the test forces an empty macro if undefined . Future tests may change this.</a:t>
            </a:r>
          </a:p>
          <a:p>
            <a:pPr marL="0" indent="0">
              <a:spcBef>
                <a:spcPts val="0"/>
              </a:spcBef>
              <a:buFont typeface="Arial" panose="020B0604020202020204" pitchFamily="34" charset="0"/>
              <a:buNone/>
            </a:pPr>
            <a:endParaRPr lang="en-US" sz="900" i="1" dirty="0"/>
          </a:p>
          <a:p>
            <a:pPr marL="0" indent="0">
              <a:spcBef>
                <a:spcPts val="0"/>
              </a:spcBef>
              <a:buFont typeface="Arial" panose="020B0604020202020204" pitchFamily="34" charset="0"/>
              <a:buNone/>
            </a:pPr>
            <a:r>
              <a:rPr lang="en-US" sz="900" b="1" dirty="0"/>
              <a:t>RVMODEL FENCEI</a:t>
            </a:r>
            <a:r>
              <a:rPr lang="en-US" sz="900" b="1" i="1" dirty="0"/>
              <a:t>	</a:t>
            </a:r>
            <a:r>
              <a:rPr lang="en-US" sz="900" dirty="0"/>
              <a:t>Used in the trap handler and setup code to enforce synchronization when code is overwritten</a:t>
            </a:r>
          </a:p>
          <a:p>
            <a:pPr marL="0" indent="0">
              <a:spcBef>
                <a:spcPts val="0"/>
              </a:spcBef>
              <a:buNone/>
            </a:pPr>
            <a:r>
              <a:rPr lang="en-US" sz="900" dirty="0"/>
              <a:t>	Needed if </a:t>
            </a:r>
            <a:r>
              <a:rPr lang="en-US" sz="900" dirty="0" err="1"/>
              <a:t>fencei</a:t>
            </a:r>
            <a:r>
              <a:rPr lang="en-US" sz="900" dirty="0"/>
              <a:t> is not implemented; defaults to </a:t>
            </a:r>
            <a:r>
              <a:rPr lang="en-US" sz="900" dirty="0" err="1"/>
              <a:t>fencei</a:t>
            </a:r>
            <a:endParaRPr lang="en-US" sz="900" dirty="0"/>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dirty="0"/>
              <a:t>These will be augmented with more general interrupt test macros e.g.:</a:t>
            </a:r>
          </a:p>
          <a:p>
            <a:pPr marL="0" indent="0">
              <a:spcBef>
                <a:spcPts val="0"/>
              </a:spcBef>
              <a:buNone/>
            </a:pPr>
            <a:r>
              <a:rPr lang="en-US" sz="900" b="1" dirty="0"/>
              <a:t>RVMODEL_ASYNCH_EVENT_ADDR(</a:t>
            </a:r>
            <a:r>
              <a:rPr lang="en-US" sz="900" b="1" dirty="0" err="1"/>
              <a:t>BaseReg</a:t>
            </a:r>
            <a:r>
              <a:rPr lang="en-US" sz="900" b="1" dirty="0"/>
              <a:t>, </a:t>
            </a:r>
            <a:r>
              <a:rPr lang="en-US" sz="900" b="1" dirty="0" err="1"/>
              <a:t>AddrReg</a:t>
            </a:r>
            <a:r>
              <a:rPr lang="en-US" sz="900" b="1" dirty="0"/>
              <a:t>)</a:t>
            </a:r>
          </a:p>
          <a:p>
            <a:pPr marL="0" indent="0">
              <a:spcBef>
                <a:spcPts val="0"/>
              </a:spcBef>
              <a:buNone/>
            </a:pPr>
            <a:r>
              <a:rPr lang="en-US" sz="900" b="1" dirty="0"/>
              <a:t>RVMODEL_ASYNCH_EVENT_DATA( </a:t>
            </a:r>
            <a:r>
              <a:rPr lang="en-US" sz="900" b="1" dirty="0" err="1"/>
              <a:t>BaseReg</a:t>
            </a:r>
            <a:r>
              <a:rPr lang="en-US" sz="900" b="1" dirty="0"/>
              <a:t>, </a:t>
            </a:r>
            <a:r>
              <a:rPr lang="en-US" sz="900" b="1" dirty="0" err="1"/>
              <a:t>DataReg</a:t>
            </a:r>
            <a:r>
              <a:rPr lang="en-US" sz="900" b="1" dirty="0"/>
              <a:t>)</a:t>
            </a:r>
          </a:p>
          <a:p>
            <a:pPr marL="0" indent="0">
              <a:spcBef>
                <a:spcPts val="0"/>
              </a:spcBef>
              <a:buNone/>
            </a:pPr>
            <a:r>
              <a:rPr lang="en-US" sz="900" b="1" dirty="0"/>
              <a:t>RVMODEL_ASYNCH_EVENT_CMD(  </a:t>
            </a:r>
            <a:r>
              <a:rPr lang="en-US" sz="900" b="1" dirty="0" err="1"/>
              <a:t>BaseReg</a:t>
            </a:r>
            <a:r>
              <a:rPr lang="en-US" sz="900" b="1" dirty="0"/>
              <a:t>, </a:t>
            </a:r>
            <a:r>
              <a:rPr lang="en-US" sz="900" b="1" dirty="0" err="1"/>
              <a:t>CmdReg</a:t>
            </a:r>
            <a:r>
              <a:rPr lang="en-US" sz="900" b="1" dirty="0"/>
              <a:t>, Delta, </a:t>
            </a:r>
            <a:r>
              <a:rPr lang="en-US" sz="900" b="1" dirty="0" err="1"/>
              <a:t>Cmd</a:t>
            </a:r>
            <a:r>
              <a:rPr lang="en-US" sz="900" b="1" dirty="0"/>
              <a:t>, [</a:t>
            </a:r>
            <a:r>
              <a:rPr lang="en-US" sz="900" b="1" dirty="0" err="1"/>
              <a:t>ResultReg</a:t>
            </a:r>
            <a:r>
              <a:rPr lang="en-US" sz="900" b="1" dirty="0"/>
              <a:t>])</a:t>
            </a:r>
          </a:p>
          <a:p>
            <a:pPr marL="0" indent="0">
              <a:spcBef>
                <a:spcPts val="0"/>
              </a:spcBef>
              <a:buFont typeface="Arial" panose="020B0604020202020204" pitchFamily="34" charset="0"/>
              <a:buNone/>
            </a:pPr>
            <a:r>
              <a:rPr lang="en-US" sz="800" dirty="0"/>
              <a:t> </a:t>
            </a:r>
            <a:endParaRPr lang="en-US" sz="900" dirty="0"/>
          </a:p>
          <a:p>
            <a:pPr marL="0" indent="0">
              <a:spcBef>
                <a:spcPts val="0"/>
              </a:spcBef>
              <a:buFont typeface="Arial" panose="020B0604020202020204" pitchFamily="34" charset="0"/>
              <a:buNone/>
            </a:pPr>
            <a:br>
              <a:rPr lang="en-GB" sz="600" u="sng" dirty="0"/>
            </a:br>
            <a:endParaRPr lang="en-US" sz="600" dirty="0"/>
          </a:p>
          <a:p>
            <a:pPr marL="0" indent="0">
              <a:spcBef>
                <a:spcPts val="0"/>
              </a:spcBef>
              <a:buFont typeface="Arial" panose="020B0604020202020204" pitchFamily="34" charset="0"/>
              <a:buNone/>
            </a:pPr>
            <a:endParaRPr lang="en-US" sz="600" dirty="0">
              <a:latin typeface="Calibri" panose="020F0502020204030204" pitchFamily="34" charset="0"/>
            </a:endParaRPr>
          </a:p>
        </p:txBody>
      </p:sp>
    </p:spTree>
    <p:extLst>
      <p:ext uri="{BB962C8B-B14F-4D97-AF65-F5344CB8AC3E}">
        <p14:creationId xmlns:p14="http://schemas.microsoft.com/office/powerpoint/2010/main" val="26588522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F9A77-73AE-4994-8A8A-58297B529AF2}"/>
              </a:ext>
            </a:extLst>
          </p:cNvPr>
          <p:cNvSpPr>
            <a:spLocks noGrp="1"/>
          </p:cNvSpPr>
          <p:nvPr>
            <p:ph type="title"/>
          </p:nvPr>
        </p:nvSpPr>
        <p:spPr>
          <a:xfrm>
            <a:off x="889660" y="1"/>
            <a:ext cx="10515600" cy="866898"/>
          </a:xfrm>
          <a:solidFill>
            <a:schemeClr val="accent1"/>
          </a:solidFill>
        </p:spPr>
        <p:txBody>
          <a:bodyPr>
            <a:normAutofit/>
          </a:bodyPr>
          <a:lstStyle/>
          <a:p>
            <a:pPr algn="ctr"/>
            <a:r>
              <a:rPr lang="en-GB" b="1" dirty="0">
                <a:solidFill>
                  <a:schemeClr val="bg1"/>
                </a:solidFill>
              </a:rPr>
              <a:t>Example </a:t>
            </a:r>
            <a:r>
              <a:rPr lang="en-GB" b="1" dirty="0" err="1">
                <a:solidFill>
                  <a:schemeClr val="bg1"/>
                </a:solidFill>
              </a:rPr>
              <a:t>riscof</a:t>
            </a:r>
            <a:r>
              <a:rPr lang="en-GB" b="1" dirty="0">
                <a:solidFill>
                  <a:schemeClr val="bg1"/>
                </a:solidFill>
              </a:rPr>
              <a:t> repo</a:t>
            </a:r>
          </a:p>
        </p:txBody>
      </p:sp>
      <p:pic>
        <p:nvPicPr>
          <p:cNvPr id="4" name="Picture 1" descr="https://lh6.googleusercontent.com/xWdLcR3BkryTP0gAbvaeOi4PdnsVK_lVElLHeeTGH8ZkfQdlFyZ7NdEzbAa2PhZNoQmWJ894Pd5B-0oncfAfIhu5zDUS9NWtOfzf1lOFdv-CbqgBazidYDaEKNauiuUWl320WKu3=s0">
            <a:extLst>
              <a:ext uri="{FF2B5EF4-FFF2-40B4-BE49-F238E27FC236}">
                <a16:creationId xmlns:a16="http://schemas.microsoft.com/office/drawing/2014/main" id="{B99908E4-41C7-EE4F-B827-DCA1C10EFCA4}"/>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355636" y="1454728"/>
            <a:ext cx="11583647" cy="5081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03787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Pull/Issue Status</a:t>
            </a:r>
          </a:p>
        </p:txBody>
      </p:sp>
      <p:graphicFrame>
        <p:nvGraphicFramePr>
          <p:cNvPr id="5" name="Table 4">
            <a:extLst>
              <a:ext uri="{FF2B5EF4-FFF2-40B4-BE49-F238E27FC236}">
                <a16:creationId xmlns:a16="http://schemas.microsoft.com/office/drawing/2014/main" id="{760A4279-0108-E64A-9F8E-9CD9E62C9569}"/>
              </a:ext>
            </a:extLst>
          </p:cNvPr>
          <p:cNvGraphicFramePr>
            <a:graphicFrameLocks noGrp="1"/>
          </p:cNvGraphicFramePr>
          <p:nvPr>
            <p:extLst>
              <p:ext uri="{D42A27DB-BD31-4B8C-83A1-F6EECF244321}">
                <p14:modId xmlns:p14="http://schemas.microsoft.com/office/powerpoint/2010/main" val="3772755619"/>
              </p:ext>
            </p:extLst>
          </p:nvPr>
        </p:nvGraphicFramePr>
        <p:xfrm>
          <a:off x="171008" y="803510"/>
          <a:ext cx="11567855" cy="5033010"/>
        </p:xfrm>
        <a:graphic>
          <a:graphicData uri="http://schemas.openxmlformats.org/drawingml/2006/table">
            <a:tbl>
              <a:tblPr>
                <a:tableStyleId>{5C22544A-7EE6-4342-B048-85BDC9FD1C3A}</a:tableStyleId>
              </a:tblPr>
              <a:tblGrid>
                <a:gridCol w="592138">
                  <a:extLst>
                    <a:ext uri="{9D8B030D-6E8A-4147-A177-3AD203B41FA5}">
                      <a16:colId xmlns:a16="http://schemas.microsoft.com/office/drawing/2014/main" val="1217288807"/>
                    </a:ext>
                  </a:extLst>
                </a:gridCol>
                <a:gridCol w="835687">
                  <a:extLst>
                    <a:ext uri="{9D8B030D-6E8A-4147-A177-3AD203B41FA5}">
                      <a16:colId xmlns:a16="http://schemas.microsoft.com/office/drawing/2014/main" val="2331964112"/>
                    </a:ext>
                  </a:extLst>
                </a:gridCol>
                <a:gridCol w="956441">
                  <a:extLst>
                    <a:ext uri="{9D8B030D-6E8A-4147-A177-3AD203B41FA5}">
                      <a16:colId xmlns:a16="http://schemas.microsoft.com/office/drawing/2014/main" val="2618796502"/>
                    </a:ext>
                  </a:extLst>
                </a:gridCol>
                <a:gridCol w="4981903">
                  <a:extLst>
                    <a:ext uri="{9D8B030D-6E8A-4147-A177-3AD203B41FA5}">
                      <a16:colId xmlns:a16="http://schemas.microsoft.com/office/drawing/2014/main" val="1864927547"/>
                    </a:ext>
                  </a:extLst>
                </a:gridCol>
                <a:gridCol w="1385277">
                  <a:extLst>
                    <a:ext uri="{9D8B030D-6E8A-4147-A177-3AD203B41FA5}">
                      <a16:colId xmlns:a16="http://schemas.microsoft.com/office/drawing/2014/main" val="3353639047"/>
                    </a:ext>
                  </a:extLst>
                </a:gridCol>
                <a:gridCol w="2816409">
                  <a:extLst>
                    <a:ext uri="{9D8B030D-6E8A-4147-A177-3AD203B41FA5}">
                      <a16:colId xmlns:a16="http://schemas.microsoft.com/office/drawing/2014/main" val="3662256178"/>
                    </a:ext>
                  </a:extLst>
                </a:gridCol>
              </a:tblGrid>
              <a:tr h="221371">
                <a:tc>
                  <a:txBody>
                    <a:bodyPr/>
                    <a:lstStyle/>
                    <a:p>
                      <a:pPr algn="l" rtl="0" fontAlgn="b"/>
                      <a:r>
                        <a:rPr lang="en-US" sz="1400" b="0" i="0" u="none" strike="noStrike" dirty="0">
                          <a:solidFill>
                            <a:srgbClr val="000000"/>
                          </a:solidFill>
                          <a:effectLst/>
                          <a:latin typeface="Calibri" panose="020F0502020204030204" pitchFamily="34" charset="0"/>
                        </a:rPr>
                        <a:t>Issue#</a:t>
                      </a:r>
                    </a:p>
                  </a:txBody>
                  <a:tcPr marL="9525" marR="9525" marT="9525" marB="0" anchor="b">
                    <a:lnB w="12700" cap="flat" cmpd="sng" algn="ctr">
                      <a:noFill/>
                      <a:prstDash val="solid"/>
                      <a:round/>
                      <a:headEnd type="none" w="med" len="med"/>
                      <a:tailEnd type="none" w="med" len="med"/>
                    </a:lnB>
                    <a:solidFill>
                      <a:schemeClr val="accent4"/>
                    </a:solidFill>
                  </a:tcPr>
                </a:tc>
                <a:tc>
                  <a:txBody>
                    <a:bodyPr/>
                    <a:lstStyle/>
                    <a:p>
                      <a:pPr algn="l" rtl="0" fontAlgn="b"/>
                      <a:r>
                        <a:rPr lang="en-US" sz="1400" b="0" i="0" u="none" strike="noStrike" dirty="0">
                          <a:solidFill>
                            <a:srgbClr val="000000"/>
                          </a:solidFill>
                          <a:effectLst/>
                          <a:latin typeface="Calibri" panose="020F0502020204030204" pitchFamily="34" charset="0"/>
                        </a:rPr>
                        <a:t>Date</a:t>
                      </a:r>
                    </a:p>
                  </a:txBody>
                  <a:tcPr marL="9525" marR="9525" marT="9525" marB="0" anchor="b">
                    <a:lnB w="12700" cap="flat" cmpd="sng" algn="ctr">
                      <a:noFill/>
                      <a:prstDash val="solid"/>
                      <a:round/>
                      <a:headEnd type="none" w="med" len="med"/>
                      <a:tailEnd type="none" w="med" len="med"/>
                    </a:lnB>
                    <a:solidFill>
                      <a:schemeClr val="accent4"/>
                    </a:solidFill>
                  </a:tcPr>
                </a:tc>
                <a:tc>
                  <a:txBody>
                    <a:bodyPr/>
                    <a:lstStyle/>
                    <a:p>
                      <a:pPr algn="l" rtl="0" fontAlgn="b"/>
                      <a:r>
                        <a:rPr lang="en-US" sz="1400" b="0" i="0" u="none" strike="noStrike" dirty="0">
                          <a:solidFill>
                            <a:srgbClr val="000000"/>
                          </a:solidFill>
                          <a:effectLst/>
                          <a:latin typeface="Calibri" panose="020F0502020204030204" pitchFamily="34" charset="0"/>
                        </a:rPr>
                        <a:t>submitter</a:t>
                      </a:r>
                    </a:p>
                  </a:txBody>
                  <a:tcPr marL="9525" marR="9525" marT="9525" marB="0" anchor="b">
                    <a:lnB w="12700" cap="flat" cmpd="sng" algn="ctr">
                      <a:noFill/>
                      <a:prstDash val="solid"/>
                      <a:round/>
                      <a:headEnd type="none" w="med" len="med"/>
                      <a:tailEnd type="none" w="med" len="med"/>
                    </a:lnB>
                    <a:solidFill>
                      <a:schemeClr val="accent4"/>
                    </a:solidFill>
                  </a:tcPr>
                </a:tc>
                <a:tc>
                  <a:txBody>
                    <a:bodyPr/>
                    <a:lstStyle/>
                    <a:p>
                      <a:pPr algn="l" rtl="0" fontAlgn="b"/>
                      <a:r>
                        <a:rPr lang="en-US" sz="1400" b="0" i="0" u="none" strike="noStrike" dirty="0">
                          <a:solidFill>
                            <a:srgbClr val="000000"/>
                          </a:solidFill>
                          <a:effectLst/>
                          <a:latin typeface="Calibri" panose="020F0502020204030204" pitchFamily="34" charset="0"/>
                        </a:rPr>
                        <a:t>title</a:t>
                      </a:r>
                    </a:p>
                  </a:txBody>
                  <a:tcPr marL="9525" marR="9525" marT="9525" marB="0" anchor="b">
                    <a:lnB w="12700" cap="flat" cmpd="sng" algn="ctr">
                      <a:noFill/>
                      <a:prstDash val="solid"/>
                      <a:round/>
                      <a:headEnd type="none" w="med" len="med"/>
                      <a:tailEnd type="none" w="med" len="med"/>
                    </a:lnB>
                    <a:solidFill>
                      <a:schemeClr val="accent4"/>
                    </a:solidFill>
                  </a:tcPr>
                </a:tc>
                <a:tc>
                  <a:txBody>
                    <a:bodyPr/>
                    <a:lstStyle/>
                    <a:p>
                      <a:pPr algn="l" rtl="0" fontAlgn="b"/>
                      <a:r>
                        <a:rPr lang="en-US" sz="1400" b="0" i="0" u="none" strike="noStrike" dirty="0">
                          <a:solidFill>
                            <a:srgbClr val="000000"/>
                          </a:solidFill>
                          <a:effectLst/>
                          <a:latin typeface="Calibri" panose="020F0502020204030204" pitchFamily="34" charset="0"/>
                        </a:rPr>
                        <a:t>status</a:t>
                      </a:r>
                    </a:p>
                  </a:txBody>
                  <a:tcPr marL="9525" marR="9525" marT="9525" marB="0" anchor="b">
                    <a:lnB w="12700" cap="flat" cmpd="sng" algn="ctr">
                      <a:noFill/>
                      <a:prstDash val="solid"/>
                      <a:round/>
                      <a:headEnd type="none" w="med" len="med"/>
                      <a:tailEnd type="none" w="med" len="med"/>
                    </a:lnB>
                    <a:solidFill>
                      <a:schemeClr val="accent4"/>
                    </a:solidFill>
                  </a:tcPr>
                </a:tc>
                <a:tc>
                  <a:txBody>
                    <a:bodyPr/>
                    <a:lstStyle/>
                    <a:p>
                      <a:pPr algn="l" rtl="0" fontAlgn="b"/>
                      <a:r>
                        <a:rPr lang="en-US" sz="1400" b="0" i="0" u="none" strike="noStrike" dirty="0">
                          <a:solidFill>
                            <a:srgbClr val="000000"/>
                          </a:solidFill>
                          <a:effectLst/>
                          <a:latin typeface="Calibri" panose="020F0502020204030204" pitchFamily="34" charset="0"/>
                        </a:rPr>
                        <a:t> comments</a:t>
                      </a:r>
                    </a:p>
                  </a:txBody>
                  <a:tcPr marL="9525" marR="9525" marT="9525" marB="0" anchor="b">
                    <a:lnB w="12700" cmpd="sng">
                      <a:noFill/>
                    </a:lnB>
                    <a:solidFill>
                      <a:schemeClr val="accent4"/>
                    </a:solidFill>
                  </a:tcPr>
                </a:tc>
                <a:extLst>
                  <a:ext uri="{0D108BD9-81ED-4DB2-BD59-A6C34878D82A}">
                    <a16:rowId xmlns:a16="http://schemas.microsoft.com/office/drawing/2014/main" val="2655362526"/>
                  </a:ext>
                </a:extLst>
              </a:tr>
              <a:tr h="53145">
                <a:tc>
                  <a:txBody>
                    <a:bodyPr/>
                    <a:lstStyle/>
                    <a:p>
                      <a:pPr algn="l" rtl="0" fontAlgn="b"/>
                      <a:r>
                        <a:rPr lang="en-US" sz="1200" b="1" i="0" u="none" strike="noStrike" dirty="0">
                          <a:solidFill>
                            <a:srgbClr val="000000"/>
                          </a:solidFill>
                          <a:effectLst/>
                          <a:latin typeface="Calibri" panose="020F0502020204030204" pitchFamily="34" charset="0"/>
                        </a:rPr>
                        <a:t>#4</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200" b="0" i="0" u="none" strike="noStrike" dirty="0">
                          <a:solidFill>
                            <a:srgbClr val="000000"/>
                          </a:solidFill>
                          <a:effectLst/>
                          <a:latin typeface="Calibri" panose="020F0502020204030204" pitchFamily="34" charset="0"/>
                        </a:rPr>
                        <a:t>03-Jul-2018</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200" b="0" i="0" u="none" strike="noStrike" dirty="0" err="1">
                          <a:solidFill>
                            <a:srgbClr val="000000"/>
                          </a:solidFill>
                          <a:effectLst/>
                          <a:latin typeface="Calibri" panose="020F0502020204030204" pitchFamily="34" charset="0"/>
                        </a:rPr>
                        <a:t>Kasanovic</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200" b="0" i="0" u="none" strike="noStrike" dirty="0">
                          <a:solidFill>
                            <a:srgbClr val="000000"/>
                          </a:solidFill>
                          <a:effectLst/>
                          <a:latin typeface="Calibri" panose="020F0502020204030204" pitchFamily="34" charset="0"/>
                        </a:rPr>
                        <a:t>Section 2.3 Target Environment</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sz="1200" b="0" i="0" u="none" strike="noStrike" dirty="0">
                          <a:solidFill>
                            <a:srgbClr val="000000"/>
                          </a:solidFill>
                          <a:effectLst/>
                          <a:latin typeface="Calibri" panose="020F0502020204030204" pitchFamily="34" charset="0"/>
                        </a:rPr>
                        <a:t>Fixed in </a:t>
                      </a:r>
                      <a:r>
                        <a:rPr lang="en-US" sz="1200" b="0" i="0" u="none" strike="noStrike" dirty="0" err="1">
                          <a:solidFill>
                            <a:srgbClr val="000000"/>
                          </a:solidFill>
                          <a:effectLst/>
                          <a:latin typeface="Calibri" panose="020F0502020204030204" pitchFamily="34" charset="0"/>
                        </a:rPr>
                        <a:t>riscof</a:t>
                      </a:r>
                      <a:endParaRPr lang="en-US" sz="1200" b="0" i="0" u="none" strike="noStrike" dirty="0">
                        <a:solidFill>
                          <a:srgbClr val="000000"/>
                        </a:solidFill>
                        <a:effectLst/>
                        <a:latin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dirty="0"/>
                        <a:t>Will be closed in V3</a:t>
                      </a:r>
                    </a:p>
                  </a:txBody>
                  <a:tcPr marL="9525" marR="9525" marT="9525" marB="0" anchor="b">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74523934"/>
                  </a:ext>
                </a:extLst>
              </a:tr>
              <a:tr h="53145">
                <a:tc>
                  <a:txBody>
                    <a:bodyPr/>
                    <a:lstStyle/>
                    <a:p>
                      <a:pPr algn="l" rtl="0" fontAlgn="b"/>
                      <a:r>
                        <a:rPr lang="en-US" sz="1200" b="0" i="0" u="none" strike="noStrike" dirty="0">
                          <a:solidFill>
                            <a:srgbClr val="000000"/>
                          </a:solidFill>
                          <a:effectLst/>
                          <a:latin typeface="Calibri" panose="020F0502020204030204" pitchFamily="34" charset="0"/>
                        </a:rPr>
                        <a:t>#</a:t>
                      </a:r>
                      <a:r>
                        <a:rPr lang="en-US" sz="1200" b="1" i="0" u="none" strike="noStrike" dirty="0">
                          <a:solidFill>
                            <a:srgbClr val="000000"/>
                          </a:solidFill>
                          <a:effectLst/>
                          <a:latin typeface="Calibri" panose="020F0502020204030204" pitchFamily="34" charset="0"/>
                        </a:rPr>
                        <a:t>22</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200" b="0" i="0" u="none" strike="noStrike" dirty="0">
                          <a:solidFill>
                            <a:srgbClr val="000000"/>
                          </a:solidFill>
                          <a:effectLst/>
                          <a:latin typeface="Calibri" panose="020F0502020204030204" pitchFamily="34" charset="0"/>
                        </a:rPr>
                        <a:t>24-Nov-18</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200" b="0" i="0" u="none" strike="noStrike" dirty="0">
                          <a:solidFill>
                            <a:srgbClr val="000000"/>
                          </a:solidFill>
                          <a:effectLst/>
                          <a:latin typeface="Calibri" panose="020F0502020204030204" pitchFamily="34" charset="0"/>
                        </a:rPr>
                        <a:t>brouhaha</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200" b="0" i="0" u="none" strike="noStrike" dirty="0">
                          <a:solidFill>
                            <a:srgbClr val="000000"/>
                          </a:solidFill>
                          <a:effectLst/>
                          <a:latin typeface="Calibri" panose="020F0502020204030204" pitchFamily="34" charset="0"/>
                        </a:rPr>
                        <a:t>I-MISALIGN_LDST-01 assumes misaligned data access will trap</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sz="1200" b="0" i="0" u="none" strike="noStrike" dirty="0">
                          <a:solidFill>
                            <a:srgbClr val="000000"/>
                          </a:solidFill>
                          <a:effectLst/>
                          <a:latin typeface="Calibri" panose="020F0502020204030204" pitchFamily="34" charset="0"/>
                        </a:rPr>
                        <a:t>^</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Calibri" panose="020F0502020204030204" pitchFamily="34" charset="0"/>
                        </a:rPr>
                        <a:t>HW misalign support not configurable</a:t>
                      </a:r>
                      <a:endParaRPr lang="en-US" sz="1200" dirty="0"/>
                    </a:p>
                  </a:txBody>
                  <a:tcPr marL="9525" marR="9525" marT="9525" marB="0" anchor="b">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32917443"/>
                  </a:ext>
                </a:extLst>
              </a:tr>
              <a:tr h="125091">
                <a:tc>
                  <a:txBody>
                    <a:bodyPr/>
                    <a:lstStyle/>
                    <a:p>
                      <a:pPr algn="l" rtl="0" fontAlgn="b"/>
                      <a:r>
                        <a:rPr lang="en-US" sz="1200" b="0" i="0" u="none" strike="noStrike" dirty="0">
                          <a:solidFill>
                            <a:srgbClr val="000000"/>
                          </a:solidFill>
                          <a:effectLst/>
                          <a:latin typeface="Calibri" panose="020F0502020204030204" pitchFamily="34" charset="0"/>
                        </a:rPr>
                        <a:t>#</a:t>
                      </a:r>
                      <a:r>
                        <a:rPr lang="en-US" sz="1200" b="1" i="0" u="none" strike="noStrike" dirty="0">
                          <a:solidFill>
                            <a:srgbClr val="000000"/>
                          </a:solidFill>
                          <a:effectLst/>
                          <a:latin typeface="Calibri" panose="020F0502020204030204" pitchFamily="34" charset="0"/>
                        </a:rPr>
                        <a:t>40</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200" b="0" i="0" u="none" strike="noStrike" dirty="0">
                          <a:solidFill>
                            <a:srgbClr val="000000"/>
                          </a:solidFill>
                          <a:effectLst/>
                          <a:latin typeface="Calibri" panose="020F0502020204030204" pitchFamily="34" charset="0"/>
                        </a:rPr>
                        <a:t>4-Feb-19</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200" b="0" i="0" u="none" strike="noStrike" dirty="0">
                          <a:solidFill>
                            <a:srgbClr val="000000"/>
                          </a:solidFill>
                          <a:effectLst/>
                          <a:latin typeface="Calibri" panose="020F0502020204030204" pitchFamily="34" charset="0"/>
                        </a:rPr>
                        <a:t>debs-</a:t>
                      </a:r>
                      <a:r>
                        <a:rPr lang="en-US" sz="1200" b="0" i="0" u="none" strike="noStrike" dirty="0" err="1">
                          <a:solidFill>
                            <a:srgbClr val="000000"/>
                          </a:solidFill>
                          <a:effectLst/>
                          <a:latin typeface="Calibri" panose="020F0502020204030204" pitchFamily="34" charset="0"/>
                        </a:rPr>
                        <a:t>sifive</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200" b="0" i="0" u="none" strike="noStrike" dirty="0">
                          <a:solidFill>
                            <a:srgbClr val="000000"/>
                          </a:solidFill>
                          <a:effectLst/>
                          <a:latin typeface="Calibri" panose="020F0502020204030204" pitchFamily="34" charset="0"/>
                        </a:rPr>
                        <a:t>Usage of </a:t>
                      </a:r>
                      <a:r>
                        <a:rPr lang="en-US" sz="1200" b="0" i="0" u="none" strike="noStrike" dirty="0" err="1">
                          <a:solidFill>
                            <a:srgbClr val="000000"/>
                          </a:solidFill>
                          <a:effectLst/>
                          <a:latin typeface="Calibri" panose="020F0502020204030204" pitchFamily="34" charset="0"/>
                        </a:rPr>
                        <a:t>tohost</a:t>
                      </a:r>
                      <a:r>
                        <a:rPr lang="en-US" sz="1200" b="0" i="0" u="none" strike="noStrike" dirty="0">
                          <a:solidFill>
                            <a:srgbClr val="000000"/>
                          </a:solidFill>
                          <a:effectLst/>
                          <a:latin typeface="Calibri" panose="020F0502020204030204" pitchFamily="34" charset="0"/>
                        </a:rPr>
                        <a:t>/</a:t>
                      </a:r>
                      <a:r>
                        <a:rPr lang="en-US" sz="1200" b="0" i="0" u="none" strike="noStrike" dirty="0" err="1">
                          <a:solidFill>
                            <a:srgbClr val="000000"/>
                          </a:solidFill>
                          <a:effectLst/>
                          <a:latin typeface="Calibri" panose="020F0502020204030204" pitchFamily="34" charset="0"/>
                        </a:rPr>
                        <a:t>fromhost</a:t>
                      </a:r>
                      <a:r>
                        <a:rPr lang="en-US" sz="1200" b="0" i="0" u="none" strike="noStrike" dirty="0">
                          <a:solidFill>
                            <a:srgbClr val="000000"/>
                          </a:solidFill>
                          <a:effectLst/>
                          <a:latin typeface="Calibri" panose="020F0502020204030204" pitchFamily="34" charset="0"/>
                        </a:rPr>
                        <a:t> should be removed</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sz="1200" b="0" i="0" u="none" strike="noStrike" dirty="0">
                          <a:solidFill>
                            <a:srgbClr val="000000"/>
                          </a:solidFill>
                          <a:effectLst/>
                          <a:latin typeface="Calibri" panose="020F0502020204030204" pitchFamily="34" charset="0"/>
                        </a:rPr>
                        <a:t>|</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dirty="0"/>
                        <a:t>now</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77807478"/>
                  </a:ext>
                </a:extLst>
              </a:tr>
              <a:tr h="159034">
                <a:tc>
                  <a:txBody>
                    <a:bodyPr/>
                    <a:lstStyle/>
                    <a:p>
                      <a:pPr algn="l" rtl="0" fontAlgn="b"/>
                      <a:r>
                        <a:rPr lang="en-US" sz="1200" b="0" i="0" u="none" strike="noStrike" baseline="0" dirty="0">
                          <a:solidFill>
                            <a:srgbClr val="000000"/>
                          </a:solidFill>
                          <a:effectLst/>
                          <a:latin typeface="Calibri" panose="020F0502020204030204" pitchFamily="34" charset="0"/>
                        </a:rPr>
                        <a:t>#</a:t>
                      </a:r>
                      <a:r>
                        <a:rPr lang="en-US" sz="1200" b="1" i="0" u="none" strike="noStrike" baseline="0" dirty="0">
                          <a:solidFill>
                            <a:srgbClr val="000000"/>
                          </a:solidFill>
                          <a:effectLst/>
                          <a:latin typeface="Calibri" panose="020F0502020204030204" pitchFamily="34" charset="0"/>
                        </a:rPr>
                        <a:t>146-9</a:t>
                      </a:r>
                    </a:p>
                  </a:txBody>
                  <a:tcPr marL="9525" marR="9525" marT="9525" marB="0" anchor="b">
                    <a:lnL w="381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01-Dec-20</a:t>
                      </a:r>
                    </a:p>
                  </a:txBody>
                  <a:tcPr marL="9525" marR="9525" marT="9525" marB="0" anchor="b">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200" b="0" i="0" u="none" strike="noStrike" baseline="0" dirty="0" err="1">
                          <a:solidFill>
                            <a:srgbClr val="000000"/>
                          </a:solidFill>
                          <a:effectLst/>
                          <a:latin typeface="Calibri" panose="020F0502020204030204" pitchFamily="34" charset="0"/>
                        </a:rPr>
                        <a:t>Imperas</a:t>
                      </a:r>
                      <a:endParaRPr lang="en-US" sz="1200" b="0" i="0" u="none" strike="noStrike" baseline="0"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kern="1200" dirty="0">
                          <a:solidFill>
                            <a:schemeClr val="tx1"/>
                          </a:solidFill>
                          <a:effectLst/>
                          <a:latin typeface="+mn-lt"/>
                          <a:ea typeface="+mn-ea"/>
                          <a:cs typeface="+mn-cs"/>
                        </a:rPr>
                        <a:t>Test I EBREAK,ECALL, MISALIGN_JMP/LDST, </a:t>
                      </a:r>
                      <a:r>
                        <a:rPr lang="en-US" sz="1200" b="0" i="0" u="none" kern="1200" dirty="0" err="1">
                          <a:solidFill>
                            <a:schemeClr val="tx1"/>
                          </a:solidFill>
                          <a:effectLst/>
                          <a:latin typeface="+mn-lt"/>
                          <a:ea typeface="+mn-ea"/>
                          <a:cs typeface="+mn-cs"/>
                        </a:rPr>
                        <a:t>OpenHW</a:t>
                      </a:r>
                      <a:endParaRPr lang="en-US" sz="1200" b="0" i="0" u="none" kern="1200" dirty="0">
                        <a:solidFill>
                          <a:schemeClr val="tx1"/>
                        </a:solidFill>
                        <a:effectLst/>
                        <a:latin typeface="+mn-lt"/>
                        <a:ea typeface="+mn-ea"/>
                        <a:cs typeface="+mn-cs"/>
                      </a:endParaRPr>
                    </a:p>
                  </a:txBody>
                  <a:tcPr marL="9525" marR="9525" marT="9525" marB="0" anchor="b">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a:t>
                      </a:r>
                    </a:p>
                  </a:txBody>
                  <a:tcPr marL="9525" marR="9525" marT="9525" marB="0" anchor="b">
                    <a:lnL w="12700" cmpd="sng">
                      <a:noFill/>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Calibri" panose="020F0502020204030204" pitchFamily="34" charset="0"/>
                        </a:rPr>
                        <a:t>HW misalign support not configurable</a:t>
                      </a:r>
                    </a:p>
                  </a:txBody>
                  <a:tcPr marL="9525" marR="9525" marT="9525" marB="0" anchor="b">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01491900"/>
                  </a:ext>
                </a:extLst>
              </a:tr>
              <a:tr h="136001">
                <a:tc>
                  <a:txBody>
                    <a:bodyPr/>
                    <a:lstStyle/>
                    <a:p>
                      <a:pPr algn="l" rtl="0" fontAlgn="b"/>
                      <a:r>
                        <a:rPr lang="en-US" sz="1200" b="0" i="0" u="none" strike="noStrike" baseline="0" dirty="0">
                          <a:solidFill>
                            <a:srgbClr val="000000"/>
                          </a:solidFill>
                          <a:effectLst/>
                          <a:latin typeface="Calibri" panose="020F0502020204030204" pitchFamily="34" charset="0"/>
                        </a:rPr>
                        <a:t>#</a:t>
                      </a:r>
                      <a:r>
                        <a:rPr lang="en-US" sz="1200" b="1" i="0" u="none" strike="noStrike" baseline="0" dirty="0">
                          <a:solidFill>
                            <a:srgbClr val="000000"/>
                          </a:solidFill>
                          <a:effectLst/>
                          <a:latin typeface="Calibri" panose="020F0502020204030204" pitchFamily="34" charset="0"/>
                        </a:rPr>
                        <a:t>189</a:t>
                      </a:r>
                    </a:p>
                  </a:txBody>
                  <a:tcPr marL="9525" marR="9525" marT="9525" marB="0" anchor="b">
                    <a:lnT w="38100" cap="flat" cmpd="sng" algn="ctr">
                      <a:noFill/>
                      <a:prstDash val="solid"/>
                      <a:round/>
                      <a:headEnd type="none" w="med" len="med"/>
                      <a:tailEnd type="none" w="med" len="med"/>
                    </a:lnT>
                    <a:lnB w="12700" cmpd="sng">
                      <a:noFill/>
                    </a:lnB>
                  </a:tcPr>
                </a:tc>
                <a:tc>
                  <a:txBody>
                    <a:bodyPr/>
                    <a:lstStyle/>
                    <a:p>
                      <a:pPr algn="l" rtl="0" fontAlgn="b"/>
                      <a:r>
                        <a:rPr lang="en-US" sz="1200" b="0" i="0" u="none" strike="noStrike" baseline="0" dirty="0">
                          <a:solidFill>
                            <a:srgbClr val="000000"/>
                          </a:solidFill>
                          <a:effectLst/>
                          <a:latin typeface="Calibri" panose="020F0502020204030204" pitchFamily="34" charset="0"/>
                        </a:rPr>
                        <a:t>26-Apr-21</a:t>
                      </a:r>
                    </a:p>
                  </a:txBody>
                  <a:tcPr marL="9525" marR="9525" marT="9525" marB="0" anchor="b">
                    <a:lnT w="38100" cap="flat" cmpd="sng" algn="ctr">
                      <a:noFill/>
                      <a:prstDash val="solid"/>
                      <a:round/>
                      <a:headEnd type="none" w="med" len="med"/>
                      <a:tailEnd type="none" w="med" len="med"/>
                    </a:lnT>
                    <a:lnB w="12700" cmpd="sng">
                      <a:noFill/>
                    </a:lnB>
                  </a:tcPr>
                </a:tc>
                <a:tc>
                  <a:txBody>
                    <a:bodyPr/>
                    <a:lstStyle/>
                    <a:p>
                      <a:pPr algn="l" rtl="0" fontAlgn="b"/>
                      <a:r>
                        <a:rPr lang="en-US" sz="1200" b="0" i="0" u="none" strike="noStrike" baseline="0" dirty="0" err="1">
                          <a:solidFill>
                            <a:srgbClr val="000000"/>
                          </a:solidFill>
                          <a:effectLst/>
                          <a:latin typeface="Calibri" panose="020F0502020204030204" pitchFamily="34" charset="0"/>
                        </a:rPr>
                        <a:t>neelgala</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Proposal to enhance the RVTEST_ISA macro</a:t>
                      </a: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a:t>
                      </a:r>
                    </a:p>
                  </a:txBody>
                  <a:tcPr marL="9525" marR="9525" marT="9525" marB="0" anchor="b">
                    <a:lnT w="38100" cap="flat" cmpd="sng" algn="ctr">
                      <a:noFill/>
                      <a:prstDash val="solid"/>
                      <a:round/>
                      <a:headEnd type="none" w="med" len="med"/>
                      <a:tailEnd type="none" w="med" len="med"/>
                    </a:lnT>
                    <a:lnB w="12700" cmpd="sng">
                      <a:noFill/>
                    </a:lnB>
                  </a:tcPr>
                </a:tc>
                <a:tc>
                  <a:txBody>
                    <a:bodyPr/>
                    <a:lstStyle/>
                    <a:p>
                      <a:pPr algn="l" rtl="0" fontAlgn="b"/>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tcPr>
                </a:tc>
                <a:extLst>
                  <a:ext uri="{0D108BD9-81ED-4DB2-BD59-A6C34878D82A}">
                    <a16:rowId xmlns:a16="http://schemas.microsoft.com/office/drawing/2014/main" val="4147072469"/>
                  </a:ext>
                </a:extLst>
              </a:tr>
              <a:tr h="136001">
                <a:tc>
                  <a:txBody>
                    <a:bodyPr/>
                    <a:lstStyle/>
                    <a:p>
                      <a:pPr algn="l" rtl="0" fontAlgn="b"/>
                      <a:r>
                        <a:rPr lang="en-US" sz="1200" b="0" i="0" u="none" strike="noStrike" baseline="0" dirty="0">
                          <a:solidFill>
                            <a:srgbClr val="000000"/>
                          </a:solidFill>
                          <a:effectLst/>
                          <a:latin typeface="Calibri" panose="020F0502020204030204" pitchFamily="34" charset="0"/>
                        </a:rPr>
                        <a:t>#</a:t>
                      </a:r>
                      <a:r>
                        <a:rPr lang="en-US" sz="1200" b="1" i="0" u="none" strike="noStrike" baseline="0" dirty="0">
                          <a:solidFill>
                            <a:srgbClr val="000000"/>
                          </a:solidFill>
                          <a:effectLst/>
                          <a:latin typeface="Calibri" panose="020F0502020204030204" pitchFamily="34" charset="0"/>
                        </a:rPr>
                        <a:t>220</a:t>
                      </a:r>
                    </a:p>
                  </a:txBody>
                  <a:tcPr marL="9525" marR="9525" marT="9525" marB="0" anchor="b">
                    <a:lnT w="38100" cap="flat" cmpd="sng" algn="ctr">
                      <a:noFill/>
                      <a:prstDash val="solid"/>
                      <a:round/>
                      <a:headEnd type="none" w="med" len="med"/>
                      <a:tailEnd type="none" w="med" len="med"/>
                    </a:lnT>
                    <a:lnB w="12700" cmpd="sng">
                      <a:noFill/>
                    </a:lnB>
                  </a:tcPr>
                </a:tc>
                <a:tc>
                  <a:txBody>
                    <a:bodyPr/>
                    <a:lstStyle/>
                    <a:p>
                      <a:pPr algn="l" rtl="0" fontAlgn="b"/>
                      <a:r>
                        <a:rPr lang="en-US" sz="1200" b="0" i="0" u="none" strike="noStrike" baseline="0" dirty="0">
                          <a:solidFill>
                            <a:srgbClr val="000000"/>
                          </a:solidFill>
                          <a:effectLst/>
                          <a:latin typeface="Calibri" panose="020F0502020204030204" pitchFamily="34" charset="0"/>
                        </a:rPr>
                        <a:t>20-oct-21</a:t>
                      </a:r>
                    </a:p>
                  </a:txBody>
                  <a:tcPr marL="9525" marR="9525" marT="9525" marB="0" anchor="b">
                    <a:lnT w="38100" cap="flat" cmpd="sng" algn="ctr">
                      <a:noFill/>
                      <a:prstDash val="solid"/>
                      <a:round/>
                      <a:headEnd type="none" w="med" len="med"/>
                      <a:tailEnd type="none" w="med" len="med"/>
                    </a:lnT>
                    <a:lnB w="12700" cmpd="sng">
                      <a:noFill/>
                    </a:lnB>
                  </a:tcPr>
                </a:tc>
                <a:tc>
                  <a:txBody>
                    <a:bodyPr/>
                    <a:lstStyle/>
                    <a:p>
                      <a:pPr algn="l" rtl="0" fontAlgn="b"/>
                      <a:r>
                        <a:rPr lang="en-US" sz="1000" b="0" i="0" u="none" strike="noStrike" baseline="0" dirty="0" err="1">
                          <a:solidFill>
                            <a:srgbClr val="000000"/>
                          </a:solidFill>
                          <a:effectLst/>
                          <a:latin typeface="Calibri" panose="020F0502020204030204" pitchFamily="34" charset="0"/>
                        </a:rPr>
                        <a:t>Davidharrismc</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F tests</a:t>
                      </a: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v</a:t>
                      </a:r>
                    </a:p>
                  </a:txBody>
                  <a:tcPr marL="9525" marR="9525" marT="9525" marB="0" anchor="b">
                    <a:lnT w="38100" cap="flat" cmpd="sng" algn="ctr">
                      <a:noFill/>
                      <a:prstDash val="solid"/>
                      <a:round/>
                      <a:headEnd type="none" w="med" len="med"/>
                      <a:tailEnd type="none" w="med" len="med"/>
                    </a:lnT>
                    <a:lnB w="12700" cmpd="sng">
                      <a:noFill/>
                    </a:lnB>
                  </a:tcPr>
                </a:tc>
                <a:tc>
                  <a:txBody>
                    <a:bodyPr/>
                    <a:lstStyle/>
                    <a:p>
                      <a:pPr algn="l" rtl="0" fontAlgn="b"/>
                      <a:r>
                        <a:rPr lang="en-US" sz="1200" b="0" i="0" u="none" strike="noStrike" baseline="0" dirty="0">
                          <a:solidFill>
                            <a:srgbClr val="FF0000"/>
                          </a:solidFill>
                          <a:effectLst/>
                          <a:latin typeface="Calibri" panose="020F0502020204030204" pitchFamily="34" charset="0"/>
                        </a:rPr>
                        <a:t>Add new F tests to </a:t>
                      </a:r>
                      <a:r>
                        <a:rPr lang="en-US" sz="1200" b="0" i="0" u="none" strike="noStrike" baseline="0" dirty="0" err="1">
                          <a:solidFill>
                            <a:srgbClr val="FF0000"/>
                          </a:solidFill>
                          <a:effectLst/>
                          <a:latin typeface="Calibri" panose="020F0502020204030204" pitchFamily="34" charset="0"/>
                        </a:rPr>
                        <a:t>makefile</a:t>
                      </a:r>
                      <a:r>
                        <a:rPr lang="en-US" sz="1200" b="0" i="0" u="none" strike="noStrike" baseline="0" dirty="0">
                          <a:solidFill>
                            <a:srgbClr val="FF0000"/>
                          </a:solidFill>
                          <a:effectLst/>
                          <a:latin typeface="Calibri" panose="020F0502020204030204" pitchFamily="34" charset="0"/>
                        </a:rPr>
                        <a:t> so it works OOB</a:t>
                      </a:r>
                    </a:p>
                  </a:txBody>
                  <a:tcPr marL="9525" marR="9525" marT="9525" marB="0" anchor="b">
                    <a:lnT w="38100" cap="flat" cmpd="sng" algn="ctr">
                      <a:noFill/>
                      <a:prstDash val="solid"/>
                      <a:round/>
                      <a:headEnd type="none" w="med" len="med"/>
                      <a:tailEnd type="none" w="med" len="med"/>
                    </a:lnT>
                    <a:lnB w="12700" cmpd="sng">
                      <a:noFill/>
                    </a:lnB>
                  </a:tcPr>
                </a:tc>
                <a:extLst>
                  <a:ext uri="{0D108BD9-81ED-4DB2-BD59-A6C34878D82A}">
                    <a16:rowId xmlns:a16="http://schemas.microsoft.com/office/drawing/2014/main" val="1314652419"/>
                  </a:ext>
                </a:extLst>
              </a:tr>
              <a:tr h="163937">
                <a:tc>
                  <a:txBody>
                    <a:bodyPr/>
                    <a:lstStyle/>
                    <a:p>
                      <a:pPr algn="l" rtl="0" fontAlgn="b"/>
                      <a:r>
                        <a:rPr lang="en-US" sz="1200" b="0" i="0" u="none" strike="noStrike" baseline="0" dirty="0">
                          <a:solidFill>
                            <a:srgbClr val="000000"/>
                          </a:solidFill>
                          <a:effectLst/>
                          <a:latin typeface="Calibri" panose="020F0502020204030204" pitchFamily="34" charset="0"/>
                        </a:rPr>
                        <a:t>#</a:t>
                      </a:r>
                      <a:r>
                        <a:rPr lang="en-US" sz="1200" b="1" i="0" u="none" strike="noStrike" baseline="0" dirty="0">
                          <a:solidFill>
                            <a:srgbClr val="000000"/>
                          </a:solidFill>
                          <a:effectLst/>
                          <a:latin typeface="Calibri" panose="020F0502020204030204" pitchFamily="34" charset="0"/>
                        </a:rPr>
                        <a:t>115</a:t>
                      </a:r>
                    </a:p>
                  </a:txBody>
                  <a:tcPr marL="9525" marR="9525" marT="9525" marB="0" anchor="b">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200" b="0" i="0" u="none" strike="noStrike" baseline="0" dirty="0">
                          <a:solidFill>
                            <a:srgbClr val="000000"/>
                          </a:solidFill>
                          <a:effectLst/>
                          <a:latin typeface="Calibri" panose="020F0502020204030204" pitchFamily="34" charset="0"/>
                        </a:rPr>
                        <a:t>06-jun-20</a:t>
                      </a:r>
                    </a:p>
                  </a:txBody>
                  <a:tcPr marL="9525" marR="9525" marT="9525" marB="0" anchor="b">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200" b="0" i="0" u="none" strike="noStrike" baseline="0" dirty="0" err="1">
                          <a:solidFill>
                            <a:srgbClr val="000000"/>
                          </a:solidFill>
                          <a:effectLst/>
                          <a:latin typeface="Calibri" panose="020F0502020204030204" pitchFamily="34" charset="0"/>
                        </a:rPr>
                        <a:t>adchd</a:t>
                      </a:r>
                      <a:endParaRPr lang="en-US" sz="1200" b="0" i="0" u="none" strike="noStrike" baseline="0" dirty="0">
                        <a:solidFill>
                          <a:srgbClr val="000000"/>
                        </a:solidFill>
                        <a:effectLst/>
                        <a:latin typeface="Calibri" panose="020F0502020204030204" pitchFamily="34" charset="0"/>
                      </a:endParaRPr>
                    </a:p>
                  </a:txBody>
                  <a:tcPr marL="9525" marR="9525" marT="9525" marB="0" anchor="b">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effectLst/>
                          <a:latin typeface="+mn-lt"/>
                          <a:ea typeface="+mn-ea"/>
                          <a:cs typeface="+mn-cs"/>
                        </a:rPr>
                        <a:t>How to support on-board execution?</a:t>
                      </a:r>
                    </a:p>
                  </a:txBody>
                  <a:tcPr marL="9525" marR="9525" marT="9525" marB="0" anchor="b">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 under discussion</a:t>
                      </a:r>
                    </a:p>
                  </a:txBody>
                  <a:tcPr marL="9525" marR="9525" marT="9525" marB="0" anchor="b">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endParaRPr lang="en-US" sz="1200" b="0" i="0" u="none" strike="noStrike" baseline="0" dirty="0">
                        <a:solidFill>
                          <a:schemeClr val="tx1"/>
                        </a:solidFill>
                        <a:effectLst/>
                        <a:latin typeface="Calibri" panose="020F0502020204030204" pitchFamily="34" charset="0"/>
                      </a:endParaRPr>
                    </a:p>
                  </a:txBody>
                  <a:tcPr marL="9525" marR="9525" marT="9525" marB="0" anchor="b">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13562786"/>
                  </a:ext>
                </a:extLst>
              </a:tr>
              <a:tr h="85259">
                <a:tc>
                  <a:txBody>
                    <a:bodyPr/>
                    <a:lstStyle/>
                    <a:p>
                      <a:pPr algn="l" rtl="0" fontAlgn="b"/>
                      <a:r>
                        <a:rPr lang="en-US" sz="1200" b="0" i="0" u="none" strike="noStrike" baseline="0" dirty="0">
                          <a:solidFill>
                            <a:srgbClr val="000000"/>
                          </a:solidFill>
                          <a:effectLst/>
                          <a:latin typeface="Calibri" panose="020F0502020204030204" pitchFamily="34" charset="0"/>
                        </a:rPr>
                        <a:t>pull#129</a:t>
                      </a:r>
                    </a:p>
                  </a:txBody>
                  <a:tcPr marL="9525" marR="9525" marT="9525" marB="0" anchor="b">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2"/>
                    </a:solidFill>
                  </a:tcPr>
                </a:tc>
                <a:tc>
                  <a:txBody>
                    <a:bodyPr/>
                    <a:lstStyle/>
                    <a:p>
                      <a:pPr algn="l" rtl="0" fontAlgn="b"/>
                      <a:r>
                        <a:rPr lang="en-US" sz="1200" b="0" i="0" u="none" strike="noStrike" baseline="0" dirty="0">
                          <a:solidFill>
                            <a:srgbClr val="000000"/>
                          </a:solidFill>
                          <a:effectLst/>
                          <a:latin typeface="Calibri" panose="020F0502020204030204" pitchFamily="34" charset="0"/>
                        </a:rPr>
                        <a:t>31-jul-20</a:t>
                      </a:r>
                    </a:p>
                  </a:txBody>
                  <a:tcPr marL="9525" marR="9525" marT="9525" marB="0" anchor="b">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2"/>
                    </a:solidFill>
                  </a:tcPr>
                </a:tc>
                <a:tc>
                  <a:txBody>
                    <a:bodyPr/>
                    <a:lstStyle/>
                    <a:p>
                      <a:pPr algn="l" rtl="0" fontAlgn="b"/>
                      <a:r>
                        <a:rPr lang="en-US" sz="1200" b="0" i="0" u="none" strike="noStrike" kern="1200" dirty="0" err="1">
                          <a:solidFill>
                            <a:schemeClr val="dk1"/>
                          </a:solidFill>
                          <a:effectLst/>
                          <a:latin typeface="+mn-lt"/>
                          <a:ea typeface="+mn-ea"/>
                          <a:cs typeface="+mn-cs"/>
                        </a:rPr>
                        <a:t>nmeum</a:t>
                      </a:r>
                      <a:endParaRPr lang="en-US" sz="1200" b="0" i="0" u="none" strike="noStrike" baseline="0" dirty="0">
                        <a:solidFill>
                          <a:srgbClr val="000000"/>
                        </a:solidFill>
                        <a:effectLst/>
                        <a:latin typeface="Calibri" panose="020F0502020204030204" pitchFamily="34" charset="0"/>
                      </a:endParaRPr>
                    </a:p>
                  </a:txBody>
                  <a:tcPr marL="9525" marR="9525" marT="9525" marB="0" anchor="b">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2"/>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sail-</a:t>
                      </a:r>
                      <a:r>
                        <a:rPr lang="en-US" sz="1200" b="0" i="0" u="none" strike="noStrike" kern="1200" dirty="0" err="1">
                          <a:solidFill>
                            <a:schemeClr val="tx1"/>
                          </a:solidFill>
                          <a:effectLst/>
                          <a:latin typeface="+mn-lt"/>
                          <a:ea typeface="+mn-ea"/>
                          <a:cs typeface="+mn-cs"/>
                        </a:rPr>
                        <a:t>riscv</a:t>
                      </a:r>
                      <a:r>
                        <a:rPr lang="en-US" sz="1200" b="0" i="0" u="none" strike="noStrike" kern="1200" dirty="0">
                          <a:solidFill>
                            <a:schemeClr val="tx1"/>
                          </a:solidFill>
                          <a:effectLst/>
                          <a:latin typeface="+mn-lt"/>
                          <a:ea typeface="+mn-ea"/>
                          <a:cs typeface="+mn-cs"/>
                        </a:rPr>
                        <a:t>-</a:t>
                      </a:r>
                      <a:r>
                        <a:rPr lang="en-US" sz="1200" b="0" i="0" u="none" strike="noStrike" kern="1200" dirty="0" err="1">
                          <a:solidFill>
                            <a:schemeClr val="tx1"/>
                          </a:solidFill>
                          <a:effectLst/>
                          <a:latin typeface="+mn-lt"/>
                          <a:ea typeface="+mn-ea"/>
                          <a:cs typeface="+mn-cs"/>
                        </a:rPr>
                        <a:t>ocaml</a:t>
                      </a:r>
                      <a:r>
                        <a:rPr lang="en-US" sz="1200" b="0" i="0" u="none" strike="noStrike" kern="1200" dirty="0">
                          <a:solidFill>
                            <a:schemeClr val="tx1"/>
                          </a:solidFill>
                          <a:effectLst/>
                          <a:latin typeface="+mn-lt"/>
                          <a:ea typeface="+mn-ea"/>
                          <a:cs typeface="+mn-cs"/>
                        </a:rPr>
                        <a:t>: Disable RVC extension on all devices not using it</a:t>
                      </a:r>
                      <a:endParaRPr lang="en-US" sz="1200" b="0" i="0" u="none" strike="noStrike" kern="1200" baseline="0" dirty="0">
                        <a:solidFill>
                          <a:schemeClr val="tx1"/>
                        </a:solidFill>
                        <a:effectLst/>
                        <a:latin typeface="+mn-lt"/>
                        <a:ea typeface="+mn-ea"/>
                        <a:cs typeface="+mn-cs"/>
                      </a:endParaRPr>
                    </a:p>
                  </a:txBody>
                  <a:tcPr marL="9525" marR="9525" marT="9525" marB="0" anchor="b">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2"/>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In process</a:t>
                      </a:r>
                    </a:p>
                  </a:txBody>
                  <a:tcPr marL="9525" marR="9525" marT="9525" marB="0" anchor="b">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2"/>
                    </a:solidFill>
                  </a:tcPr>
                </a:tc>
                <a:tc>
                  <a:txBody>
                    <a:bodyPr/>
                    <a:lstStyle/>
                    <a:p>
                      <a:pPr algn="l" rtl="0" fontAlgn="b"/>
                      <a:r>
                        <a:rPr lang="en-US" sz="1200" b="0" i="0" u="none" strike="noStrike" baseline="0" dirty="0">
                          <a:solidFill>
                            <a:schemeClr val="tx1"/>
                          </a:solidFill>
                          <a:effectLst/>
                          <a:latin typeface="Calibri" panose="020F0502020204030204" pitchFamily="34" charset="0"/>
                        </a:rPr>
                        <a:t>Who can review this?</a:t>
                      </a:r>
                    </a:p>
                  </a:txBody>
                  <a:tcPr marL="9525" marR="9525" marT="9525" marB="0" anchor="b">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2"/>
                    </a:solidFill>
                  </a:tcPr>
                </a:tc>
                <a:extLst>
                  <a:ext uri="{0D108BD9-81ED-4DB2-BD59-A6C34878D82A}">
                    <a16:rowId xmlns:a16="http://schemas.microsoft.com/office/drawing/2014/main" val="3363885193"/>
                  </a:ext>
                </a:extLst>
              </a:tr>
              <a:tr h="16700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pull#184</a:t>
                      </a:r>
                    </a:p>
                  </a:txBody>
                  <a:tcPr marL="9525" marR="9525" marT="9525" marB="0" anchor="b">
                    <a:lnT w="12700" cap="flat" cmpd="sng" algn="ctr">
                      <a:noFill/>
                      <a:prstDash val="solid"/>
                      <a:round/>
                      <a:headEnd type="none" w="med" len="med"/>
                      <a:tailEnd type="none" w="med" len="med"/>
                    </a:lnT>
                    <a:lnB w="12700" cmpd="sng">
                      <a:noFill/>
                    </a:lnB>
                    <a:solidFill>
                      <a:schemeClr val="bg2"/>
                    </a:solidFill>
                  </a:tcPr>
                </a:tc>
                <a:tc>
                  <a:txBody>
                    <a:bodyPr/>
                    <a:lstStyle/>
                    <a:p>
                      <a:pPr algn="l" rtl="0" fontAlgn="b"/>
                      <a:r>
                        <a:rPr lang="en-US" sz="1200" b="0" i="0" u="none" strike="noStrike" baseline="0" dirty="0">
                          <a:solidFill>
                            <a:srgbClr val="000000"/>
                          </a:solidFill>
                          <a:effectLst/>
                          <a:latin typeface="Calibri" panose="020F0502020204030204" pitchFamily="34" charset="0"/>
                        </a:rPr>
                        <a:t>15-apr-21</a:t>
                      </a:r>
                    </a:p>
                  </a:txBody>
                  <a:tcPr marL="9525" marR="9525" marT="9525" marB="0" anchor="b">
                    <a:lnT w="12700" cap="flat" cmpd="sng" algn="ctr">
                      <a:noFill/>
                      <a:prstDash val="solid"/>
                      <a:round/>
                      <a:headEnd type="none" w="med" len="med"/>
                      <a:tailEnd type="none" w="med" len="med"/>
                    </a:lnT>
                    <a:lnB w="12700" cmpd="sng">
                      <a:noFill/>
                    </a:lnB>
                    <a:solidFill>
                      <a:schemeClr val="bg2"/>
                    </a:solidFill>
                  </a:tcPr>
                </a:tc>
                <a:tc>
                  <a:txBody>
                    <a:bodyPr/>
                    <a:lstStyle/>
                    <a:p>
                      <a:pPr algn="l" rtl="0" fontAlgn="b"/>
                      <a:r>
                        <a:rPr lang="en-US" sz="1200" b="0" i="0" u="none" strike="noStrike" baseline="0" dirty="0" err="1">
                          <a:solidFill>
                            <a:srgbClr val="000000"/>
                          </a:solidFill>
                          <a:effectLst/>
                          <a:latin typeface="Calibri" panose="020F0502020204030204" pitchFamily="34" charset="0"/>
                        </a:rPr>
                        <a:t>dansmathers</a:t>
                      </a:r>
                      <a:endParaRPr lang="en-US" sz="1200" b="0" i="0" u="none" strike="noStrike" baseline="0" dirty="0">
                        <a:solidFill>
                          <a:srgbClr val="000000"/>
                        </a:solidFill>
                        <a:effectLst/>
                        <a:latin typeface="Calibri" panose="020F0502020204030204" pitchFamily="34" charset="0"/>
                      </a:endParaRPr>
                    </a:p>
                  </a:txBody>
                  <a:tcPr marL="9525" marR="9525" marT="9525" marB="0" anchor="b">
                    <a:lnT w="12700" cap="flat" cmpd="sng" algn="ctr">
                      <a:noFill/>
                      <a:prstDash val="solid"/>
                      <a:round/>
                      <a:headEnd type="none" w="med" len="med"/>
                      <a:tailEnd type="none" w="med" len="med"/>
                    </a:lnT>
                    <a:lnB w="12700" cmpd="sng">
                      <a:noFill/>
                    </a:lnB>
                    <a:solidFill>
                      <a:schemeClr val="bg2"/>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effectLst/>
                          <a:latin typeface="+mn-lt"/>
                          <a:ea typeface="+mn-ea"/>
                          <a:cs typeface="+mn-cs"/>
                        </a:rPr>
                        <a:t>Updating http reference for </a:t>
                      </a:r>
                      <a:r>
                        <a:rPr lang="en-US" sz="1200" b="0" i="0" u="none" strike="noStrike" kern="1200" baseline="0" dirty="0" err="1">
                          <a:solidFill>
                            <a:schemeClr val="tx1"/>
                          </a:solidFill>
                          <a:effectLst/>
                          <a:latin typeface="+mn-lt"/>
                          <a:ea typeface="+mn-ea"/>
                          <a:cs typeface="+mn-cs"/>
                        </a:rPr>
                        <a:t>constr</a:t>
                      </a:r>
                      <a:endParaRPr lang="en-US" sz="1200" b="0" i="0" u="none" strike="noStrike" kern="1200" baseline="0" dirty="0">
                        <a:solidFill>
                          <a:schemeClr val="tx1"/>
                        </a:solidFill>
                        <a:effectLst/>
                        <a:latin typeface="+mn-lt"/>
                        <a:ea typeface="+mn-ea"/>
                        <a:cs typeface="+mn-cs"/>
                      </a:endParaRPr>
                    </a:p>
                  </a:txBody>
                  <a:tcPr marL="9525" marR="9525" marT="9525" marB="0" anchor="b">
                    <a:lnT w="12700" cap="flat" cmpd="sng" algn="ctr">
                      <a:noFill/>
                      <a:prstDash val="solid"/>
                      <a:round/>
                      <a:headEnd type="none" w="med" len="med"/>
                      <a:tailEnd type="none" w="med" len="med"/>
                    </a:lnT>
                    <a:lnB w="12700" cmpd="sng">
                      <a:noFill/>
                    </a:lnB>
                    <a:solidFill>
                      <a:schemeClr val="bg2"/>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In process</a:t>
                      </a:r>
                    </a:p>
                  </a:txBody>
                  <a:tcPr marL="9525" marR="9525" marT="9525" marB="0" anchor="b">
                    <a:lnT w="12700" cap="flat" cmpd="sng" algn="ctr">
                      <a:noFill/>
                      <a:prstDash val="solid"/>
                      <a:round/>
                      <a:headEnd type="none" w="med" len="med"/>
                      <a:tailEnd type="none" w="med" len="med"/>
                    </a:lnT>
                    <a:lnB w="12700" cmpd="sng">
                      <a:noFill/>
                    </a:lnB>
                    <a:solidFill>
                      <a:schemeClr val="bg2"/>
                    </a:solidFill>
                  </a:tcPr>
                </a:tc>
                <a:tc>
                  <a:txBody>
                    <a:bodyPr/>
                    <a:lstStyle/>
                    <a:p>
                      <a:pPr algn="l" rtl="0" fontAlgn="b"/>
                      <a:r>
                        <a:rPr lang="en-US" sz="1200" b="0" i="0" u="none" strike="noStrike" baseline="0" dirty="0">
                          <a:solidFill>
                            <a:schemeClr val="tx1"/>
                          </a:solidFill>
                          <a:effectLst/>
                          <a:latin typeface="Calibri" panose="020F0502020204030204" pitchFamily="34" charset="0"/>
                        </a:rPr>
                        <a:t>Approved, needs merge</a:t>
                      </a:r>
                    </a:p>
                  </a:txBody>
                  <a:tcPr marL="9525" marR="9525" marT="9525" marB="0" anchor="b">
                    <a:lnT w="12700" cap="flat" cmpd="sng" algn="ctr">
                      <a:noFill/>
                      <a:prstDash val="solid"/>
                      <a:round/>
                      <a:headEnd type="none" w="med" len="med"/>
                      <a:tailEnd type="none" w="med" len="med"/>
                    </a:lnT>
                    <a:lnB w="12700" cmpd="sng">
                      <a:noFill/>
                    </a:lnB>
                    <a:solidFill>
                      <a:schemeClr val="bg2"/>
                    </a:solidFill>
                  </a:tcPr>
                </a:tc>
                <a:extLst>
                  <a:ext uri="{0D108BD9-81ED-4DB2-BD59-A6C34878D82A}">
                    <a16:rowId xmlns:a16="http://schemas.microsoft.com/office/drawing/2014/main" val="3742722114"/>
                  </a:ext>
                </a:extLst>
              </a:tr>
              <a:tr h="167001">
                <a:tc>
                  <a:txBody>
                    <a:bodyPr/>
                    <a:lstStyle/>
                    <a:p>
                      <a:pPr algn="l" rtl="0" fontAlgn="b"/>
                      <a:r>
                        <a:rPr lang="en-US" sz="1200" b="0" i="0" u="none" strike="noStrike" baseline="0" dirty="0">
                          <a:solidFill>
                            <a:srgbClr val="000000"/>
                          </a:solidFill>
                          <a:effectLst/>
                          <a:latin typeface="Calibri" panose="020F0502020204030204" pitchFamily="34" charset="0"/>
                        </a:rPr>
                        <a:t>#</a:t>
                      </a:r>
                      <a:r>
                        <a:rPr lang="en-US" sz="1200" b="1" i="0" u="none" strike="noStrike" baseline="0" dirty="0">
                          <a:solidFill>
                            <a:srgbClr val="000000"/>
                          </a:solidFill>
                          <a:effectLst/>
                          <a:latin typeface="Calibri" panose="020F0502020204030204" pitchFamily="34" charset="0"/>
                        </a:rPr>
                        <a:t>119</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dirty="0">
                          <a:solidFill>
                            <a:srgbClr val="000000"/>
                          </a:solidFill>
                          <a:effectLst/>
                          <a:latin typeface="Calibri" panose="020F0502020204030204" pitchFamily="34" charset="0"/>
                        </a:rPr>
                        <a:t>17-jun-20</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dirty="0" err="1">
                          <a:solidFill>
                            <a:srgbClr val="000000"/>
                          </a:solidFill>
                          <a:effectLst/>
                          <a:latin typeface="Calibri" panose="020F0502020204030204" pitchFamily="34" charset="0"/>
                        </a:rPr>
                        <a:t>allenjbaum</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kern="1200" dirty="0">
                          <a:solidFill>
                            <a:schemeClr val="tx1"/>
                          </a:solidFill>
                          <a:effectLst/>
                          <a:latin typeface="+mn-lt"/>
                          <a:ea typeface="+mn-ea"/>
                          <a:cs typeface="+mn-cs"/>
                        </a:rPr>
                        <a:t>Missing RV32i/RV64i test: Fence</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Test has been written</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dirty="0">
                          <a:solidFill>
                            <a:srgbClr val="FF0000"/>
                          </a:solidFill>
                          <a:effectLst/>
                          <a:latin typeface="Calibri" panose="020F0502020204030204" pitchFamily="34" charset="0"/>
                        </a:rPr>
                        <a:t>Close when RFQ test is merged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940491356"/>
                  </a:ext>
                </a:extLst>
              </a:tr>
              <a:tr h="82492">
                <a:tc>
                  <a:txBody>
                    <a:bodyPr/>
                    <a:lstStyle/>
                    <a:p>
                      <a:pPr algn="l" rtl="0" fontAlgn="b"/>
                      <a:r>
                        <a:rPr lang="en-US" sz="1200" b="0" i="0" u="none" strike="noStrike" baseline="0" dirty="0">
                          <a:solidFill>
                            <a:srgbClr val="000000"/>
                          </a:solidFill>
                          <a:effectLst/>
                          <a:latin typeface="Calibri" panose="020F0502020204030204" pitchFamily="34" charset="0"/>
                        </a:rPr>
                        <a:t>#</a:t>
                      </a:r>
                      <a:r>
                        <a:rPr lang="en-US" sz="1200" b="1" i="0" u="none" strike="noStrike" baseline="0" dirty="0">
                          <a:solidFill>
                            <a:srgbClr val="000000"/>
                          </a:solidFill>
                          <a:effectLst/>
                          <a:latin typeface="Calibri" panose="020F0502020204030204" pitchFamily="34" charset="0"/>
                        </a:rPr>
                        <a:t>190</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dirty="0">
                          <a:solidFill>
                            <a:srgbClr val="000000"/>
                          </a:solidFill>
                          <a:effectLst/>
                          <a:latin typeface="Calibri" panose="020F0502020204030204" pitchFamily="34" charset="0"/>
                        </a:rPr>
                        <a:t>26-Apr-21</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dirty="0" err="1">
                          <a:solidFill>
                            <a:srgbClr val="000000"/>
                          </a:solidFill>
                          <a:effectLst/>
                          <a:latin typeface="Calibri" panose="020F0502020204030204" pitchFamily="34" charset="0"/>
                        </a:rPr>
                        <a:t>neelgala</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The 16-byte signature boundary issue</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90237267"/>
                  </a:ext>
                </a:extLst>
              </a:tr>
              <a:tr h="82492">
                <a:tc>
                  <a:txBody>
                    <a:bodyPr/>
                    <a:lstStyle/>
                    <a:p>
                      <a:pPr algn="l" rtl="0" fontAlgn="b"/>
                      <a:r>
                        <a:rPr lang="en-US" sz="1200" b="0" i="0" u="none" strike="noStrike" baseline="0" dirty="0">
                          <a:solidFill>
                            <a:srgbClr val="000000"/>
                          </a:solidFill>
                          <a:effectLst/>
                          <a:latin typeface="Calibri" panose="020F0502020204030204" pitchFamily="34" charset="0"/>
                        </a:rPr>
                        <a:t>#</a:t>
                      </a:r>
                      <a:r>
                        <a:rPr lang="en-US" sz="1200" b="1" i="0" u="none" strike="noStrike" baseline="0" dirty="0">
                          <a:solidFill>
                            <a:srgbClr val="000000"/>
                          </a:solidFill>
                          <a:effectLst/>
                          <a:latin typeface="Calibri" panose="020F0502020204030204" pitchFamily="34" charset="0"/>
                        </a:rPr>
                        <a:t>203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dirty="0">
                          <a:solidFill>
                            <a:srgbClr val="000000"/>
                          </a:solidFill>
                          <a:effectLst/>
                          <a:latin typeface="Calibri" panose="020F0502020204030204" pitchFamily="34" charset="0"/>
                        </a:rPr>
                        <a:t>24-Aug-21</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Allenjbaum</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Fence test has poor coverage</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dirty="0">
                          <a:solidFill>
                            <a:srgbClr val="FF0000"/>
                          </a:solidFill>
                          <a:effectLst/>
                          <a:latin typeface="Calibri" panose="020F0502020204030204" pitchFamily="34" charset="0"/>
                        </a:rPr>
                        <a:t>Specifically: test </a:t>
                      </a:r>
                      <a:r>
                        <a:rPr lang="en-US" sz="1200" b="0" i="0" u="none" strike="noStrike" baseline="0" dirty="0" err="1">
                          <a:solidFill>
                            <a:srgbClr val="FF0000"/>
                          </a:solidFill>
                          <a:effectLst/>
                          <a:latin typeface="Calibri" panose="020F0502020204030204" pitchFamily="34" charset="0"/>
                        </a:rPr>
                        <a:t>fm</a:t>
                      </a:r>
                      <a:r>
                        <a:rPr lang="en-US" sz="1200" b="0" i="0" u="none" strike="noStrike" baseline="0" dirty="0">
                          <a:solidFill>
                            <a:srgbClr val="FF0000"/>
                          </a:solidFill>
                          <a:effectLst/>
                          <a:latin typeface="Calibri" panose="020F0502020204030204" pitchFamily="34" charset="0"/>
                        </a:rPr>
                        <a:t> bits are ignored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568045332"/>
                  </a:ext>
                </a:extLst>
              </a:tr>
              <a:tr h="82492">
                <a:tc>
                  <a:txBody>
                    <a:bodyPr/>
                    <a:lstStyle/>
                    <a:p>
                      <a:pPr algn="l" rtl="0" fontAlgn="b"/>
                      <a:r>
                        <a:rPr lang="en-US" sz="1200" b="0" i="0" u="none" strike="noStrike" baseline="0" dirty="0">
                          <a:solidFill>
                            <a:srgbClr val="000000"/>
                          </a:solidFill>
                          <a:effectLst/>
                          <a:latin typeface="Calibri" panose="020F0502020204030204" pitchFamily="34" charset="0"/>
                        </a:rPr>
                        <a:t>#</a:t>
                      </a:r>
                      <a:r>
                        <a:rPr lang="en-US" sz="1200" b="1" i="0" u="none" strike="noStrike" baseline="0" dirty="0">
                          <a:solidFill>
                            <a:srgbClr val="000000"/>
                          </a:solidFill>
                          <a:effectLst/>
                          <a:latin typeface="Calibri" panose="020F0502020204030204" pitchFamily="34" charset="0"/>
                        </a:rPr>
                        <a:t>211</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dirty="0">
                          <a:solidFill>
                            <a:srgbClr val="000000"/>
                          </a:solidFill>
                          <a:effectLst/>
                          <a:latin typeface="Calibri" panose="020F0502020204030204" pitchFamily="34" charset="0"/>
                        </a:rPr>
                        <a:t>19-sep-21</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Neelgala</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default </a:t>
                      </a:r>
                      <a:r>
                        <a:rPr lang="en-US" sz="1200" b="0" i="0" u="none" strike="noStrike" baseline="0" dirty="0" err="1">
                          <a:solidFill>
                            <a:srgbClr val="000000"/>
                          </a:solidFill>
                          <a:effectLst/>
                          <a:latin typeface="Calibri" panose="020F0502020204030204" pitchFamily="34" charset="0"/>
                        </a:rPr>
                        <a:t>rvtest_data</a:t>
                      </a:r>
                      <a:r>
                        <a:rPr lang="en-US" sz="1200" b="0" i="0" u="none" strike="noStrike" baseline="0" dirty="0">
                          <a:solidFill>
                            <a:srgbClr val="000000"/>
                          </a:solidFill>
                          <a:effectLst/>
                          <a:latin typeface="Calibri" panose="020F0502020204030204" pitchFamily="34" charset="0"/>
                        </a:rPr>
                        <a:t> should be 16-bytes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203006762"/>
                  </a:ext>
                </a:extLst>
              </a:tr>
              <a:tr h="82492">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pull#226</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17-dec-21</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a:solidFill>
                            <a:srgbClr val="000000"/>
                          </a:solidFill>
                          <a:effectLst/>
                          <a:latin typeface="Calibri" panose="020F0502020204030204" pitchFamily="34" charset="0"/>
                        </a:rPr>
                        <a:t>liweiwei90</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add support for </a:t>
                      </a:r>
                      <a:r>
                        <a:rPr lang="en-US" sz="1200" b="0" i="0" u="none" strike="noStrike" baseline="0" dirty="0" err="1">
                          <a:solidFill>
                            <a:srgbClr val="000000"/>
                          </a:solidFill>
                          <a:effectLst/>
                          <a:latin typeface="Calibri" panose="020F0502020204030204" pitchFamily="34" charset="0"/>
                        </a:rPr>
                        <a:t>cbo.zero</a:t>
                      </a:r>
                      <a:r>
                        <a:rPr lang="en-US" sz="1200" b="0" i="0" u="none" strike="noStrike" baseline="0" dirty="0">
                          <a:solidFill>
                            <a:srgbClr val="000000"/>
                          </a:solidFill>
                          <a:effectLst/>
                          <a:latin typeface="Calibri" panose="020F0502020204030204" pitchFamily="34" charset="0"/>
                        </a:rPr>
                        <a:t> in </a:t>
                      </a:r>
                      <a:r>
                        <a:rPr lang="en-US" sz="1200" b="0" i="0" u="none" strike="noStrike" baseline="0" dirty="0" err="1">
                          <a:solidFill>
                            <a:srgbClr val="000000"/>
                          </a:solidFill>
                          <a:effectLst/>
                          <a:latin typeface="Calibri" panose="020F0502020204030204" pitchFamily="34" charset="0"/>
                        </a:rPr>
                        <a:t>cmo</a:t>
                      </a:r>
                      <a:r>
                        <a:rPr lang="en-US" sz="1200" b="0" i="0" u="none" strike="noStrike" baseline="0" dirty="0">
                          <a:solidFill>
                            <a:srgbClr val="000000"/>
                          </a:solidFill>
                          <a:effectLst/>
                          <a:latin typeface="Calibri" panose="020F0502020204030204" pitchFamily="34" charset="0"/>
                        </a:rPr>
                        <a:t> extension</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Needs changes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580572349"/>
                  </a:ext>
                </a:extLst>
              </a:tr>
              <a:tr h="82492">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#227</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17-jan-21</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00" b="0" i="0" u="none" strike="noStrike" baseline="0" dirty="0" err="1">
                          <a:solidFill>
                            <a:srgbClr val="000000"/>
                          </a:solidFill>
                          <a:effectLst/>
                          <a:latin typeface="Calibri" panose="020F0502020204030204" pitchFamily="34" charset="0"/>
                        </a:rPr>
                        <a:t>Davidharrismc</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err="1">
                          <a:solidFill>
                            <a:srgbClr val="000000"/>
                          </a:solidFill>
                          <a:effectLst/>
                          <a:latin typeface="Calibri" panose="020F0502020204030204" pitchFamily="34" charset="0"/>
                        </a:rPr>
                        <a:t>Makefile</a:t>
                      </a:r>
                      <a:r>
                        <a:rPr lang="en-US" sz="1200" b="0" i="0" u="none" strike="noStrike" baseline="0" dirty="0">
                          <a:solidFill>
                            <a:srgbClr val="000000"/>
                          </a:solidFill>
                          <a:effectLst/>
                          <a:latin typeface="Calibri" panose="020F0502020204030204" pitchFamily="34" charset="0"/>
                        </a:rPr>
                        <a:t> for RV32e_unratified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421130868"/>
                  </a:ext>
                </a:extLst>
              </a:tr>
              <a:tr h="82492">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pull#228</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24-jan-22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00" b="0" i="0" u="none" strike="noStrike" baseline="0" dirty="0" err="1">
                          <a:solidFill>
                            <a:srgbClr val="000000"/>
                          </a:solidFill>
                          <a:effectLst/>
                          <a:latin typeface="Calibri" panose="020F0502020204030204" pitchFamily="34" charset="0"/>
                        </a:rPr>
                        <a:t>anku-anand</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err="1">
                          <a:solidFill>
                            <a:srgbClr val="000000"/>
                          </a:solidFill>
                          <a:effectLst/>
                          <a:latin typeface="Calibri" panose="020F0502020204030204" pitchFamily="34" charset="0"/>
                        </a:rPr>
                        <a:t>Bitmanip</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dirty="0">
                          <a:solidFill>
                            <a:srgbClr val="FF0000"/>
                          </a:solidFill>
                          <a:effectLst/>
                          <a:latin typeface="Calibri" panose="020F0502020204030204" pitchFamily="34" charset="0"/>
                        </a:rPr>
                        <a:t>Fixed?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415194043"/>
                  </a:ext>
                </a:extLst>
              </a:tr>
              <a:tr h="82492">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#233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23-Feb-22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pawks</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Update </a:t>
                      </a:r>
                      <a:r>
                        <a:rPr lang="en-US" sz="1200" b="0" i="0" u="none" strike="noStrike" baseline="0" dirty="0" err="1">
                          <a:solidFill>
                            <a:srgbClr val="000000"/>
                          </a:solidFill>
                          <a:effectLst/>
                          <a:latin typeface="Calibri" panose="020F0502020204030204" pitchFamily="34" charset="0"/>
                        </a:rPr>
                        <a:t>isa</a:t>
                      </a:r>
                      <a:r>
                        <a:rPr lang="en-US" sz="1200" b="0" i="0" u="none" strike="noStrike" baseline="0" dirty="0">
                          <a:solidFill>
                            <a:srgbClr val="000000"/>
                          </a:solidFill>
                          <a:effectLst/>
                          <a:latin typeface="Calibri" panose="020F0502020204030204" pitchFamily="34" charset="0"/>
                        </a:rPr>
                        <a:t> for privilege tests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dirty="0">
                          <a:solidFill>
                            <a:srgbClr val="FF0000"/>
                          </a:solidFill>
                          <a:effectLst/>
                          <a:latin typeface="Calibri" panose="020F0502020204030204" pitchFamily="34" charset="0"/>
                        </a:rPr>
                        <a:t>Should be a simple fix to </a:t>
                      </a:r>
                      <a:r>
                        <a:rPr lang="en-US" sz="1200" b="0" i="0" u="none" strike="noStrike" baseline="0" dirty="0" err="1">
                          <a:solidFill>
                            <a:srgbClr val="FF0000"/>
                          </a:solidFill>
                          <a:effectLst/>
                          <a:latin typeface="Calibri" panose="020F0502020204030204" pitchFamily="34" charset="0"/>
                        </a:rPr>
                        <a:t>rvtest.h</a:t>
                      </a:r>
                      <a:r>
                        <a:rPr lang="en-US" sz="1200" b="0" i="0" u="none" strike="noStrike" baseline="0" dirty="0">
                          <a:solidFill>
                            <a:srgbClr val="FF0000"/>
                          </a:solidFill>
                          <a:effectLst/>
                          <a:latin typeface="Calibri" panose="020F0502020204030204" pitchFamily="34" charset="0"/>
                        </a:rPr>
                        <a:t> macro def</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295961293"/>
                  </a:ext>
                </a:extLst>
              </a:tr>
              <a:tr h="82492">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#235</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27-Feb-22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Davidharrismc</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Floating point tests size</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dirty="0">
                          <a:solidFill>
                            <a:srgbClr val="FF0000"/>
                          </a:solidFill>
                          <a:effectLst/>
                          <a:latin typeface="Calibri" panose="020F0502020204030204" pitchFamily="34" charset="0"/>
                        </a:rPr>
                        <a:t>Question answered?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991493581"/>
                  </a:ext>
                </a:extLst>
              </a:tr>
              <a:tr h="82492">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#236</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27-Feb-22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Davidharrismc</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rv32D and RV64F tests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dirty="0">
                          <a:solidFill>
                            <a:srgbClr val="FF0000"/>
                          </a:solidFill>
                          <a:effectLst/>
                          <a:latin typeface="Calibri" panose="020F0502020204030204" pitchFamily="34" charset="0"/>
                        </a:rPr>
                        <a:t>Real soon now…</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849420771"/>
                  </a:ext>
                </a:extLst>
              </a:tr>
              <a:tr h="82492">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pull#237</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28-Feb-22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a:solidFill>
                            <a:srgbClr val="000000"/>
                          </a:solidFill>
                          <a:effectLst/>
                          <a:latin typeface="Calibri" panose="020F0502020204030204" pitchFamily="34" charset="0"/>
                        </a:rPr>
                        <a:t>hemanthkumar17</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err="1">
                          <a:solidFill>
                            <a:srgbClr val="000000"/>
                          </a:solidFill>
                          <a:effectLst/>
                          <a:latin typeface="Calibri" panose="020F0502020204030204" pitchFamily="34" charset="0"/>
                        </a:rPr>
                        <a:t>Zfh</a:t>
                      </a:r>
                      <a:r>
                        <a:rPr lang="en-US" sz="1200" b="0" i="0" u="none" strike="noStrike" baseline="0" dirty="0">
                          <a:solidFill>
                            <a:srgbClr val="000000"/>
                          </a:solidFill>
                          <a:effectLst/>
                          <a:latin typeface="Calibri" panose="020F0502020204030204" pitchFamily="34" charset="0"/>
                        </a:rPr>
                        <a:t> extension support</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Need fixes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363294226"/>
                  </a:ext>
                </a:extLst>
              </a:tr>
              <a:tr h="82492">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pull#238</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10-Mar-22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ptprasanna</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RV64F Extension's all instructions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Needs review</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17814718"/>
                  </a:ext>
                </a:extLst>
              </a:tr>
              <a:tr h="82492">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#241</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a:solidFill>
                            <a:srgbClr val="000000"/>
                          </a:solidFill>
                          <a:effectLst/>
                          <a:latin typeface="Calibri" panose="020F0502020204030204" pitchFamily="34" charset="0"/>
                        </a:rPr>
                        <a:t>15-Mar-22</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a:solidFill>
                            <a:srgbClr val="000000"/>
                          </a:solidFill>
                          <a:effectLst/>
                          <a:latin typeface="Calibri" panose="020F0502020204030204" pitchFamily="34" charset="0"/>
                        </a:rPr>
                        <a:t>Marcfedorow</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a:solidFill>
                            <a:srgbClr val="000000"/>
                          </a:solidFill>
                          <a:effectLst/>
                          <a:latin typeface="Calibri" panose="020F0502020204030204" pitchFamily="34" charset="0"/>
                        </a:rPr>
                        <a:t>Deprecated macro warnings</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Question answered?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156589987"/>
                  </a:ext>
                </a:extLst>
              </a:tr>
              <a:tr h="82492">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pull#243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15-Mar-22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yungchinghsiao</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Test cases for P extension</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Needs review</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236214337"/>
                  </a:ext>
                </a:extLst>
              </a:tr>
              <a:tr h="82492">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pull#244</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22-Mar-22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pawks</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Added helper macro based sig offset update.</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chemeClr val="tx1"/>
                          </a:solidFill>
                          <a:effectLst/>
                          <a:latin typeface="Calibri" panose="020F0502020204030204" pitchFamily="34" charset="0"/>
                        </a:rPr>
                        <a:t>Needs merge</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921232056"/>
                  </a:ext>
                </a:extLst>
              </a:tr>
              <a:tr h="82492">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pull#245</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29-Mar-22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anku-anand</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Crypto Scalar updates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Needs review</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2747050229"/>
                  </a:ext>
                </a:extLst>
              </a:tr>
            </a:tbl>
          </a:graphicData>
        </a:graphic>
      </p:graphicFrame>
    </p:spTree>
    <p:extLst>
      <p:ext uri="{BB962C8B-B14F-4D97-AF65-F5344CB8AC3E}">
        <p14:creationId xmlns:p14="http://schemas.microsoft.com/office/powerpoint/2010/main" val="32010869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JIRA Status</a:t>
            </a:r>
          </a:p>
        </p:txBody>
      </p:sp>
      <p:graphicFrame>
        <p:nvGraphicFramePr>
          <p:cNvPr id="5" name="Table 4">
            <a:extLst>
              <a:ext uri="{FF2B5EF4-FFF2-40B4-BE49-F238E27FC236}">
                <a16:creationId xmlns:a16="http://schemas.microsoft.com/office/drawing/2014/main" id="{760A4279-0108-E64A-9F8E-9CD9E62C9569}"/>
              </a:ext>
            </a:extLst>
          </p:cNvPr>
          <p:cNvGraphicFramePr>
            <a:graphicFrameLocks noGrp="1"/>
          </p:cNvGraphicFramePr>
          <p:nvPr>
            <p:extLst>
              <p:ext uri="{D42A27DB-BD31-4B8C-83A1-F6EECF244321}">
                <p14:modId xmlns:p14="http://schemas.microsoft.com/office/powerpoint/2010/main" val="31122372"/>
              </p:ext>
            </p:extLst>
          </p:nvPr>
        </p:nvGraphicFramePr>
        <p:xfrm>
          <a:off x="561425" y="704851"/>
          <a:ext cx="11541760" cy="1619847"/>
        </p:xfrm>
        <a:graphic>
          <a:graphicData uri="http://schemas.openxmlformats.org/drawingml/2006/table">
            <a:tbl>
              <a:tblPr>
                <a:tableStyleId>{5C22544A-7EE6-4342-B048-85BDC9FD1C3A}</a:tableStyleId>
              </a:tblPr>
              <a:tblGrid>
                <a:gridCol w="486539">
                  <a:extLst>
                    <a:ext uri="{9D8B030D-6E8A-4147-A177-3AD203B41FA5}">
                      <a16:colId xmlns:a16="http://schemas.microsoft.com/office/drawing/2014/main" val="1217288807"/>
                    </a:ext>
                  </a:extLst>
                </a:gridCol>
                <a:gridCol w="606175">
                  <a:extLst>
                    <a:ext uri="{9D8B030D-6E8A-4147-A177-3AD203B41FA5}">
                      <a16:colId xmlns:a16="http://schemas.microsoft.com/office/drawing/2014/main" val="2331964112"/>
                    </a:ext>
                  </a:extLst>
                </a:gridCol>
                <a:gridCol w="1265457">
                  <a:extLst>
                    <a:ext uri="{9D8B030D-6E8A-4147-A177-3AD203B41FA5}">
                      <a16:colId xmlns:a16="http://schemas.microsoft.com/office/drawing/2014/main" val="2618796502"/>
                    </a:ext>
                  </a:extLst>
                </a:gridCol>
                <a:gridCol w="5967550">
                  <a:extLst>
                    <a:ext uri="{9D8B030D-6E8A-4147-A177-3AD203B41FA5}">
                      <a16:colId xmlns:a16="http://schemas.microsoft.com/office/drawing/2014/main" val="1864927547"/>
                    </a:ext>
                  </a:extLst>
                </a:gridCol>
                <a:gridCol w="770562">
                  <a:extLst>
                    <a:ext uri="{9D8B030D-6E8A-4147-A177-3AD203B41FA5}">
                      <a16:colId xmlns:a16="http://schemas.microsoft.com/office/drawing/2014/main" val="3353639047"/>
                    </a:ext>
                  </a:extLst>
                </a:gridCol>
                <a:gridCol w="2445477">
                  <a:extLst>
                    <a:ext uri="{9D8B030D-6E8A-4147-A177-3AD203B41FA5}">
                      <a16:colId xmlns:a16="http://schemas.microsoft.com/office/drawing/2014/main" val="3662256178"/>
                    </a:ext>
                  </a:extLst>
                </a:gridCol>
              </a:tblGrid>
              <a:tr h="232827">
                <a:tc>
                  <a:txBody>
                    <a:bodyPr/>
                    <a:lstStyle/>
                    <a:p>
                      <a:pPr algn="l" rtl="0" fontAlgn="b"/>
                      <a:r>
                        <a:rPr lang="en-US" sz="1400" b="0" i="0" u="none" strike="noStrike" dirty="0">
                          <a:solidFill>
                            <a:srgbClr val="000000"/>
                          </a:solidFill>
                          <a:effectLst/>
                          <a:latin typeface="Calibri" panose="020F0502020204030204" pitchFamily="34" charset="0"/>
                        </a:rPr>
                        <a:t>Issue#</a:t>
                      </a:r>
                    </a:p>
                  </a:txBody>
                  <a:tcPr marL="9525" marR="9525" marT="9525" marB="0" anchor="b"/>
                </a:tc>
                <a:tc>
                  <a:txBody>
                    <a:bodyPr/>
                    <a:lstStyle/>
                    <a:p>
                      <a:pPr algn="l" rtl="0" fontAlgn="b"/>
                      <a:r>
                        <a:rPr lang="en-US" sz="1400" b="0" i="0" u="none" strike="noStrike" dirty="0">
                          <a:solidFill>
                            <a:srgbClr val="000000"/>
                          </a:solidFill>
                          <a:effectLst/>
                          <a:latin typeface="Calibri" panose="020F0502020204030204" pitchFamily="34" charset="0"/>
                        </a:rPr>
                        <a:t>Date</a:t>
                      </a:r>
                    </a:p>
                  </a:txBody>
                  <a:tcPr marL="9525" marR="9525" marT="9525" marB="0" anchor="b"/>
                </a:tc>
                <a:tc>
                  <a:txBody>
                    <a:bodyPr/>
                    <a:lstStyle/>
                    <a:p>
                      <a:pPr algn="l" rtl="0" fontAlgn="b"/>
                      <a:r>
                        <a:rPr lang="en-US" sz="1400" b="0" i="0" u="none" strike="noStrike" dirty="0">
                          <a:solidFill>
                            <a:srgbClr val="000000"/>
                          </a:solidFill>
                          <a:effectLst/>
                          <a:latin typeface="Calibri" panose="020F0502020204030204" pitchFamily="34" charset="0"/>
                        </a:rPr>
                        <a:t>submitter</a:t>
                      </a:r>
                    </a:p>
                  </a:txBody>
                  <a:tcPr marL="9525" marR="9525" marT="9525" marB="0" anchor="b"/>
                </a:tc>
                <a:tc>
                  <a:txBody>
                    <a:bodyPr/>
                    <a:lstStyle/>
                    <a:p>
                      <a:pPr algn="l" rtl="0" fontAlgn="b"/>
                      <a:r>
                        <a:rPr lang="en-US" sz="1400" b="0" i="0" u="none" strike="noStrike" dirty="0">
                          <a:solidFill>
                            <a:srgbClr val="000000"/>
                          </a:solidFill>
                          <a:effectLst/>
                          <a:latin typeface="Calibri" panose="020F0502020204030204" pitchFamily="34" charset="0"/>
                        </a:rPr>
                        <a:t>title</a:t>
                      </a:r>
                    </a:p>
                  </a:txBody>
                  <a:tcPr marL="9525" marR="9525" marT="9525" marB="0" anchor="b">
                    <a:lnB w="19050" cap="flat" cmpd="sng" algn="ctr">
                      <a:solidFill>
                        <a:schemeClr val="bg1"/>
                      </a:solidFill>
                      <a:prstDash val="solid"/>
                      <a:round/>
                      <a:headEnd type="none" w="med" len="med"/>
                      <a:tailEnd type="none" w="med" len="med"/>
                    </a:lnB>
                  </a:tcPr>
                </a:tc>
                <a:tc>
                  <a:txBody>
                    <a:bodyPr/>
                    <a:lstStyle/>
                    <a:p>
                      <a:pPr algn="ctr" rtl="0" fontAlgn="b"/>
                      <a:r>
                        <a:rPr lang="en-US" sz="1400" b="0" i="0" u="none" strike="noStrike" dirty="0">
                          <a:solidFill>
                            <a:srgbClr val="000000"/>
                          </a:solidFill>
                          <a:effectLst/>
                          <a:latin typeface="Calibri" panose="020F0502020204030204" pitchFamily="34" charset="0"/>
                        </a:rPr>
                        <a:t>status</a:t>
                      </a:r>
                    </a:p>
                  </a:txBody>
                  <a:tcPr marL="9525" marR="9525" marT="9525" marB="0" anchor="b">
                    <a:lnB w="19050" cap="flat" cmpd="sng" algn="ctr">
                      <a:solidFill>
                        <a:schemeClr val="bg1"/>
                      </a:solidFill>
                      <a:prstDash val="solid"/>
                      <a:round/>
                      <a:headEnd type="none" w="med" len="med"/>
                      <a:tailEnd type="none" w="med" len="med"/>
                    </a:lnB>
                  </a:tcPr>
                </a:tc>
                <a:tc>
                  <a:txBody>
                    <a:bodyPr/>
                    <a:lstStyle/>
                    <a:p>
                      <a:pPr algn="l" rtl="0" fontAlgn="b"/>
                      <a:r>
                        <a:rPr lang="en-US" sz="1400" b="0" i="0" u="none" strike="noStrike" dirty="0">
                          <a:solidFill>
                            <a:srgbClr val="000000"/>
                          </a:solidFill>
                          <a:effectLst/>
                          <a:latin typeface="Calibri" panose="020F0502020204030204" pitchFamily="34" charset="0"/>
                        </a:rPr>
                        <a:t> comments</a:t>
                      </a:r>
                    </a:p>
                  </a:txBody>
                  <a:tcPr marL="9525" marR="9525" marT="9525" marB="0" anchor="b">
                    <a:lnB w="190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655362526"/>
                  </a:ext>
                </a:extLst>
              </a:tr>
              <a:tr h="232827">
                <a:tc>
                  <a:txBody>
                    <a:bodyPr/>
                    <a:lstStyle/>
                    <a:p>
                      <a:pPr algn="l" rtl="0" fontAlgn="b"/>
                      <a:r>
                        <a:rPr lang="en-US" sz="1400" b="1" i="0" u="none" strike="noStrike" dirty="0">
                          <a:solidFill>
                            <a:srgbClr val="000000"/>
                          </a:solidFill>
                          <a:effectLst/>
                          <a:latin typeface="Calibri" panose="020F0502020204030204" pitchFamily="34" charset="0"/>
                        </a:rPr>
                        <a:t>CSC-1</a:t>
                      </a:r>
                      <a:endParaRPr lang="en-US" sz="1400" b="0" i="0" u="none" strike="noStrike" dirty="0">
                        <a:solidFill>
                          <a:srgbClr val="000000"/>
                        </a:solidFill>
                        <a:effectLst/>
                        <a:latin typeface="Calibri" panose="020F0502020204030204" pitchFamily="34" charset="0"/>
                      </a:endParaRPr>
                    </a:p>
                  </a:txBody>
                  <a:tcPr marL="9525" marR="9525" marT="9525" marB="0" anchor="b">
                    <a:lnL w="38100" cap="flat" cmpd="sng" algn="ctr">
                      <a:solidFill>
                        <a:schemeClr val="tx1"/>
                      </a:solidFill>
                      <a:prstDash val="solid"/>
                      <a:round/>
                      <a:headEnd type="none" w="med" len="med"/>
                      <a:tailEnd type="none" w="med" len="med"/>
                    </a:lnL>
                    <a:lnR w="12700" cmpd="sng">
                      <a:noFill/>
                    </a:lnR>
                    <a:lnB w="12700" cmpd="sng">
                      <a:noFill/>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L w="12700" cmpd="sng">
                      <a:noFill/>
                    </a:lnL>
                    <a:lnR w="12700" cmpd="sng">
                      <a:noFill/>
                    </a:lnR>
                    <a:lnB w="12700" cmpd="sng">
                      <a:noFill/>
                    </a:lnB>
                    <a:lnTlToBr w="12700" cmpd="sng">
                      <a:noFill/>
                      <a:prstDash val="solid"/>
                    </a:lnTlToBr>
                    <a:lnBlToTr w="12700" cmpd="sng">
                      <a:noFill/>
                      <a:prstDash val="solid"/>
                    </a:lnBlToTr>
                  </a:tcPr>
                </a:tc>
                <a:tc>
                  <a:txBody>
                    <a:bodyPr/>
                    <a:lstStyle/>
                    <a:p>
                      <a:pPr algn="l" rtl="0" fontAlgn="b"/>
                      <a:r>
                        <a:rPr lang="en-US" sz="1400" b="0" i="0" u="none" strike="noStrike" dirty="0">
                          <a:solidFill>
                            <a:srgbClr val="000000"/>
                          </a:solidFill>
                          <a:effectLst/>
                          <a:latin typeface="Calibri" panose="020F0502020204030204" pitchFamily="34" charset="0"/>
                        </a:rPr>
                        <a:t>Ken </a:t>
                      </a:r>
                      <a:r>
                        <a:rPr lang="en-US" sz="1400" b="0" i="0" u="none" strike="noStrike" dirty="0" err="1">
                          <a:solidFill>
                            <a:srgbClr val="000000"/>
                          </a:solidFill>
                          <a:effectLst/>
                          <a:latin typeface="Calibri" panose="020F0502020204030204" pitchFamily="34" charset="0"/>
                        </a:rPr>
                        <a:t>Dockser</a:t>
                      </a:r>
                      <a:endParaRPr lang="en-US" sz="1400" b="0" i="0" u="none" strike="noStrike" dirty="0">
                        <a:solidFill>
                          <a:srgbClr val="000000"/>
                        </a:solidFill>
                        <a:effectLst/>
                        <a:latin typeface="Calibri" panose="020F0502020204030204" pitchFamily="34" charset="0"/>
                      </a:endParaRPr>
                    </a:p>
                  </a:txBody>
                  <a:tcPr marL="9525" marR="9525" marT="9525" marB="0" anchor="b">
                    <a:lnL w="12700" cmpd="sng">
                      <a:noFill/>
                    </a:lnL>
                    <a:lnR w="19050" cap="flat" cmpd="sng" algn="ctr">
                      <a:solidFill>
                        <a:schemeClr val="bg1"/>
                      </a:solidFill>
                      <a:prstDash val="solid"/>
                      <a:round/>
                      <a:headEnd type="none" w="med" len="med"/>
                      <a:tailEnd type="none" w="med" len="med"/>
                    </a:lnR>
                    <a:lnB w="12700" cmpd="sng">
                      <a:noFill/>
                    </a:lnB>
                    <a:lnTlToBr w="12700" cmpd="sng">
                      <a:noFill/>
                      <a:prstDash val="solid"/>
                    </a:lnTlToBr>
                    <a:lnBlToTr w="12700" cmpd="sng">
                      <a:noFill/>
                      <a:prstDash val="solid"/>
                    </a:lnBlToTr>
                  </a:tcPr>
                </a:tc>
                <a:tc>
                  <a:txBody>
                    <a:bodyPr/>
                    <a:lstStyle/>
                    <a:p>
                      <a:pPr algn="l" rtl="0" fontAlgn="b"/>
                      <a:r>
                        <a:rPr lang="en-US" sz="1200" b="0" i="0" u="none" strike="noStrike" dirty="0">
                          <a:solidFill>
                            <a:srgbClr val="000000"/>
                          </a:solidFill>
                          <a:effectLst/>
                          <a:latin typeface="Calibri" panose="020F0502020204030204" pitchFamily="34" charset="0"/>
                        </a:rPr>
                        <a:t>Come up with names for the tests suites that we </a:t>
                      </a:r>
                      <a:r>
                        <a:rPr lang="en-US" sz="1200" b="0" i="0" u="none" strike="noStrike">
                          <a:solidFill>
                            <a:srgbClr val="000000"/>
                          </a:solidFill>
                          <a:effectLst/>
                          <a:latin typeface="Calibri" panose="020F0502020204030204" pitchFamily="34" charset="0"/>
                        </a:rPr>
                        <a:t>are creating</a:t>
                      </a:r>
                      <a:endParaRPr lang="en-US" sz="1200" b="0" i="0" u="none" strike="noStrike" dirty="0">
                        <a:solidFill>
                          <a:srgbClr val="000000"/>
                        </a:solidFill>
                        <a:effectLst/>
                        <a:latin typeface="Calibri" panose="020F0502020204030204" pitchFamily="34" charset="0"/>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endParaRPr lang="en-US" sz="1400" b="0" i="0" u="none" strike="noStrike" dirty="0">
                        <a:solidFill>
                          <a:srgbClr val="FF0000"/>
                        </a:solidFill>
                        <a:effectLst/>
                        <a:latin typeface="Calibri" panose="020F0502020204030204" pitchFamily="34" charset="0"/>
                      </a:endParaRPr>
                    </a:p>
                  </a:txBody>
                  <a:tcPr marL="9525" marR="9525" marT="952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400" b="0" i="0" u="none" strike="noStrike" dirty="0">
                          <a:solidFill>
                            <a:srgbClr val="FF0000"/>
                          </a:solidFill>
                          <a:effectLst/>
                          <a:latin typeface="Calibri" panose="020F0502020204030204" pitchFamily="34" charset="0"/>
                        </a:rPr>
                        <a:t>1</a:t>
                      </a:r>
                      <a:r>
                        <a:rPr lang="en-US" sz="1400" b="0" i="0" u="none" strike="noStrike" baseline="30000" dirty="0">
                          <a:solidFill>
                            <a:srgbClr val="FF0000"/>
                          </a:solidFill>
                          <a:effectLst/>
                          <a:latin typeface="Calibri" panose="020F0502020204030204" pitchFamily="34" charset="0"/>
                        </a:rPr>
                        <a:t>st</a:t>
                      </a:r>
                      <a:r>
                        <a:rPr lang="en-US" sz="1400" b="0" i="0" u="none" strike="noStrike" dirty="0">
                          <a:solidFill>
                            <a:srgbClr val="FF0000"/>
                          </a:solidFill>
                          <a:effectLst/>
                          <a:latin typeface="Calibri" panose="020F0502020204030204" pitchFamily="34" charset="0"/>
                        </a:rPr>
                        <a:t> step done</a:t>
                      </a:r>
                    </a:p>
                  </a:txBody>
                  <a:tcPr marL="9525" marR="9525" marT="952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9943616"/>
                  </a:ext>
                </a:extLst>
              </a:tr>
              <a:tr h="232827">
                <a:tc>
                  <a:txBody>
                    <a:bodyPr/>
                    <a:lstStyle/>
                    <a:p>
                      <a:pPr algn="l" rtl="0" fontAlgn="b"/>
                      <a:r>
                        <a:rPr kumimoji="0" lang="en-US" sz="14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CSC-2</a:t>
                      </a:r>
                      <a:endParaRPr lang="en-US" sz="1400" b="0" i="0" u="none" strike="noStrike" baseline="0" dirty="0">
                        <a:solidFill>
                          <a:srgbClr val="000000"/>
                        </a:solidFill>
                        <a:effectLst/>
                        <a:latin typeface="Calibri" panose="020F0502020204030204" pitchFamily="34" charset="0"/>
                      </a:endParaRPr>
                    </a:p>
                  </a:txBody>
                  <a:tcPr marL="9525" marR="9525" marT="9525" marB="0" anchor="b">
                    <a:lnT w="127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T w="127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Ken Dockser</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mpd="sng">
                      <a:noFill/>
                    </a:lnB>
                  </a:tcPr>
                </a:tc>
                <a:tc>
                  <a:txBody>
                    <a:bodyPr/>
                    <a:lstStyle/>
                    <a:p>
                      <a:pPr algn="l" rtl="0" fontAlgn="b"/>
                      <a:r>
                        <a:rPr lang="en-US" sz="1200" b="0" i="0" u="none" strike="noStrike" dirty="0">
                          <a:solidFill>
                            <a:srgbClr val="000000"/>
                          </a:solidFill>
                          <a:effectLst/>
                          <a:latin typeface="Calibri" panose="020F0502020204030204" pitchFamily="34" charset="0"/>
                        </a:rPr>
                        <a:t>Produce concise text to explain the Architecture Tests intent and Limits</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sz="1400" b="0" i="0" u="none" strike="noStrike" baseline="0">
                          <a:solidFill>
                            <a:schemeClr val="tx1"/>
                          </a:solidFill>
                          <a:effectLst/>
                          <a:latin typeface="Calibri" panose="020F0502020204030204" pitchFamily="34" charset="0"/>
                        </a:rPr>
                        <a:t>done</a:t>
                      </a:r>
                      <a:endParaRPr lang="en-US" sz="1400" b="0" i="0" u="none" strike="noStrike" baseline="0" dirty="0">
                        <a:solidFill>
                          <a:schemeClr val="tx1"/>
                        </a:solidFill>
                        <a:effectLst/>
                        <a:latin typeface="Calibri" panose="020F0502020204030204" pitchFamily="34" charset="0"/>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400" b="0" i="0" u="none" strike="noStrike" baseline="0" dirty="0">
                          <a:solidFill>
                            <a:srgbClr val="FF0000"/>
                          </a:solidFill>
                          <a:effectLst/>
                          <a:latin typeface="Calibri" panose="020F0502020204030204" pitchFamily="34" charset="0"/>
                        </a:rPr>
                        <a:t>Will become ACT policy</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01016115"/>
                  </a:ext>
                </a:extLst>
              </a:tr>
              <a:tr h="232827">
                <a:tc>
                  <a:txBody>
                    <a:bodyPr/>
                    <a:lstStyle/>
                    <a:p>
                      <a:pPr algn="l" rtl="0" fontAlgn="b"/>
                      <a:r>
                        <a:rPr kumimoji="0" lang="en-US" sz="14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CSC-3</a:t>
                      </a:r>
                      <a:endParaRPr lang="en-US" sz="14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Ken Dockser</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R w="19050"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12700" cmpd="sng">
                      <a:noFill/>
                    </a:lnB>
                  </a:tcPr>
                </a:tc>
                <a:tc>
                  <a:txBody>
                    <a:bodyPr/>
                    <a:lstStyle/>
                    <a:p>
                      <a:pPr algn="l" rtl="0" fontAlgn="b"/>
                      <a:r>
                        <a:rPr lang="en-US" sz="1200" b="0" i="0" u="none" strike="noStrike" dirty="0">
                          <a:solidFill>
                            <a:srgbClr val="000000"/>
                          </a:solidFill>
                          <a:effectLst/>
                          <a:latin typeface="Calibri" panose="020F0502020204030204" pitchFamily="34" charset="0"/>
                        </a:rPr>
                        <a:t>Come up with an internal goal for what we wish to accomplish with the Architectural Tests</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400" b="0" i="0" u="none" strike="noStrike" baseline="0" dirty="0">
                          <a:solidFill>
                            <a:srgbClr val="FF0000"/>
                          </a:solidFill>
                          <a:effectLst/>
                          <a:latin typeface="Calibri" panose="020F0502020204030204" pitchFamily="34" charset="0"/>
                        </a:rPr>
                        <a:t>This is the /test </a:t>
                      </a:r>
                      <a:r>
                        <a:rPr lang="en-US" sz="1400" b="0" i="0" u="none" strike="noStrike" baseline="0" dirty="0" err="1">
                          <a:solidFill>
                            <a:srgbClr val="FF0000"/>
                          </a:solidFill>
                          <a:effectLst/>
                          <a:latin typeface="Calibri" panose="020F0502020204030204" pitchFamily="34" charset="0"/>
                        </a:rPr>
                        <a:t>coverpoint</a:t>
                      </a:r>
                      <a:r>
                        <a:rPr lang="en-US" sz="1400" b="0" i="0" u="none" strike="noStrike" baseline="0" dirty="0">
                          <a:solidFill>
                            <a:srgbClr val="FF0000"/>
                          </a:solidFill>
                          <a:effectLst/>
                          <a:latin typeface="Calibri" panose="020F0502020204030204" pitchFamily="34" charset="0"/>
                        </a:rPr>
                        <a:t> YAML</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57011070"/>
                  </a:ext>
                </a:extLst>
              </a:tr>
              <a:tr h="232827">
                <a:tc>
                  <a:txBody>
                    <a:bodyPr/>
                    <a:lstStyle/>
                    <a:p>
                      <a:pPr algn="l" rtl="0" fontAlgn="b"/>
                      <a:r>
                        <a:rPr kumimoji="0" lang="en-US" sz="14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CSC-4</a:t>
                      </a:r>
                      <a:endParaRPr lang="en-US" sz="14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Ken Dockser</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R w="19050"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12700" cmpd="sng">
                      <a:noFill/>
                    </a:lnB>
                  </a:tcPr>
                </a:tc>
                <a:tc>
                  <a:txBody>
                    <a:bodyPr/>
                    <a:lstStyle/>
                    <a:p>
                      <a:pPr algn="l" rtl="0" fontAlgn="b"/>
                      <a:r>
                        <a:rPr lang="en-US" sz="1200" b="0" i="0" u="none" strike="noStrike" dirty="0">
                          <a:solidFill>
                            <a:srgbClr val="000000"/>
                          </a:solidFill>
                          <a:effectLst/>
                          <a:latin typeface="Calibri" panose="020F0502020204030204" pitchFamily="34" charset="0"/>
                        </a:rPr>
                        <a:t>Develop a roadmap for all the different categories of test suites that will need to be created</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Not written</a:t>
                      </a: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69779458"/>
                  </a:ext>
                </a:extLst>
              </a:tr>
              <a:tr h="232827">
                <a:tc>
                  <a:txBody>
                    <a:bodyPr/>
                    <a:lstStyle/>
                    <a:p>
                      <a:pPr algn="l" rtl="0" fontAlgn="b"/>
                      <a:r>
                        <a:rPr kumimoji="0" lang="en-US" sz="14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CSC-5</a:t>
                      </a:r>
                      <a:endParaRPr lang="en-US" sz="14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Ken Dockser</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R w="19050"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12700" cmpd="sng">
                      <a:noFill/>
                    </a:lnB>
                  </a:tcPr>
                </a:tc>
                <a:tc>
                  <a:txBody>
                    <a:bodyPr/>
                    <a:lstStyle/>
                    <a:p>
                      <a:pPr algn="l" rtl="0" fontAlgn="b"/>
                      <a:r>
                        <a:rPr lang="en-US" sz="1200" b="0" i="0" u="none" strike="noStrike" dirty="0">
                          <a:solidFill>
                            <a:srgbClr val="000000"/>
                          </a:solidFill>
                          <a:effectLst/>
                          <a:latin typeface="Calibri" panose="020F0502020204030204" pitchFamily="34" charset="0"/>
                        </a:rPr>
                        <a:t>Develop a roadmap for releases </a:t>
                      </a:r>
                      <a:r>
                        <a:rPr lang="en-US" sz="1200" b="0" i="0" u="none" strike="noStrike">
                          <a:solidFill>
                            <a:srgbClr val="000000"/>
                          </a:solidFill>
                          <a:effectLst/>
                          <a:latin typeface="Calibri" panose="020F0502020204030204" pitchFamily="34" charset="0"/>
                        </a:rPr>
                        <a:t>of single-instruction </a:t>
                      </a:r>
                      <a:r>
                        <a:rPr lang="en-US" sz="1200" b="0" i="0" u="none" strike="noStrike" dirty="0">
                          <a:solidFill>
                            <a:srgbClr val="000000"/>
                          </a:solidFill>
                          <a:effectLst/>
                          <a:latin typeface="Calibri" panose="020F0502020204030204" pitchFamily="34" charset="0"/>
                        </a:rPr>
                        <a:t>Architecture Tests</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Not written</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43502031"/>
                  </a:ext>
                </a:extLst>
              </a:tr>
              <a:tr h="144911">
                <a:tc>
                  <a:txBody>
                    <a:bodyPr/>
                    <a:lstStyle/>
                    <a:p>
                      <a:pPr algn="l" rtl="0" fontAlgn="b"/>
                      <a:r>
                        <a:rPr lang="en-US" sz="1400" b="1" i="0" u="none" strike="noStrike" dirty="0">
                          <a:solidFill>
                            <a:srgbClr val="000000"/>
                          </a:solidFill>
                          <a:effectLst/>
                          <a:latin typeface="Calibri" panose="020F0502020204030204" pitchFamily="34" charset="0"/>
                        </a:rPr>
                        <a:t>CSC-6</a:t>
                      </a:r>
                      <a:endParaRPr lang="en-US" sz="14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Ken </a:t>
                      </a:r>
                      <a:r>
                        <a:rPr kumimoji="0" lang="en-US" sz="1400" b="0" i="0" u="none" strike="noStrike" kern="1200" cap="none" spc="0" normalizeH="0" baseline="0" noProof="0" dirty="0" err="1">
                          <a:ln>
                            <a:noFill/>
                          </a:ln>
                          <a:solidFill>
                            <a:srgbClr val="000000"/>
                          </a:solidFill>
                          <a:effectLst/>
                          <a:uLnTx/>
                          <a:uFillTx/>
                          <a:latin typeface="Calibri" panose="020F0502020204030204" pitchFamily="34" charset="0"/>
                          <a:ea typeface="+mn-ea"/>
                          <a:cs typeface="+mn-cs"/>
                        </a:rPr>
                        <a:t>Dockser</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R w="19050"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12700" cmpd="sng">
                      <a:noFill/>
                    </a:lnB>
                  </a:tcPr>
                </a:tc>
                <a:tc>
                  <a:txBody>
                    <a:bodyPr/>
                    <a:lstStyle/>
                    <a:p>
                      <a:pPr algn="l" rtl="0" fontAlgn="b"/>
                      <a:r>
                        <a:rPr lang="en-US" sz="1200" b="0" i="0" u="none" strike="noStrike" dirty="0">
                          <a:solidFill>
                            <a:srgbClr val="000000"/>
                          </a:solidFill>
                          <a:effectLst/>
                          <a:latin typeface="Calibri" panose="020F0502020204030204" pitchFamily="34" charset="0"/>
                        </a:rPr>
                        <a:t>Develop a reference RTL test fixture that can stimulate and check the CPU under test</a:t>
                      </a:r>
                      <a:endParaRPr lang="en-US" sz="1200" b="0" i="0" strike="noStrike" kern="1200" baseline="0" dirty="0">
                        <a:solidFill>
                          <a:schemeClr val="dk1"/>
                        </a:solidFill>
                        <a:effectLst/>
                        <a:latin typeface="+mn-lt"/>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400" b="0" i="0" u="none" strike="noStrike" baseline="0" dirty="0">
                          <a:solidFill>
                            <a:schemeClr val="tx1"/>
                          </a:solidFill>
                          <a:effectLst/>
                          <a:latin typeface="Calibri" panose="020F0502020204030204" pitchFamily="34" charset="0"/>
                        </a:rPr>
                        <a:t>Needs more discussion</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14652419"/>
                  </a:ext>
                </a:extLst>
              </a:tr>
            </a:tbl>
          </a:graphicData>
        </a:graphic>
      </p:graphicFrame>
    </p:spTree>
    <p:extLst>
      <p:ext uri="{BB962C8B-B14F-4D97-AF65-F5344CB8AC3E}">
        <p14:creationId xmlns:p14="http://schemas.microsoft.com/office/powerpoint/2010/main" val="2826905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90" name="Google Shape;290;p48"/>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buClr>
                <a:schemeClr val="dk1"/>
              </a:buClr>
              <a:buSzPts val="1500"/>
              <a:buNone/>
            </a:pPr>
            <a:r>
              <a:rPr lang="en" sz="2133">
                <a:solidFill>
                  <a:schemeClr val="dk1"/>
                </a:solidFill>
                <a:latin typeface="Arial"/>
                <a:ea typeface="Arial"/>
                <a:cs typeface="Arial"/>
                <a:sym typeface="Arial"/>
              </a:rPr>
              <a:t>RISC-V International meetings involve participation by industry competitors, and it is the intention of RISC-V International to conduct all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endParaRPr>
              <a:solidFill>
                <a:schemeClr val="dk1"/>
              </a:solidFill>
              <a:latin typeface="Arial"/>
              <a:ea typeface="Arial"/>
              <a:cs typeface="Arial"/>
              <a:sym typeface="Arial"/>
            </a:endParaRPr>
          </a:p>
          <a:p>
            <a:pPr marL="0" indent="0">
              <a:buClr>
                <a:schemeClr val="dk1"/>
              </a:buClr>
              <a:buSzPts val="1500"/>
              <a:buNone/>
            </a:pPr>
            <a:endParaRPr sz="2133">
              <a:solidFill>
                <a:schemeClr val="dk1"/>
              </a:solidFill>
              <a:latin typeface="Arial"/>
              <a:ea typeface="Arial"/>
              <a:cs typeface="Arial"/>
              <a:sym typeface="Arial"/>
            </a:endParaRPr>
          </a:p>
          <a:p>
            <a:pPr marL="0" indent="0">
              <a:buClr>
                <a:schemeClr val="dk1"/>
              </a:buClr>
              <a:buSzPts val="1500"/>
              <a:buNone/>
            </a:pPr>
            <a:r>
              <a:rPr lang="en" sz="2133">
                <a:solidFill>
                  <a:schemeClr val="dk1"/>
                </a:solidFill>
                <a:latin typeface="Arial"/>
                <a:ea typeface="Arial"/>
                <a:cs typeface="Arial"/>
                <a:sym typeface="Arial"/>
              </a:rPr>
              <a:t>Examples of types of actions that are prohibited at RISC-V International meetings and in connection with RISC-V International activities are described in the RISC-V International Regulations Article 7 available here: </a:t>
            </a:r>
            <a:r>
              <a:rPr lang="en" sz="2133" u="sng">
                <a:solidFill>
                  <a:schemeClr val="hlink"/>
                </a:solidFill>
                <a:latin typeface="Arial"/>
                <a:ea typeface="Arial"/>
                <a:cs typeface="Arial"/>
                <a:sym typeface="Arial"/>
                <a:hlinkClick r:id="rId3"/>
              </a:rPr>
              <a:t>https://riscv.org/regulations/</a:t>
            </a:r>
            <a:endParaRPr sz="2133">
              <a:solidFill>
                <a:schemeClr val="dk1"/>
              </a:solidFill>
              <a:latin typeface="Arial"/>
              <a:ea typeface="Arial"/>
              <a:cs typeface="Arial"/>
              <a:sym typeface="Arial"/>
            </a:endParaRPr>
          </a:p>
          <a:p>
            <a:pPr marL="0" indent="0">
              <a:buClr>
                <a:schemeClr val="dk1"/>
              </a:buClr>
              <a:buSzPts val="1500"/>
              <a:buNone/>
            </a:pPr>
            <a:endParaRPr sz="2133">
              <a:solidFill>
                <a:schemeClr val="dk1"/>
              </a:solidFill>
              <a:latin typeface="Arial"/>
              <a:ea typeface="Arial"/>
              <a:cs typeface="Arial"/>
              <a:sym typeface="Arial"/>
            </a:endParaRPr>
          </a:p>
          <a:p>
            <a:pPr marL="0" indent="0">
              <a:buClr>
                <a:schemeClr val="dk1"/>
              </a:buClr>
              <a:buSzPts val="1500"/>
              <a:buNone/>
            </a:pPr>
            <a:r>
              <a:rPr lang="en" sz="2133">
                <a:solidFill>
                  <a:schemeClr val="dk1"/>
                </a:solidFill>
                <a:latin typeface="Arial"/>
                <a:ea typeface="Arial"/>
                <a:cs typeface="Arial"/>
                <a:sym typeface="Arial"/>
              </a:rPr>
              <a:t>If you have questions about these matters, please contact your company counsel.</a:t>
            </a:r>
            <a:endParaRPr>
              <a:solidFill>
                <a:schemeClr val="dk1"/>
              </a:solidFill>
              <a:latin typeface="Arial"/>
              <a:ea typeface="Arial"/>
              <a:cs typeface="Arial"/>
              <a:sym typeface="Arial"/>
            </a:endParaRPr>
          </a:p>
          <a:p>
            <a:pPr marL="0" indent="0">
              <a:buNone/>
            </a:pPr>
            <a:endParaRPr sz="2133"/>
          </a:p>
        </p:txBody>
      </p:sp>
      <p:sp>
        <p:nvSpPr>
          <p:cNvPr id="6" name="Title 1">
            <a:extLst>
              <a:ext uri="{FF2B5EF4-FFF2-40B4-BE49-F238E27FC236}">
                <a16:creationId xmlns:a16="http://schemas.microsoft.com/office/drawing/2014/main" id="{140A2CB7-F72B-3D43-8319-5A203F3AE0CE}"/>
              </a:ext>
            </a:extLst>
          </p:cNvPr>
          <p:cNvSpPr txBox="1">
            <a:spLocks/>
          </p:cNvSpPr>
          <p:nvPr/>
        </p:nvSpPr>
        <p:spPr>
          <a:xfrm>
            <a:off x="889660" y="1"/>
            <a:ext cx="10515600" cy="866898"/>
          </a:xfrm>
          <a:prstGeom prst="rect">
            <a:avLst/>
          </a:prstGeom>
          <a:solidFill>
            <a:schemeClr val="accent1"/>
          </a:solidFill>
          <a:ln>
            <a:noFill/>
          </a:ln>
        </p:spPr>
        <p:txBody>
          <a:bodyPr spcFirstLastPara="1" vert="horz" wrap="square" lIns="91425" tIns="91425" rIns="91425" bIns="91425" rtlCol="0" anchor="t" anchorCtr="0">
            <a:normAutofit/>
          </a:bodyPr>
          <a:lstStyle>
            <a:lvl1pPr lvl="0" algn="l" defTabSz="914400" rtl="0" eaLnBrk="1" latinLnBrk="0" hangingPunct="1">
              <a:lnSpc>
                <a:spcPct val="100000"/>
              </a:lnSpc>
              <a:spcBef>
                <a:spcPts val="0"/>
              </a:spcBef>
              <a:spcAft>
                <a:spcPts val="0"/>
              </a:spcAft>
              <a:buClr>
                <a:srgbClr val="434343"/>
              </a:buClr>
              <a:buSzPts val="4000"/>
              <a:buNone/>
              <a:defRPr sz="4400" kern="1200">
                <a:solidFill>
                  <a:srgbClr val="434343"/>
                </a:solidFill>
                <a:latin typeface="+mj-lt"/>
                <a:ea typeface="+mj-ea"/>
                <a:cs typeface="+mj-cs"/>
              </a:defRPr>
            </a:lvl1pPr>
            <a:lvl2pPr lvl="1" algn="l">
              <a:lnSpc>
                <a:spcPct val="100000"/>
              </a:lnSpc>
              <a:spcBef>
                <a:spcPts val="0"/>
              </a:spcBef>
              <a:spcAft>
                <a:spcPts val="0"/>
              </a:spcAft>
              <a:buClr>
                <a:srgbClr val="434343"/>
              </a:buClr>
              <a:buSzPts val="2400"/>
              <a:buNone/>
              <a:defRPr>
                <a:solidFill>
                  <a:srgbClr val="434343"/>
                </a:solidFill>
              </a:defRPr>
            </a:lvl2pPr>
            <a:lvl3pPr lvl="2" algn="l">
              <a:lnSpc>
                <a:spcPct val="100000"/>
              </a:lnSpc>
              <a:spcBef>
                <a:spcPts val="0"/>
              </a:spcBef>
              <a:spcAft>
                <a:spcPts val="0"/>
              </a:spcAft>
              <a:buClr>
                <a:srgbClr val="434343"/>
              </a:buClr>
              <a:buSzPts val="2400"/>
              <a:buNone/>
              <a:defRPr>
                <a:solidFill>
                  <a:srgbClr val="434343"/>
                </a:solidFill>
              </a:defRPr>
            </a:lvl3pPr>
            <a:lvl4pPr lvl="3" algn="l">
              <a:lnSpc>
                <a:spcPct val="100000"/>
              </a:lnSpc>
              <a:spcBef>
                <a:spcPts val="0"/>
              </a:spcBef>
              <a:spcAft>
                <a:spcPts val="0"/>
              </a:spcAft>
              <a:buClr>
                <a:srgbClr val="434343"/>
              </a:buClr>
              <a:buSzPts val="2400"/>
              <a:buNone/>
              <a:defRPr>
                <a:solidFill>
                  <a:srgbClr val="434343"/>
                </a:solidFill>
              </a:defRPr>
            </a:lvl4pPr>
            <a:lvl5pPr lvl="4" algn="l">
              <a:lnSpc>
                <a:spcPct val="100000"/>
              </a:lnSpc>
              <a:spcBef>
                <a:spcPts val="0"/>
              </a:spcBef>
              <a:spcAft>
                <a:spcPts val="0"/>
              </a:spcAft>
              <a:buClr>
                <a:srgbClr val="434343"/>
              </a:buClr>
              <a:buSzPts val="2400"/>
              <a:buNone/>
              <a:defRPr>
                <a:solidFill>
                  <a:srgbClr val="434343"/>
                </a:solidFill>
              </a:defRPr>
            </a:lvl5pPr>
            <a:lvl6pPr lvl="5" algn="l">
              <a:lnSpc>
                <a:spcPct val="100000"/>
              </a:lnSpc>
              <a:spcBef>
                <a:spcPts val="0"/>
              </a:spcBef>
              <a:spcAft>
                <a:spcPts val="0"/>
              </a:spcAft>
              <a:buClr>
                <a:srgbClr val="434343"/>
              </a:buClr>
              <a:buSzPts val="2400"/>
              <a:buNone/>
              <a:defRPr>
                <a:solidFill>
                  <a:srgbClr val="434343"/>
                </a:solidFill>
              </a:defRPr>
            </a:lvl6pPr>
            <a:lvl7pPr lvl="6" algn="l">
              <a:lnSpc>
                <a:spcPct val="100000"/>
              </a:lnSpc>
              <a:spcBef>
                <a:spcPts val="0"/>
              </a:spcBef>
              <a:spcAft>
                <a:spcPts val="0"/>
              </a:spcAft>
              <a:buClr>
                <a:srgbClr val="434343"/>
              </a:buClr>
              <a:buSzPts val="2400"/>
              <a:buNone/>
              <a:defRPr>
                <a:solidFill>
                  <a:srgbClr val="434343"/>
                </a:solidFill>
              </a:defRPr>
            </a:lvl7pPr>
            <a:lvl8pPr lvl="7" algn="l">
              <a:lnSpc>
                <a:spcPct val="100000"/>
              </a:lnSpc>
              <a:spcBef>
                <a:spcPts val="0"/>
              </a:spcBef>
              <a:spcAft>
                <a:spcPts val="0"/>
              </a:spcAft>
              <a:buClr>
                <a:srgbClr val="434343"/>
              </a:buClr>
              <a:buSzPts val="2400"/>
              <a:buNone/>
              <a:defRPr>
                <a:solidFill>
                  <a:srgbClr val="434343"/>
                </a:solidFill>
              </a:defRPr>
            </a:lvl8pPr>
            <a:lvl9pPr lvl="8" algn="l">
              <a:lnSpc>
                <a:spcPct val="100000"/>
              </a:lnSpc>
              <a:spcBef>
                <a:spcPts val="0"/>
              </a:spcBef>
              <a:spcAft>
                <a:spcPts val="0"/>
              </a:spcAft>
              <a:buClr>
                <a:srgbClr val="434343"/>
              </a:buClr>
              <a:buSzPts val="2400"/>
              <a:buNone/>
              <a:defRPr>
                <a:solidFill>
                  <a:srgbClr val="434343"/>
                </a:solidFill>
              </a:defRPr>
            </a:lvl9pPr>
          </a:lstStyle>
          <a:p>
            <a:pPr algn="ctr"/>
            <a:r>
              <a:rPr lang="en-US" b="1" dirty="0">
                <a:solidFill>
                  <a:schemeClr val="bg1"/>
                </a:solidFill>
              </a:rPr>
              <a:t>Antitrust Policy Notice</a:t>
            </a:r>
          </a:p>
        </p:txBody>
      </p:sp>
    </p:spTree>
    <p:extLst>
      <p:ext uri="{BB962C8B-B14F-4D97-AF65-F5344CB8AC3E}">
        <p14:creationId xmlns:p14="http://schemas.microsoft.com/office/powerpoint/2010/main" val="13747644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Non-determinism in Architectural Tests</a:t>
            </a:r>
          </a:p>
        </p:txBody>
      </p:sp>
      <p:sp>
        <p:nvSpPr>
          <p:cNvPr id="8" name="Content Placeholder 7">
            <a:extLst>
              <a:ext uri="{FF2B5EF4-FFF2-40B4-BE49-F238E27FC236}">
                <a16:creationId xmlns:a16="http://schemas.microsoft.com/office/drawing/2014/main" id="{C94CDEBB-998B-0E4A-919A-FB048186072E}"/>
              </a:ext>
            </a:extLst>
          </p:cNvPr>
          <p:cNvSpPr>
            <a:spLocks noGrp="1"/>
          </p:cNvSpPr>
          <p:nvPr>
            <p:ph sz="half" idx="2"/>
          </p:nvPr>
        </p:nvSpPr>
        <p:spPr>
          <a:xfrm>
            <a:off x="228601" y="1050852"/>
            <a:ext cx="11720244" cy="5791199"/>
          </a:xfrm>
        </p:spPr>
        <p:txBody>
          <a:bodyPr>
            <a:normAutofit fontScale="92500" lnSpcReduction="20000"/>
          </a:bodyPr>
          <a:lstStyle/>
          <a:p>
            <a:pPr marL="0" indent="0">
              <a:buNone/>
            </a:pPr>
            <a:r>
              <a:rPr lang="en-US" dirty="0"/>
              <a:t>The RV architecture defines optional and model/µarch defined behavior. </a:t>
            </a:r>
            <a:br>
              <a:rPr lang="en-US" dirty="0"/>
            </a:br>
            <a:r>
              <a:rPr lang="en-US" dirty="0"/>
              <a:t>This implication: there are tests that have multiple correct answers.  E.g.:</a:t>
            </a:r>
          </a:p>
          <a:p>
            <a:pPr lvl="1" fontAlgn="base"/>
            <a:r>
              <a:rPr lang="en-US" dirty="0"/>
              <a:t>Misaligned accesses: can be handled in HW, by "invisible" traps w/ either misaligned or illegal access causes, and do it differently for the same op accessing the same address at different times </a:t>
            </a:r>
            <a:r>
              <a:rPr lang="en-US" sz="1800" dirty="0"/>
              <a:t>(e.g. if the 2nd half was in the TLB or not)</a:t>
            </a:r>
            <a:endParaRPr lang="en-US" dirty="0"/>
          </a:p>
          <a:p>
            <a:pPr lvl="1" fontAlgn="base"/>
            <a:r>
              <a:rPr lang="en-US" dirty="0"/>
              <a:t>Unordered Vector Reduce ops:  </a:t>
            </a:r>
            <a:r>
              <a:rPr lang="en-US" sz="1800" dirty="0"/>
              <a:t>(different results depending on ordering &amp; cancellation)</a:t>
            </a:r>
            <a:endParaRPr lang="en-US" dirty="0"/>
          </a:p>
          <a:p>
            <a:pPr lvl="1" fontAlgn="base"/>
            <a:r>
              <a:rPr lang="en-US" dirty="0"/>
              <a:t>Tests involving concurrency will have different results depending on microarchitectural state, speculation, or timing between concurrent threads </a:t>
            </a:r>
            <a:r>
              <a:rPr lang="en-US" sz="2000" dirty="0"/>
              <a:t>(e.g. modifying page table entry without fencing)</a:t>
            </a:r>
          </a:p>
          <a:p>
            <a:pPr marL="0" indent="0">
              <a:buNone/>
            </a:pPr>
            <a:br>
              <a:rPr lang="en-US" sz="1000" dirty="0"/>
            </a:br>
            <a:r>
              <a:rPr lang="en-US" dirty="0"/>
              <a:t>From the point of view of ACTs,  there are 2 (&amp; sometimes more) legal answers. The golden model only generates one. Possible mechanisms to test include:</a:t>
            </a:r>
            <a:endParaRPr lang="en-US" strike="sngStrike" dirty="0"/>
          </a:p>
          <a:p>
            <a:pPr lvl="1"/>
            <a:r>
              <a:rPr lang="en-US" dirty="0"/>
              <a:t>Modify (if necessary) &amp; configure reference model to generate each legal result,  run it with each config, &amp; accept either result from the DUT (e.g. misalign or un-fenced PTE modification)</a:t>
            </a:r>
          </a:p>
          <a:p>
            <a:pPr lvl="1"/>
            <a:r>
              <a:rPr lang="en-US" dirty="0"/>
              <a:t>Provide specific handlers for optional traps? (can’t test the trap is correct then)</a:t>
            </a:r>
          </a:p>
          <a:p>
            <a:pPr lvl="1"/>
            <a:r>
              <a:rPr lang="en-US" dirty="0"/>
              <a:t>Use self-testing tests(compare with list or range of allowed outcomes from litmus tests)</a:t>
            </a:r>
          </a:p>
          <a:p>
            <a:pPr lvl="1"/>
            <a:r>
              <a:rPr lang="en-US" dirty="0"/>
              <a:t>Avoid tests that can generate non-deterministic results</a:t>
            </a:r>
          </a:p>
          <a:p>
            <a:pPr lvl="1"/>
            <a:r>
              <a:rPr lang="en-US" dirty="0"/>
              <a:t>Ultimately: develop new frameworks that can handle concurrency along with reference models that can generate all legal outcomes</a:t>
            </a:r>
          </a:p>
          <a:p>
            <a:pPr lvl="1"/>
            <a:r>
              <a:rPr lang="en-US" dirty="0">
                <a:solidFill>
                  <a:srgbClr val="FF0000"/>
                </a:solidFill>
              </a:rPr>
              <a:t>It is the responsibility of the TG that develops an extension to develop the strategy for testing features and extensions that can have nondeterministic results</a:t>
            </a:r>
          </a:p>
        </p:txBody>
      </p:sp>
    </p:spTree>
    <p:extLst>
      <p:ext uri="{BB962C8B-B14F-4D97-AF65-F5344CB8AC3E}">
        <p14:creationId xmlns:p14="http://schemas.microsoft.com/office/powerpoint/2010/main" val="19364729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Framework Requirements </a:t>
            </a:r>
          </a:p>
        </p:txBody>
      </p:sp>
      <p:sp>
        <p:nvSpPr>
          <p:cNvPr id="8" name="Content Placeholder 7">
            <a:extLst>
              <a:ext uri="{FF2B5EF4-FFF2-40B4-BE49-F238E27FC236}">
                <a16:creationId xmlns:a16="http://schemas.microsoft.com/office/drawing/2014/main" id="{C94CDEBB-998B-0E4A-919A-FB048186072E}"/>
              </a:ext>
            </a:extLst>
          </p:cNvPr>
          <p:cNvSpPr>
            <a:spLocks noGrp="1"/>
          </p:cNvSpPr>
          <p:nvPr>
            <p:ph sz="half" idx="2"/>
          </p:nvPr>
        </p:nvSpPr>
        <p:spPr>
          <a:xfrm>
            <a:off x="228601" y="1050852"/>
            <a:ext cx="11450781" cy="5791199"/>
          </a:xfrm>
        </p:spPr>
        <p:txBody>
          <a:bodyPr>
            <a:normAutofit fontScale="92500" lnSpcReduction="20000"/>
          </a:bodyPr>
          <a:lstStyle/>
          <a:p>
            <a:pPr marL="0" indent="0">
              <a:buNone/>
            </a:pPr>
            <a:r>
              <a:rPr lang="en-US" dirty="0"/>
              <a:t>The framework must:</a:t>
            </a:r>
          </a:p>
          <a:p>
            <a:r>
              <a:rPr lang="en-US" dirty="0"/>
              <a:t>Use the </a:t>
            </a:r>
            <a:r>
              <a:rPr lang="en-US" dirty="0" err="1"/>
              <a:t>TestFormat</a:t>
            </a:r>
            <a:r>
              <a:rPr lang="en-US" dirty="0"/>
              <a:t> spec and macros described therein </a:t>
            </a:r>
          </a:p>
          <a:p>
            <a:pPr lvl="1"/>
            <a:r>
              <a:rPr lang="en-US" dirty="0"/>
              <a:t>(which must work </a:t>
            </a:r>
            <a:r>
              <a:rPr lang="en-US"/>
              <a:t>- including </a:t>
            </a:r>
            <a:r>
              <a:rPr lang="en-US" dirty="0"/>
              <a:t>assertions)</a:t>
            </a:r>
          </a:p>
          <a:p>
            <a:r>
              <a:rPr lang="en-US" dirty="0"/>
              <a:t>Choose test </a:t>
            </a:r>
            <a:r>
              <a:rPr lang="en-US"/>
              <a:t>cases according </a:t>
            </a:r>
            <a:r>
              <a:rPr lang="en-US" dirty="0"/>
              <a:t>to equations that reference the YAML configuration</a:t>
            </a:r>
          </a:p>
          <a:p>
            <a:r>
              <a:rPr lang="en-US" dirty="0"/>
              <a:t>Define macro variables to be used inside tests based on the YAML configuration</a:t>
            </a:r>
          </a:p>
          <a:p>
            <a:r>
              <a:rPr lang="en-US" dirty="0"/>
              <a:t>Include the compliance trap handler(s), &amp; handle its (separate) signature area(s)</a:t>
            </a:r>
          </a:p>
          <a:p>
            <a:r>
              <a:rPr lang="en-US" dirty="0"/>
              <a:t>Load, initialize, and run selected tests between two selected models, </a:t>
            </a:r>
            <a:br>
              <a:rPr lang="en-US" dirty="0"/>
            </a:br>
            <a:r>
              <a:rPr lang="en-US" dirty="0"/>
              <a:t>extract the signatures, compare results, and write out a report file</a:t>
            </a:r>
          </a:p>
          <a:p>
            <a:r>
              <a:rPr lang="en-US" dirty="0"/>
              <a:t>Exist in a </a:t>
            </a:r>
            <a:r>
              <a:rPr lang="en-US" dirty="0" err="1"/>
              <a:t>riscv</a:t>
            </a:r>
            <a:r>
              <a:rPr lang="en-US" dirty="0"/>
              <a:t> </a:t>
            </a:r>
            <a:r>
              <a:rPr lang="en-US" dirty="0" err="1"/>
              <a:t>github</a:t>
            </a:r>
            <a:r>
              <a:rPr lang="en-US" dirty="0"/>
              <a:t> repo, with a more than one maintainer.</a:t>
            </a:r>
          </a:p>
          <a:p>
            <a:r>
              <a:rPr lang="en-US" dirty="0"/>
              <a:t>Be easy to </a:t>
            </a:r>
            <a:r>
              <a:rPr lang="en-US"/>
              <a:t>get running, </a:t>
            </a:r>
            <a:r>
              <a:rPr lang="en-US" dirty="0"/>
              <a:t>e.g.: </a:t>
            </a:r>
          </a:p>
          <a:p>
            <a:pPr lvl="1"/>
            <a:r>
              <a:rPr lang="en-US" dirty="0"/>
              <a:t>run under a variety of OSes with the minimum number of distro specific tools.</a:t>
            </a:r>
          </a:p>
          <a:p>
            <a:pPr lvl="1"/>
            <a:r>
              <a:rPr lang="en-US" dirty="0"/>
              <a:t>Not require </a:t>
            </a:r>
            <a:r>
              <a:rPr lang="en-US" dirty="0" err="1"/>
              <a:t>sudo</a:t>
            </a:r>
            <a:r>
              <a:rPr lang="en-US" dirty="0"/>
              <a:t> privileges</a:t>
            </a:r>
          </a:p>
          <a:p>
            <a:r>
              <a:rPr lang="en-US" dirty="0"/>
              <a:t>Have the ability to measure and report coverage for test generation</a:t>
            </a:r>
          </a:p>
          <a:p>
            <a:pPr lvl="1"/>
            <a:r>
              <a:rPr lang="en-US" dirty="0"/>
              <a:t>Coverage specification is a separate file</a:t>
            </a:r>
          </a:p>
          <a:p>
            <a:pPr lvl="1"/>
            <a:r>
              <a:rPr lang="en-US" dirty="0"/>
              <a:t>Could be a separate app</a:t>
            </a:r>
          </a:p>
        </p:txBody>
      </p:sp>
    </p:spTree>
    <p:extLst>
      <p:ext uri="{BB962C8B-B14F-4D97-AF65-F5344CB8AC3E}">
        <p14:creationId xmlns:p14="http://schemas.microsoft.com/office/powerpoint/2010/main" val="27637938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Test Acceptance Criteria</a:t>
            </a:r>
          </a:p>
        </p:txBody>
      </p:sp>
      <p:sp>
        <p:nvSpPr>
          <p:cNvPr id="8" name="Content Placeholder 7">
            <a:extLst>
              <a:ext uri="{FF2B5EF4-FFF2-40B4-BE49-F238E27FC236}">
                <a16:creationId xmlns:a16="http://schemas.microsoft.com/office/drawing/2014/main" id="{C94CDEBB-998B-0E4A-919A-FB048186072E}"/>
              </a:ext>
            </a:extLst>
          </p:cNvPr>
          <p:cNvSpPr>
            <a:spLocks noGrp="1"/>
          </p:cNvSpPr>
          <p:nvPr>
            <p:ph sz="half" idx="2"/>
          </p:nvPr>
        </p:nvSpPr>
        <p:spPr>
          <a:xfrm>
            <a:off x="228601" y="1050852"/>
            <a:ext cx="11720244" cy="5791199"/>
          </a:xfrm>
        </p:spPr>
        <p:txBody>
          <a:bodyPr>
            <a:normAutofit fontScale="92500" lnSpcReduction="10000"/>
          </a:bodyPr>
          <a:lstStyle/>
          <a:p>
            <a:pPr marL="0" indent="0">
              <a:buNone/>
            </a:pPr>
            <a:r>
              <a:rPr lang="en-US" sz="1600" dirty="0"/>
              <a:t>Tests merged into the ACT </a:t>
            </a:r>
            <a:r>
              <a:rPr lang="en-US" sz="1600" dirty="0" err="1"/>
              <a:t>test_suite</a:t>
            </a:r>
            <a:r>
              <a:rPr lang="en-US" sz="1600" dirty="0"/>
              <a:t> repo must :</a:t>
            </a:r>
          </a:p>
          <a:p>
            <a:r>
              <a:rPr lang="en-US" sz="1600" dirty="0"/>
              <a:t>conform to the current format spec (macros, labels, directory structure)</a:t>
            </a:r>
          </a:p>
          <a:p>
            <a:pPr lvl="1"/>
            <a:r>
              <a:rPr lang="en-US" sz="1400"/>
              <a:t>including </a:t>
            </a:r>
            <a:r>
              <a:rPr lang="en-US" sz="1400" dirty="0"/>
              <a:t>framework-readable configurations - i.e. which ISA extension it will be tested with </a:t>
            </a:r>
            <a:r>
              <a:rPr lang="en-US" sz="1400"/>
              <a:t>(using </a:t>
            </a:r>
            <a:r>
              <a:rPr lang="en-US" sz="1400" dirty="0" err="1"/>
              <a:t>Test_Case</a:t>
            </a:r>
            <a:r>
              <a:rPr lang="en-US" sz="1400" dirty="0"/>
              <a:t> macro parameter equations) for each test case</a:t>
            </a:r>
          </a:p>
          <a:p>
            <a:r>
              <a:rPr lang="en-US" sz="1600" dirty="0"/>
              <a:t>use only files that are part of the defined support files in the repository</a:t>
            </a:r>
            <a:r>
              <a:rPr lang="en-US" sz="1600"/>
              <a:t>, including </a:t>
            </a:r>
            <a:r>
              <a:rPr lang="en-US" sz="1600" dirty="0"/>
              <a:t>standard trap handlers</a:t>
            </a:r>
          </a:p>
          <a:p>
            <a:pPr lvl="1"/>
            <a:r>
              <a:rPr lang="en-US" sz="1400" dirty="0"/>
              <a:t>TBD: how to install test specific  (not model specific) handlers</a:t>
            </a:r>
          </a:p>
          <a:p>
            <a:r>
              <a:rPr lang="en-US" sz="1600" dirty="0"/>
              <a:t>Be able to be loaded, initialized, run, signal completion, and have signature results extracted from memory by a/the  framework </a:t>
            </a:r>
          </a:p>
          <a:p>
            <a:r>
              <a:rPr lang="en-US" sz="1600"/>
              <a:t>run using </a:t>
            </a:r>
            <a:r>
              <a:rPr lang="en-US" sz="1600" dirty="0"/>
              <a:t>the SAIL model and not fail any tests</a:t>
            </a:r>
          </a:p>
          <a:p>
            <a:r>
              <a:rPr lang="en-US" sz="1600" dirty="0"/>
              <a:t>generate signature values either</a:t>
            </a:r>
          </a:p>
          <a:p>
            <a:pPr lvl="1"/>
            <a:r>
              <a:rPr lang="en-US" sz="1400" dirty="0"/>
              <a:t>directly from an instruction result (that can be saved &amp; compared with DUT/sim)</a:t>
            </a:r>
          </a:p>
          <a:p>
            <a:pPr lvl="1"/>
            <a:r>
              <a:rPr lang="en-US" sz="1400"/>
              <a:t>by comparing </a:t>
            </a:r>
            <a:r>
              <a:rPr lang="en-US" sz="1400" dirty="0"/>
              <a:t>an instruction result with a configuration-independent </a:t>
            </a:r>
            <a:r>
              <a:rPr lang="en-US" sz="1400"/>
              <a:t>value range </a:t>
            </a:r>
            <a:r>
              <a:rPr lang="en-US" sz="1400" dirty="0"/>
              <a:t>embedded in the test code (e.g</a:t>
            </a:r>
            <a:r>
              <a:rPr lang="en-US" sz="1400"/>
              <a:t>. saving </a:t>
            </a:r>
            <a:r>
              <a:rPr lang="en-US" sz="1400" dirty="0"/>
              <a:t>above, below, within)</a:t>
            </a:r>
          </a:p>
          <a:p>
            <a:pPr lvl="1"/>
            <a:r>
              <a:rPr lang="en-US" sz="1400"/>
              <a:t>by comparing </a:t>
            </a:r>
            <a:r>
              <a:rPr lang="en-US" sz="1400" dirty="0"/>
              <a:t>an instruction result with a configuration-independent list of values (</a:t>
            </a:r>
            <a:r>
              <a:rPr lang="en-US" sz="1400" dirty="0" err="1"/>
              <a:t>e.</a:t>
            </a:r>
            <a:r>
              <a:rPr lang="en-US" sz="1400" err="1"/>
              <a:t>g</a:t>
            </a:r>
            <a:r>
              <a:rPr lang="en-US" sz="1400"/>
              <a:t> saving </a:t>
            </a:r>
            <a:r>
              <a:rPr lang="en-US" sz="1400" dirty="0"/>
              <a:t>matches or mismatched) </a:t>
            </a:r>
          </a:p>
          <a:p>
            <a:pPr lvl="2"/>
            <a:r>
              <a:rPr lang="en-US" sz="1200" dirty="0"/>
              <a:t>(it can be useful to also return a histogram of value indices that matched)</a:t>
            </a:r>
          </a:p>
          <a:p>
            <a:r>
              <a:rPr lang="en-US" sz="1600" dirty="0"/>
              <a:t>Store each signature value into a unique memory location in a signature region that is</a:t>
            </a:r>
          </a:p>
          <a:p>
            <a:pPr lvl="1"/>
            <a:r>
              <a:rPr lang="en-US" sz="1400" dirty="0"/>
              <a:t>delimited by standard macros embedded in the test which can be communicated to the test framework</a:t>
            </a:r>
          </a:p>
          <a:p>
            <a:pPr lvl="1"/>
            <a:r>
              <a:rPr lang="en-US" sz="1400" dirty="0"/>
              <a:t>pre-initialized to values that are guaranteed not to be produced by a test</a:t>
            </a:r>
          </a:p>
          <a:p>
            <a:r>
              <a:rPr lang="en-US" sz="1600" dirty="0"/>
              <a:t>have defined coverage goals in a machine readable form that can be mechanically verified</a:t>
            </a:r>
          </a:p>
          <a:p>
            <a:r>
              <a:rPr lang="en-US" sz="1600" dirty="0"/>
              <a:t>improve coverage (compared </a:t>
            </a:r>
            <a:r>
              <a:rPr lang="en-US" sz="1600"/>
              <a:t>to existing </a:t>
            </a:r>
            <a:r>
              <a:rPr lang="en-US" sz="1600" dirty="0"/>
              <a:t>tests) as measured and reported by a coverage tool (e.g. ISAC)</a:t>
            </a:r>
          </a:p>
          <a:p>
            <a:r>
              <a:rPr lang="en-US" sz="1600" dirty="0"/>
              <a:t>use only standard instructions (and fixed size per architecture macros, e.g. LI, LA are allowed)</a:t>
            </a:r>
          </a:p>
          <a:p>
            <a:r>
              <a:rPr lang="en-US" sz="1600" dirty="0"/>
              <a:t>be commented in </a:t>
            </a:r>
            <a:r>
              <a:rPr lang="en-US" sz="1600" dirty="0" err="1"/>
              <a:t>test_case</a:t>
            </a:r>
            <a:r>
              <a:rPr lang="en-US" sz="1600" dirty="0"/>
              <a:t> header (</a:t>
            </a:r>
            <a:r>
              <a:rPr lang="en-US" sz="1600"/>
              <a:t>ideally listing </a:t>
            </a:r>
            <a:r>
              <a:rPr lang="en-US" sz="1600" dirty="0" err="1"/>
              <a:t>coverpoint</a:t>
            </a:r>
            <a:r>
              <a:rPr lang="en-US" sz="1600" dirty="0"/>
              <a:t> covered)</a:t>
            </a:r>
          </a:p>
          <a:p>
            <a:pPr marL="0" indent="0">
              <a:buNone/>
            </a:pPr>
            <a:r>
              <a:rPr lang="en-US" sz="1600" dirty="0">
                <a:solidFill>
                  <a:srgbClr val="FF0000"/>
                </a:solidFill>
              </a:rPr>
              <a:t>Tests that are otherwise accepted, but depend on tools or simulators that have not be </a:t>
            </a:r>
            <a:r>
              <a:rPr lang="en-US" sz="1600" dirty="0" err="1">
                <a:solidFill>
                  <a:srgbClr val="FF0000"/>
                </a:solidFill>
              </a:rPr>
              <a:t>upstreamed</a:t>
            </a:r>
            <a:r>
              <a:rPr lang="en-US" sz="1600" dirty="0">
                <a:solidFill>
                  <a:srgbClr val="FF0000"/>
                </a:solidFill>
              </a:rPr>
              <a:t> must be put into a &lt;Ext-</a:t>
            </a:r>
            <a:r>
              <a:rPr lang="en-US" sz="1600" dirty="0" err="1">
                <a:solidFill>
                  <a:srgbClr val="FF0000"/>
                </a:solidFill>
              </a:rPr>
              <a:t>Name_unratified</a:t>
            </a:r>
            <a:r>
              <a:rPr lang="en-US" sz="1600" dirty="0">
                <a:solidFill>
                  <a:srgbClr val="FF0000"/>
                </a:solidFill>
              </a:rPr>
              <a:t>&gt;/ directory instead of &lt;Ext-Name&gt;/</a:t>
            </a:r>
            <a:endParaRPr lang="en-US" sz="1600" dirty="0">
              <a:solidFill>
                <a:srgbClr val="FF0000"/>
              </a:solidFill>
              <a:effectLst/>
            </a:endParaRPr>
          </a:p>
        </p:txBody>
      </p:sp>
    </p:spTree>
    <p:extLst>
      <p:ext uri="{BB962C8B-B14F-4D97-AF65-F5344CB8AC3E}">
        <p14:creationId xmlns:p14="http://schemas.microsoft.com/office/powerpoint/2010/main" val="1535696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6" name="Google Shape;296;p49"/>
          <p:cNvSpPr txBox="1">
            <a:spLocks noGrp="1"/>
          </p:cNvSpPr>
          <p:nvPr>
            <p:ph type="body" idx="1"/>
          </p:nvPr>
        </p:nvSpPr>
        <p:spPr>
          <a:xfrm>
            <a:off x="415600" y="1378600"/>
            <a:ext cx="11360800" cy="4555200"/>
          </a:xfrm>
          <a:prstGeom prst="rect">
            <a:avLst/>
          </a:prstGeom>
        </p:spPr>
        <p:txBody>
          <a:bodyPr spcFirstLastPara="1" vert="horz" wrap="square" lIns="121900" tIns="121900" rIns="121900" bIns="121900" rtlCol="0" anchor="t" anchorCtr="0">
            <a:noAutofit/>
          </a:bodyPr>
          <a:lstStyle/>
          <a:p>
            <a:pPr marL="0" indent="0">
              <a:buClr>
                <a:schemeClr val="dk1"/>
              </a:buClr>
              <a:buSzPts val="1500"/>
              <a:buNone/>
            </a:pPr>
            <a:r>
              <a:rPr lang="en" sz="1867">
                <a:solidFill>
                  <a:schemeClr val="dk1"/>
                </a:solidFill>
                <a:latin typeface="Arial"/>
                <a:ea typeface="Arial"/>
                <a:cs typeface="Arial"/>
                <a:sym typeface="Arial"/>
              </a:rPr>
              <a:t>RISC-V is a free and open ISA enabling a new era of processor innovation through open standard collaboration. Born in academia and research, RISC-V ISA delivers a new level of free, extensible software and hardware freedom on architecture, paving the way for the next 50 years of computing design and innovation.</a:t>
            </a:r>
            <a:endParaRPr sz="2133">
              <a:solidFill>
                <a:schemeClr val="dk1"/>
              </a:solidFill>
              <a:latin typeface="Arial"/>
              <a:ea typeface="Arial"/>
              <a:cs typeface="Arial"/>
              <a:sym typeface="Arial"/>
            </a:endParaRPr>
          </a:p>
          <a:p>
            <a:pPr marL="0" indent="0">
              <a:buClr>
                <a:schemeClr val="dk1"/>
              </a:buClr>
              <a:buSzPts val="1500"/>
              <a:buNone/>
            </a:pPr>
            <a:endParaRPr sz="1867">
              <a:solidFill>
                <a:schemeClr val="dk1"/>
              </a:solidFill>
              <a:latin typeface="Arial"/>
              <a:ea typeface="Arial"/>
              <a:cs typeface="Arial"/>
              <a:sym typeface="Arial"/>
            </a:endParaRPr>
          </a:p>
          <a:p>
            <a:pPr marL="0" indent="0">
              <a:buClr>
                <a:schemeClr val="dk1"/>
              </a:buClr>
              <a:buSzPts val="1500"/>
              <a:buNone/>
            </a:pPr>
            <a:r>
              <a:rPr lang="en" sz="1867">
                <a:solidFill>
                  <a:schemeClr val="dk1"/>
                </a:solidFill>
                <a:latin typeface="Arial"/>
                <a:ea typeface="Arial"/>
                <a:cs typeface="Arial"/>
                <a:sym typeface="Arial"/>
              </a:rPr>
              <a:t>We are a transparent, collaborative community where all are welcomed, and all members are encouraged to participate. We are a continuous improvement organization. If you see something that can be improved, please tell us. </a:t>
            </a:r>
            <a:r>
              <a:rPr lang="en" sz="1867" u="sng">
                <a:solidFill>
                  <a:schemeClr val="hlink"/>
                </a:solidFill>
                <a:latin typeface="Arial"/>
                <a:ea typeface="Arial"/>
                <a:cs typeface="Arial"/>
                <a:sym typeface="Arial"/>
                <a:hlinkClick r:id="rId3"/>
              </a:rPr>
              <a:t>help@riscv.org</a:t>
            </a:r>
            <a:r>
              <a:rPr lang="en" sz="1867">
                <a:solidFill>
                  <a:schemeClr val="dk1"/>
                </a:solidFill>
                <a:latin typeface="Arial"/>
                <a:ea typeface="Arial"/>
                <a:cs typeface="Arial"/>
                <a:sym typeface="Arial"/>
              </a:rPr>
              <a:t> </a:t>
            </a:r>
            <a:endParaRPr sz="2133">
              <a:solidFill>
                <a:schemeClr val="dk1"/>
              </a:solidFill>
              <a:latin typeface="Arial"/>
              <a:ea typeface="Arial"/>
              <a:cs typeface="Arial"/>
              <a:sym typeface="Arial"/>
            </a:endParaRPr>
          </a:p>
          <a:p>
            <a:pPr marL="0" indent="0">
              <a:buClr>
                <a:schemeClr val="dk1"/>
              </a:buClr>
              <a:buSzPts val="1500"/>
              <a:buNone/>
            </a:pPr>
            <a:endParaRPr sz="1867">
              <a:solidFill>
                <a:schemeClr val="dk1"/>
              </a:solidFill>
              <a:latin typeface="Arial"/>
              <a:ea typeface="Arial"/>
              <a:cs typeface="Arial"/>
              <a:sym typeface="Arial"/>
            </a:endParaRPr>
          </a:p>
          <a:p>
            <a:pPr marL="0" indent="0">
              <a:buClr>
                <a:schemeClr val="dk1"/>
              </a:buClr>
              <a:buSzPts val="1500"/>
              <a:buNone/>
            </a:pPr>
            <a:r>
              <a:rPr lang="en" sz="1867">
                <a:solidFill>
                  <a:schemeClr val="dk1"/>
                </a:solidFill>
                <a:latin typeface="Arial"/>
                <a:ea typeface="Arial"/>
                <a:cs typeface="Arial"/>
                <a:sym typeface="Arial"/>
              </a:rPr>
              <a:t>We as members, contributors, and leaders pledge to make participation in our community a harassment-free experience for everyone. </a:t>
            </a:r>
            <a:endParaRPr sz="2133">
              <a:solidFill>
                <a:schemeClr val="dk1"/>
              </a:solidFill>
              <a:latin typeface="Arial"/>
              <a:ea typeface="Arial"/>
              <a:cs typeface="Arial"/>
              <a:sym typeface="Arial"/>
            </a:endParaRPr>
          </a:p>
          <a:p>
            <a:pPr marL="0" indent="0">
              <a:buClr>
                <a:schemeClr val="dk1"/>
              </a:buClr>
              <a:buSzPts val="1500"/>
              <a:buNone/>
            </a:pPr>
            <a:endParaRPr sz="1867">
              <a:solidFill>
                <a:schemeClr val="dk1"/>
              </a:solidFill>
              <a:latin typeface="Arial"/>
              <a:ea typeface="Arial"/>
              <a:cs typeface="Arial"/>
              <a:sym typeface="Arial"/>
            </a:endParaRPr>
          </a:p>
          <a:p>
            <a:pPr marL="0" indent="0">
              <a:buClr>
                <a:schemeClr val="dk1"/>
              </a:buClr>
              <a:buSzPts val="1500"/>
              <a:buNone/>
            </a:pPr>
            <a:r>
              <a:rPr lang="en" sz="1867" u="sng">
                <a:solidFill>
                  <a:schemeClr val="hlink"/>
                </a:solidFill>
                <a:latin typeface="Arial"/>
                <a:ea typeface="Arial"/>
                <a:cs typeface="Arial"/>
                <a:sym typeface="Arial"/>
                <a:hlinkClick r:id="rId4"/>
              </a:rPr>
              <a:t>https://riscv.org/community/community-code-of-conduct/</a:t>
            </a:r>
            <a:endParaRPr sz="1867"/>
          </a:p>
        </p:txBody>
      </p:sp>
      <p:sp>
        <p:nvSpPr>
          <p:cNvPr id="5" name="Title 1">
            <a:extLst>
              <a:ext uri="{FF2B5EF4-FFF2-40B4-BE49-F238E27FC236}">
                <a16:creationId xmlns:a16="http://schemas.microsoft.com/office/drawing/2014/main" id="{E0C41B10-314E-7C48-8209-2E17AC38B56C}"/>
              </a:ext>
            </a:extLst>
          </p:cNvPr>
          <p:cNvSpPr txBox="1">
            <a:spLocks/>
          </p:cNvSpPr>
          <p:nvPr/>
        </p:nvSpPr>
        <p:spPr>
          <a:xfrm>
            <a:off x="889660" y="1"/>
            <a:ext cx="10515600" cy="866898"/>
          </a:xfrm>
          <a:prstGeom prst="rect">
            <a:avLst/>
          </a:prstGeom>
          <a:solidFill>
            <a:schemeClr val="accent1"/>
          </a:solidFill>
          <a:ln>
            <a:noFill/>
          </a:ln>
        </p:spPr>
        <p:txBody>
          <a:bodyPr spcFirstLastPara="1" vert="horz" wrap="square" lIns="91425" tIns="91425" rIns="91425" bIns="91425" rtlCol="0" anchor="t" anchorCtr="0">
            <a:normAutofit/>
          </a:bodyPr>
          <a:lstStyle>
            <a:lvl1pPr lvl="0" algn="l" defTabSz="914400" rtl="0" eaLnBrk="1" latinLnBrk="0" hangingPunct="1">
              <a:lnSpc>
                <a:spcPct val="100000"/>
              </a:lnSpc>
              <a:spcBef>
                <a:spcPts val="0"/>
              </a:spcBef>
              <a:spcAft>
                <a:spcPts val="0"/>
              </a:spcAft>
              <a:buClr>
                <a:srgbClr val="434343"/>
              </a:buClr>
              <a:buSzPts val="4000"/>
              <a:buNone/>
              <a:defRPr sz="4400" kern="1200">
                <a:solidFill>
                  <a:srgbClr val="434343"/>
                </a:solidFill>
                <a:latin typeface="+mj-lt"/>
                <a:ea typeface="+mj-ea"/>
                <a:cs typeface="+mj-cs"/>
              </a:defRPr>
            </a:lvl1pPr>
            <a:lvl2pPr lvl="1" algn="l">
              <a:lnSpc>
                <a:spcPct val="100000"/>
              </a:lnSpc>
              <a:spcBef>
                <a:spcPts val="0"/>
              </a:spcBef>
              <a:spcAft>
                <a:spcPts val="0"/>
              </a:spcAft>
              <a:buClr>
                <a:srgbClr val="434343"/>
              </a:buClr>
              <a:buSzPts val="2400"/>
              <a:buNone/>
              <a:defRPr>
                <a:solidFill>
                  <a:srgbClr val="434343"/>
                </a:solidFill>
              </a:defRPr>
            </a:lvl2pPr>
            <a:lvl3pPr lvl="2" algn="l">
              <a:lnSpc>
                <a:spcPct val="100000"/>
              </a:lnSpc>
              <a:spcBef>
                <a:spcPts val="0"/>
              </a:spcBef>
              <a:spcAft>
                <a:spcPts val="0"/>
              </a:spcAft>
              <a:buClr>
                <a:srgbClr val="434343"/>
              </a:buClr>
              <a:buSzPts val="2400"/>
              <a:buNone/>
              <a:defRPr>
                <a:solidFill>
                  <a:srgbClr val="434343"/>
                </a:solidFill>
              </a:defRPr>
            </a:lvl3pPr>
            <a:lvl4pPr lvl="3" algn="l">
              <a:lnSpc>
                <a:spcPct val="100000"/>
              </a:lnSpc>
              <a:spcBef>
                <a:spcPts val="0"/>
              </a:spcBef>
              <a:spcAft>
                <a:spcPts val="0"/>
              </a:spcAft>
              <a:buClr>
                <a:srgbClr val="434343"/>
              </a:buClr>
              <a:buSzPts val="2400"/>
              <a:buNone/>
              <a:defRPr>
                <a:solidFill>
                  <a:srgbClr val="434343"/>
                </a:solidFill>
              </a:defRPr>
            </a:lvl4pPr>
            <a:lvl5pPr lvl="4" algn="l">
              <a:lnSpc>
                <a:spcPct val="100000"/>
              </a:lnSpc>
              <a:spcBef>
                <a:spcPts val="0"/>
              </a:spcBef>
              <a:spcAft>
                <a:spcPts val="0"/>
              </a:spcAft>
              <a:buClr>
                <a:srgbClr val="434343"/>
              </a:buClr>
              <a:buSzPts val="2400"/>
              <a:buNone/>
              <a:defRPr>
                <a:solidFill>
                  <a:srgbClr val="434343"/>
                </a:solidFill>
              </a:defRPr>
            </a:lvl5pPr>
            <a:lvl6pPr lvl="5" algn="l">
              <a:lnSpc>
                <a:spcPct val="100000"/>
              </a:lnSpc>
              <a:spcBef>
                <a:spcPts val="0"/>
              </a:spcBef>
              <a:spcAft>
                <a:spcPts val="0"/>
              </a:spcAft>
              <a:buClr>
                <a:srgbClr val="434343"/>
              </a:buClr>
              <a:buSzPts val="2400"/>
              <a:buNone/>
              <a:defRPr>
                <a:solidFill>
                  <a:srgbClr val="434343"/>
                </a:solidFill>
              </a:defRPr>
            </a:lvl6pPr>
            <a:lvl7pPr lvl="6" algn="l">
              <a:lnSpc>
                <a:spcPct val="100000"/>
              </a:lnSpc>
              <a:spcBef>
                <a:spcPts val="0"/>
              </a:spcBef>
              <a:spcAft>
                <a:spcPts val="0"/>
              </a:spcAft>
              <a:buClr>
                <a:srgbClr val="434343"/>
              </a:buClr>
              <a:buSzPts val="2400"/>
              <a:buNone/>
              <a:defRPr>
                <a:solidFill>
                  <a:srgbClr val="434343"/>
                </a:solidFill>
              </a:defRPr>
            </a:lvl7pPr>
            <a:lvl8pPr lvl="7" algn="l">
              <a:lnSpc>
                <a:spcPct val="100000"/>
              </a:lnSpc>
              <a:spcBef>
                <a:spcPts val="0"/>
              </a:spcBef>
              <a:spcAft>
                <a:spcPts val="0"/>
              </a:spcAft>
              <a:buClr>
                <a:srgbClr val="434343"/>
              </a:buClr>
              <a:buSzPts val="2400"/>
              <a:buNone/>
              <a:defRPr>
                <a:solidFill>
                  <a:srgbClr val="434343"/>
                </a:solidFill>
              </a:defRPr>
            </a:lvl8pPr>
            <a:lvl9pPr lvl="8" algn="l">
              <a:lnSpc>
                <a:spcPct val="100000"/>
              </a:lnSpc>
              <a:spcBef>
                <a:spcPts val="0"/>
              </a:spcBef>
              <a:spcAft>
                <a:spcPts val="0"/>
              </a:spcAft>
              <a:buClr>
                <a:srgbClr val="434343"/>
              </a:buClr>
              <a:buSzPts val="2400"/>
              <a:buNone/>
              <a:defRPr>
                <a:solidFill>
                  <a:srgbClr val="434343"/>
                </a:solidFill>
              </a:defRPr>
            </a:lvl9pPr>
          </a:lstStyle>
          <a:p>
            <a:pPr algn="ctr"/>
            <a:r>
              <a:rPr lang="en" b="1" dirty="0">
                <a:solidFill>
                  <a:schemeClr val="bg1"/>
                </a:solidFill>
              </a:rPr>
              <a:t>Collaborative &amp; Welcoming Community</a:t>
            </a:r>
            <a:endParaRPr lang="en-US" b="1" dirty="0">
              <a:solidFill>
                <a:schemeClr val="bg1"/>
              </a:solidFill>
            </a:endParaRPr>
          </a:p>
        </p:txBody>
      </p:sp>
    </p:spTree>
    <p:extLst>
      <p:ext uri="{BB962C8B-B14F-4D97-AF65-F5344CB8AC3E}">
        <p14:creationId xmlns:p14="http://schemas.microsoft.com/office/powerpoint/2010/main" val="408296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7"/>
          <p:cNvSpPr txBox="1">
            <a:spLocks noGrp="1"/>
          </p:cNvSpPr>
          <p:nvPr>
            <p:ph type="title"/>
          </p:nvPr>
        </p:nvSpPr>
        <p:spPr>
          <a:xfrm>
            <a:off x="415600" y="866899"/>
            <a:ext cx="11360800" cy="997200"/>
          </a:xfrm>
          <a:prstGeom prst="rect">
            <a:avLst/>
          </a:prstGeom>
        </p:spPr>
        <p:txBody>
          <a:bodyPr spcFirstLastPara="1" vert="horz" wrap="square" lIns="121900" tIns="121900" rIns="121900" bIns="121900" rtlCol="0" anchor="t" anchorCtr="0">
            <a:noAutofit/>
          </a:bodyPr>
          <a:lstStyle/>
          <a:p>
            <a:r>
              <a:rPr lang="en" dirty="0"/>
              <a:t>Only RISC-V Members May Attend</a:t>
            </a:r>
            <a:endParaRPr dirty="0"/>
          </a:p>
        </p:txBody>
      </p:sp>
      <p:sp>
        <p:nvSpPr>
          <p:cNvPr id="284" name="Google Shape;284;p47"/>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indent="-431789">
              <a:buSzPts val="1500"/>
            </a:pPr>
            <a:r>
              <a:rPr lang="en" sz="2000"/>
              <a:t>Non-members are asked to please leave.</a:t>
            </a:r>
            <a:endParaRPr sz="2000"/>
          </a:p>
          <a:p>
            <a:pPr indent="-431789">
              <a:buSzPts val="1500"/>
            </a:pPr>
            <a:r>
              <a:rPr lang="en" sz="2000"/>
              <a:t>Members share IP protection by virtue of their common membership agreement. Non-members being present jeopardizes that protection</a:t>
            </a:r>
            <a:endParaRPr sz="2000"/>
          </a:p>
          <a:p>
            <a:pPr indent="-431789">
              <a:buSzPts val="1500"/>
            </a:pPr>
            <a:r>
              <a:rPr lang="en" sz="2000"/>
              <a:t>It is easy to become a member. Check out riscv.org/membership</a:t>
            </a:r>
            <a:endParaRPr sz="2000"/>
          </a:p>
          <a:p>
            <a:pPr indent="-431789">
              <a:buSzPts val="1500"/>
            </a:pPr>
            <a:r>
              <a:rPr lang="en" sz="2000"/>
              <a:t>If you need work done between non-members or or other orgs and RISC-V, please use a joint working group (JWG).</a:t>
            </a:r>
            <a:endParaRPr sz="2000"/>
          </a:p>
          <a:p>
            <a:pPr lvl="1" indent="-397923">
              <a:buSzPts val="1100"/>
            </a:pPr>
            <a:r>
              <a:rPr lang="en" sz="1467"/>
              <a:t>used to allow non-members in SIGs but the SIGs purpose has changed.</a:t>
            </a:r>
            <a:endParaRPr sz="1467"/>
          </a:p>
          <a:p>
            <a:pPr indent="-431789">
              <a:buSzPts val="1500"/>
            </a:pPr>
            <a:r>
              <a:rPr lang="en" sz="2000"/>
              <a:t>Please put your name and company (in parens after your name) as your zoom name. If you are an individual member just use the word “individual” instead of company name.</a:t>
            </a:r>
            <a:endParaRPr sz="2000"/>
          </a:p>
          <a:p>
            <a:pPr indent="-431789">
              <a:buSzPts val="1500"/>
            </a:pPr>
            <a:r>
              <a:rPr lang="en" sz="2000"/>
              <a:t>Non-member guests may present to the group but should only stay for the presentation.  Guests should leave for any follow on discussions.</a:t>
            </a:r>
            <a:endParaRPr sz="2000"/>
          </a:p>
        </p:txBody>
      </p:sp>
      <p:sp>
        <p:nvSpPr>
          <p:cNvPr id="4" name="Title 1">
            <a:extLst>
              <a:ext uri="{FF2B5EF4-FFF2-40B4-BE49-F238E27FC236}">
                <a16:creationId xmlns:a16="http://schemas.microsoft.com/office/drawing/2014/main" id="{FB09C8AB-F1E4-0D48-A71F-210262D62E58}"/>
              </a:ext>
            </a:extLst>
          </p:cNvPr>
          <p:cNvSpPr txBox="1">
            <a:spLocks/>
          </p:cNvSpPr>
          <p:nvPr/>
        </p:nvSpPr>
        <p:spPr>
          <a:xfrm>
            <a:off x="889660" y="1"/>
            <a:ext cx="10515600" cy="866898"/>
          </a:xfrm>
          <a:prstGeom prst="rect">
            <a:avLst/>
          </a:prstGeom>
          <a:solidFill>
            <a:schemeClr val="accent1"/>
          </a:solidFill>
          <a:ln>
            <a:noFill/>
          </a:ln>
        </p:spPr>
        <p:txBody>
          <a:bodyPr spcFirstLastPara="1" vert="horz" wrap="square" lIns="91425" tIns="91425" rIns="91425" bIns="91425" rtlCol="0" anchor="t" anchorCtr="0">
            <a:normAutofit/>
          </a:bodyPr>
          <a:lstStyle>
            <a:lvl1pPr lvl="0" algn="l" defTabSz="914400" rtl="0" eaLnBrk="1" latinLnBrk="0" hangingPunct="1">
              <a:lnSpc>
                <a:spcPct val="100000"/>
              </a:lnSpc>
              <a:spcBef>
                <a:spcPts val="0"/>
              </a:spcBef>
              <a:spcAft>
                <a:spcPts val="0"/>
              </a:spcAft>
              <a:buClr>
                <a:srgbClr val="434343"/>
              </a:buClr>
              <a:buSzPts val="4000"/>
              <a:buNone/>
              <a:defRPr sz="4400" kern="1200">
                <a:solidFill>
                  <a:srgbClr val="434343"/>
                </a:solidFill>
                <a:latin typeface="+mj-lt"/>
                <a:ea typeface="+mj-ea"/>
                <a:cs typeface="+mj-cs"/>
              </a:defRPr>
            </a:lvl1pPr>
            <a:lvl2pPr lvl="1" algn="l">
              <a:lnSpc>
                <a:spcPct val="100000"/>
              </a:lnSpc>
              <a:spcBef>
                <a:spcPts val="0"/>
              </a:spcBef>
              <a:spcAft>
                <a:spcPts val="0"/>
              </a:spcAft>
              <a:buClr>
                <a:srgbClr val="434343"/>
              </a:buClr>
              <a:buSzPts val="2400"/>
              <a:buNone/>
              <a:defRPr>
                <a:solidFill>
                  <a:srgbClr val="434343"/>
                </a:solidFill>
              </a:defRPr>
            </a:lvl2pPr>
            <a:lvl3pPr lvl="2" algn="l">
              <a:lnSpc>
                <a:spcPct val="100000"/>
              </a:lnSpc>
              <a:spcBef>
                <a:spcPts val="0"/>
              </a:spcBef>
              <a:spcAft>
                <a:spcPts val="0"/>
              </a:spcAft>
              <a:buClr>
                <a:srgbClr val="434343"/>
              </a:buClr>
              <a:buSzPts val="2400"/>
              <a:buNone/>
              <a:defRPr>
                <a:solidFill>
                  <a:srgbClr val="434343"/>
                </a:solidFill>
              </a:defRPr>
            </a:lvl3pPr>
            <a:lvl4pPr lvl="3" algn="l">
              <a:lnSpc>
                <a:spcPct val="100000"/>
              </a:lnSpc>
              <a:spcBef>
                <a:spcPts val="0"/>
              </a:spcBef>
              <a:spcAft>
                <a:spcPts val="0"/>
              </a:spcAft>
              <a:buClr>
                <a:srgbClr val="434343"/>
              </a:buClr>
              <a:buSzPts val="2400"/>
              <a:buNone/>
              <a:defRPr>
                <a:solidFill>
                  <a:srgbClr val="434343"/>
                </a:solidFill>
              </a:defRPr>
            </a:lvl4pPr>
            <a:lvl5pPr lvl="4" algn="l">
              <a:lnSpc>
                <a:spcPct val="100000"/>
              </a:lnSpc>
              <a:spcBef>
                <a:spcPts val="0"/>
              </a:spcBef>
              <a:spcAft>
                <a:spcPts val="0"/>
              </a:spcAft>
              <a:buClr>
                <a:srgbClr val="434343"/>
              </a:buClr>
              <a:buSzPts val="2400"/>
              <a:buNone/>
              <a:defRPr>
                <a:solidFill>
                  <a:srgbClr val="434343"/>
                </a:solidFill>
              </a:defRPr>
            </a:lvl5pPr>
            <a:lvl6pPr lvl="5" algn="l">
              <a:lnSpc>
                <a:spcPct val="100000"/>
              </a:lnSpc>
              <a:spcBef>
                <a:spcPts val="0"/>
              </a:spcBef>
              <a:spcAft>
                <a:spcPts val="0"/>
              </a:spcAft>
              <a:buClr>
                <a:srgbClr val="434343"/>
              </a:buClr>
              <a:buSzPts val="2400"/>
              <a:buNone/>
              <a:defRPr>
                <a:solidFill>
                  <a:srgbClr val="434343"/>
                </a:solidFill>
              </a:defRPr>
            </a:lvl6pPr>
            <a:lvl7pPr lvl="6" algn="l">
              <a:lnSpc>
                <a:spcPct val="100000"/>
              </a:lnSpc>
              <a:spcBef>
                <a:spcPts val="0"/>
              </a:spcBef>
              <a:spcAft>
                <a:spcPts val="0"/>
              </a:spcAft>
              <a:buClr>
                <a:srgbClr val="434343"/>
              </a:buClr>
              <a:buSzPts val="2400"/>
              <a:buNone/>
              <a:defRPr>
                <a:solidFill>
                  <a:srgbClr val="434343"/>
                </a:solidFill>
              </a:defRPr>
            </a:lvl7pPr>
            <a:lvl8pPr lvl="7" algn="l">
              <a:lnSpc>
                <a:spcPct val="100000"/>
              </a:lnSpc>
              <a:spcBef>
                <a:spcPts val="0"/>
              </a:spcBef>
              <a:spcAft>
                <a:spcPts val="0"/>
              </a:spcAft>
              <a:buClr>
                <a:srgbClr val="434343"/>
              </a:buClr>
              <a:buSzPts val="2400"/>
              <a:buNone/>
              <a:defRPr>
                <a:solidFill>
                  <a:srgbClr val="434343"/>
                </a:solidFill>
              </a:defRPr>
            </a:lvl8pPr>
            <a:lvl9pPr lvl="8" algn="l">
              <a:lnSpc>
                <a:spcPct val="100000"/>
              </a:lnSpc>
              <a:spcBef>
                <a:spcPts val="0"/>
              </a:spcBef>
              <a:spcAft>
                <a:spcPts val="0"/>
              </a:spcAft>
              <a:buClr>
                <a:srgbClr val="434343"/>
              </a:buClr>
              <a:buSzPts val="2400"/>
              <a:buNone/>
              <a:defRPr>
                <a:solidFill>
                  <a:srgbClr val="434343"/>
                </a:solidFill>
              </a:defRPr>
            </a:lvl9pPr>
          </a:lstStyle>
          <a:p>
            <a:pPr algn="ctr"/>
            <a:r>
              <a:rPr lang="en-GB" b="1" dirty="0">
                <a:solidFill>
                  <a:schemeClr val="bg1"/>
                </a:solidFill>
              </a:rPr>
              <a:t>RISC-V attendance </a:t>
            </a:r>
          </a:p>
        </p:txBody>
      </p:sp>
    </p:spTree>
    <p:extLst>
      <p:ext uri="{BB962C8B-B14F-4D97-AF65-F5344CB8AC3E}">
        <p14:creationId xmlns:p14="http://schemas.microsoft.com/office/powerpoint/2010/main" val="2482425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F9A77-73AE-4994-8A8A-58297B529AF2}"/>
              </a:ext>
            </a:extLst>
          </p:cNvPr>
          <p:cNvSpPr>
            <a:spLocks noGrp="1"/>
          </p:cNvSpPr>
          <p:nvPr>
            <p:ph type="title"/>
          </p:nvPr>
        </p:nvSpPr>
        <p:spPr>
          <a:xfrm>
            <a:off x="889660" y="1"/>
            <a:ext cx="10515600" cy="866898"/>
          </a:xfrm>
          <a:solidFill>
            <a:schemeClr val="accent1"/>
          </a:solidFill>
        </p:spPr>
        <p:txBody>
          <a:bodyPr>
            <a:normAutofit/>
          </a:bodyPr>
          <a:lstStyle/>
          <a:p>
            <a:pPr algn="ctr"/>
            <a:r>
              <a:rPr lang="en-GB" b="1" dirty="0">
                <a:solidFill>
                  <a:schemeClr val="bg1"/>
                </a:solidFill>
              </a:rPr>
              <a:t>SIG Charter</a:t>
            </a:r>
          </a:p>
        </p:txBody>
      </p:sp>
      <p:sp>
        <p:nvSpPr>
          <p:cNvPr id="3" name="Content Placeholder 2">
            <a:extLst>
              <a:ext uri="{FF2B5EF4-FFF2-40B4-BE49-F238E27FC236}">
                <a16:creationId xmlns:a16="http://schemas.microsoft.com/office/drawing/2014/main" id="{A606F2E3-61A0-451E-B552-D05036D30FB6}"/>
              </a:ext>
            </a:extLst>
          </p:cNvPr>
          <p:cNvSpPr>
            <a:spLocks noGrp="1"/>
          </p:cNvSpPr>
          <p:nvPr>
            <p:ph idx="1"/>
          </p:nvPr>
        </p:nvSpPr>
        <p:spPr>
          <a:xfrm>
            <a:off x="363682" y="1527463"/>
            <a:ext cx="11041578" cy="5170219"/>
          </a:xfrm>
        </p:spPr>
        <p:txBody>
          <a:bodyPr>
            <a:normAutofit/>
          </a:bodyPr>
          <a:lstStyle/>
          <a:p>
            <a:pPr marL="0" indent="0">
              <a:spcBef>
                <a:spcPts val="0"/>
              </a:spcBef>
              <a:buNone/>
            </a:pPr>
            <a:r>
              <a:rPr lang="en-US" sz="2400" dirty="0"/>
              <a:t>The Architectural Compatibility Test SIG is an umbrella group that will</a:t>
            </a:r>
            <a:br>
              <a:rPr lang="en-US" sz="2400" dirty="0"/>
            </a:br>
            <a:r>
              <a:rPr lang="en-US" sz="2400" dirty="0"/>
              <a:t>provide guidance, strategy and oversight for the development of tests </a:t>
            </a:r>
            <a:br>
              <a:rPr lang="en-US" sz="2400" dirty="0"/>
            </a:br>
            <a:r>
              <a:rPr lang="en-US" sz="2400" dirty="0"/>
              <a:t>used to help find incompatibilities with the RISC-V Architecture as a step in the Architectural Compatibility self-certification process</a:t>
            </a:r>
          </a:p>
          <a:p>
            <a:pPr marL="0" indent="0">
              <a:spcBef>
                <a:spcPts val="0"/>
              </a:spcBef>
              <a:buNone/>
            </a:pPr>
            <a:r>
              <a:rPr lang="en-US" sz="2400" dirty="0"/>
              <a:t>The group will:</a:t>
            </a:r>
          </a:p>
          <a:p>
            <a:pPr>
              <a:spcBef>
                <a:spcPts val="0"/>
              </a:spcBef>
            </a:pPr>
            <a:r>
              <a:rPr lang="en-US" sz="2400" dirty="0"/>
              <a:t>Guide Development of:</a:t>
            </a:r>
          </a:p>
          <a:p>
            <a:pPr lvl="1">
              <a:spcBef>
                <a:spcPts val="0"/>
              </a:spcBef>
            </a:pPr>
            <a:r>
              <a:rPr lang="en-US" sz="2000" dirty="0"/>
              <a:t>Architectural tests for RISC-V implementations covering ratified and in-flight specifications for</a:t>
            </a:r>
          </a:p>
          <a:p>
            <a:pPr lvl="2">
              <a:spcBef>
                <a:spcPts val="0"/>
              </a:spcBef>
            </a:pPr>
            <a:r>
              <a:rPr lang="en-US" sz="1600" dirty="0"/>
              <a:t>Architectural versions,	standard extensions,         and	implementation options.</a:t>
            </a:r>
          </a:p>
          <a:p>
            <a:pPr lvl="1">
              <a:spcBef>
                <a:spcPts val="0"/>
              </a:spcBef>
            </a:pPr>
            <a:r>
              <a:rPr lang="en-US" sz="2000" dirty="0"/>
              <a:t>Tools and infrastructure to help identify architectural incompatibilities in implementations</a:t>
            </a:r>
          </a:p>
          <a:p>
            <a:pPr>
              <a:spcBef>
                <a:spcPts val="0"/>
              </a:spcBef>
            </a:pPr>
            <a:r>
              <a:rPr lang="en-US" sz="2400" dirty="0"/>
              <a:t>Work with TSC and Chairs for resources to get the above work done.</a:t>
            </a:r>
          </a:p>
          <a:p>
            <a:pPr>
              <a:spcBef>
                <a:spcPts val="0"/>
              </a:spcBef>
            </a:pPr>
            <a:r>
              <a:rPr lang="en-US" sz="2400" dirty="0"/>
              <a:t>Mentor or arrange for mentoring for the resources to get the above work done</a:t>
            </a:r>
          </a:p>
          <a:p>
            <a:pPr>
              <a:spcBef>
                <a:spcPts val="0"/>
              </a:spcBef>
            </a:pPr>
            <a:endParaRPr lang="en-US" sz="2400" i="1" dirty="0"/>
          </a:p>
        </p:txBody>
      </p:sp>
    </p:spTree>
    <p:extLst>
      <p:ext uri="{BB962C8B-B14F-4D97-AF65-F5344CB8AC3E}">
        <p14:creationId xmlns:p14="http://schemas.microsoft.com/office/powerpoint/2010/main" val="4062959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833AA-D14E-446F-B46E-1318F3A8B47C}"/>
              </a:ext>
            </a:extLst>
          </p:cNvPr>
          <p:cNvSpPr>
            <a:spLocks noGrp="1"/>
          </p:cNvSpPr>
          <p:nvPr>
            <p:ph type="title"/>
          </p:nvPr>
        </p:nvSpPr>
        <p:spPr>
          <a:xfrm>
            <a:off x="838200" y="1"/>
            <a:ext cx="10515600" cy="736269"/>
          </a:xfrm>
          <a:solidFill>
            <a:schemeClr val="accent1"/>
          </a:solidFill>
        </p:spPr>
        <p:txBody>
          <a:bodyPr/>
          <a:lstStyle/>
          <a:p>
            <a:pPr algn="ctr"/>
            <a:r>
              <a:rPr lang="en-GB" b="1" dirty="0" err="1">
                <a:solidFill>
                  <a:schemeClr val="bg1"/>
                </a:solidFill>
              </a:rPr>
              <a:t>Adminstrative</a:t>
            </a:r>
            <a:r>
              <a:rPr lang="en-GB" b="1" dirty="0">
                <a:solidFill>
                  <a:schemeClr val="bg1"/>
                </a:solidFill>
              </a:rPr>
              <a:t> Pointers</a:t>
            </a:r>
          </a:p>
        </p:txBody>
      </p:sp>
      <p:sp>
        <p:nvSpPr>
          <p:cNvPr id="3" name="Content Placeholder 2">
            <a:extLst>
              <a:ext uri="{FF2B5EF4-FFF2-40B4-BE49-F238E27FC236}">
                <a16:creationId xmlns:a16="http://schemas.microsoft.com/office/drawing/2014/main" id="{6377CA82-E688-4BD3-9E72-B6FC9C9CE8C6}"/>
              </a:ext>
            </a:extLst>
          </p:cNvPr>
          <p:cNvSpPr>
            <a:spLocks noGrp="1"/>
          </p:cNvSpPr>
          <p:nvPr>
            <p:ph idx="1"/>
          </p:nvPr>
        </p:nvSpPr>
        <p:spPr>
          <a:xfrm>
            <a:off x="205483" y="890648"/>
            <a:ext cx="11907748" cy="5967352"/>
          </a:xfrm>
        </p:spPr>
        <p:txBody>
          <a:bodyPr>
            <a:normAutofit fontScale="62500" lnSpcReduction="20000"/>
          </a:bodyPr>
          <a:lstStyle/>
          <a:p>
            <a:r>
              <a:rPr lang="en-GB" sz="2600" dirty="0"/>
              <a:t>Chair –      Allen Baum       </a:t>
            </a:r>
            <a:r>
              <a:rPr lang="en-GB" sz="2600" u="sng" dirty="0">
                <a:hlinkClick r:id="rId3"/>
              </a:rPr>
              <a:t>allen.baum@esperantotech.com</a:t>
            </a:r>
            <a:r>
              <a:rPr lang="en-GB" sz="2600" dirty="0"/>
              <a:t>	Co-chair –  Neel Gala </a:t>
            </a:r>
            <a:endParaRPr lang="en-GB" u="sng" dirty="0"/>
          </a:p>
          <a:p>
            <a:r>
              <a:rPr lang="en-US" sz="2600" dirty="0"/>
              <a:t>SIG Email </a:t>
            </a:r>
            <a:r>
              <a:rPr lang="en-US" dirty="0"/>
              <a:t>	          </a:t>
            </a:r>
            <a:r>
              <a:rPr lang="en-US" sz="2600" dirty="0">
                <a:hlinkClick r:id="rId4"/>
              </a:rPr>
              <a:t>sig-arch-test@lists.riscv.org</a:t>
            </a:r>
            <a:r>
              <a:rPr lang="en-US" sz="2600" dirty="0"/>
              <a:t>.       </a:t>
            </a:r>
            <a:r>
              <a:rPr lang="en-US" dirty="0"/>
              <a:t>Notetakers:  please send emails to </a:t>
            </a:r>
            <a:r>
              <a:rPr lang="en-US" dirty="0" err="1"/>
              <a:t>allen.baum@esperantotech.com</a:t>
            </a:r>
            <a:endParaRPr lang="en-US" dirty="0"/>
          </a:p>
          <a:p>
            <a:r>
              <a:rPr lang="en-US" sz="2600" dirty="0"/>
              <a:t>Meetings -</a:t>
            </a:r>
            <a:r>
              <a:rPr lang="en-GB" sz="2600" dirty="0"/>
              <a:t>Bi-monthly at 8am Pacific time on 2</a:t>
            </a:r>
            <a:r>
              <a:rPr lang="en-GB" sz="2600" baseline="30000" dirty="0"/>
              <a:t>nd/</a:t>
            </a:r>
            <a:r>
              <a:rPr lang="en-GB" sz="2600" dirty="0"/>
              <a:t>4</a:t>
            </a:r>
            <a:r>
              <a:rPr lang="en-GB" sz="2600" baseline="30000" dirty="0"/>
              <a:t>th</a:t>
            </a:r>
            <a:r>
              <a:rPr lang="en-GB" sz="2600" dirty="0"/>
              <a:t> Thursdays. </a:t>
            </a:r>
          </a:p>
          <a:p>
            <a:pPr lvl="1"/>
            <a:r>
              <a:rPr lang="en-US" dirty="0"/>
              <a:t>See  </a:t>
            </a:r>
            <a:r>
              <a:rPr lang="en-US" dirty="0">
                <a:hlinkClick r:id="rId5"/>
              </a:rPr>
              <a:t>https://docs.google.com/spreadsheets/d/1L15_gHl5b2ApkcHVtpZyl4s_A7sgSrNN</a:t>
            </a:r>
            <a:r>
              <a:rPr lang="en-US" dirty="0"/>
              <a:t>      zoom link</a:t>
            </a:r>
            <a:endParaRPr lang="en-GB" dirty="0"/>
          </a:p>
          <a:p>
            <a:r>
              <a:rPr lang="en-GB" sz="2600" dirty="0"/>
              <a:t>Documents, calendar, roster, etc. in </a:t>
            </a:r>
            <a:r>
              <a:rPr lang="en-GB" dirty="0"/>
              <a:t>	</a:t>
            </a:r>
          </a:p>
          <a:p>
            <a:pPr lvl="1"/>
            <a:r>
              <a:rPr lang="en-GB" u="sng" dirty="0">
                <a:solidFill>
                  <a:schemeClr val="accent1"/>
                </a:solidFill>
                <a:hlinkClick r:id="rId6"/>
              </a:rPr>
              <a:t>https://sites.google.com/a/riscv.org/risc-v-staff/home/tech-groups-cal</a:t>
            </a:r>
            <a:endParaRPr lang="en-GB" u="sng" dirty="0">
              <a:solidFill>
                <a:schemeClr val="accent1"/>
              </a:solidFill>
            </a:endParaRPr>
          </a:p>
          <a:p>
            <a:pPr lvl="1"/>
            <a:r>
              <a:rPr lang="en-US" dirty="0">
                <a:hlinkClick r:id="rId7"/>
              </a:rPr>
              <a:t>https://drive.google.com/drive/folders/1DemKMAD3D0Ka1MeESRoVCJipSrwiUlEs</a:t>
            </a:r>
            <a:r>
              <a:rPr lang="en-US" dirty="0"/>
              <a:t> </a:t>
            </a:r>
            <a:br>
              <a:rPr lang="en-US" dirty="0"/>
            </a:br>
            <a:r>
              <a:rPr lang="en-US" sz="4500" dirty="0"/>
              <a:t>  </a:t>
            </a:r>
            <a:r>
              <a:rPr lang="en-US" dirty="0"/>
              <a:t>lifecycle in ”policies/supporting docs” folder, gaps in “planning” folder, arch-test specific in “information-&gt;content-&gt;arch-test”)</a:t>
            </a:r>
            <a:endParaRPr lang="en-GB" dirty="0"/>
          </a:p>
          <a:p>
            <a:r>
              <a:rPr lang="en-GB" sz="2600" dirty="0"/>
              <a:t>Git repositories		         </a:t>
            </a:r>
            <a:r>
              <a:rPr lang="en-GB" sz="2600" dirty="0">
                <a:sym typeface="Wingdings" pitchFamily="2" charset="2"/>
              </a:rPr>
              <a:t></a:t>
            </a:r>
            <a:r>
              <a:rPr lang="en-GB" sz="2600" dirty="0"/>
              <a:t>docs		</a:t>
            </a:r>
            <a:r>
              <a:rPr lang="en-GB" sz="2600" dirty="0" err="1"/>
              <a:t>riscv</a:t>
            </a:r>
            <a:r>
              <a:rPr lang="en-GB" sz="2600" dirty="0"/>
              <a:t>		</a:t>
            </a:r>
            <a:r>
              <a:rPr lang="en-GB" sz="2600" dirty="0">
                <a:sym typeface="Wingdings" pitchFamily="2" charset="2"/>
              </a:rPr>
              <a:t> tools</a:t>
            </a:r>
            <a:endParaRPr lang="en-GB" sz="2600" dirty="0"/>
          </a:p>
          <a:p>
            <a:pPr lvl="1"/>
            <a:r>
              <a:rPr lang="en-GB" dirty="0">
                <a:hlinkClick r:id="rId8"/>
              </a:rPr>
              <a:t>https://github.com/</a:t>
            </a:r>
            <a:r>
              <a:rPr lang="en-GB" dirty="0">
                <a:hlinkClick r:id="rId9"/>
              </a:rPr>
              <a:t> riscv-non-isa </a:t>
            </a:r>
            <a:r>
              <a:rPr lang="en-GB" dirty="0">
                <a:hlinkClick r:id="rId10"/>
              </a:rPr>
              <a:t>/riscv-arch-test/tree/master/doc</a:t>
            </a:r>
            <a:r>
              <a:rPr lang="en-GB" dirty="0"/>
              <a:t>   tests		   </a:t>
            </a:r>
            <a:r>
              <a:rPr lang="en-GB" u="sng" dirty="0">
                <a:solidFill>
                  <a:schemeClr val="accent1"/>
                </a:solidFill>
                <a:hlinkClick r:id="rId9"/>
              </a:rPr>
              <a:t>h</a:t>
            </a:r>
            <a:r>
              <a:rPr lang="en-GB" dirty="0">
                <a:hlinkClick r:id="rId9"/>
              </a:rPr>
              <a:t>ttps://github.com/riscv-non-isa/riscv-arch-test</a:t>
            </a:r>
            <a:endParaRPr lang="en-GB" dirty="0"/>
          </a:p>
          <a:p>
            <a:pPr lvl="1"/>
            <a:r>
              <a:rPr lang="en-US" u="sng" dirty="0">
                <a:solidFill>
                  <a:schemeClr val="accent1"/>
                </a:solidFill>
                <a:hlinkClick r:id="rId11"/>
              </a:rPr>
              <a:t>https://github.com/</a:t>
            </a:r>
            <a:r>
              <a:rPr lang="en-US" dirty="0">
                <a:hlinkClick r:id="rId11"/>
              </a:rPr>
              <a:t>riscv-software-src</a:t>
            </a:r>
            <a:r>
              <a:rPr lang="en-US" u="sng" dirty="0">
                <a:solidFill>
                  <a:schemeClr val="accent1"/>
                </a:solidFill>
                <a:hlinkClick r:id="rId11"/>
              </a:rPr>
              <a:t>/riscof/tree/master/docs</a:t>
            </a:r>
            <a:r>
              <a:rPr lang="en-US" dirty="0"/>
              <a:t>         </a:t>
            </a:r>
            <a:r>
              <a:rPr lang="en-US" dirty="0" err="1"/>
              <a:t>riscof</a:t>
            </a:r>
            <a:r>
              <a:rPr lang="en-US" dirty="0">
                <a:sym typeface="Wingdings" pitchFamily="2" charset="2"/>
              </a:rPr>
              <a:t>		   </a:t>
            </a:r>
            <a:r>
              <a:rPr lang="en-US" u="sng" dirty="0">
                <a:solidFill>
                  <a:schemeClr val="accent1"/>
                </a:solidFill>
              </a:rPr>
              <a:t>https://</a:t>
            </a:r>
            <a:r>
              <a:rPr lang="en-US" u="sng" dirty="0" err="1">
                <a:solidFill>
                  <a:schemeClr val="accent1"/>
                </a:solidFill>
              </a:rPr>
              <a:t>github.com</a:t>
            </a:r>
            <a:r>
              <a:rPr lang="en-US" u="sng" dirty="0">
                <a:solidFill>
                  <a:schemeClr val="accent1"/>
                </a:solidFill>
              </a:rPr>
              <a:t>/</a:t>
            </a:r>
            <a:r>
              <a:rPr lang="en-US" dirty="0">
                <a:hlinkClick r:id="rId12"/>
              </a:rPr>
              <a:t>riscv-software-src </a:t>
            </a:r>
            <a:r>
              <a:rPr lang="en-US" u="sng" dirty="0">
                <a:solidFill>
                  <a:schemeClr val="accent1"/>
                </a:solidFill>
              </a:rPr>
              <a:t>/</a:t>
            </a:r>
            <a:r>
              <a:rPr lang="en-US" u="sng" dirty="0" err="1">
                <a:solidFill>
                  <a:schemeClr val="accent1"/>
                </a:solidFill>
              </a:rPr>
              <a:t>riscof</a:t>
            </a:r>
            <a:r>
              <a:rPr lang="en-US" u="sng" dirty="0">
                <a:solidFill>
                  <a:schemeClr val="accent1"/>
                </a:solidFill>
              </a:rPr>
              <a:t> </a:t>
            </a:r>
          </a:p>
          <a:p>
            <a:pPr lvl="1"/>
            <a:r>
              <a:rPr lang="en-US" dirty="0">
                <a:solidFill>
                  <a:schemeClr val="accent1"/>
                </a:solidFill>
              </a:rPr>
              <a:t>https://</a:t>
            </a:r>
            <a:r>
              <a:rPr lang="en-US" dirty="0" err="1">
                <a:solidFill>
                  <a:schemeClr val="accent1"/>
                </a:solidFill>
              </a:rPr>
              <a:t>github.com</a:t>
            </a:r>
            <a:r>
              <a:rPr lang="en-US" dirty="0">
                <a:solidFill>
                  <a:schemeClr val="accent1"/>
                </a:solidFill>
              </a:rPr>
              <a:t>/</a:t>
            </a:r>
            <a:r>
              <a:rPr lang="en-US" dirty="0" err="1">
                <a:solidFill>
                  <a:schemeClr val="accent1"/>
                </a:solidFill>
              </a:rPr>
              <a:t>riscv</a:t>
            </a:r>
            <a:r>
              <a:rPr lang="en-US" dirty="0">
                <a:solidFill>
                  <a:schemeClr val="accent1"/>
                </a:solidFill>
              </a:rPr>
              <a:t>-software-</a:t>
            </a:r>
            <a:r>
              <a:rPr lang="en-US" dirty="0" err="1">
                <a:solidFill>
                  <a:schemeClr val="accent1"/>
                </a:solidFill>
              </a:rPr>
              <a:t>src</a:t>
            </a:r>
            <a:r>
              <a:rPr lang="en-US" dirty="0">
                <a:solidFill>
                  <a:schemeClr val="accent1"/>
                </a:solidFill>
              </a:rPr>
              <a:t>/</a:t>
            </a:r>
            <a:r>
              <a:rPr lang="en-US" dirty="0" err="1">
                <a:solidFill>
                  <a:schemeClr val="accent1"/>
                </a:solidFill>
              </a:rPr>
              <a:t>riscv-ctg</a:t>
            </a:r>
            <a:r>
              <a:rPr lang="en-US" dirty="0">
                <a:solidFill>
                  <a:schemeClr val="accent1"/>
                </a:solidFill>
              </a:rPr>
              <a:t>/tree/master/docs    </a:t>
            </a:r>
            <a:r>
              <a:rPr lang="en-US" dirty="0"/>
              <a:t>Test Gen.</a:t>
            </a:r>
            <a:r>
              <a:rPr lang="en-US" dirty="0">
                <a:sym typeface="Wingdings" pitchFamily="2" charset="2"/>
              </a:rPr>
              <a:t> 	   </a:t>
            </a:r>
            <a:r>
              <a:rPr lang="en-US" u="sng" dirty="0">
                <a:solidFill>
                  <a:schemeClr val="accent1"/>
                </a:solidFill>
              </a:rPr>
              <a:t>https://</a:t>
            </a:r>
            <a:r>
              <a:rPr lang="en-US" u="sng" dirty="0" err="1">
                <a:solidFill>
                  <a:schemeClr val="accent1"/>
                </a:solidFill>
              </a:rPr>
              <a:t>github.com</a:t>
            </a:r>
            <a:r>
              <a:rPr lang="en-US" u="sng" dirty="0">
                <a:solidFill>
                  <a:schemeClr val="accent1"/>
                </a:solidFill>
              </a:rPr>
              <a:t>/</a:t>
            </a:r>
            <a:r>
              <a:rPr lang="en-US" dirty="0">
                <a:hlinkClick r:id="rId12"/>
              </a:rPr>
              <a:t>riscv-software-src </a:t>
            </a:r>
            <a:r>
              <a:rPr lang="en-US" u="sng" dirty="0">
                <a:solidFill>
                  <a:schemeClr val="accent1"/>
                </a:solidFill>
              </a:rPr>
              <a:t>/</a:t>
            </a:r>
            <a:r>
              <a:rPr lang="en-US" u="sng" dirty="0" err="1">
                <a:solidFill>
                  <a:schemeClr val="accent1"/>
                </a:solidFill>
              </a:rPr>
              <a:t>riscv-ctg</a:t>
            </a:r>
            <a:endParaRPr lang="en-US" u="sng" dirty="0">
              <a:solidFill>
                <a:schemeClr val="accent1"/>
              </a:solidFill>
            </a:endParaRPr>
          </a:p>
          <a:p>
            <a:pPr lvl="1"/>
            <a:r>
              <a:rPr lang="en-US" dirty="0">
                <a:solidFill>
                  <a:schemeClr val="accent1"/>
                </a:solidFill>
              </a:rPr>
              <a:t>https://</a:t>
            </a:r>
            <a:r>
              <a:rPr lang="en-US" dirty="0" err="1">
                <a:solidFill>
                  <a:schemeClr val="accent1"/>
                </a:solidFill>
              </a:rPr>
              <a:t>github.com</a:t>
            </a:r>
            <a:r>
              <a:rPr lang="en-US" dirty="0">
                <a:solidFill>
                  <a:schemeClr val="accent1"/>
                </a:solidFill>
              </a:rPr>
              <a:t>/</a:t>
            </a:r>
            <a:r>
              <a:rPr lang="en-US" dirty="0" err="1">
                <a:solidFill>
                  <a:schemeClr val="accent1"/>
                </a:solidFill>
              </a:rPr>
              <a:t>riscv</a:t>
            </a:r>
            <a:r>
              <a:rPr lang="en-US" dirty="0">
                <a:solidFill>
                  <a:schemeClr val="accent1"/>
                </a:solidFill>
              </a:rPr>
              <a:t>-software-</a:t>
            </a:r>
            <a:r>
              <a:rPr lang="en-US" dirty="0" err="1">
                <a:solidFill>
                  <a:schemeClr val="accent1"/>
                </a:solidFill>
              </a:rPr>
              <a:t>src</a:t>
            </a:r>
            <a:r>
              <a:rPr lang="en-US" dirty="0">
                <a:solidFill>
                  <a:schemeClr val="accent1"/>
                </a:solidFill>
              </a:rPr>
              <a:t>/</a:t>
            </a:r>
            <a:r>
              <a:rPr lang="en-US" dirty="0" err="1">
                <a:solidFill>
                  <a:schemeClr val="accent1"/>
                </a:solidFill>
              </a:rPr>
              <a:t>riscv-isac</a:t>
            </a:r>
            <a:r>
              <a:rPr lang="en-US" dirty="0">
                <a:solidFill>
                  <a:schemeClr val="accent1"/>
                </a:solidFill>
              </a:rPr>
              <a:t>/tree/master/docs </a:t>
            </a:r>
            <a:r>
              <a:rPr lang="en-GB" dirty="0"/>
              <a:t>YAML, WARL config   </a:t>
            </a:r>
            <a:r>
              <a:rPr lang="en-GB" dirty="0">
                <a:hlinkClick r:id="rId13"/>
              </a:rPr>
              <a:t>https://github.com/</a:t>
            </a:r>
            <a:r>
              <a:rPr lang="en-US" dirty="0">
                <a:hlinkClick r:id="rId12"/>
              </a:rPr>
              <a:t>riscv-software-src </a:t>
            </a:r>
            <a:r>
              <a:rPr lang="en-GB" dirty="0">
                <a:hlinkClick r:id="rId13"/>
              </a:rPr>
              <a:t>/riscv-config/</a:t>
            </a:r>
            <a:endParaRPr lang="en-GB" dirty="0"/>
          </a:p>
          <a:p>
            <a:pPr lvl="1"/>
            <a:r>
              <a:rPr lang="en-GB" dirty="0">
                <a:hlinkClick r:id="rId14"/>
              </a:rPr>
              <a:t>https://github.com/riscv/sail-riscv/tree/master/doc</a:t>
            </a:r>
            <a:r>
              <a:rPr lang="en-GB" dirty="0"/>
              <a:t>	         Sail formal model	   </a:t>
            </a:r>
            <a:r>
              <a:rPr lang="en-GB" dirty="0">
                <a:hlinkClick r:id="rId15"/>
              </a:rPr>
              <a:t>https://github.com/riscv/sail-riscv/</a:t>
            </a:r>
            <a:endParaRPr lang="en-GB" dirty="0"/>
          </a:p>
          <a:p>
            <a:pPr lvl="1"/>
            <a:r>
              <a:rPr lang="en-GB" dirty="0">
                <a:solidFill>
                  <a:schemeClr val="accent1"/>
                </a:solidFill>
                <a:hlinkClick r:id="rId8">
                  <a:extLst>
                    <a:ext uri="{A12FA001-AC4F-418D-AE19-62706E023703}">
                      <ahyp:hlinkClr xmlns:ahyp="http://schemas.microsoft.com/office/drawing/2018/hyperlinkcolor" val="tx"/>
                    </a:ext>
                  </a:extLst>
                </a:hlinkClick>
              </a:rPr>
              <a:t>https://github.</a:t>
            </a:r>
            <a:r>
              <a:rPr lang="en-GB" u="sng" dirty="0">
                <a:solidFill>
                  <a:schemeClr val="accent1"/>
                </a:solidFill>
                <a:hlinkClick r:id="rId8">
                  <a:extLst>
                    <a:ext uri="{A12FA001-AC4F-418D-AE19-62706E023703}">
                      <ahyp:hlinkClr xmlns:ahyp="http://schemas.microsoft.com/office/drawing/2018/hyperlinkcolor" val="tx"/>
                    </a:ext>
                  </a:extLst>
                </a:hlinkClick>
              </a:rPr>
              <a:t>com</a:t>
            </a:r>
            <a:r>
              <a:rPr lang="en-GB" u="sng" dirty="0">
                <a:solidFill>
                  <a:schemeClr val="accent1"/>
                </a:solidFill>
              </a:rPr>
              <a:t>/</a:t>
            </a:r>
            <a:r>
              <a:rPr lang="en-GB" u="sng" dirty="0" err="1">
                <a:solidFill>
                  <a:schemeClr val="accent1"/>
                </a:solidFill>
              </a:rPr>
              <a:t>riscv</a:t>
            </a:r>
            <a:r>
              <a:rPr lang="en-GB" u="sng" dirty="0">
                <a:solidFill>
                  <a:schemeClr val="accent1"/>
                </a:solidFill>
              </a:rPr>
              <a:t>-admin/architecture-test </a:t>
            </a:r>
            <a:r>
              <a:rPr lang="en-GB" dirty="0"/>
              <a:t>	 	          </a:t>
            </a:r>
            <a:r>
              <a:rPr lang="en-GB" dirty="0">
                <a:solidFill>
                  <a:srgbClr val="FF0000"/>
                </a:solidFill>
              </a:rPr>
              <a:t>minutes, charter</a:t>
            </a:r>
          </a:p>
          <a:p>
            <a:r>
              <a:rPr lang="en-GB" dirty="0"/>
              <a:t>JIRA: </a:t>
            </a:r>
            <a:r>
              <a:rPr lang="en-US" sz="2400" dirty="0">
                <a:hlinkClick r:id="rId16"/>
              </a:rPr>
              <a:t>https://jira.riscv.org/projects/CSC/issues/CSC-1?filter=allopenissues</a:t>
            </a:r>
            <a:endParaRPr lang="en-US" sz="2400" dirty="0"/>
          </a:p>
          <a:p>
            <a:r>
              <a:rPr lang="en-US" sz="2400" dirty="0"/>
              <a:t>Sail annotated ISA spec: in </a:t>
            </a:r>
            <a:r>
              <a:rPr lang="en-US" sz="2400" dirty="0">
                <a:hlinkClick r:id="rId17"/>
              </a:rPr>
              <a:t>https://github.com/rems-project/riscv-isa-manual/blob/sail/</a:t>
            </a:r>
            <a:endParaRPr lang="en-US" sz="2400" dirty="0"/>
          </a:p>
          <a:p>
            <a:pPr lvl="1"/>
            <a:r>
              <a:rPr lang="en-US" dirty="0">
                <a:hlinkClick r:id="rId17"/>
              </a:rPr>
              <a:t>README.SAIL</a:t>
            </a:r>
            <a:r>
              <a:rPr lang="en-US" dirty="0"/>
              <a:t>		            </a:t>
            </a:r>
            <a:r>
              <a:rPr lang="en-US" dirty="0">
                <a:sym typeface="Wingdings" pitchFamily="2" charset="2"/>
              </a:rPr>
              <a:t></a:t>
            </a:r>
            <a:r>
              <a:rPr lang="en-US" dirty="0"/>
              <a:t>how to annotate               annotated </a:t>
            </a:r>
            <a:r>
              <a:rPr lang="en-US" dirty="0" err="1"/>
              <a:t>unpriv</a:t>
            </a:r>
            <a:r>
              <a:rPr lang="en-US" dirty="0"/>
              <a:t> spec</a:t>
            </a:r>
            <a:r>
              <a:rPr lang="en-US" dirty="0">
                <a:sym typeface="Wingdings" pitchFamily="2" charset="2"/>
              </a:rPr>
              <a:t>	</a:t>
            </a:r>
            <a:r>
              <a:rPr lang="en-US" dirty="0">
                <a:hlinkClick r:id="rId18"/>
              </a:rPr>
              <a:t>release/riscv-spec-sail-draft.pdf</a:t>
            </a:r>
            <a:r>
              <a:rPr lang="en-US" dirty="0"/>
              <a:t>		</a:t>
            </a:r>
          </a:p>
          <a:p>
            <a:pPr lvl="1"/>
            <a:r>
              <a:rPr lang="en-US" dirty="0">
                <a:hlinkClick r:id="rId18"/>
              </a:rPr>
              <a:t>release/riscv-spec-sail-draft.pdf</a:t>
            </a:r>
            <a:r>
              <a:rPr lang="en-US" dirty="0"/>
              <a:t>   </a:t>
            </a:r>
            <a:r>
              <a:rPr lang="en-US" dirty="0">
                <a:sym typeface="Wingdings" pitchFamily="2" charset="2"/>
              </a:rPr>
              <a:t></a:t>
            </a:r>
            <a:r>
              <a:rPr lang="en-US" dirty="0"/>
              <a:t> annotated source            annotated      </a:t>
            </a:r>
            <a:r>
              <a:rPr lang="en-US" dirty="0" err="1"/>
              <a:t>priv</a:t>
            </a:r>
            <a:r>
              <a:rPr lang="en-US" dirty="0"/>
              <a:t> spec</a:t>
            </a:r>
            <a:r>
              <a:rPr lang="en-US" dirty="0">
                <a:sym typeface="Wingdings" pitchFamily="2" charset="2"/>
              </a:rPr>
              <a:t></a:t>
            </a:r>
            <a:r>
              <a:rPr lang="en-US" dirty="0"/>
              <a:t>	</a:t>
            </a:r>
            <a:r>
              <a:rPr lang="en-US" dirty="0">
                <a:hlinkClick r:id="rId19"/>
              </a:rPr>
              <a:t>release/riscv-privileged-sail-draft.pdf</a:t>
            </a:r>
            <a:r>
              <a:rPr lang="en-US" dirty="0"/>
              <a:t>	</a:t>
            </a:r>
          </a:p>
          <a:p>
            <a:pPr lvl="1"/>
            <a:r>
              <a:rPr lang="en-US" dirty="0">
                <a:hlinkClick r:id="rId20"/>
              </a:rPr>
              <a:t>https://us02web.zoom.us/rec/share/-XIYazzhIBbQoiZdarCfebdjxjDWiVhf-LxnuVrliN4Bc30yf17ztKkKDU4Og54b.fArPPqnuR-NiXpQU</a:t>
            </a:r>
            <a:r>
              <a:rPr lang="en-US" dirty="0"/>
              <a:t>   </a:t>
            </a:r>
          </a:p>
          <a:p>
            <a:pPr marL="457200" lvl="1" indent="0">
              <a:buNone/>
            </a:pPr>
            <a:r>
              <a:rPr lang="en-US" dirty="0"/>
              <a:t>	Tutorial Passcode: tHAR#5$V</a:t>
            </a:r>
            <a:endParaRPr lang="en-US" sz="2400" dirty="0"/>
          </a:p>
          <a:p>
            <a:pPr marL="457200" lvl="1" indent="0">
              <a:buNone/>
            </a:pPr>
            <a:endParaRPr lang="en-GB" dirty="0"/>
          </a:p>
        </p:txBody>
      </p:sp>
      <p:sp>
        <p:nvSpPr>
          <p:cNvPr id="7" name="Frame 5">
            <a:extLst>
              <a:ext uri="{FF2B5EF4-FFF2-40B4-BE49-F238E27FC236}">
                <a16:creationId xmlns:a16="http://schemas.microsoft.com/office/drawing/2014/main" id="{84AD6BFA-0654-5A4F-B5D0-56E47540B637}"/>
              </a:ext>
            </a:extLst>
          </p:cNvPr>
          <p:cNvSpPr/>
          <p:nvPr/>
        </p:nvSpPr>
        <p:spPr>
          <a:xfrm>
            <a:off x="6109855" y="3308765"/>
            <a:ext cx="1496290" cy="1429489"/>
          </a:xfrm>
          <a:custGeom>
            <a:avLst/>
            <a:gdLst>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3401724 w 3595255"/>
              <a:gd name="connsiteY8" fmla="*/ 193531 h 1548245"/>
              <a:gd name="connsiteX9" fmla="*/ 193531 w 3595255"/>
              <a:gd name="connsiteY9"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193531 w 3595255"/>
              <a:gd name="connsiteY8"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193531 w 3595255"/>
              <a:gd name="connsiteY7"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5255" h="1548245">
                <a:moveTo>
                  <a:pt x="0" y="0"/>
                </a:moveTo>
                <a:lnTo>
                  <a:pt x="3595255" y="0"/>
                </a:lnTo>
                <a:lnTo>
                  <a:pt x="3595255" y="1548245"/>
                </a:lnTo>
                <a:lnTo>
                  <a:pt x="0" y="1548245"/>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9" name="Group 8">
            <a:extLst>
              <a:ext uri="{FF2B5EF4-FFF2-40B4-BE49-F238E27FC236}">
                <a16:creationId xmlns:a16="http://schemas.microsoft.com/office/drawing/2014/main" id="{8EBBF402-20FB-1A4F-881F-97F59A64BFBD}"/>
              </a:ext>
            </a:extLst>
          </p:cNvPr>
          <p:cNvGrpSpPr/>
          <p:nvPr/>
        </p:nvGrpSpPr>
        <p:grpSpPr>
          <a:xfrm>
            <a:off x="942822" y="3308766"/>
            <a:ext cx="10723416" cy="1429490"/>
            <a:chOff x="955965" y="3332017"/>
            <a:chExt cx="10723416" cy="1709052"/>
          </a:xfrm>
        </p:grpSpPr>
        <p:sp>
          <p:nvSpPr>
            <p:cNvPr id="6" name="Frame 5">
              <a:extLst>
                <a:ext uri="{FF2B5EF4-FFF2-40B4-BE49-F238E27FC236}">
                  <a16:creationId xmlns:a16="http://schemas.microsoft.com/office/drawing/2014/main" id="{3385BFA0-490A-ED40-A35B-9B3ACE643D63}"/>
                </a:ext>
              </a:extLst>
            </p:cNvPr>
            <p:cNvSpPr/>
            <p:nvPr/>
          </p:nvSpPr>
          <p:spPr>
            <a:xfrm>
              <a:off x="7619288" y="3332017"/>
              <a:ext cx="4060093" cy="1709052"/>
            </a:xfrm>
            <a:custGeom>
              <a:avLst/>
              <a:gdLst>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3401724 w 3595255"/>
                <a:gd name="connsiteY8" fmla="*/ 193531 h 1548245"/>
                <a:gd name="connsiteX9" fmla="*/ 193531 w 3595255"/>
                <a:gd name="connsiteY9"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193531 w 3595255"/>
                <a:gd name="connsiteY8"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193531 w 3595255"/>
                <a:gd name="connsiteY7"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5255" h="1548245">
                  <a:moveTo>
                    <a:pt x="0" y="0"/>
                  </a:moveTo>
                  <a:lnTo>
                    <a:pt x="3595255" y="0"/>
                  </a:lnTo>
                  <a:lnTo>
                    <a:pt x="3595255" y="1548245"/>
                  </a:lnTo>
                  <a:lnTo>
                    <a:pt x="0" y="1548245"/>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Frame 5">
              <a:extLst>
                <a:ext uri="{FF2B5EF4-FFF2-40B4-BE49-F238E27FC236}">
                  <a16:creationId xmlns:a16="http://schemas.microsoft.com/office/drawing/2014/main" id="{15895C7C-91CE-0548-9F73-8A9D425BB48C}"/>
                </a:ext>
              </a:extLst>
            </p:cNvPr>
            <p:cNvSpPr/>
            <p:nvPr/>
          </p:nvSpPr>
          <p:spPr>
            <a:xfrm>
              <a:off x="955965" y="3332017"/>
              <a:ext cx="5167033" cy="1709050"/>
            </a:xfrm>
            <a:custGeom>
              <a:avLst/>
              <a:gdLst>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3401724 w 3595255"/>
                <a:gd name="connsiteY8" fmla="*/ 193531 h 1548245"/>
                <a:gd name="connsiteX9" fmla="*/ 193531 w 3595255"/>
                <a:gd name="connsiteY9"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193531 w 3595255"/>
                <a:gd name="connsiteY8"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193531 w 3595255"/>
                <a:gd name="connsiteY7"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5255" h="1548245">
                  <a:moveTo>
                    <a:pt x="0" y="0"/>
                  </a:moveTo>
                  <a:lnTo>
                    <a:pt x="3595255" y="0"/>
                  </a:lnTo>
                  <a:lnTo>
                    <a:pt x="3595255" y="1548245"/>
                  </a:lnTo>
                  <a:lnTo>
                    <a:pt x="0" y="1548245"/>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10" name="Group 9">
            <a:extLst>
              <a:ext uri="{FF2B5EF4-FFF2-40B4-BE49-F238E27FC236}">
                <a16:creationId xmlns:a16="http://schemas.microsoft.com/office/drawing/2014/main" id="{DC1A0F63-1361-A44B-ABDE-58D912A5FD3E}"/>
              </a:ext>
            </a:extLst>
          </p:cNvPr>
          <p:cNvGrpSpPr/>
          <p:nvPr/>
        </p:nvGrpSpPr>
        <p:grpSpPr>
          <a:xfrm>
            <a:off x="942822" y="5486401"/>
            <a:ext cx="10081931" cy="881742"/>
            <a:chOff x="955965" y="4162235"/>
            <a:chExt cx="10068788" cy="508599"/>
          </a:xfrm>
        </p:grpSpPr>
        <p:sp>
          <p:nvSpPr>
            <p:cNvPr id="11" name="Frame 5">
              <a:extLst>
                <a:ext uri="{FF2B5EF4-FFF2-40B4-BE49-F238E27FC236}">
                  <a16:creationId xmlns:a16="http://schemas.microsoft.com/office/drawing/2014/main" id="{3A026433-FE42-E243-89C1-38AD76BA6AC2}"/>
                </a:ext>
              </a:extLst>
            </p:cNvPr>
            <p:cNvSpPr/>
            <p:nvPr/>
          </p:nvSpPr>
          <p:spPr>
            <a:xfrm>
              <a:off x="5541818" y="4162235"/>
              <a:ext cx="5482935" cy="508599"/>
            </a:xfrm>
            <a:custGeom>
              <a:avLst/>
              <a:gdLst>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3401724 w 3595255"/>
                <a:gd name="connsiteY8" fmla="*/ 193531 h 1548245"/>
                <a:gd name="connsiteX9" fmla="*/ 193531 w 3595255"/>
                <a:gd name="connsiteY9"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193531 w 3595255"/>
                <a:gd name="connsiteY8"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193531 w 3595255"/>
                <a:gd name="connsiteY7"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5255" h="1548245">
                  <a:moveTo>
                    <a:pt x="0" y="0"/>
                  </a:moveTo>
                  <a:lnTo>
                    <a:pt x="3595255" y="0"/>
                  </a:lnTo>
                  <a:lnTo>
                    <a:pt x="3595255" y="1548245"/>
                  </a:lnTo>
                  <a:lnTo>
                    <a:pt x="0" y="1548245"/>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Frame 5">
              <a:extLst>
                <a:ext uri="{FF2B5EF4-FFF2-40B4-BE49-F238E27FC236}">
                  <a16:creationId xmlns:a16="http://schemas.microsoft.com/office/drawing/2014/main" id="{5519E871-586C-F24A-9608-DAFA945EF126}"/>
                </a:ext>
              </a:extLst>
            </p:cNvPr>
            <p:cNvSpPr/>
            <p:nvPr/>
          </p:nvSpPr>
          <p:spPr>
            <a:xfrm>
              <a:off x="955965" y="4162235"/>
              <a:ext cx="4585853" cy="508599"/>
            </a:xfrm>
            <a:custGeom>
              <a:avLst/>
              <a:gdLst>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3401724 w 3595255"/>
                <a:gd name="connsiteY8" fmla="*/ 193531 h 1548245"/>
                <a:gd name="connsiteX9" fmla="*/ 193531 w 3595255"/>
                <a:gd name="connsiteY9"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193531 w 3595255"/>
                <a:gd name="connsiteY8"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193531 w 3595255"/>
                <a:gd name="connsiteY7"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5255" h="1548245">
                  <a:moveTo>
                    <a:pt x="0" y="0"/>
                  </a:moveTo>
                  <a:lnTo>
                    <a:pt x="3595255" y="0"/>
                  </a:lnTo>
                  <a:lnTo>
                    <a:pt x="3595255" y="1548245"/>
                  </a:lnTo>
                  <a:lnTo>
                    <a:pt x="0" y="1548245"/>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4" name="Rectangle 3">
            <a:extLst>
              <a:ext uri="{FF2B5EF4-FFF2-40B4-BE49-F238E27FC236}">
                <a16:creationId xmlns:a16="http://schemas.microsoft.com/office/drawing/2014/main" id="{2460166F-B35D-2B45-BDCB-755798B1FDA6}"/>
              </a:ext>
            </a:extLst>
          </p:cNvPr>
          <p:cNvSpPr/>
          <p:nvPr/>
        </p:nvSpPr>
        <p:spPr>
          <a:xfrm>
            <a:off x="5977217" y="3244334"/>
            <a:ext cx="237566" cy="369332"/>
          </a:xfrm>
          <a:prstGeom prst="rect">
            <a:avLst/>
          </a:prstGeom>
        </p:spPr>
        <p:txBody>
          <a:bodyPr wrap="none">
            <a:spAutoFit/>
          </a:bodyPr>
          <a:lstStyle/>
          <a:p>
            <a:r>
              <a:rPr lang="en-US" dirty="0"/>
              <a:t> </a:t>
            </a:r>
          </a:p>
        </p:txBody>
      </p:sp>
    </p:spTree>
    <p:extLst>
      <p:ext uri="{BB962C8B-B14F-4D97-AF65-F5344CB8AC3E}">
        <p14:creationId xmlns:p14="http://schemas.microsoft.com/office/powerpoint/2010/main" val="3044917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4E278-2EB4-A44C-B71D-13C48351218B}"/>
              </a:ext>
            </a:extLst>
          </p:cNvPr>
          <p:cNvSpPr>
            <a:spLocks noGrp="1"/>
          </p:cNvSpPr>
          <p:nvPr>
            <p:ph type="title"/>
          </p:nvPr>
        </p:nvSpPr>
        <p:spPr>
          <a:xfrm>
            <a:off x="838200" y="-23181"/>
            <a:ext cx="10515600" cy="699587"/>
          </a:xfrm>
          <a:solidFill>
            <a:schemeClr val="accent1"/>
          </a:solidFill>
        </p:spPr>
        <p:txBody>
          <a:bodyPr/>
          <a:lstStyle/>
          <a:p>
            <a:pPr algn="ctr"/>
            <a:r>
              <a:rPr lang="en-US" b="1" dirty="0">
                <a:solidFill>
                  <a:schemeClr val="bg1"/>
                </a:solidFill>
              </a:rPr>
              <a:t>Meeting Agenda</a:t>
            </a:r>
          </a:p>
        </p:txBody>
      </p:sp>
      <p:sp>
        <p:nvSpPr>
          <p:cNvPr id="3" name="Content Placeholder 2">
            <a:extLst>
              <a:ext uri="{FF2B5EF4-FFF2-40B4-BE49-F238E27FC236}">
                <a16:creationId xmlns:a16="http://schemas.microsoft.com/office/drawing/2014/main" id="{7F131904-4D9D-6B44-A307-12F81DA72C36}"/>
              </a:ext>
            </a:extLst>
          </p:cNvPr>
          <p:cNvSpPr>
            <a:spLocks noGrp="1"/>
          </p:cNvSpPr>
          <p:nvPr>
            <p:ph idx="1"/>
          </p:nvPr>
        </p:nvSpPr>
        <p:spPr>
          <a:xfrm>
            <a:off x="589005" y="676406"/>
            <a:ext cx="11107695" cy="6181594"/>
          </a:xfrm>
        </p:spPr>
        <p:txBody>
          <a:bodyPr>
            <a:noAutofit/>
          </a:bodyPr>
          <a:lstStyle/>
          <a:p>
            <a:pPr marL="0" indent="0">
              <a:buNone/>
            </a:pPr>
            <a:r>
              <a:rPr lang="en-US" sz="1400" dirty="0"/>
              <a:t>0.     </a:t>
            </a:r>
            <a:r>
              <a:rPr lang="en-US" sz="1400" b="1" dirty="0"/>
              <a:t>Looking for more admins, maintainers for </a:t>
            </a:r>
            <a:r>
              <a:rPr lang="en-US" sz="1400" b="1" dirty="0" err="1"/>
              <a:t>riscv</a:t>
            </a:r>
            <a:r>
              <a:rPr lang="en-US" sz="1400" b="1" dirty="0"/>
              <a:t>-arch-test git repo !!</a:t>
            </a:r>
            <a:endParaRPr lang="en-US" sz="1400" dirty="0"/>
          </a:p>
          <a:p>
            <a:pPr marL="400050" indent="-400050">
              <a:buFont typeface="+mj-lt"/>
              <a:buAutoNum type="romanUcPeriod"/>
            </a:pPr>
            <a:r>
              <a:rPr lang="en-US" sz="1600" dirty="0"/>
              <a:t>Updates, Status, Progress</a:t>
            </a:r>
            <a:r>
              <a:rPr lang="en-US" sz="1400" dirty="0"/>
              <a:t>:</a:t>
            </a:r>
          </a:p>
          <a:p>
            <a:pPr marL="457200" lvl="1" indent="0">
              <a:buNone/>
            </a:pPr>
            <a:endParaRPr lang="en-US" sz="1000" dirty="0"/>
          </a:p>
          <a:p>
            <a:pPr marL="400050" indent="-400050">
              <a:buFont typeface="+mj-lt"/>
              <a:buAutoNum type="romanUcPeriod"/>
            </a:pPr>
            <a:r>
              <a:rPr lang="en-US" sz="1600" dirty="0"/>
              <a:t>Next steps and Ongoing maintenance </a:t>
            </a:r>
            <a:endParaRPr lang="en-US" sz="1400" dirty="0">
              <a:solidFill>
                <a:schemeClr val="bg1">
                  <a:lumMod val="50000"/>
                </a:schemeClr>
              </a:solidFill>
            </a:endParaRPr>
          </a:p>
          <a:p>
            <a:pPr lvl="1">
              <a:buFont typeface="+mj-lt"/>
              <a:buAutoNum type="arabicPeriod"/>
            </a:pPr>
            <a:r>
              <a:rPr lang="en-US" sz="1600" dirty="0"/>
              <a:t>Issue #233 discussion</a:t>
            </a:r>
          </a:p>
          <a:p>
            <a:pPr lvl="1">
              <a:buFont typeface="+mj-lt"/>
              <a:buAutoNum type="arabicPeriod"/>
            </a:pPr>
            <a:r>
              <a:rPr lang="en-US" sz="1600" dirty="0"/>
              <a:t>WARL fields in </a:t>
            </a:r>
            <a:r>
              <a:rPr lang="en-US" sz="1600" dirty="0" err="1"/>
              <a:t>riscv</a:t>
            </a:r>
            <a:r>
              <a:rPr lang="en-US" sz="1600" dirty="0"/>
              <a:t>-config: yet another proposal(s)</a:t>
            </a:r>
          </a:p>
          <a:p>
            <a:pPr lvl="1">
              <a:buFont typeface="+mj-lt"/>
              <a:buAutoNum type="arabicPeriod"/>
            </a:pPr>
            <a:r>
              <a:rPr lang="en-US" sz="1600" dirty="0">
                <a:solidFill>
                  <a:schemeClr val="bg1">
                    <a:lumMod val="65000"/>
                  </a:schemeClr>
                </a:solidFill>
              </a:rPr>
              <a:t>Discussion: other steps for Migration to Framework v.3.0 (</a:t>
            </a:r>
            <a:r>
              <a:rPr lang="en-US" sz="1600" dirty="0" err="1">
                <a:solidFill>
                  <a:schemeClr val="bg1">
                    <a:lumMod val="65000"/>
                  </a:schemeClr>
                </a:solidFill>
              </a:rPr>
              <a:t>riscof</a:t>
            </a:r>
            <a:r>
              <a:rPr lang="en-US" sz="1600" dirty="0">
                <a:solidFill>
                  <a:schemeClr val="bg1">
                    <a:lumMod val="65000"/>
                  </a:schemeClr>
                </a:solidFill>
              </a:rPr>
              <a:t>). (blocking items):   </a:t>
            </a:r>
            <a:endParaRPr lang="en-US" sz="1200" dirty="0">
              <a:solidFill>
                <a:schemeClr val="bg1">
                  <a:lumMod val="65000"/>
                </a:schemeClr>
              </a:solidFill>
            </a:endParaRPr>
          </a:p>
          <a:p>
            <a:pPr marL="1257300" lvl="2" indent="-342900">
              <a:buFont typeface="+mj-lt"/>
              <a:buAutoNum type="alphaLcParenR"/>
            </a:pPr>
            <a:r>
              <a:rPr lang="en-US" sz="1400" dirty="0" err="1">
                <a:solidFill>
                  <a:schemeClr val="bg1">
                    <a:lumMod val="65000"/>
                  </a:schemeClr>
                </a:solidFill>
              </a:rPr>
              <a:t>pipecleaning</a:t>
            </a:r>
            <a:r>
              <a:rPr lang="en-US" sz="1400" dirty="0">
                <a:solidFill>
                  <a:schemeClr val="bg1">
                    <a:lumMod val="65000"/>
                  </a:schemeClr>
                </a:solidFill>
              </a:rPr>
              <a:t>, N people have run it, testing all the “fixed in </a:t>
            </a:r>
            <a:r>
              <a:rPr lang="en-US" sz="1400" dirty="0" err="1">
                <a:solidFill>
                  <a:schemeClr val="bg1">
                    <a:lumMod val="65000"/>
                  </a:schemeClr>
                </a:solidFill>
              </a:rPr>
              <a:t>riscof</a:t>
            </a:r>
            <a:r>
              <a:rPr lang="en-US" sz="1400" dirty="0">
                <a:solidFill>
                  <a:schemeClr val="bg1">
                    <a:lumMod val="65000"/>
                  </a:schemeClr>
                </a:solidFill>
              </a:rPr>
              <a:t>” issues</a:t>
            </a:r>
          </a:p>
          <a:p>
            <a:pPr marL="1257300" lvl="2" indent="-342900">
              <a:buFont typeface="+mj-lt"/>
              <a:buAutoNum type="alphaLcParenR"/>
            </a:pPr>
            <a:r>
              <a:rPr lang="en-US" sz="1400" dirty="0">
                <a:solidFill>
                  <a:schemeClr val="bg1">
                    <a:lumMod val="65000"/>
                  </a:schemeClr>
                </a:solidFill>
              </a:rPr>
              <a:t>Review </a:t>
            </a:r>
            <a:r>
              <a:rPr lang="en-US" sz="1400" dirty="0" err="1">
                <a:solidFill>
                  <a:schemeClr val="bg1">
                    <a:lumMod val="65000"/>
                  </a:schemeClr>
                </a:solidFill>
              </a:rPr>
              <a:t>Pipecleaner</a:t>
            </a:r>
            <a:r>
              <a:rPr lang="en-US" sz="1400" dirty="0">
                <a:solidFill>
                  <a:schemeClr val="bg1">
                    <a:lumMod val="65000"/>
                  </a:schemeClr>
                </a:solidFill>
              </a:rPr>
              <a:t> tests: What do we need to do to exercise capabilities for </a:t>
            </a:r>
            <a:r>
              <a:rPr lang="en-US" sz="1400" dirty="0" err="1">
                <a:solidFill>
                  <a:schemeClr val="bg1">
                    <a:lumMod val="65000"/>
                  </a:schemeClr>
                </a:solidFill>
              </a:rPr>
              <a:t>Priv</a:t>
            </a:r>
            <a:r>
              <a:rPr lang="en-US" sz="1400" dirty="0">
                <a:solidFill>
                  <a:schemeClr val="bg1">
                    <a:lumMod val="65000"/>
                  </a:schemeClr>
                </a:solidFill>
              </a:rPr>
              <a:t> Mode tests</a:t>
            </a:r>
            <a:endParaRPr lang="en-US" sz="1600" dirty="0">
              <a:solidFill>
                <a:schemeClr val="bg1">
                  <a:lumMod val="65000"/>
                </a:schemeClr>
              </a:solidFill>
            </a:endParaRPr>
          </a:p>
          <a:p>
            <a:pPr marL="1257300" lvl="2" indent="-342900">
              <a:buFont typeface="+mj-lt"/>
              <a:buAutoNum type="alphaLcParenR"/>
            </a:pPr>
            <a:r>
              <a:rPr lang="en-US" sz="1400" dirty="0">
                <a:solidFill>
                  <a:schemeClr val="bg1">
                    <a:lumMod val="65000"/>
                  </a:schemeClr>
                </a:solidFill>
              </a:rPr>
              <a:t>Reference signature docker image, local </a:t>
            </a:r>
            <a:r>
              <a:rPr lang="en-US" sz="1400" dirty="0" err="1">
                <a:solidFill>
                  <a:schemeClr val="bg1">
                    <a:lumMod val="65000"/>
                  </a:schemeClr>
                </a:solidFill>
              </a:rPr>
              <a:t>podman</a:t>
            </a:r>
            <a:r>
              <a:rPr lang="en-US" sz="1400" dirty="0">
                <a:solidFill>
                  <a:schemeClr val="bg1">
                    <a:lumMod val="65000"/>
                  </a:schemeClr>
                </a:solidFill>
              </a:rPr>
              <a:t>/docker plugins, remote </a:t>
            </a:r>
            <a:r>
              <a:rPr lang="en-US" sz="1400" dirty="0" err="1">
                <a:solidFill>
                  <a:schemeClr val="bg1">
                    <a:lumMod val="65000"/>
                  </a:schemeClr>
                </a:solidFill>
              </a:rPr>
              <a:t>podman</a:t>
            </a:r>
            <a:r>
              <a:rPr lang="en-US" sz="1400" dirty="0">
                <a:solidFill>
                  <a:schemeClr val="bg1">
                    <a:lumMod val="65000"/>
                  </a:schemeClr>
                </a:solidFill>
              </a:rPr>
              <a:t> YAML</a:t>
            </a:r>
          </a:p>
          <a:p>
            <a:pPr marL="1257300" lvl="2" indent="-342900">
              <a:buFont typeface="+mj-lt"/>
              <a:buAutoNum type="alphaLcParenR"/>
            </a:pPr>
            <a:r>
              <a:rPr lang="en-US" sz="1400" dirty="0" err="1">
                <a:solidFill>
                  <a:schemeClr val="bg1">
                    <a:lumMod val="65000"/>
                  </a:schemeClr>
                </a:solidFill>
              </a:rPr>
              <a:t>Refsig</a:t>
            </a:r>
            <a:r>
              <a:rPr lang="en-US" sz="1400" dirty="0">
                <a:solidFill>
                  <a:schemeClr val="bg1">
                    <a:lumMod val="65000"/>
                  </a:schemeClr>
                </a:solidFill>
              </a:rPr>
              <a:t>-as-a-Service (</a:t>
            </a:r>
            <a:r>
              <a:rPr lang="en-US" sz="1400" dirty="0" err="1">
                <a:solidFill>
                  <a:schemeClr val="bg1">
                    <a:lumMod val="65000"/>
                  </a:schemeClr>
                </a:solidFill>
              </a:rPr>
              <a:t>RSaaS</a:t>
            </a:r>
            <a:r>
              <a:rPr lang="en-US" sz="1400" dirty="0">
                <a:solidFill>
                  <a:schemeClr val="bg1">
                    <a:lumMod val="65000"/>
                  </a:schemeClr>
                </a:solidFill>
              </a:rPr>
              <a:t>) implementation</a:t>
            </a:r>
          </a:p>
          <a:p>
            <a:pPr lvl="1">
              <a:buFont typeface="+mj-lt"/>
              <a:buAutoNum type="arabicPeriod"/>
            </a:pPr>
            <a:r>
              <a:rPr lang="en-US" sz="1600" dirty="0" err="1">
                <a:solidFill>
                  <a:schemeClr val="bg1">
                    <a:lumMod val="50000"/>
                  </a:schemeClr>
                </a:solidFill>
              </a:rPr>
              <a:t>Asynch</a:t>
            </a:r>
            <a:r>
              <a:rPr lang="en-US" sz="1600" dirty="0">
                <a:solidFill>
                  <a:schemeClr val="bg1">
                    <a:lumMod val="50000"/>
                  </a:schemeClr>
                </a:solidFill>
              </a:rPr>
              <a:t> Event Generator TG – next steps (under auspices of Simulator SIG)</a:t>
            </a:r>
          </a:p>
          <a:p>
            <a:pPr lvl="1">
              <a:buFont typeface="+mj-lt"/>
              <a:buAutoNum type="arabicPeriod"/>
            </a:pPr>
            <a:r>
              <a:rPr lang="en-US" sz="1600" dirty="0">
                <a:solidFill>
                  <a:schemeClr val="bg1">
                    <a:lumMod val="50000"/>
                  </a:schemeClr>
                </a:solidFill>
              </a:rPr>
              <a:t>Discussion: should  - should machine generated SAIL to be allowed for CSR read/write legalization?</a:t>
            </a:r>
          </a:p>
          <a:p>
            <a:pPr lvl="1">
              <a:buFont typeface="+mj-lt"/>
              <a:buAutoNum type="arabicPeriod"/>
            </a:pPr>
            <a:r>
              <a:rPr lang="en-US" sz="1600" dirty="0">
                <a:solidFill>
                  <a:schemeClr val="bg2"/>
                </a:solidFill>
              </a:rPr>
              <a:t>Dynamic Test Generation</a:t>
            </a:r>
          </a:p>
          <a:p>
            <a:pPr lvl="2">
              <a:buFont typeface="+mj-lt"/>
              <a:buAutoNum type="arabicPeriod"/>
            </a:pPr>
            <a:r>
              <a:rPr lang="en-US" sz="1200" dirty="0">
                <a:solidFill>
                  <a:schemeClr val="bg2"/>
                </a:solidFill>
              </a:rPr>
              <a:t>Related: how should we deal with 1GB test directories (FP</a:t>
            </a:r>
          </a:p>
          <a:p>
            <a:pPr lvl="1">
              <a:buFont typeface="+mj-lt"/>
              <a:buAutoNum type="arabicPeriod"/>
            </a:pPr>
            <a:r>
              <a:rPr lang="en-US" sz="1600" dirty="0">
                <a:solidFill>
                  <a:schemeClr val="bg2"/>
                </a:solidFill>
              </a:rPr>
              <a:t>Revisit Config YAML GUI interface</a:t>
            </a:r>
          </a:p>
          <a:p>
            <a:pPr>
              <a:buFont typeface="+mj-lt"/>
              <a:buAutoNum type="romanUcPeriod"/>
            </a:pPr>
            <a:r>
              <a:rPr lang="en-US" sz="2000" dirty="0"/>
              <a:t> Future Agenda items </a:t>
            </a:r>
          </a:p>
          <a:p>
            <a:pPr lvl="1">
              <a:buFont typeface="+mj-lt"/>
              <a:buAutoNum type="arabicPeriod"/>
            </a:pPr>
            <a:r>
              <a:rPr lang="en-US" sz="1600" dirty="0">
                <a:solidFill>
                  <a:schemeClr val="bg1">
                    <a:lumMod val="75000"/>
                  </a:schemeClr>
                </a:solidFill>
              </a:rPr>
              <a:t>Maintenance updates to V2 to enable future tests</a:t>
            </a:r>
          </a:p>
          <a:p>
            <a:pPr lvl="2">
              <a:buFont typeface="+mj-lt"/>
              <a:buAutoNum type="alphaLcParenR"/>
            </a:pPr>
            <a:r>
              <a:rPr lang="en-US" sz="1200" dirty="0">
                <a:solidFill>
                  <a:schemeClr val="bg1">
                    <a:lumMod val="75000"/>
                  </a:schemeClr>
                </a:solidFill>
              </a:rPr>
              <a:t>Convert assertions to be out-of-line</a:t>
            </a:r>
          </a:p>
          <a:p>
            <a:pPr lvl="2">
              <a:buFont typeface="+mj-lt"/>
              <a:buAutoNum type="alphaLcParenR"/>
            </a:pPr>
            <a:r>
              <a:rPr lang="en-US" sz="1200" dirty="0">
                <a:solidFill>
                  <a:schemeClr val="bg1">
                    <a:lumMod val="75000"/>
                  </a:schemeClr>
                </a:solidFill>
              </a:rPr>
              <a:t>add assertion macros  for FP, DP, </a:t>
            </a:r>
            <a:r>
              <a:rPr lang="en-US" sz="1200" dirty="0" err="1">
                <a:solidFill>
                  <a:schemeClr val="bg1">
                    <a:lumMod val="75000"/>
                  </a:schemeClr>
                </a:solidFill>
              </a:rPr>
              <a:t>Vreg</a:t>
            </a:r>
            <a:r>
              <a:rPr lang="en-US" sz="1200" dirty="0">
                <a:solidFill>
                  <a:schemeClr val="bg1">
                    <a:lumMod val="75000"/>
                  </a:schemeClr>
                </a:solidFill>
              </a:rPr>
              <a:t> to </a:t>
            </a:r>
            <a:r>
              <a:rPr lang="en-US" sz="1200" dirty="0" err="1">
                <a:solidFill>
                  <a:schemeClr val="bg1">
                    <a:lumMod val="75000"/>
                  </a:schemeClr>
                </a:solidFill>
              </a:rPr>
              <a:t>arch_test.h</a:t>
            </a:r>
            <a:r>
              <a:rPr lang="en-US" sz="1200" dirty="0">
                <a:solidFill>
                  <a:schemeClr val="bg1">
                    <a:lumMod val="75000"/>
                  </a:schemeClr>
                </a:solidFill>
              </a:rPr>
              <a:t>  and </a:t>
            </a:r>
            <a:r>
              <a:rPr lang="en-US" sz="1200" dirty="0" err="1">
                <a:solidFill>
                  <a:schemeClr val="bg1">
                    <a:lumMod val="75000"/>
                  </a:schemeClr>
                </a:solidFill>
              </a:rPr>
              <a:t>test_format</a:t>
            </a:r>
            <a:r>
              <a:rPr lang="en-US" sz="1200" dirty="0">
                <a:solidFill>
                  <a:schemeClr val="bg1">
                    <a:lumMod val="75000"/>
                  </a:schemeClr>
                </a:solidFill>
              </a:rPr>
              <a:t> spec</a:t>
            </a:r>
          </a:p>
          <a:p>
            <a:pPr lvl="2">
              <a:buFont typeface="+mj-lt"/>
              <a:buAutoNum type="alphaLcParenR"/>
            </a:pPr>
            <a:r>
              <a:rPr lang="en-US" sz="1200" dirty="0">
                <a:solidFill>
                  <a:schemeClr val="bg1">
                    <a:lumMod val="75000"/>
                  </a:schemeClr>
                </a:solidFill>
              </a:rPr>
              <a:t>add trap handlers for S, VS modes to handle VM</a:t>
            </a:r>
          </a:p>
          <a:p>
            <a:pPr lvl="2">
              <a:buFont typeface="+mj-lt"/>
              <a:buAutoNum type="alphaLcParenR"/>
            </a:pPr>
            <a:r>
              <a:rPr lang="en-US" sz="1200" dirty="0">
                <a:solidFill>
                  <a:schemeClr val="bg1">
                    <a:lumMod val="75000"/>
                  </a:schemeClr>
                </a:solidFill>
              </a:rPr>
              <a:t>Compile a definitive list of architectural options</a:t>
            </a:r>
          </a:p>
          <a:p>
            <a:pPr lvl="1">
              <a:buFont typeface="+mj-lt"/>
              <a:buAutoNum type="arabicPeriod"/>
            </a:pPr>
            <a:r>
              <a:rPr lang="en-US" sz="1600" dirty="0">
                <a:solidFill>
                  <a:schemeClr val="bg1">
                    <a:lumMod val="75000"/>
                  </a:schemeClr>
                </a:solidFill>
              </a:rPr>
              <a:t>Tests for non-deterministic result (see attached discussion in email) </a:t>
            </a:r>
          </a:p>
          <a:p>
            <a:pPr lvl="2">
              <a:buFont typeface="+mj-lt"/>
              <a:buAutoNum type="alphaLcParenR"/>
            </a:pPr>
            <a:r>
              <a:rPr lang="en-US" sz="1200" dirty="0">
                <a:solidFill>
                  <a:schemeClr val="bg1">
                    <a:lumMod val="75000"/>
                  </a:schemeClr>
                </a:solidFill>
              </a:rPr>
              <a:t>Provide a reference RTL test fixture (as opposed to SW functional model). See.      JIRA CSC-6 </a:t>
            </a:r>
          </a:p>
          <a:p>
            <a:pPr lvl="2">
              <a:buFont typeface="+mj-lt"/>
              <a:buAutoNum type="alphaLcParenR"/>
            </a:pPr>
            <a:r>
              <a:rPr lang="en-US" sz="1200" dirty="0">
                <a:solidFill>
                  <a:schemeClr val="bg1">
                    <a:lumMod val="75000"/>
                  </a:schemeClr>
                </a:solidFill>
              </a:rPr>
              <a:t>Define hooks for concurrency tests</a:t>
            </a:r>
          </a:p>
          <a:p>
            <a:pPr lvl="1">
              <a:buFont typeface="+mj-lt"/>
              <a:buAutoNum type="arabicPeriod"/>
            </a:pPr>
            <a:r>
              <a:rPr lang="en-US" sz="1600" dirty="0">
                <a:solidFill>
                  <a:schemeClr val="bg1">
                    <a:lumMod val="75000"/>
                  </a:schemeClr>
                </a:solidFill>
              </a:rPr>
              <a:t>Specific Arch-Test Policy/Process Gaps:</a:t>
            </a:r>
          </a:p>
          <a:p>
            <a:pPr lvl="2">
              <a:buFont typeface="+mj-lt"/>
              <a:buAutoNum type="alphaLcParenR"/>
            </a:pPr>
            <a:r>
              <a:rPr lang="en-US" sz="1200" dirty="0">
                <a:solidFill>
                  <a:schemeClr val="bg1">
                    <a:lumMod val="75000"/>
                  </a:schemeClr>
                </a:solidFill>
              </a:rPr>
              <a:t>Identify Tool providers, e.g. coverage model, test generation for new features/extensions</a:t>
            </a:r>
          </a:p>
          <a:p>
            <a:pPr lvl="2">
              <a:buFont typeface="+mj-lt"/>
              <a:buAutoNum type="alphaLcParenR"/>
            </a:pPr>
            <a:r>
              <a:rPr lang="en-US" sz="1200" dirty="0">
                <a:solidFill>
                  <a:schemeClr val="bg1">
                    <a:lumMod val="75000"/>
                  </a:schemeClr>
                </a:solidFill>
              </a:rPr>
              <a:t>Flesh out test development order &amp; identify resources (e.g. </a:t>
            </a:r>
            <a:r>
              <a:rPr lang="en-US" sz="1200" dirty="0" err="1">
                <a:solidFill>
                  <a:schemeClr val="bg1">
                    <a:lumMod val="75000"/>
                  </a:schemeClr>
                </a:solidFill>
              </a:rPr>
              <a:t>Priv,FDD</a:t>
            </a:r>
            <a:r>
              <a:rPr lang="en-US" sz="1200" dirty="0">
                <a:solidFill>
                  <a:schemeClr val="bg1">
                    <a:lumMod val="75000"/>
                  </a:schemeClr>
                </a:solidFill>
              </a:rPr>
              <a:t> or </a:t>
            </a:r>
            <a:r>
              <a:rPr lang="en-US" sz="1200" dirty="0" err="1">
                <a:solidFill>
                  <a:schemeClr val="bg1">
                    <a:lumMod val="75000"/>
                  </a:schemeClr>
                </a:solidFill>
              </a:rPr>
              <a:t>F,Priv,D</a:t>
            </a:r>
            <a:r>
              <a:rPr lang="en-US" sz="1200" dirty="0">
                <a:solidFill>
                  <a:schemeClr val="bg1">
                    <a:lumMod val="75000"/>
                  </a:schemeClr>
                </a:solidFill>
              </a:rPr>
              <a:t>…, JIRA CSC-3,5</a:t>
            </a:r>
          </a:p>
        </p:txBody>
      </p:sp>
    </p:spTree>
    <p:extLst>
      <p:ext uri="{BB962C8B-B14F-4D97-AF65-F5344CB8AC3E}">
        <p14:creationId xmlns:p14="http://schemas.microsoft.com/office/powerpoint/2010/main" val="281284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C918A-CBD6-4FFF-B0AF-A7F400DD9F89}"/>
              </a:ext>
            </a:extLst>
          </p:cNvPr>
          <p:cNvSpPr>
            <a:spLocks noGrp="1"/>
          </p:cNvSpPr>
          <p:nvPr>
            <p:ph type="title"/>
          </p:nvPr>
        </p:nvSpPr>
        <p:spPr>
          <a:xfrm>
            <a:off x="838200" y="1"/>
            <a:ext cx="10515600" cy="760020"/>
          </a:xfrm>
          <a:solidFill>
            <a:schemeClr val="accent1"/>
          </a:solidFill>
        </p:spPr>
        <p:txBody>
          <a:bodyPr>
            <a:normAutofit/>
          </a:bodyPr>
          <a:lstStyle/>
          <a:p>
            <a:pPr algn="ctr"/>
            <a:r>
              <a:rPr lang="en-GB" b="1" dirty="0">
                <a:solidFill>
                  <a:schemeClr val="bg1"/>
                </a:solidFill>
              </a:rPr>
              <a:t>Discussion</a:t>
            </a:r>
          </a:p>
        </p:txBody>
      </p:sp>
      <p:sp>
        <p:nvSpPr>
          <p:cNvPr id="7" name="Content Placeholder 6">
            <a:extLst>
              <a:ext uri="{FF2B5EF4-FFF2-40B4-BE49-F238E27FC236}">
                <a16:creationId xmlns:a16="http://schemas.microsoft.com/office/drawing/2014/main" id="{FBEC45E6-45F0-F147-AA5A-DDC38185868F}"/>
              </a:ext>
            </a:extLst>
          </p:cNvPr>
          <p:cNvSpPr>
            <a:spLocks noGrp="1"/>
          </p:cNvSpPr>
          <p:nvPr>
            <p:ph sz="half" idx="2"/>
          </p:nvPr>
        </p:nvSpPr>
        <p:spPr>
          <a:xfrm>
            <a:off x="6543674" y="760021"/>
            <a:ext cx="5648328" cy="6097979"/>
          </a:xfrm>
        </p:spPr>
        <p:txBody>
          <a:bodyPr>
            <a:noAutofit/>
          </a:bodyPr>
          <a:lstStyle/>
          <a:p>
            <a:pPr marL="0" indent="0" defTabSz="365760">
              <a:spcBef>
                <a:spcPts val="0"/>
              </a:spcBef>
              <a:buNone/>
            </a:pPr>
            <a:endParaRPr lang="en-US" sz="1200" dirty="0"/>
          </a:p>
          <a:p>
            <a:pPr marL="0" indent="0" defTabSz="365760">
              <a:spcBef>
                <a:spcPts val="0"/>
              </a:spcBef>
              <a:buNone/>
            </a:pPr>
            <a:endParaRPr lang="en-US" sz="1200" dirty="0"/>
          </a:p>
        </p:txBody>
      </p:sp>
      <p:sp>
        <p:nvSpPr>
          <p:cNvPr id="9" name="Content Placeholder 8">
            <a:extLst>
              <a:ext uri="{FF2B5EF4-FFF2-40B4-BE49-F238E27FC236}">
                <a16:creationId xmlns:a16="http://schemas.microsoft.com/office/drawing/2014/main" id="{D205E918-B610-2F4F-BA2E-05787BC8E9BB}"/>
              </a:ext>
            </a:extLst>
          </p:cNvPr>
          <p:cNvSpPr>
            <a:spLocks noGrp="1"/>
          </p:cNvSpPr>
          <p:nvPr>
            <p:ph sz="half" idx="1"/>
          </p:nvPr>
        </p:nvSpPr>
        <p:spPr>
          <a:xfrm>
            <a:off x="505691" y="760021"/>
            <a:ext cx="6037983" cy="6097979"/>
          </a:xfrm>
        </p:spPr>
        <p:txBody>
          <a:bodyPr>
            <a:noAutofit/>
          </a:bodyPr>
          <a:lstStyle/>
          <a:p>
            <a:pPr marL="0" indent="0" defTabSz="365760">
              <a:spcBef>
                <a:spcPts val="0"/>
              </a:spcBef>
              <a:buNone/>
            </a:pPr>
            <a:r>
              <a:rPr lang="en-US" sz="1200" dirty="0"/>
              <a:t> </a:t>
            </a:r>
          </a:p>
          <a:p>
            <a:pPr marL="0" indent="0" defTabSz="365760">
              <a:spcBef>
                <a:spcPts val="0"/>
              </a:spcBef>
              <a:buNone/>
            </a:pPr>
            <a:endParaRPr lang="en-US" sz="1200" dirty="0"/>
          </a:p>
        </p:txBody>
      </p:sp>
    </p:spTree>
    <p:extLst>
      <p:ext uri="{BB962C8B-B14F-4D97-AF65-F5344CB8AC3E}">
        <p14:creationId xmlns:p14="http://schemas.microsoft.com/office/powerpoint/2010/main" val="1294203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C918A-CBD6-4FFF-B0AF-A7F400DD9F89}"/>
              </a:ext>
            </a:extLst>
          </p:cNvPr>
          <p:cNvSpPr>
            <a:spLocks noGrp="1"/>
          </p:cNvSpPr>
          <p:nvPr>
            <p:ph type="title"/>
          </p:nvPr>
        </p:nvSpPr>
        <p:spPr>
          <a:xfrm>
            <a:off x="838200" y="1"/>
            <a:ext cx="10515600" cy="760020"/>
          </a:xfrm>
          <a:solidFill>
            <a:schemeClr val="accent1"/>
          </a:solidFill>
        </p:spPr>
        <p:txBody>
          <a:bodyPr>
            <a:normAutofit/>
          </a:bodyPr>
          <a:lstStyle/>
          <a:p>
            <a:pPr algn="ctr"/>
            <a:r>
              <a:rPr lang="en-GB" b="1" dirty="0">
                <a:solidFill>
                  <a:schemeClr val="bg1"/>
                </a:solidFill>
              </a:rPr>
              <a:t>Decisions &amp; Action Items</a:t>
            </a:r>
          </a:p>
        </p:txBody>
      </p:sp>
      <p:sp>
        <p:nvSpPr>
          <p:cNvPr id="4" name="Content Placeholder 3">
            <a:extLst>
              <a:ext uri="{FF2B5EF4-FFF2-40B4-BE49-F238E27FC236}">
                <a16:creationId xmlns:a16="http://schemas.microsoft.com/office/drawing/2014/main" id="{E4ED3E38-4703-4974-AD8F-66844AF9E1FC}"/>
              </a:ext>
            </a:extLst>
          </p:cNvPr>
          <p:cNvSpPr>
            <a:spLocks noGrp="1"/>
          </p:cNvSpPr>
          <p:nvPr>
            <p:ph sz="half" idx="1"/>
          </p:nvPr>
        </p:nvSpPr>
        <p:spPr>
          <a:xfrm>
            <a:off x="207817" y="1177160"/>
            <a:ext cx="5436809" cy="5680840"/>
          </a:xfrm>
        </p:spPr>
        <p:txBody>
          <a:bodyPr lIns="0" rIns="0">
            <a:normAutofit/>
          </a:bodyPr>
          <a:lstStyle/>
          <a:p>
            <a:pPr marL="0" indent="0">
              <a:buNone/>
            </a:pPr>
            <a:r>
              <a:rPr lang="en-GB" sz="2000" b="1" u="sng" dirty="0"/>
              <a:t>Decisions ()</a:t>
            </a:r>
            <a:br>
              <a:rPr lang="en-GB" sz="2000" u="sng" dirty="0"/>
            </a:br>
            <a:endParaRPr lang="en-US" sz="2000" dirty="0"/>
          </a:p>
          <a:p>
            <a:pPr marL="0" indent="0">
              <a:buNone/>
            </a:pPr>
            <a:r>
              <a:rPr lang="en-US" sz="1800" dirty="0">
                <a:latin typeface="Calibri" panose="020F0502020204030204" pitchFamily="34" charset="0"/>
              </a:rPr>
              <a:t>Sail CSR WARL mapping will be performed by passing a textual description of each CSR WARL field (either YAML or derived from it) to parameterize the illegal-&gt;legal mappings. TBD: if mappings can be dependent on value written</a:t>
            </a:r>
          </a:p>
        </p:txBody>
      </p:sp>
      <p:sp>
        <p:nvSpPr>
          <p:cNvPr id="5" name="Content Placeholder 4">
            <a:extLst>
              <a:ext uri="{FF2B5EF4-FFF2-40B4-BE49-F238E27FC236}">
                <a16:creationId xmlns:a16="http://schemas.microsoft.com/office/drawing/2014/main" id="{279CF8A0-FAF9-406B-9F2D-489555E9511E}"/>
              </a:ext>
            </a:extLst>
          </p:cNvPr>
          <p:cNvSpPr>
            <a:spLocks noGrp="1"/>
          </p:cNvSpPr>
          <p:nvPr>
            <p:ph sz="half" idx="2"/>
          </p:nvPr>
        </p:nvSpPr>
        <p:spPr>
          <a:xfrm>
            <a:off x="5743253" y="1093077"/>
            <a:ext cx="6448747" cy="5764923"/>
          </a:xfrm>
        </p:spPr>
        <p:txBody>
          <a:bodyPr lIns="0" rIns="0">
            <a:normAutofit/>
          </a:bodyPr>
          <a:lstStyle/>
          <a:p>
            <a:pPr marL="0" indent="0">
              <a:buNone/>
            </a:pPr>
            <a:r>
              <a:rPr lang="en-GB" sz="2000" b="1" u="sng" dirty="0"/>
              <a:t>Outstanding Action Items</a:t>
            </a:r>
            <a:endParaRPr lang="en-US" sz="1800" dirty="0"/>
          </a:p>
          <a:p>
            <a:pPr>
              <a:buFontTx/>
              <a:buChar char="-"/>
            </a:pPr>
            <a:r>
              <a:rPr lang="en-US" sz="1800" dirty="0"/>
              <a:t>Get test failure data for misaligned tests &lt;</a:t>
            </a:r>
            <a:r>
              <a:rPr lang="en-US" sz="1800" dirty="0">
                <a:solidFill>
                  <a:srgbClr val="FF0000"/>
                </a:solidFill>
              </a:rPr>
              <a:t>inspire</a:t>
            </a:r>
            <a:r>
              <a:rPr lang="en-US" sz="1800" dirty="0"/>
              <a:t>&gt;</a:t>
            </a:r>
          </a:p>
          <a:p>
            <a:pPr>
              <a:buFontTx/>
              <a:buChar char="-"/>
            </a:pPr>
            <a:r>
              <a:rPr lang="en-US" sz="1800" dirty="0"/>
              <a:t>Write up test failure debug hints, put it in readme &lt;</a:t>
            </a:r>
            <a:r>
              <a:rPr lang="en-US" sz="1800" dirty="0">
                <a:solidFill>
                  <a:srgbClr val="FF0000"/>
                </a:solidFill>
              </a:rPr>
              <a:t>inspire, </a:t>
            </a:r>
            <a:r>
              <a:rPr lang="en-US" sz="1800" dirty="0" err="1">
                <a:solidFill>
                  <a:srgbClr val="FF0000"/>
                </a:solidFill>
              </a:rPr>
              <a:t>incore</a:t>
            </a:r>
            <a:r>
              <a:rPr lang="en-US" sz="1800" dirty="0">
                <a:solidFill>
                  <a:srgbClr val="FF0000"/>
                </a:solidFill>
              </a:rPr>
              <a:t>, </a:t>
            </a:r>
            <a:r>
              <a:rPr lang="en-US" sz="1800" dirty="0" err="1">
                <a:solidFill>
                  <a:srgbClr val="FF0000"/>
                </a:solidFill>
              </a:rPr>
              <a:t>axiomise</a:t>
            </a:r>
            <a:r>
              <a:rPr lang="en-US" sz="1800" dirty="0"/>
              <a:t>&gt;</a:t>
            </a:r>
          </a:p>
          <a:p>
            <a:pPr>
              <a:buFontTx/>
              <a:buChar char="-"/>
            </a:pPr>
            <a:r>
              <a:rPr lang="en-US" sz="1800" dirty="0"/>
              <a:t>find a different place to put coverage reports, e.g. google drive folder</a:t>
            </a:r>
            <a:r>
              <a:rPr lang="en-US" sz="1800" dirty="0">
                <a:solidFill>
                  <a:srgbClr val="FF0000"/>
                </a:solidFill>
              </a:rPr>
              <a:t> &lt; Jenkins file preferred- see next issue&gt;</a:t>
            </a:r>
          </a:p>
          <a:p>
            <a:pPr>
              <a:buFontTx/>
              <a:buChar char="-"/>
            </a:pPr>
            <a:r>
              <a:rPr lang="en-US" sz="1800" dirty="0"/>
              <a:t>Look for and setup ref-signature-as a service site using docker image of Sail and tests &lt;</a:t>
            </a:r>
            <a:r>
              <a:rPr lang="en-US" sz="1800" dirty="0">
                <a:solidFill>
                  <a:srgbClr val="FF0000"/>
                </a:solidFill>
              </a:rPr>
              <a:t> Chair</a:t>
            </a:r>
            <a:r>
              <a:rPr lang="en-US" sz="1800" dirty="0"/>
              <a:t> &gt; </a:t>
            </a:r>
            <a:r>
              <a:rPr lang="en-US" sz="1800" dirty="0">
                <a:solidFill>
                  <a:schemeClr val="accent2"/>
                </a:solidFill>
              </a:rPr>
              <a:t>drilling down to details</a:t>
            </a:r>
          </a:p>
          <a:p>
            <a:pPr>
              <a:buFontTx/>
              <a:buChar char="-"/>
            </a:pPr>
            <a:r>
              <a:rPr lang="en-US" sz="1800" dirty="0"/>
              <a:t>Update all READMEs to point to branch &lt;</a:t>
            </a:r>
            <a:r>
              <a:rPr lang="en-US" sz="1800" dirty="0" err="1">
                <a:solidFill>
                  <a:srgbClr val="FF0000"/>
                </a:solidFill>
              </a:rPr>
              <a:t>Incore</a:t>
            </a:r>
            <a:r>
              <a:rPr lang="en-US" sz="1800" dirty="0"/>
              <a:t>?&gt;</a:t>
            </a:r>
          </a:p>
          <a:p>
            <a:pPr>
              <a:buFontTx/>
              <a:buChar char="-"/>
            </a:pPr>
            <a:r>
              <a:rPr lang="en-US" sz="1800" dirty="0"/>
              <a:t>Update standard trap handler for added </a:t>
            </a:r>
            <a:r>
              <a:rPr lang="en-US" sz="1800" dirty="0" err="1"/>
              <a:t>priv</a:t>
            </a:r>
            <a:r>
              <a:rPr lang="en-US" sz="1800" dirty="0"/>
              <a:t> levels, custom </a:t>
            </a:r>
            <a:r>
              <a:rPr lang="en-US" sz="1800" dirty="0" err="1"/>
              <a:t>excep-tion</a:t>
            </a:r>
            <a:r>
              <a:rPr lang="en-US" sz="1800" dirty="0"/>
              <a:t> handler registration, &lt;</a:t>
            </a:r>
            <a:r>
              <a:rPr lang="en-US" sz="1800" dirty="0">
                <a:solidFill>
                  <a:srgbClr val="FF0000"/>
                </a:solidFill>
              </a:rPr>
              <a:t> done, putting off VM support to V3</a:t>
            </a:r>
            <a:r>
              <a:rPr lang="en-US" sz="1800" dirty="0"/>
              <a:t>&gt;</a:t>
            </a:r>
          </a:p>
          <a:p>
            <a:pPr>
              <a:buFontTx/>
              <a:buChar char="-"/>
            </a:pPr>
            <a:r>
              <a:rPr lang="en-US" sz="1800" dirty="0"/>
              <a:t>Develop plugins for </a:t>
            </a:r>
            <a:r>
              <a:rPr lang="en-US" sz="1800" dirty="0" err="1"/>
              <a:t>podman</a:t>
            </a:r>
            <a:r>
              <a:rPr lang="en-US" sz="1800" dirty="0"/>
              <a:t> as well as remote container &lt;</a:t>
            </a:r>
            <a:r>
              <a:rPr lang="en-US" sz="1800" dirty="0">
                <a:solidFill>
                  <a:srgbClr val="FF0000"/>
                </a:solidFill>
              </a:rPr>
              <a:t> HC?</a:t>
            </a:r>
            <a:r>
              <a:rPr lang="en-US" sz="1800" dirty="0"/>
              <a:t> &gt;</a:t>
            </a:r>
          </a:p>
          <a:p>
            <a:pPr>
              <a:buFontTx/>
              <a:buChar char="-"/>
            </a:pPr>
            <a:r>
              <a:rPr lang="en-US" sz="1800" dirty="0">
                <a:latin typeface="Calibri" panose="020F0502020204030204" pitchFamily="34" charset="0"/>
              </a:rPr>
              <a:t>Set up a TG to define </a:t>
            </a:r>
            <a:r>
              <a:rPr lang="en-US" sz="1800" dirty="0" err="1">
                <a:latin typeface="Calibri" panose="020F0502020204030204" pitchFamily="34" charset="0"/>
              </a:rPr>
              <a:t>Async</a:t>
            </a:r>
            <a:r>
              <a:rPr lang="en-US" sz="1800" dirty="0">
                <a:latin typeface="Calibri" panose="020F0502020204030204" pitchFamily="34" charset="0"/>
              </a:rPr>
              <a:t> Event Generator specs (test interface, Model interface, generator SW that can interface to RTL and simulators, sample shims for Spike and Sail &lt;</a:t>
            </a:r>
            <a:r>
              <a:rPr lang="en-US" sz="1800" dirty="0">
                <a:solidFill>
                  <a:srgbClr val="FF0000"/>
                </a:solidFill>
                <a:latin typeface="Calibri" panose="020F0502020204030204" pitchFamily="34" charset="0"/>
              </a:rPr>
              <a:t>chair</a:t>
            </a:r>
            <a:r>
              <a:rPr lang="en-US" sz="1800" dirty="0">
                <a:latin typeface="Calibri" panose="020F0502020204030204" pitchFamily="34" charset="0"/>
              </a:rPr>
              <a:t>&gt;</a:t>
            </a:r>
          </a:p>
          <a:p>
            <a:pPr marL="0" indent="0">
              <a:buNone/>
            </a:pPr>
            <a:endParaRPr lang="en-US" sz="1800" dirty="0"/>
          </a:p>
          <a:p>
            <a:pPr marL="0" indent="0">
              <a:buNone/>
            </a:pPr>
            <a:endParaRPr lang="en-US" sz="1600" dirty="0"/>
          </a:p>
          <a:p>
            <a:pPr marL="0" indent="0">
              <a:buNone/>
            </a:pPr>
            <a:endParaRPr lang="en-GB" sz="1600" dirty="0"/>
          </a:p>
          <a:p>
            <a:pPr marL="0" indent="0">
              <a:buNone/>
            </a:pPr>
            <a:endParaRPr lang="en-GB" sz="1200" dirty="0"/>
          </a:p>
        </p:txBody>
      </p:sp>
      <p:sp>
        <p:nvSpPr>
          <p:cNvPr id="3" name="TextBox 2">
            <a:extLst>
              <a:ext uri="{FF2B5EF4-FFF2-40B4-BE49-F238E27FC236}">
                <a16:creationId xmlns:a16="http://schemas.microsoft.com/office/drawing/2014/main" id="{FFDDD012-F35A-A445-B1A4-22E03B86A78A}"/>
              </a:ext>
            </a:extLst>
          </p:cNvPr>
          <p:cNvSpPr txBox="1"/>
          <p:nvPr/>
        </p:nvSpPr>
        <p:spPr>
          <a:xfrm>
            <a:off x="2080591" y="-2875722"/>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367EC7DB-0E10-0147-9EE3-1C4406D33D5D}"/>
              </a:ext>
            </a:extLst>
          </p:cNvPr>
          <p:cNvSpPr txBox="1"/>
          <p:nvPr/>
        </p:nvSpPr>
        <p:spPr>
          <a:xfrm>
            <a:off x="2080591" y="-4823791"/>
            <a:ext cx="184731" cy="369332"/>
          </a:xfrm>
          <a:prstGeom prst="rect">
            <a:avLst/>
          </a:prstGeom>
          <a:noFill/>
        </p:spPr>
        <p:txBody>
          <a:bodyPr wrap="none" rtlCol="0">
            <a:spAutoFit/>
          </a:bodyPr>
          <a:lstStyle/>
          <a:p>
            <a:endParaRPr lang="en-US" dirty="0"/>
          </a:p>
        </p:txBody>
      </p:sp>
      <p:sp>
        <p:nvSpPr>
          <p:cNvPr id="7" name="TextBox 6">
            <a:extLst>
              <a:ext uri="{FF2B5EF4-FFF2-40B4-BE49-F238E27FC236}">
                <a16:creationId xmlns:a16="http://schemas.microsoft.com/office/drawing/2014/main" id="{083EAA93-D3EE-BE42-86E5-556E8D4D58BD}"/>
              </a:ext>
            </a:extLst>
          </p:cNvPr>
          <p:cNvSpPr txBox="1"/>
          <p:nvPr/>
        </p:nvSpPr>
        <p:spPr>
          <a:xfrm>
            <a:off x="5459896" y="-3843130"/>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32934469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871525</TotalTime>
  <Words>6356</Words>
  <Application>Microsoft Macintosh PowerPoint</Application>
  <PresentationFormat>Widescreen</PresentationFormat>
  <Paragraphs>631</Paragraphs>
  <Slides>22</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Wingdings</vt:lpstr>
      <vt:lpstr>Office Theme</vt:lpstr>
      <vt:lpstr>Architectural Test SIG Call –Minutes</vt:lpstr>
      <vt:lpstr>PowerPoint Presentation</vt:lpstr>
      <vt:lpstr>PowerPoint Presentation</vt:lpstr>
      <vt:lpstr>Only RISC-V Members May Attend</vt:lpstr>
      <vt:lpstr>SIG Charter</vt:lpstr>
      <vt:lpstr>Adminstrative Pointers</vt:lpstr>
      <vt:lpstr>Meeting Agenda</vt:lpstr>
      <vt:lpstr>Discussion</vt:lpstr>
      <vt:lpstr>Decisions &amp; Action Items</vt:lpstr>
      <vt:lpstr>BACKUP</vt:lpstr>
      <vt:lpstr>Issue #233</vt:lpstr>
      <vt:lpstr>Issue #233</vt:lpstr>
      <vt:lpstr>PowerPoint Presentation</vt:lpstr>
      <vt:lpstr>Riscof Cut-over</vt:lpstr>
      <vt:lpstr>Draft Internal Test Guidelines</vt:lpstr>
      <vt:lpstr>Draft:  External Arch-Test Spec</vt:lpstr>
      <vt:lpstr>Example riscof repo</vt:lpstr>
      <vt:lpstr>Pull/Issue Status</vt:lpstr>
      <vt:lpstr>JIRA Status</vt:lpstr>
      <vt:lpstr>Non-determinism in Architectural Tests</vt:lpstr>
      <vt:lpstr>Framework Requirements </vt:lpstr>
      <vt:lpstr>Test Acceptance Criteria</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Processor Trace Task Group</dc:title>
  <dc:creator>Gajinder Panesar</dc:creator>
  <cp:lastModifiedBy>Microsoft Office User</cp:lastModifiedBy>
  <cp:revision>1753</cp:revision>
  <cp:lastPrinted>2022-03-30T06:47:10Z</cp:lastPrinted>
  <dcterms:created xsi:type="dcterms:W3CDTF">2018-05-10T10:51:37Z</dcterms:created>
  <dcterms:modified xsi:type="dcterms:W3CDTF">2022-04-14T06:29:51Z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0398c1c-5e94-454c-bbc4-eb8a4a50b8b0_Enabled">
    <vt:lpwstr>true</vt:lpwstr>
  </property>
  <property fmtid="{D5CDD505-2E9C-101B-9397-08002B2CF9AE}" pid="3" name="MSIP_Label_10398c1c-5e94-454c-bbc4-eb8a4a50b8b0_SetDate">
    <vt:lpwstr>2021-06-09T14:51:58Z</vt:lpwstr>
  </property>
  <property fmtid="{D5CDD505-2E9C-101B-9397-08002B2CF9AE}" pid="4" name="MSIP_Label_10398c1c-5e94-454c-bbc4-eb8a4a50b8b0_Method">
    <vt:lpwstr>Privileged</vt:lpwstr>
  </property>
  <property fmtid="{D5CDD505-2E9C-101B-9397-08002B2CF9AE}" pid="5" name="MSIP_Label_10398c1c-5e94-454c-bbc4-eb8a4a50b8b0_Name">
    <vt:lpwstr>Public</vt:lpwstr>
  </property>
  <property fmtid="{D5CDD505-2E9C-101B-9397-08002B2CF9AE}" pid="6" name="MSIP_Label_10398c1c-5e94-454c-bbc4-eb8a4a50b8b0_SiteId">
    <vt:lpwstr>d466216a-c643-434a-9c2e-057448c17cbe</vt:lpwstr>
  </property>
  <property fmtid="{D5CDD505-2E9C-101B-9397-08002B2CF9AE}" pid="7" name="MSIP_Label_10398c1c-5e94-454c-bbc4-eb8a4a50b8b0_ActionId">
    <vt:lpwstr>924b7a47-75e3-4e8d-9240-0b94adb73404</vt:lpwstr>
  </property>
  <property fmtid="{D5CDD505-2E9C-101B-9397-08002B2CF9AE}" pid="8" name="MSIP_Label_10398c1c-5e94-454c-bbc4-eb8a4a50b8b0_ContentBits">
    <vt:lpwstr>0</vt:lpwstr>
  </property>
</Properties>
</file>