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368" r:id="rId4"/>
    <p:sldId id="257" r:id="rId5"/>
    <p:sldId id="356" r:id="rId6"/>
    <p:sldId id="259" r:id="rId7"/>
    <p:sldId id="291" r:id="rId8"/>
    <p:sldId id="343" r:id="rId9"/>
    <p:sldId id="367" r:id="rId10"/>
    <p:sldId id="359" r:id="rId11"/>
    <p:sldId id="374" r:id="rId12"/>
    <p:sldId id="260" r:id="rId13"/>
    <p:sldId id="373" r:id="rId14"/>
    <p:sldId id="375" r:id="rId15"/>
    <p:sldId id="371" r:id="rId16"/>
    <p:sldId id="372" r:id="rId17"/>
    <p:sldId id="370" r:id="rId18"/>
    <p:sldId id="346" r:id="rId19"/>
    <p:sldId id="351" r:id="rId20"/>
    <p:sldId id="357" r:id="rId21"/>
    <p:sldId id="349" r:id="rId22"/>
    <p:sldId id="350"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36" autoAdjust="0"/>
    <p:restoredTop sz="93951"/>
  </p:normalViewPr>
  <p:slideViewPr>
    <p:cSldViewPr snapToGrid="0">
      <p:cViewPr>
        <p:scale>
          <a:sx n="135" d="100"/>
          <a:sy n="135" d="100"/>
        </p:scale>
        <p:origin x="240" y="93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4/14/22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030535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13</a:t>
            </a:fld>
            <a:endParaRPr lang="en-US"/>
          </a:p>
        </p:txBody>
      </p:sp>
    </p:spTree>
    <p:extLst>
      <p:ext uri="{BB962C8B-B14F-4D97-AF65-F5344CB8AC3E}">
        <p14:creationId xmlns:p14="http://schemas.microsoft.com/office/powerpoint/2010/main" val="27196537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21</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22</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14/04/2022</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14/04/2022</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riscv-non-isa/riscv-arch-test/blob/riscof-dev/spec/TestFormatSpec.adoc#431-required-pre-defined-macros"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lab.com/incoresemi/riscof-plugins/-/tree/master/sail_cSim#using-docker-with-this-plugi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https://lh6.googleusercontent.com/xWdLcR3BkryTP0gAbvaeOi4PdnsVK_lVElLHeeTGH8ZkfQdlFyZ7NdEzbAa2PhZNoQmWJ894Pd5B-0oncfAfIhu5zDUS9NWtOfzf1lOFdv-CbqgBazidYDaEKNauiuUWl320WKu3=s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hyperlink" Target="https://github.com/riscv/riscv-config/" TargetMode="External"/><Relationship Id="rId18" Type="http://schemas.openxmlformats.org/officeDocument/2006/relationships/hyperlink" Target="https://github.com/rems-project/riscv-isa-manual/blob/sail/release/riscv-spec-sail-draft.pdf" TargetMode="External"/><Relationship Id="rId3" Type="http://schemas.openxmlformats.org/officeDocument/2006/relationships/hyperlink" Target="mailto:allen.baum@esperantotech.com" TargetMode="External"/><Relationship Id="rId7" Type="http://schemas.openxmlformats.org/officeDocument/2006/relationships/hyperlink" Target="https://drive.google.com/drive/folders/1DemKMAD3D0Ka1MeESRoVCJipSrwiUlEs" TargetMode="External"/><Relationship Id="rId12" Type="http://schemas.openxmlformats.org/officeDocument/2006/relationships/hyperlink" Target="https://github.com/riscv-software-src/riscv_ctg" TargetMode="External"/><Relationship Id="rId17" Type="http://schemas.openxmlformats.org/officeDocument/2006/relationships/hyperlink" Target="https://github.com/rems-project/riscv-isa-manual/blob/sail/README.SAIL" TargetMode="External"/><Relationship Id="rId2" Type="http://schemas.openxmlformats.org/officeDocument/2006/relationships/notesSlide" Target="../notesSlides/notesSlide5.xml"/><Relationship Id="rId16" Type="http://schemas.openxmlformats.org/officeDocument/2006/relationships/hyperlink" Target="https://jira.riscv.org/projects/CSC/issues/CSC-1?filter=allopenissues" TargetMode="External"/><Relationship Id="rId20" Type="http://schemas.openxmlformats.org/officeDocument/2006/relationships/hyperlink" Target="https://us02web.zoom.us/rec/share/-XIYazzhIBbQoiZdarCfebdjxjDWiVhf-LxnuVrliN4Bc30yf17ztKkKDU4Og54b.fArPPqnuR-NiXpQU" TargetMode="External"/><Relationship Id="rId1" Type="http://schemas.openxmlformats.org/officeDocument/2006/relationships/slideLayout" Target="../slideLayouts/slideLayout2.xml"/><Relationship Id="rId6" Type="http://schemas.openxmlformats.org/officeDocument/2006/relationships/hyperlink" Target="https://sites.google.com/a/riscv.org/risc-v-staff/home/tech-groups-cal" TargetMode="External"/><Relationship Id="rId11" Type="http://schemas.openxmlformats.org/officeDocument/2006/relationships/hyperlink" Target="https://github.com/riscv-software-src/riscof/tree/master/docsr" TargetMode="External"/><Relationship Id="rId5" Type="http://schemas.openxmlformats.org/officeDocument/2006/relationships/hyperlink" Target="https://docs.google.com/spreadsheets/d/1L15_gHl5b2ApkcHVtpZyl4s_A7sgSrNN" TargetMode="External"/><Relationship Id="rId15" Type="http://schemas.openxmlformats.org/officeDocument/2006/relationships/hyperlink" Target="https://github.com/rems-project/sail-riscv/" TargetMode="External"/><Relationship Id="rId10" Type="http://schemas.openxmlformats.org/officeDocument/2006/relationships/hyperlink" Target="https://github.com/riscv/riscv-compliance/tree/master/doc/" TargetMode="External"/><Relationship Id="rId19" Type="http://schemas.openxmlformats.org/officeDocument/2006/relationships/hyperlink" Target="https://github.com/rems-project/riscv-isa-manual/blob/sail/release/riscv-privileged-sail-draft.pdf" TargetMode="External"/><Relationship Id="rId4" Type="http://schemas.openxmlformats.org/officeDocument/2006/relationships/hyperlink" Target="mailto:sig-arch-test@lists.riscv.org" TargetMode="External"/><Relationship Id="rId9" Type="http://schemas.openxmlformats.org/officeDocument/2006/relationships/hyperlink" Target="https://github.com/riscv-non-isa/riscv-arch-test" TargetMode="External"/><Relationship Id="rId14" Type="http://schemas.openxmlformats.org/officeDocument/2006/relationships/hyperlink" Target="https://github.com/riscv/sail-riscv/tree/master/doc"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14Apr2022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Issue #233</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a:bodyPr>
          <a:lstStyle/>
          <a:p>
            <a:pPr fontAlgn="base"/>
            <a:r>
              <a:rPr lang="en-US" dirty="0"/>
              <a:t>The latest version of the toolchain expects </a:t>
            </a:r>
            <a:r>
              <a:rPr lang="en-US" sz="2400" dirty="0"/>
              <a:t>_</a:t>
            </a:r>
            <a:r>
              <a:rPr lang="en-US" sz="2400" dirty="0" err="1"/>
              <a:t>Zicsr</a:t>
            </a:r>
            <a:r>
              <a:rPr lang="en-US" dirty="0"/>
              <a:t> to be present in the </a:t>
            </a:r>
            <a:r>
              <a:rPr lang="en-US" sz="2400" dirty="0"/>
              <a:t>march</a:t>
            </a:r>
            <a:r>
              <a:rPr lang="en-US" dirty="0"/>
              <a:t> argument for tests which execute </a:t>
            </a:r>
            <a:r>
              <a:rPr lang="en-US" sz="2400" dirty="0" err="1"/>
              <a:t>csr</a:t>
            </a:r>
            <a:r>
              <a:rPr lang="en-US" sz="2400" dirty="0"/>
              <a:t>*</a:t>
            </a:r>
            <a:r>
              <a:rPr lang="en-US" dirty="0"/>
              <a:t> instructions. The current tests do not include this extension in the argument to the </a:t>
            </a:r>
            <a:r>
              <a:rPr lang="en-US" sz="2400" dirty="0"/>
              <a:t>RVTEST_ISA</a:t>
            </a:r>
            <a:r>
              <a:rPr lang="en-US" dirty="0"/>
              <a:t> macro. Any test which needs to include the trap handler (via the </a:t>
            </a:r>
            <a:r>
              <a:rPr lang="en-US" sz="2400" dirty="0" err="1"/>
              <a:t>rvtest_mtrap_routine</a:t>
            </a:r>
            <a:r>
              <a:rPr lang="en-US" dirty="0"/>
              <a:t>) conditionally or unconditionally will have to be updated according to the definition </a:t>
            </a:r>
            <a:r>
              <a:rPr lang="en-US" dirty="0">
                <a:hlinkClick r:id="rId3"/>
              </a:rPr>
              <a:t>here</a:t>
            </a:r>
            <a:r>
              <a:rPr lang="en-US" dirty="0"/>
              <a:t>.</a:t>
            </a:r>
          </a:p>
          <a:p>
            <a:pPr fontAlgn="base"/>
            <a:r>
              <a:rPr lang="en-US" dirty="0"/>
              <a:t>Another solution would be to have a policy to include </a:t>
            </a:r>
            <a:r>
              <a:rPr lang="en-US" sz="2400" dirty="0" err="1"/>
              <a:t>zicsr</a:t>
            </a:r>
            <a:r>
              <a:rPr lang="en-US" dirty="0"/>
              <a:t> in the march string always(if it is present in the </a:t>
            </a:r>
            <a:r>
              <a:rPr lang="en-US" dirty="0" err="1"/>
              <a:t>isa</a:t>
            </a:r>
            <a:r>
              <a:rPr lang="en-US" dirty="0"/>
              <a:t> of input </a:t>
            </a:r>
            <a:r>
              <a:rPr lang="en-US" dirty="0" err="1"/>
              <a:t>yaml</a:t>
            </a:r>
            <a:r>
              <a:rPr lang="en-US" dirty="0"/>
              <a:t>). This would also allow the boot code to contain </a:t>
            </a:r>
            <a:r>
              <a:rPr lang="en-US" dirty="0" err="1"/>
              <a:t>csr</a:t>
            </a:r>
            <a:r>
              <a:rPr lang="en-US" dirty="0"/>
              <a:t> instructions. That way the tests may or may not have the </a:t>
            </a:r>
            <a:r>
              <a:rPr lang="en-US" sz="2400" dirty="0" err="1"/>
              <a:t>Zicsr</a:t>
            </a:r>
            <a:r>
              <a:rPr lang="en-US" dirty="0"/>
              <a:t> explicitly set in the </a:t>
            </a:r>
            <a:r>
              <a:rPr lang="en-US" sz="2400" dirty="0"/>
              <a:t>RVTEST_ISA</a:t>
            </a:r>
            <a:r>
              <a:rPr lang="en-US" dirty="0"/>
              <a:t> string.</a:t>
            </a:r>
          </a:p>
          <a:p>
            <a:pPr fontAlgn="base"/>
            <a:r>
              <a:rPr lang="en-US" dirty="0"/>
              <a:t>The </a:t>
            </a:r>
            <a:r>
              <a:rPr lang="en-US" sz="2400" dirty="0"/>
              <a:t>check</a:t>
            </a:r>
            <a:r>
              <a:rPr lang="en-US" dirty="0"/>
              <a:t> statements in the </a:t>
            </a:r>
            <a:r>
              <a:rPr lang="en-US" sz="2400" dirty="0"/>
              <a:t>RVTEST_CASE</a:t>
            </a:r>
            <a:r>
              <a:rPr lang="en-US" dirty="0"/>
              <a:t> macro drive the conditions for choosing a test. The </a:t>
            </a:r>
            <a:r>
              <a:rPr lang="en-US" sz="2400" dirty="0"/>
              <a:t>RVTEST_ISA</a:t>
            </a:r>
            <a:r>
              <a:rPr lang="en-US" dirty="0"/>
              <a:t> macro is just a indication of the string which should be passed to the </a:t>
            </a:r>
            <a:r>
              <a:rPr lang="en-US" sz="2400" dirty="0"/>
              <a:t>march</a:t>
            </a:r>
            <a:r>
              <a:rPr lang="en-US" dirty="0"/>
              <a:t> argument of </a:t>
            </a:r>
            <a:r>
              <a:rPr lang="en-US" dirty="0" err="1"/>
              <a:t>gcc</a:t>
            </a:r>
            <a:r>
              <a:rPr lang="en-US" dirty="0"/>
              <a:t> while compiling. Adding </a:t>
            </a:r>
            <a:r>
              <a:rPr lang="en-US" sz="2400" dirty="0" err="1"/>
              <a:t>Zicsr</a:t>
            </a:r>
            <a:r>
              <a:rPr lang="en-US" dirty="0"/>
              <a:t> will not affect the test filtering in any way.</a:t>
            </a:r>
            <a:endParaRPr lang="en-US" sz="2200" i="1" dirty="0"/>
          </a:p>
        </p:txBody>
      </p:sp>
    </p:spTree>
    <p:extLst>
      <p:ext uri="{BB962C8B-B14F-4D97-AF65-F5344CB8AC3E}">
        <p14:creationId xmlns:p14="http://schemas.microsoft.com/office/powerpoint/2010/main" val="1567131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5C9A-6EE1-1846-A940-6A25BBC03FF4}"/>
              </a:ext>
            </a:extLst>
          </p:cNvPr>
          <p:cNvSpPr>
            <a:spLocks noGrp="1"/>
          </p:cNvSpPr>
          <p:nvPr>
            <p:ph type="ctrTitle"/>
          </p:nvPr>
        </p:nvSpPr>
        <p:spPr>
          <a:xfrm>
            <a:off x="2008909" y="1"/>
            <a:ext cx="9156931" cy="749310"/>
          </a:xfrm>
          <a:solidFill>
            <a:schemeClr val="accent1"/>
          </a:solidFill>
        </p:spPr>
        <p:txBody>
          <a:bodyPr>
            <a:normAutofit fontScale="90000"/>
          </a:bodyPr>
          <a:lstStyle/>
          <a:p>
            <a:pPr>
              <a:lnSpc>
                <a:spcPct val="80000"/>
              </a:lnSpc>
            </a:pPr>
            <a:r>
              <a:rPr lang="en-US" dirty="0" err="1">
                <a:solidFill>
                  <a:schemeClr val="bg1"/>
                </a:solidFill>
              </a:rPr>
              <a:t>Riscof</a:t>
            </a:r>
            <a:r>
              <a:rPr lang="en-US" dirty="0">
                <a:solidFill>
                  <a:schemeClr val="bg1"/>
                </a:solidFill>
              </a:rPr>
              <a:t> Cut-over May 1, 2022</a:t>
            </a:r>
          </a:p>
        </p:txBody>
      </p:sp>
      <p:sp>
        <p:nvSpPr>
          <p:cNvPr id="3" name="Subtitle 2">
            <a:extLst>
              <a:ext uri="{FF2B5EF4-FFF2-40B4-BE49-F238E27FC236}">
                <a16:creationId xmlns:a16="http://schemas.microsoft.com/office/drawing/2014/main" id="{164ADB24-8864-D84D-94EA-04930B796477}"/>
              </a:ext>
            </a:extLst>
          </p:cNvPr>
          <p:cNvSpPr>
            <a:spLocks noGrp="1"/>
          </p:cNvSpPr>
          <p:nvPr>
            <p:ph type="subTitle" idx="1"/>
          </p:nvPr>
        </p:nvSpPr>
        <p:spPr>
          <a:xfrm>
            <a:off x="548640" y="900545"/>
            <a:ext cx="10617200" cy="5957455"/>
          </a:xfrm>
        </p:spPr>
        <p:txBody>
          <a:bodyPr>
            <a:normAutofit fontScale="92500" lnSpcReduction="10000"/>
          </a:bodyPr>
          <a:lstStyle/>
          <a:p>
            <a:pPr algn="l"/>
            <a:r>
              <a:rPr lang="en-US" sz="1600" b="1" dirty="0"/>
              <a:t>Steps for cutover:</a:t>
            </a:r>
          </a:p>
          <a:p>
            <a:pPr algn="l"/>
            <a:r>
              <a:rPr lang="en-US" sz="1600" i="1" dirty="0"/>
              <a:t>1.Talk to </a:t>
            </a:r>
            <a:r>
              <a:rPr lang="en-US" sz="1600" i="1" dirty="0" err="1"/>
              <a:t>openHW</a:t>
            </a:r>
            <a:r>
              <a:rPr lang="en-US" sz="1600" i="1" dirty="0"/>
              <a:t> Mike Thompson, Rick O’Conner loop them in, remove test disclaimer? </a:t>
            </a:r>
            <a:r>
              <a:rPr lang="en-US" sz="1400" i="1" dirty="0"/>
              <a:t>(scheduled and done)</a:t>
            </a:r>
          </a:p>
          <a:p>
            <a:pPr algn="l"/>
            <a:r>
              <a:rPr lang="en-US" sz="1600" dirty="0"/>
              <a:t>2.local Docker container            + CI to keep it up to date</a:t>
            </a:r>
            <a:br>
              <a:rPr lang="en-US" sz="1600" dirty="0"/>
            </a:br>
            <a:r>
              <a:rPr lang="en-US" sz="1800" dirty="0"/>
              <a:t>    </a:t>
            </a:r>
            <a:r>
              <a:rPr lang="en-US" sz="1600" dirty="0"/>
              <a:t>Separate from </a:t>
            </a:r>
            <a:r>
              <a:rPr lang="en-US" sz="1600" dirty="0" err="1"/>
              <a:t>RefSig</a:t>
            </a:r>
            <a:r>
              <a:rPr lang="en-US" sz="1600" dirty="0"/>
              <a:t>-as-a-Svc because adding </a:t>
            </a:r>
            <a:r>
              <a:rPr lang="en-US" sz="1600" dirty="0" err="1"/>
              <a:t>riscof</a:t>
            </a:r>
            <a:r>
              <a:rPr lang="en-US" sz="1600" dirty="0"/>
              <a:t> into container adds a CI dependency that’s avoidable</a:t>
            </a:r>
            <a:br>
              <a:rPr lang="en-US" sz="1800" dirty="0"/>
            </a:br>
            <a:r>
              <a:rPr lang="en-US" sz="1600" dirty="0"/>
              <a:t>3. ensure clear documentation about the 2 ways to run</a:t>
            </a:r>
            <a:br>
              <a:rPr lang="en-US" sz="1200" dirty="0"/>
            </a:br>
            <a:r>
              <a:rPr lang="en-US" sz="1200" dirty="0"/>
              <a:t> 	Local container</a:t>
            </a:r>
            <a:br>
              <a:rPr lang="en-US" sz="1200" dirty="0"/>
            </a:br>
            <a:r>
              <a:rPr lang="en-US" sz="1200" dirty="0"/>
              <a:t> 	build from scratch</a:t>
            </a:r>
            <a:endParaRPr lang="en-US" sz="1100" dirty="0"/>
          </a:p>
          <a:p>
            <a:pPr algn="l"/>
            <a:r>
              <a:rPr lang="en-US" sz="1600" b="1" dirty="0"/>
              <a:t>Gap</a:t>
            </a:r>
            <a:r>
              <a:rPr lang="en-US" sz="1600" dirty="0"/>
              <a:t>: </a:t>
            </a:r>
            <a:r>
              <a:rPr lang="en-US" sz="1600" dirty="0" err="1"/>
              <a:t>readthedocs</a:t>
            </a:r>
            <a:r>
              <a:rPr lang="en-US" sz="1600" dirty="0"/>
              <a:t>  Ensure docs are idiot proof and hand all scenarios</a:t>
            </a:r>
            <a:br>
              <a:rPr lang="en-US" sz="1600" dirty="0"/>
            </a:br>
            <a:r>
              <a:rPr lang="en-US" sz="1600" dirty="0"/>
              <a:t>    </a:t>
            </a:r>
            <a:r>
              <a:rPr lang="en-US" sz="1600" i="1" dirty="0"/>
              <a:t>ex. </a:t>
            </a:r>
            <a:r>
              <a:rPr lang="en-US" sz="1600" dirty="0" err="1"/>
              <a:t>riscof_quickstart</a:t>
            </a:r>
            <a:r>
              <a:rPr lang="en-US" sz="1600" dirty="0"/>
              <a:t>: has “build from scratch; we need to, </a:t>
            </a:r>
            <a:r>
              <a:rPr lang="en-US" sz="1600" i="1" dirty="0"/>
              <a:t>add link to install docker</a:t>
            </a:r>
            <a:br>
              <a:rPr lang="en-US" sz="1600" i="1" dirty="0"/>
            </a:br>
            <a:r>
              <a:rPr lang="en-US" sz="1600" i="1" dirty="0"/>
              <a:t>         (that should be to simply change one flag (in the </a:t>
            </a:r>
            <a:r>
              <a:rPr lang="en-US" sz="1600" i="1" dirty="0" err="1"/>
              <a:t>quickstart</a:t>
            </a:r>
            <a:r>
              <a:rPr lang="en-US" sz="1600" i="1" dirty="0"/>
              <a:t> )</a:t>
            </a:r>
            <a:br>
              <a:rPr lang="en-US" sz="1600" i="1" dirty="0"/>
            </a:br>
            <a:r>
              <a:rPr lang="en-US" sz="1600" i="1" dirty="0"/>
              <a:t>   see </a:t>
            </a:r>
            <a:r>
              <a:rPr lang="en-US" sz="1600" i="1" dirty="0">
                <a:hlinkClick r:id="rId3"/>
              </a:rPr>
              <a:t>https://gitlab.com/incoresemi/riscof-plugins/-/tree/master/sail_cSim#using-docker-with-this-plugin</a:t>
            </a:r>
            <a:endParaRPr lang="en-US" sz="1600" dirty="0"/>
          </a:p>
          <a:p>
            <a:pPr algn="l"/>
            <a:r>
              <a:rPr lang="en-US" sz="1600" b="1" dirty="0"/>
              <a:t>Gap</a:t>
            </a:r>
            <a:r>
              <a:rPr lang="en-US" sz="1600" dirty="0"/>
              <a:t>: we need more people to try this out  (see mass mailing below)</a:t>
            </a:r>
          </a:p>
          <a:p>
            <a:pPr algn="l"/>
            <a:r>
              <a:rPr lang="en-US" sz="1600" i="1" dirty="0"/>
              <a:t>4. Cutover: 	a. make sure </a:t>
            </a:r>
            <a:r>
              <a:rPr lang="en-US" sz="1600" i="1" dirty="0" err="1"/>
              <a:t>riscof</a:t>
            </a:r>
            <a:r>
              <a:rPr lang="en-US" sz="1600" i="1" dirty="0"/>
              <a:t>-dev branch is up-to date with latest trap handler &amp; updated macros, updated README***</a:t>
            </a:r>
            <a:br>
              <a:rPr lang="en-US" sz="1600" i="1" dirty="0"/>
            </a:br>
            <a:r>
              <a:rPr lang="en-US" sz="1600" i="1" dirty="0"/>
              <a:t>	b. add warning to README in main branch and </a:t>
            </a:r>
            <a:r>
              <a:rPr lang="en-US" sz="1600" i="1" dirty="0" err="1"/>
              <a:t>riscov</a:t>
            </a:r>
            <a:r>
              <a:rPr lang="en-US" sz="1600" i="1" dirty="0"/>
              <a:t>-dev branch that cutover will happen Mar 31</a:t>
            </a:r>
            <a:br>
              <a:rPr lang="en-US" sz="1600" i="1" dirty="0"/>
            </a:br>
            <a:r>
              <a:rPr lang="en-US" sz="1600" i="1" dirty="0"/>
              <a:t>	c. Mass mailing: new framework, </a:t>
            </a:r>
            <a:r>
              <a:rPr lang="en-US" sz="1600" i="1" dirty="0" err="1"/>
              <a:t>riscof</a:t>
            </a:r>
            <a:r>
              <a:rPr lang="en-US" sz="1600" i="1" dirty="0"/>
              <a:t>, docs here, need feedback, header, </a:t>
            </a:r>
            <a:r>
              <a:rPr lang="en-US" sz="1600" i="1" dirty="0" err="1"/>
              <a:t>isa</a:t>
            </a:r>
            <a:r>
              <a:rPr lang="en-US" sz="1600" i="1" dirty="0"/>
              <a:t>-string fixes, cutover date</a:t>
            </a:r>
            <a:br>
              <a:rPr lang="en-US" sz="1600" i="1" dirty="0"/>
            </a:br>
            <a:r>
              <a:rPr lang="en-US" sz="1600" i="1" dirty="0"/>
              <a:t>	d. Swap master** arch-test branch with </a:t>
            </a:r>
            <a:r>
              <a:rPr lang="en-US" sz="1600" i="1" dirty="0" err="1"/>
              <a:t>riscof</a:t>
            </a:r>
            <a:r>
              <a:rPr lang="en-US" sz="1600" i="1" dirty="0"/>
              <a:t>-dev branch</a:t>
            </a:r>
          </a:p>
          <a:p>
            <a:pPr algn="l"/>
            <a:r>
              <a:rPr lang="en-US" sz="1600" dirty="0"/>
              <a:t>5</a:t>
            </a:r>
            <a:r>
              <a:rPr lang="en-US" sz="1600" b="1" dirty="0"/>
              <a:t>.</a:t>
            </a:r>
            <a:r>
              <a:rPr lang="en-US" sz="1600" dirty="0"/>
              <a:t>Later:</a:t>
            </a:r>
            <a:r>
              <a:rPr lang="en-US" sz="1600" i="1" dirty="0"/>
              <a:t>	</a:t>
            </a:r>
            <a:r>
              <a:rPr lang="en-US" sz="1600" i="1" dirty="0">
                <a:sym typeface="Wingdings" pitchFamily="2" charset="2"/>
              </a:rPr>
              <a:t></a:t>
            </a:r>
            <a:r>
              <a:rPr lang="en-US" sz="1600" i="1" dirty="0"/>
              <a:t>get </a:t>
            </a:r>
            <a:r>
              <a:rPr lang="en-US" sz="1600" i="1" dirty="0" err="1"/>
              <a:t>podman</a:t>
            </a:r>
            <a:r>
              <a:rPr lang="en-US" sz="1600" i="1" dirty="0"/>
              <a:t> plugin, add link to install </a:t>
            </a:r>
            <a:r>
              <a:rPr lang="en-US" sz="1600" i="1" dirty="0" err="1"/>
              <a:t>podman</a:t>
            </a:r>
            <a:r>
              <a:rPr lang="en-US" sz="1600" i="1" dirty="0"/>
              <a:t> (singularity?)</a:t>
            </a:r>
            <a:br>
              <a:rPr lang="en-US" sz="1600" i="1" dirty="0"/>
            </a:br>
            <a:r>
              <a:rPr lang="en-US" sz="1600" i="1" dirty="0"/>
              <a:t>	</a:t>
            </a:r>
            <a:r>
              <a:rPr lang="en-US" sz="1600" i="1" dirty="0">
                <a:sym typeface="Wingdings" pitchFamily="2" charset="2"/>
              </a:rPr>
              <a:t> remedial tests: RV32D,RV64F,A-extension, Priv1.11,--&gt;1.12</a:t>
            </a:r>
            <a:br>
              <a:rPr lang="en-US" sz="1600" i="1" dirty="0">
                <a:sym typeface="Wingdings" pitchFamily="2" charset="2"/>
              </a:rPr>
            </a:br>
            <a:r>
              <a:rPr lang="en-US" sz="1600" i="1" dirty="0">
                <a:sym typeface="Wingdings" pitchFamily="2" charset="2"/>
              </a:rPr>
              <a:t>	</a:t>
            </a:r>
            <a:r>
              <a:rPr lang="en-US" sz="1600" dirty="0"/>
              <a:t> </a:t>
            </a:r>
            <a:r>
              <a:rPr lang="en-US" sz="1600" dirty="0" err="1"/>
              <a:t>RefSig</a:t>
            </a:r>
            <a:r>
              <a:rPr lang="en-US" sz="1600" dirty="0"/>
              <a:t>-as-a-Service  container + CI to keep it up to date + documentation in #3</a:t>
            </a:r>
            <a:br>
              <a:rPr lang="en-US" sz="1600" dirty="0"/>
            </a:br>
            <a:r>
              <a:rPr lang="en-US" sz="1600" dirty="0"/>
              <a:t>	</a:t>
            </a:r>
            <a:r>
              <a:rPr lang="en-US" sz="1400" dirty="0"/>
              <a:t>     Q: </a:t>
            </a:r>
            <a:r>
              <a:rPr lang="en-US" sz="1400" i="1" dirty="0"/>
              <a:t>What is the method for access control of the system? </a:t>
            </a:r>
            <a:br>
              <a:rPr lang="en-US" sz="1400" i="1" dirty="0"/>
            </a:br>
            <a:r>
              <a:rPr lang="en-US" sz="1400" i="1" dirty="0"/>
              <a:t>	          (i.e. </a:t>
            </a:r>
            <a:r>
              <a:rPr lang="en-US" sz="1400" i="1" dirty="0" err="1"/>
              <a:t>policy&amp;procedures</a:t>
            </a:r>
            <a:r>
              <a:rPr lang="en-US" sz="1400" i="1" dirty="0"/>
              <a:t>, like token based system to track job submission , access control). </a:t>
            </a:r>
            <a:br>
              <a:rPr lang="en-US" sz="1400" i="1" dirty="0"/>
            </a:br>
            <a:r>
              <a:rPr lang="en-US" sz="1400" i="1" dirty="0"/>
              <a:t>	     Q: How many concurrent users should be allowed access? </a:t>
            </a:r>
            <a:br>
              <a:rPr lang="en-US" sz="1400" i="1" dirty="0"/>
            </a:br>
            <a:r>
              <a:rPr lang="en-US" sz="1400" i="1" dirty="0"/>
              <a:t>	          (i.e. control system load &amp; prevent failing jobs due to a lack of resources or taking up a lot of time.</a:t>
            </a:r>
            <a:br>
              <a:rPr lang="en-US" sz="1400" i="1" dirty="0"/>
            </a:br>
            <a:r>
              <a:rPr lang="en-US" sz="1400" i="1" dirty="0"/>
              <a:t>	</a:t>
            </a:r>
            <a:r>
              <a:rPr lang="en-US" sz="1400" i="1" dirty="0">
                <a:sym typeface="Wingdings" pitchFamily="2" charset="2"/>
              </a:rPr>
              <a:t> </a:t>
            </a:r>
            <a:r>
              <a:rPr lang="en-US" sz="1400" b="1" i="1" dirty="0">
                <a:sym typeface="Wingdings" pitchFamily="2" charset="2"/>
              </a:rPr>
              <a:t> </a:t>
            </a:r>
            <a:r>
              <a:rPr lang="en-US" sz="1400" i="1" dirty="0" err="1">
                <a:sym typeface="Wingdings" pitchFamily="2" charset="2"/>
              </a:rPr>
              <a:t>asynch</a:t>
            </a:r>
            <a:r>
              <a:rPr lang="en-US" sz="1400" i="1" dirty="0">
                <a:sym typeface="Wingdings" pitchFamily="2" charset="2"/>
              </a:rPr>
              <a:t> event generator for interrupt and </a:t>
            </a:r>
            <a:br>
              <a:rPr lang="en-US" sz="1400" i="1" dirty="0"/>
            </a:br>
            <a:r>
              <a:rPr lang="en-US" sz="1400" i="1" dirty="0"/>
              <a:t>**	I think we are supposed to rename ”master” to something else, e.g. “main”.     Also: is it time to remove stale branches?</a:t>
            </a:r>
            <a:br>
              <a:rPr lang="en-US" sz="1400" i="1" dirty="0"/>
            </a:br>
            <a:r>
              <a:rPr lang="en-US" sz="1400" i="1" dirty="0"/>
              <a:t>***	Explain that using this now requires </a:t>
            </a:r>
            <a:r>
              <a:rPr lang="en-US" sz="1400" i="1" dirty="0" err="1"/>
              <a:t>YAML+model_test.h+plugins</a:t>
            </a:r>
            <a:r>
              <a:rPr lang="en-US" sz="1400" i="1" dirty="0"/>
              <a:t>. linking to the testbench – but not just the core, the whole SOC?</a:t>
            </a:r>
            <a:br>
              <a:rPr lang="en-US" sz="1400" i="1" dirty="0"/>
            </a:br>
            <a:r>
              <a:rPr lang="en-US" sz="1400" i="1" dirty="0"/>
              <a:t>      	Can we provide default YAML?  Do existing </a:t>
            </a:r>
            <a:r>
              <a:rPr lang="en-US" sz="1400" i="1" dirty="0" err="1"/>
              <a:t>model_test.h.s</a:t>
            </a:r>
            <a:r>
              <a:rPr lang="en-US" sz="1400" i="1" dirty="0"/>
              <a:t>  need to change?</a:t>
            </a:r>
            <a:br>
              <a:rPr lang="en-US" sz="1400" i="1" dirty="0"/>
            </a:br>
            <a:r>
              <a:rPr lang="en-US" sz="1400" i="1" dirty="0"/>
              <a:t>	Remove or modify disclaimers because we have YAML configuration (although primarily misalign support right now)</a:t>
            </a:r>
            <a:br>
              <a:rPr lang="en-US" sz="1400" i="1" dirty="0"/>
            </a:br>
            <a:r>
              <a:rPr lang="en-US" sz="1400" i="1" dirty="0"/>
              <a:t>	Note that CTG macros (e.g. SIGUPD*) don’t match </a:t>
            </a:r>
            <a:r>
              <a:rPr lang="en-US" sz="1400" i="1" dirty="0" err="1"/>
              <a:t>rvtests.h</a:t>
            </a:r>
            <a:r>
              <a:rPr lang="en-US" sz="1400" i="1" dirty="0"/>
              <a:t> macros, and there are many new macros</a:t>
            </a:r>
          </a:p>
        </p:txBody>
      </p:sp>
      <p:sp>
        <p:nvSpPr>
          <p:cNvPr id="5" name="Subtitle 2">
            <a:extLst>
              <a:ext uri="{FF2B5EF4-FFF2-40B4-BE49-F238E27FC236}">
                <a16:creationId xmlns:a16="http://schemas.microsoft.com/office/drawing/2014/main" id="{88660791-7C26-7A4D-8002-96B2CB9B4F4A}"/>
              </a:ext>
            </a:extLst>
          </p:cNvPr>
          <p:cNvSpPr txBox="1">
            <a:spLocks/>
          </p:cNvSpPr>
          <p:nvPr/>
        </p:nvSpPr>
        <p:spPr>
          <a:xfrm>
            <a:off x="9503923" y="1287634"/>
            <a:ext cx="2587450" cy="663211"/>
          </a:xfrm>
          <a:prstGeom prst="rect">
            <a:avLst/>
          </a:prstGeom>
          <a:ln>
            <a:solidFill>
              <a:schemeClr val="accent1"/>
            </a:solidFill>
          </a:ln>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Local container:    1.8GB  </a:t>
            </a:r>
            <a:br>
              <a:rPr lang="en-US" sz="1800" dirty="0"/>
            </a:br>
            <a:r>
              <a:rPr lang="en-US" sz="1800" dirty="0"/>
              <a:t> </a:t>
            </a:r>
            <a:r>
              <a:rPr lang="en-US" sz="1400" dirty="0"/>
              <a:t>(toolchain:    1.5GB)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spike: .3GB</a:t>
            </a:r>
            <a:r>
              <a:rPr lang="en-US" sz="1800" dirty="0"/>
              <a:t>)</a:t>
            </a:r>
            <a:endParaRPr lang="en-US" sz="1800" i="1" dirty="0"/>
          </a:p>
        </p:txBody>
      </p:sp>
      <p:sp>
        <p:nvSpPr>
          <p:cNvPr id="6" name="Subtitle 2">
            <a:extLst>
              <a:ext uri="{FF2B5EF4-FFF2-40B4-BE49-F238E27FC236}">
                <a16:creationId xmlns:a16="http://schemas.microsoft.com/office/drawing/2014/main" id="{BFDA6258-0424-0C4F-9E07-472B969A8187}"/>
              </a:ext>
            </a:extLst>
          </p:cNvPr>
          <p:cNvSpPr txBox="1">
            <a:spLocks/>
          </p:cNvSpPr>
          <p:nvPr/>
        </p:nvSpPr>
        <p:spPr>
          <a:xfrm>
            <a:off x="9374275" y="4918779"/>
            <a:ext cx="2587450" cy="908571"/>
          </a:xfrm>
          <a:prstGeom prst="rect">
            <a:avLst/>
          </a:prstGeom>
          <a:ln>
            <a:solidFill>
              <a:schemeClr val="accent1"/>
            </a:solidFill>
          </a:ln>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err="1"/>
              <a:t>RefSig</a:t>
            </a:r>
            <a:r>
              <a:rPr lang="en-US" sz="1800" dirty="0"/>
              <a:t>-as-a-Service:    1.8GB+</a:t>
            </a:r>
            <a:br>
              <a:rPr lang="en-US" sz="1800" dirty="0"/>
            </a:br>
            <a:r>
              <a:rPr lang="en-US" sz="1800" dirty="0"/>
              <a:t> </a:t>
            </a:r>
            <a:r>
              <a:rPr lang="en-US" sz="1400" dirty="0"/>
              <a:t>(toolchain:    1.5GB) ) (</a:t>
            </a:r>
            <a:r>
              <a:rPr lang="en-US" sz="1400" dirty="0" err="1"/>
              <a:t>python,asm</a:t>
            </a:r>
            <a:r>
              <a:rPr lang="en-US" sz="1400" dirty="0"/>
              <a:t>)</a:t>
            </a:r>
            <a:br>
              <a:rPr lang="en-US" sz="1400" dirty="0"/>
            </a:br>
            <a:r>
              <a:rPr lang="en-US" sz="1400" dirty="0"/>
              <a:t> (</a:t>
            </a:r>
            <a:r>
              <a:rPr lang="en-US" sz="1400" dirty="0" err="1"/>
              <a:t>csim</a:t>
            </a:r>
            <a:r>
              <a:rPr lang="en-US" sz="1400" dirty="0"/>
              <a:t>,, </a:t>
            </a:r>
            <a:r>
              <a:rPr lang="en-US" sz="1400" dirty="0" err="1"/>
              <a:t>ocaml</a:t>
            </a:r>
            <a:r>
              <a:rPr lang="en-US" sz="1400" dirty="0"/>
              <a:t>: .3GB</a:t>
            </a:r>
            <a:r>
              <a:rPr lang="en-US" sz="1800" dirty="0"/>
              <a:t>) +</a:t>
            </a:r>
            <a:br>
              <a:rPr lang="en-US" sz="1800" dirty="0"/>
            </a:br>
            <a:r>
              <a:rPr lang="en-US" sz="1800" dirty="0"/>
              <a:t> </a:t>
            </a:r>
            <a:r>
              <a:rPr lang="en-US" sz="1400" dirty="0"/>
              <a:t>(</a:t>
            </a:r>
            <a:r>
              <a:rPr lang="en-US" sz="1500" dirty="0" err="1"/>
              <a:t>riscof</a:t>
            </a:r>
            <a:r>
              <a:rPr lang="en-US" sz="1500" dirty="0"/>
              <a:t>, plugin)</a:t>
            </a:r>
            <a:endParaRPr lang="en-US" sz="1800" dirty="0"/>
          </a:p>
        </p:txBody>
      </p:sp>
      <p:cxnSp>
        <p:nvCxnSpPr>
          <p:cNvPr id="8" name="Straight Arrow Connector 7">
            <a:extLst>
              <a:ext uri="{FF2B5EF4-FFF2-40B4-BE49-F238E27FC236}">
                <a16:creationId xmlns:a16="http://schemas.microsoft.com/office/drawing/2014/main" id="{5027A8B8-7153-5E4F-8762-35CBA4FFE804}"/>
              </a:ext>
            </a:extLst>
          </p:cNvPr>
          <p:cNvCxnSpPr>
            <a:cxnSpLocks/>
            <a:endCxn id="5" idx="1"/>
          </p:cNvCxnSpPr>
          <p:nvPr/>
        </p:nvCxnSpPr>
        <p:spPr>
          <a:xfrm>
            <a:off x="4931923" y="1619240"/>
            <a:ext cx="45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691B817-7837-B441-BEBF-CF6A7742FED1}"/>
              </a:ext>
            </a:extLst>
          </p:cNvPr>
          <p:cNvCxnSpPr>
            <a:cxnSpLocks/>
            <a:endCxn id="6" idx="1"/>
          </p:cNvCxnSpPr>
          <p:nvPr/>
        </p:nvCxnSpPr>
        <p:spPr>
          <a:xfrm>
            <a:off x="7821038" y="5373065"/>
            <a:ext cx="1553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318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Tree>
    <p:extLst>
      <p:ext uri="{BB962C8B-B14F-4D97-AF65-F5344CB8AC3E}">
        <p14:creationId xmlns:p14="http://schemas.microsoft.com/office/powerpoint/2010/main" val="3714113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Internal Test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r>
              <a:rPr lang="en-US" sz="1100" b="1" u="sng" dirty="0"/>
              <a:t>Required Pre-Defined Variables	</a:t>
            </a:r>
            <a:r>
              <a:rPr lang="en-US" sz="1100" dirty="0"/>
              <a:t>	architecturally defined</a:t>
            </a:r>
            <a:endParaRPr lang="en-US" sz="1100" i="1" u="sng" dirty="0"/>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 </a:t>
            </a:r>
            <a:r>
              <a:rPr lang="en-US" sz="600" dirty="0"/>
              <a:t>**update for H-</a:t>
            </a:r>
            <a:r>
              <a:rPr lang="en-US" sz="6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900" b="1" dirty="0"/>
              <a:t>NUM_SPECD_INTCAUSES</a:t>
            </a:r>
            <a:r>
              <a:rPr lang="en-US" sz="800" b="1" dirty="0"/>
              <a:t>	</a:t>
            </a:r>
            <a:r>
              <a:rPr lang="en-US" sz="900" dirty="0"/>
              <a:t>(defaults to 16) ***fix for H-</a:t>
            </a:r>
            <a:r>
              <a:rPr lang="en-US" sz="900" dirty="0" err="1"/>
              <a:t>ext</a:t>
            </a:r>
            <a:endParaRPr lang="en-US" sz="900" dirty="0"/>
          </a:p>
          <a:p>
            <a:pPr marL="0" indent="0">
              <a:spcBef>
                <a:spcPts val="0"/>
              </a:spcBef>
              <a:buNone/>
            </a:pPr>
            <a:r>
              <a:rPr lang="en-US" sz="900" b="1" dirty="0"/>
              <a:t>NUM_SPECD_EXCPTCAUSES</a:t>
            </a:r>
            <a:r>
              <a:rPr lang="en-US" sz="800" dirty="0"/>
              <a:t>	</a:t>
            </a:r>
            <a:r>
              <a:rPr lang="en-US" sz="900" dirty="0"/>
              <a:t>(defaults to 16</a:t>
            </a:r>
            <a:r>
              <a:rPr lang="en-US" sz="900" b="1" dirty="0"/>
              <a:t>) </a:t>
            </a:r>
            <a:r>
              <a:rPr lang="en-US" sz="900" dirty="0"/>
              <a:t>***fix for H-</a:t>
            </a:r>
            <a:r>
              <a:rPr lang="en-US" sz="900" dirty="0" err="1"/>
              <a:t>ext</a:t>
            </a:r>
            <a:endParaRPr lang="en-US" sz="900"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mtrap_sigptr</a:t>
            </a:r>
            <a:r>
              <a:rPr lang="en-US" sz="900" dirty="0"/>
              <a:t>  	The test must define this between </a:t>
            </a:r>
            <a:r>
              <a:rPr lang="en-US" sz="900" b="1" i="1" dirty="0" err="1"/>
              <a:t>rvmodel_sig_begin</a:t>
            </a:r>
            <a:r>
              <a:rPr lang="en-US" sz="900" b="1" i="1" dirty="0"/>
              <a:t> </a:t>
            </a:r>
            <a:r>
              <a:rPr lang="en-US" sz="900" dirty="0"/>
              <a:t>and</a:t>
            </a:r>
            <a:r>
              <a:rPr lang="en-US" sz="900" b="1" i="1" dirty="0"/>
              <a:t> </a:t>
            </a:r>
            <a:r>
              <a:rPr lang="en-US" sz="900" b="1" i="1" dirty="0" err="1"/>
              <a:t>rvmodel_sig_end</a:t>
            </a:r>
            <a:r>
              <a:rPr lang="en-US" sz="900" dirty="0"/>
              <a:t> to mark where </a:t>
            </a:r>
            <a:br>
              <a:rPr lang="en-US" sz="900" dirty="0"/>
            </a:br>
            <a:r>
              <a:rPr lang="en-US" sz="900" dirty="0"/>
              <a:t>      	normal signatures end and trap signatures begin. </a:t>
            </a:r>
          </a:p>
          <a:p>
            <a:pPr marL="0" indent="0">
              <a:spcBef>
                <a:spcPts val="0"/>
              </a:spcBef>
              <a:buNone/>
            </a:pPr>
            <a:r>
              <a:rPr lang="en-US" sz="900" dirty="0"/>
              <a:t>	***FIXME: need copies per mode, e.g.     </a:t>
            </a:r>
            <a:r>
              <a:rPr lang="en-US" sz="900" b="1" i="1" dirty="0" err="1"/>
              <a:t>strap_sigptr</a:t>
            </a:r>
            <a:r>
              <a:rPr lang="en-US" sz="900" b="1" dirty="0"/>
              <a:t>,  </a:t>
            </a:r>
            <a:r>
              <a:rPr lang="en-US" sz="900" b="1" dirty="0" err="1"/>
              <a:t>vtrap_sigptr</a:t>
            </a:r>
            <a:r>
              <a:rPr lang="en-US" sz="900" b="1" dirty="0"/>
              <a:t>    </a:t>
            </a:r>
          </a:p>
          <a:p>
            <a:pPr marL="0" indent="0">
              <a:spcBef>
                <a:spcPts val="0"/>
              </a:spcBef>
              <a:buNone/>
            </a:pPr>
            <a:r>
              <a:rPr lang="en-US" sz="900" dirty="0" err="1"/>
              <a:t>r</a:t>
            </a:r>
            <a:r>
              <a:rPr lang="en-US" sz="900" b="1" dirty="0" err="1"/>
              <a:t>vtrap_sigptr</a:t>
            </a:r>
            <a:r>
              <a:rPr lang="en-US" sz="900" b="1" dirty="0"/>
              <a:t>. 	</a:t>
            </a:r>
            <a:r>
              <a:rPr lang="en-US" sz="900" dirty="0"/>
              <a:t>The test must define this to delimit where the trap signature starts</a:t>
            </a:r>
            <a:endParaRPr lang="en-US" sz="900" b="1" dirty="0"/>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indent="0">
              <a:spcBef>
                <a:spcPts val="0"/>
              </a:spcBef>
              <a:buNone/>
            </a:pPr>
            <a:r>
              <a:rPr lang="en-US" sz="900" b="1" i="1" dirty="0" err="1"/>
              <a:t>rvtest_trapsig</a:t>
            </a:r>
            <a:r>
              <a:rPr lang="en-US" sz="900" dirty="0"/>
              <a:t>	defines where in the signature area trap signature is stored</a:t>
            </a:r>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rvtest_code_begin</a:t>
            </a:r>
            <a:r>
              <a:rPr lang="en-US" sz="900" dirty="0"/>
              <a:t>	used to relocate code-relative trap status</a:t>
            </a:r>
          </a:p>
          <a:p>
            <a:pPr marL="0" indent="0">
              <a:spcBef>
                <a:spcPts val="0"/>
              </a:spcBef>
              <a:buNone/>
            </a:pPr>
            <a:r>
              <a:rPr lang="en-US" sz="900" b="1" dirty="0" err="1"/>
              <a:t>rvtest_data</a:t>
            </a:r>
            <a:r>
              <a:rPr lang="en-US" sz="900" b="1" dirty="0"/>
              <a:t>_[begin/end]</a:t>
            </a:r>
            <a:r>
              <a:rPr lang="en-US" sz="900" dirty="0"/>
              <a:t>     used to relocate data-relative trap status</a:t>
            </a:r>
          </a:p>
          <a:p>
            <a:pPr marL="0" indent="0">
              <a:spcBef>
                <a:spcPts val="0"/>
              </a:spcBef>
              <a:buNone/>
            </a:pPr>
            <a:r>
              <a:rPr lang="en-US" sz="900" b="1" dirty="0" err="1"/>
              <a:t>rvtest_sig</a:t>
            </a:r>
            <a:r>
              <a:rPr lang="en-US" sz="900" b="1" dirty="0"/>
              <a:t>_[begin/end]       </a:t>
            </a:r>
            <a:r>
              <a:rPr lang="en-US" sz="900" dirty="0"/>
              <a:t>used to define the signature region</a:t>
            </a:r>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Draft: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Font typeface="Arial" panose="020B0604020202020204" pitchFamily="34" charset="0"/>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Font typeface="Arial" panose="020B0604020202020204" pitchFamily="34" charset="0"/>
              <a:buNone/>
            </a:pPr>
            <a:endParaRPr lang="en-US" sz="1050" b="1" dirty="0"/>
          </a:p>
          <a:p>
            <a:pPr marL="0" indent="0">
              <a:spcBef>
                <a:spcPts val="0"/>
              </a:spcBef>
              <a:buNone/>
            </a:pPr>
            <a:r>
              <a:rPr lang="en-US" sz="1050" b="1" u="sng" dirty="0"/>
              <a:t>Optional  labels</a:t>
            </a:r>
            <a:endParaRPr lang="en-US" sz="1100" u="sng" dirty="0"/>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FENCEI	</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1100" dirty="0"/>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Example </a:t>
            </a:r>
            <a:r>
              <a:rPr lang="en-GB" b="1" dirty="0" err="1">
                <a:solidFill>
                  <a:schemeClr val="bg1"/>
                </a:solidFill>
              </a:rPr>
              <a:t>riscof</a:t>
            </a:r>
            <a:r>
              <a:rPr lang="en-GB" b="1" dirty="0">
                <a:solidFill>
                  <a:schemeClr val="bg1"/>
                </a:solidFill>
              </a:rPr>
              <a:t> repo</a:t>
            </a:r>
          </a:p>
        </p:txBody>
      </p:sp>
      <p:pic>
        <p:nvPicPr>
          <p:cNvPr id="4" name="Picture 1" descr="https://lh6.googleusercontent.com/xWdLcR3BkryTP0gAbvaeOi4PdnsVK_lVElLHeeTGH8ZkfQdlFyZ7NdEzbAa2PhZNoQmWJ894Pd5B-0oncfAfIhu5zDUS9NWtOfzf1lOFdv-CbqgBazidYDaEKNauiuUWl320WKu3=s0">
            <a:extLst>
              <a:ext uri="{FF2B5EF4-FFF2-40B4-BE49-F238E27FC236}">
                <a16:creationId xmlns:a16="http://schemas.microsoft.com/office/drawing/2014/main" id="{B99908E4-41C7-EE4F-B827-DCA1C10EFCA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55636" y="1454728"/>
            <a:ext cx="11583647" cy="5081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37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1941704134"/>
              </p:ext>
            </p:extLst>
          </p:nvPr>
        </p:nvGraphicFramePr>
        <p:xfrm>
          <a:off x="171008" y="803510"/>
          <a:ext cx="11567855" cy="4070985"/>
        </p:xfrm>
        <a:graphic>
          <a:graphicData uri="http://schemas.openxmlformats.org/drawingml/2006/table">
            <a:tbl>
              <a:tblPr>
                <a:tableStyleId>{5C22544A-7EE6-4342-B048-85BDC9FD1C3A}</a:tableStyleId>
              </a:tblPr>
              <a:tblGrid>
                <a:gridCol w="592138">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3">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Pull#252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20-apr-22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kuopinghsu</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fix error on BSD diff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9695182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17-apr-22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misterjdrg</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Possible bugs in D test macros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High priority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Fixes in progress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7506611"/>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07-ap-22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Duncaningram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RISC-V Toolchain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investigation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Maybe need to change march string?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264347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29-Mar-22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Crypto Scalar updates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9567247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pull#243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15-Mar-22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yungchinghsiao</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 cases for P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Merge conflict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554424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10-Mar-22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ptprasanna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RV64F Extension's all instructions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6442114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pull#237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28-Feb-22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hemanthkumar17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Zfh</a:t>
                      </a:r>
                      <a:r>
                        <a:rPr lang="en-US" sz="1200" b="0" i="0" u="none" strike="noStrike" baseline="0" dirty="0">
                          <a:solidFill>
                            <a:srgbClr val="000000"/>
                          </a:solidFill>
                          <a:effectLst/>
                          <a:latin typeface="Calibri" panose="020F0502020204030204" pitchFamily="34" charset="0"/>
                        </a:rPr>
                        <a:t> extension support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Awaiting changes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fixes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3712980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23-Feb-22</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pawks</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Update </a:t>
                      </a:r>
                      <a:r>
                        <a:rPr lang="en-US" sz="1200" b="0" i="0" u="none" strike="noStrike" baseline="0" dirty="0" err="1">
                          <a:solidFill>
                            <a:srgbClr val="000000"/>
                          </a:solidFill>
                          <a:effectLst/>
                          <a:latin typeface="Calibri" panose="020F0502020204030204" pitchFamily="34" charset="0"/>
                        </a:rPr>
                        <a:t>isa</a:t>
                      </a:r>
                      <a:r>
                        <a:rPr lang="en-US" sz="1200" b="0" i="0" u="none" strike="noStrike" baseline="0" dirty="0">
                          <a:solidFill>
                            <a:srgbClr val="000000"/>
                          </a:solidFill>
                          <a:effectLst/>
                          <a:latin typeface="Calibri" panose="020F0502020204030204" pitchFamily="34" charset="0"/>
                        </a:rPr>
                        <a:t> for privilege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a simple fix to </a:t>
                      </a:r>
                      <a:r>
                        <a:rPr lang="en-US" sz="1200" b="0" i="0" u="none" strike="noStrike" baseline="0" dirty="0" err="1">
                          <a:solidFill>
                            <a:srgbClr val="FF0000"/>
                          </a:solidFill>
                          <a:effectLst/>
                          <a:latin typeface="Calibri" panose="020F0502020204030204" pitchFamily="34" charset="0"/>
                        </a:rPr>
                        <a:t>rvtest.h</a:t>
                      </a:r>
                      <a:r>
                        <a:rPr lang="en-US" sz="1200" b="0" i="0" u="none" strike="noStrike" baseline="0" dirty="0">
                          <a:solidFill>
                            <a:srgbClr val="FF0000"/>
                          </a:solidFill>
                          <a:effectLst/>
                          <a:latin typeface="Calibri" panose="020F0502020204030204" pitchFamily="34" charset="0"/>
                        </a:rPr>
                        <a:t> macro def</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014330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24-jan-22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anku-anand</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Bitmanip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Fixed?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0695833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Can be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211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19-sep-21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Neelgala</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default rvtest_data should be 16-bytes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749906240"/>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Specifically: test </a:t>
                      </a:r>
                      <a:r>
                        <a:rPr lang="en-US" sz="1200" b="0" i="0" u="none" strike="noStrike" baseline="0" dirty="0" err="1">
                          <a:solidFill>
                            <a:srgbClr val="FF0000"/>
                          </a:solidFill>
                          <a:effectLst/>
                          <a:latin typeface="Calibri" panose="020F0502020204030204" pitchFamily="34" charset="0"/>
                        </a:rPr>
                        <a:t>fm</a:t>
                      </a:r>
                      <a:r>
                        <a:rPr lang="en-US" sz="1200" b="0" i="0" u="none" strike="noStrike" baseline="0" dirty="0">
                          <a:solidFill>
                            <a:srgbClr val="FF0000"/>
                          </a:solidFill>
                          <a:effectLst/>
                          <a:latin typeface="Calibri" panose="020F0502020204030204" pitchFamily="34" charset="0"/>
                        </a:rPr>
                        <a:t> bits are ignored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The 16-byte signature boundary issue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872133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Close when RFQ test is merged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6329359"/>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pull#129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31-jul-20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kern="1200" dirty="0" err="1">
                          <a:solidFill>
                            <a:schemeClr val="dk1"/>
                          </a:solidFill>
                          <a:effectLst/>
                          <a:latin typeface="+mn-lt"/>
                          <a:ea typeface="+mn-ea"/>
                          <a:cs typeface="+mn-cs"/>
                        </a:rPr>
                        <a:t>nmeum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sail-</a:t>
                      </a:r>
                      <a:r>
                        <a:rPr lang="en-US" sz="1200" b="0" i="0" u="none" strike="noStrike" kern="1200" dirty="0" err="1">
                          <a:solidFill>
                            <a:schemeClr val="tx1"/>
                          </a:solidFill>
                          <a:effectLst/>
                          <a:latin typeface="+mn-lt"/>
                          <a:ea typeface="+mn-ea"/>
                          <a:cs typeface="+mn-cs"/>
                        </a:rPr>
                        <a:t>riscv</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ocaml</a:t>
                      </a:r>
                      <a:r>
                        <a:rPr lang="en-US" sz="1200" b="0" i="0" u="none" strike="noStrike" kern="1200" dirty="0">
                          <a:solidFill>
                            <a:schemeClr val="tx1"/>
                          </a:solidFill>
                          <a:effectLst/>
                          <a:latin typeface="+mn-lt"/>
                          <a:ea typeface="+mn-ea"/>
                          <a:cs typeface="+mn-cs"/>
                        </a:rPr>
                        <a:t>: Disable RVC extension on all devices not using it</a:t>
                      </a:r>
                      <a:endParaRPr lang="en-US" sz="1200" b="0" i="0" u="none" strike="noStrike" kern="1200" baseline="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r>
                        <a:rPr lang="en-US" sz="1200" b="0" i="0" u="none" strike="noStrike" dirty="0">
                          <a:solidFill>
                            <a:srgbClr val="000000"/>
                          </a:solidFill>
                          <a:effectLst/>
                          <a:latin typeface="Calibri" panose="020F0502020204030204" pitchFamily="34" charset="0"/>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chemeClr val="tx1"/>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45339751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189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26-Apr-21</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neelgala</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Proposal to enhance the RVTEST_ISA macro</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3764054496"/>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146-9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a:solidFill>
                            <a:srgbClr val="000000"/>
                          </a:solidFill>
                          <a:effectLst/>
                          <a:latin typeface="Calibri" panose="020F0502020204030204" pitchFamily="34" charset="0"/>
                        </a:rPr>
                        <a:t>01-Dec-20</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Imperas</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Test I EBREAK,ECALL, MISALIGN_JMP/LDST, </a:t>
                      </a:r>
                      <a:r>
                        <a:rPr lang="en-US" sz="1200" b="0" i="0" u="none" kern="1200" dirty="0" err="1">
                          <a:solidFill>
                            <a:schemeClr val="tx1"/>
                          </a:solidFill>
                          <a:effectLst/>
                          <a:latin typeface="+mn-lt"/>
                          <a:ea typeface="+mn-ea"/>
                          <a:cs typeface="+mn-cs"/>
                        </a:rPr>
                        <a:t>OpenHW</a:t>
                      </a:r>
                      <a:endParaRPr lang="en-US" sz="1200" b="0" i="0" u="none" kern="1200" dirty="0">
                        <a:solidFill>
                          <a:schemeClr val="tx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59096751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40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4-Feb-19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debs-</a:t>
                      </a:r>
                      <a:r>
                        <a:rPr lang="en-US" sz="1200" b="0" i="0" u="none" strike="noStrike" dirty="0" err="1">
                          <a:solidFill>
                            <a:srgbClr val="000000"/>
                          </a:solidFill>
                          <a:effectLst/>
                          <a:latin typeface="Calibri" panose="020F0502020204030204" pitchFamily="34" charset="0"/>
                        </a:rPr>
                        <a:t>sifive</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Usage of </a:t>
                      </a:r>
                      <a:r>
                        <a:rPr lang="en-US" sz="1200" b="0" i="0" u="none" strike="noStrike" dirty="0" err="1">
                          <a:solidFill>
                            <a:srgbClr val="000000"/>
                          </a:solidFill>
                          <a:effectLst/>
                          <a:latin typeface="Calibri" panose="020F0502020204030204" pitchFamily="34" charset="0"/>
                        </a:rPr>
                        <a:t>tohost</a:t>
                      </a:r>
                      <a:r>
                        <a:rPr lang="en-US" sz="1200" b="0" i="0" u="none" strike="noStrike" dirty="0">
                          <a:solidFill>
                            <a:srgbClr val="000000"/>
                          </a:solidFill>
                          <a:effectLst/>
                          <a:latin typeface="Calibri" panose="020F0502020204030204" pitchFamily="34" charset="0"/>
                        </a:rPr>
                        <a:t>/</a:t>
                      </a:r>
                      <a:r>
                        <a:rPr lang="en-US" sz="1200" b="0" i="0" u="none" strike="noStrike" dirty="0" err="1">
                          <a:solidFill>
                            <a:srgbClr val="000000"/>
                          </a:solidFill>
                          <a:effectLst/>
                          <a:latin typeface="Calibri" panose="020F0502020204030204" pitchFamily="34" charset="0"/>
                        </a:rPr>
                        <a:t>fromhost</a:t>
                      </a:r>
                      <a:r>
                        <a:rPr lang="en-US" sz="1200" b="0" i="0" u="none" strike="noStrike" dirty="0">
                          <a:solidFill>
                            <a:srgbClr val="000000"/>
                          </a:solidFill>
                          <a:effectLst/>
                          <a:latin typeface="Calibri" panose="020F0502020204030204" pitchFamily="34" charset="0"/>
                        </a:rPr>
                        <a:t> should be removed</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r>
                        <a:rPr lang="en-US" sz="1200" dirty="0"/>
                        <a:t>Now</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841140279"/>
                  </a:ext>
                </a:extLst>
              </a:tr>
              <a:tr h="82492">
                <a:tc>
                  <a:txBody>
                    <a:bodyPr/>
                    <a:lstStyle/>
                    <a:p>
                      <a:pPr algn="r" rtl="0" fontAlgn="b"/>
                      <a:r>
                        <a:rPr lang="en-US" sz="1200" b="0" i="0" u="none" strike="noStrike" dirty="0">
                          <a:solidFill>
                            <a:srgbClr val="000000"/>
                          </a:solidFill>
                          <a:effectLst/>
                          <a:latin typeface="Calibri" panose="020F0502020204030204" pitchFamily="34" charset="0"/>
                        </a:rPr>
                        <a:t>#</a:t>
                      </a:r>
                      <a:r>
                        <a:rPr lang="en-US" sz="1200" b="1" i="0" u="none" strike="noStrike" dirty="0">
                          <a:solidFill>
                            <a:srgbClr val="000000"/>
                          </a:solidFill>
                          <a:effectLst/>
                          <a:latin typeface="Calibri" panose="020F0502020204030204" pitchFamily="34" charset="0"/>
                        </a:rPr>
                        <a:t>22</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24-Nov-18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a:solidFill>
                            <a:srgbClr val="000000"/>
                          </a:solidFill>
                          <a:effectLst/>
                          <a:latin typeface="Calibri" panose="020F0502020204030204" pitchFamily="34" charset="0"/>
                        </a:rPr>
                        <a:t>brouhaha</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I-MISALIGN_LDST-01 assumes misaligned data access will trap</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v</a:t>
                      </a: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Calibri" panose="020F0502020204030204" pitchFamily="34" charset="0"/>
                        </a:rPr>
                        <a:t>HW misalign support not configurable</a:t>
                      </a:r>
                      <a:endParaRPr lang="en-US" sz="1200" dirty="0"/>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2956526190"/>
                  </a:ext>
                </a:extLst>
              </a:tr>
              <a:tr h="82492">
                <a:tc>
                  <a:txBody>
                    <a:bodyPr/>
                    <a:lstStyle/>
                    <a:p>
                      <a:pPr algn="r" rtl="0" fontAlgn="b"/>
                      <a:r>
                        <a:rPr lang="en-US" sz="1200" b="1" i="0" u="none" strike="noStrike" dirty="0">
                          <a:solidFill>
                            <a:srgbClr val="000000"/>
                          </a:solidFill>
                          <a:effectLst/>
                          <a:latin typeface="Calibri" panose="020F0502020204030204" pitchFamily="34" charset="0"/>
                        </a:rPr>
                        <a:t>#4</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03-Jul-2018</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err="1">
                          <a:solidFill>
                            <a:srgbClr val="000000"/>
                          </a:solidFill>
                          <a:effectLst/>
                          <a:latin typeface="Calibri" panose="020F0502020204030204" pitchFamily="34" charset="0"/>
                        </a:rPr>
                        <a:t>Kasanovic</a:t>
                      </a:r>
                      <a:endParaRPr lang="en-US" sz="12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dirty="0">
                          <a:solidFill>
                            <a:srgbClr val="000000"/>
                          </a:solidFill>
                          <a:effectLst/>
                          <a:latin typeface="Calibri" panose="020F0502020204030204" pitchFamily="34" charset="0"/>
                        </a:rPr>
                        <a:t>Section 2.3 Target Environment</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ctr" rtl="0" fontAlgn="b"/>
                      <a:r>
                        <a:rPr lang="en-US" sz="1200" b="0" i="0" u="none" strike="noStrike" dirty="0">
                          <a:solidFill>
                            <a:srgbClr val="000000"/>
                          </a:solidFill>
                          <a:effectLst/>
                          <a:latin typeface="Calibri" panose="020F0502020204030204" pitchFamily="34" charset="0"/>
                        </a:rPr>
                        <a:t>Fixed in </a:t>
                      </a:r>
                      <a:r>
                        <a:rPr lang="en-US" sz="1200" b="0" i="0" u="none" strike="noStrike" dirty="0" err="1">
                          <a:solidFill>
                            <a:srgbClr val="000000"/>
                          </a:solidFill>
                          <a:effectLst/>
                          <a:latin typeface="Calibri" panose="020F0502020204030204" pitchFamily="34" charset="0"/>
                        </a:rPr>
                        <a:t>riscof</a:t>
                      </a:r>
                      <a:endParaRPr lang="en-US" sz="1200" b="0" i="0" u="none" strike="noStrike" dirty="0">
                        <a:solidFill>
                          <a:srgbClr val="000000"/>
                        </a:solidFill>
                        <a:effectLst/>
                        <a:latin typeface="Calibri" panose="020F0502020204030204" pitchFamily="34" charset="0"/>
                      </a:endParaRPr>
                    </a:p>
                  </a:txBody>
                  <a:tcPr marL="9525" marR="9525" marT="9525" marB="0" anchor="ctr">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dirty="0"/>
                        <a:t>Will be closed in V3</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534624588"/>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a:solidFill>
                  <a:schemeClr val="hlink"/>
                </a:solidFill>
                <a:latin typeface="Arial"/>
                <a:ea typeface="Arial"/>
                <a:cs typeface="Arial"/>
                <a:sym typeface="Arial"/>
                <a:hlinkClick r:id="rId3"/>
              </a:rPr>
              <a:t>https://riscv.org/regulations/</a:t>
            </a:r>
            <a:endParaRPr sz="2133">
              <a:solidFill>
                <a:schemeClr val="dk1"/>
              </a:solidFill>
              <a:latin typeface="Arial"/>
              <a:ea typeface="Arial"/>
              <a:cs typeface="Arial"/>
              <a:sym typeface="Arial"/>
            </a:endParaRPr>
          </a:p>
          <a:p>
            <a:pPr marL="0" indent="0">
              <a:buClr>
                <a:schemeClr val="dk1"/>
              </a:buClr>
              <a:buSzPts val="1500"/>
              <a:buNone/>
            </a:pPr>
            <a:endParaRPr sz="2133">
              <a:solidFill>
                <a:schemeClr val="dk1"/>
              </a:solidFill>
              <a:latin typeface="Arial"/>
              <a:ea typeface="Arial"/>
              <a:cs typeface="Arial"/>
              <a:sym typeface="Arial"/>
            </a:endParaRPr>
          </a:p>
          <a:p>
            <a:pPr marL="0" indent="0">
              <a:buClr>
                <a:schemeClr val="dk1"/>
              </a:buClr>
              <a:buSzPts val="1500"/>
              <a:buNone/>
            </a:pPr>
            <a:r>
              <a:rPr lang="en" sz="2133">
                <a:solidFill>
                  <a:schemeClr val="dk1"/>
                </a:solidFill>
                <a:latin typeface="Arial"/>
                <a:ea typeface="Arial"/>
                <a:cs typeface="Arial"/>
                <a:sym typeface="Arial"/>
              </a:rPr>
              <a:t>If you have questions about these matters, please contact your company counsel.</a:t>
            </a:r>
            <a:endParaRPr>
              <a:solidFill>
                <a:schemeClr val="dk1"/>
              </a:solidFill>
              <a:latin typeface="Arial"/>
              <a:ea typeface="Arial"/>
              <a:cs typeface="Arial"/>
              <a:sym typeface="Arial"/>
            </a:endParaRPr>
          </a:p>
          <a:p>
            <a:pPr marL="0" indent="0">
              <a:buNone/>
            </a:pPr>
            <a:endParaRPr sz="2133"/>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Allen Baum       </a:t>
            </a:r>
            <a:r>
              <a:rPr lang="en-GB" sz="2600" u="sng" dirty="0">
                <a:hlinkClick r:id="rId3"/>
              </a:rPr>
              <a:t>allen.baum@esperantotech.com</a:t>
            </a:r>
            <a:r>
              <a:rPr lang="en-GB" sz="2600" dirty="0"/>
              <a:t>	Co-chair –  Neel Gala </a:t>
            </a:r>
            <a:endParaRPr lang="en-GB" u="sng" dirty="0"/>
          </a:p>
          <a:p>
            <a:r>
              <a:rPr lang="en-US" sz="2600" dirty="0"/>
              <a:t>SIG Email </a:t>
            </a:r>
            <a:r>
              <a:rPr lang="en-US" dirty="0"/>
              <a:t>	          </a:t>
            </a:r>
            <a:r>
              <a:rPr lang="en-US" sz="2600" dirty="0">
                <a:hlinkClick r:id="rId4"/>
              </a:rPr>
              <a:t>sig-arch-test@lists.riscv.org</a:t>
            </a:r>
            <a:r>
              <a:rPr lang="en-US" sz="2600" dirty="0"/>
              <a:t>.       </a:t>
            </a:r>
            <a:r>
              <a:rPr lang="en-US" dirty="0"/>
              <a:t>Notetakers:  please send emails to </a:t>
            </a:r>
            <a:r>
              <a:rPr lang="en-US" dirty="0" err="1"/>
              <a:t>allen.baum@esperantotech.com</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pPr lvl="1"/>
            <a:r>
              <a:rPr lang="en-US" dirty="0"/>
              <a:t>See  </a:t>
            </a:r>
            <a:r>
              <a:rPr lang="en-US" dirty="0">
                <a:hlinkClick r:id="rId5"/>
              </a:rPr>
              <a:t>https://docs.google.com/spreadsheets/d/1L15_gHl5b2ApkcHVtpZyl4s_A7sgSrNN</a:t>
            </a:r>
            <a:r>
              <a:rPr lang="en-US" dirty="0"/>
              <a:t>      zoom link</a:t>
            </a:r>
            <a:endParaRPr lang="en-GB" dirty="0"/>
          </a:p>
          <a:p>
            <a:r>
              <a:rPr lang="en-GB" sz="2600" dirty="0"/>
              <a:t>Documents, calendar, roster, etc. in </a:t>
            </a:r>
            <a:r>
              <a:rPr lang="en-GB" dirty="0"/>
              <a:t>	</a:t>
            </a:r>
          </a:p>
          <a:p>
            <a:pPr lvl="1"/>
            <a:r>
              <a:rPr lang="en-GB" u="sng" dirty="0">
                <a:solidFill>
                  <a:schemeClr val="accent1"/>
                </a:solidFill>
                <a:hlinkClick r:id="rId6"/>
              </a:rPr>
              <a:t>https://sites.google.com/a/riscv.org/risc-v-staff/home/tech-groups-cal</a:t>
            </a:r>
            <a:endParaRPr lang="en-GB" u="sng" dirty="0">
              <a:solidFill>
                <a:schemeClr val="accent1"/>
              </a:solidFill>
            </a:endParaRPr>
          </a:p>
          <a:p>
            <a:pPr lvl="1"/>
            <a:r>
              <a:rPr lang="en-US" dirty="0">
                <a:hlinkClick r:id="rId7"/>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8"/>
              </a:rPr>
              <a:t>https://github.com/</a:t>
            </a:r>
            <a:r>
              <a:rPr lang="en-GB" dirty="0">
                <a:hlinkClick r:id="rId9"/>
              </a:rPr>
              <a:t> riscv-non-isa </a:t>
            </a:r>
            <a:r>
              <a:rPr lang="en-GB" dirty="0">
                <a:hlinkClick r:id="rId10"/>
              </a:rPr>
              <a:t>/riscv-arch-test/tree/master/doc</a:t>
            </a:r>
            <a:r>
              <a:rPr lang="en-GB" dirty="0"/>
              <a:t>   tests		   </a:t>
            </a:r>
            <a:r>
              <a:rPr lang="en-GB" u="sng" dirty="0">
                <a:solidFill>
                  <a:schemeClr val="accent1"/>
                </a:solidFill>
                <a:hlinkClick r:id="rId9"/>
              </a:rPr>
              <a:t>h</a:t>
            </a:r>
            <a:r>
              <a:rPr lang="en-GB" dirty="0">
                <a:hlinkClick r:id="rId9"/>
              </a:rPr>
              <a:t>ttps://github.com/riscv-non-isa/riscv-arch-test</a:t>
            </a:r>
            <a:endParaRPr lang="en-GB" dirty="0"/>
          </a:p>
          <a:p>
            <a:pPr lvl="1"/>
            <a:r>
              <a:rPr lang="en-US" u="sng" dirty="0">
                <a:solidFill>
                  <a:schemeClr val="accent1"/>
                </a:solidFill>
                <a:hlinkClick r:id="rId11"/>
              </a:rPr>
              <a:t>https://github.com/</a:t>
            </a:r>
            <a:r>
              <a:rPr lang="en-US" dirty="0">
                <a:hlinkClick r:id="rId11"/>
              </a:rPr>
              <a:t>riscv-software-src</a:t>
            </a:r>
            <a:r>
              <a:rPr lang="en-US" u="sng" dirty="0">
                <a:solidFill>
                  <a:schemeClr val="accent1"/>
                </a:solidFill>
                <a:hlinkClick r:id="rId11"/>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2"/>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3"/>
              </a:rPr>
              <a:t>https://github.com/</a:t>
            </a:r>
            <a:r>
              <a:rPr lang="en-US" dirty="0">
                <a:hlinkClick r:id="rId12"/>
              </a:rPr>
              <a:t>riscv-software-src </a:t>
            </a:r>
            <a:r>
              <a:rPr lang="en-GB" dirty="0">
                <a:hlinkClick r:id="rId13"/>
              </a:rPr>
              <a:t>/riscv-config/</a:t>
            </a:r>
            <a:endParaRPr lang="en-GB" dirty="0"/>
          </a:p>
          <a:p>
            <a:pPr lvl="1"/>
            <a:r>
              <a:rPr lang="en-GB" dirty="0">
                <a:hlinkClick r:id="rId14"/>
              </a:rPr>
              <a:t>https://github.com/riscv/sail-riscv/tree/master/doc</a:t>
            </a:r>
            <a:r>
              <a:rPr lang="en-GB" dirty="0"/>
              <a:t>	         Sail formal model	   </a:t>
            </a:r>
            <a:r>
              <a:rPr lang="en-GB" dirty="0">
                <a:hlinkClick r:id="rId15"/>
              </a:rPr>
              <a:t>https://github.com/riscv/sail-riscv/</a:t>
            </a:r>
            <a:endParaRPr lang="en-GB" dirty="0"/>
          </a:p>
          <a:p>
            <a:pPr lvl="1"/>
            <a:r>
              <a:rPr lang="en-GB" dirty="0">
                <a:solidFill>
                  <a:schemeClr val="accent1"/>
                </a:solidFill>
                <a:hlinkClick r:id="rId8">
                  <a:extLst>
                    <a:ext uri="{A12FA001-AC4F-418D-AE19-62706E023703}">
                      <ahyp:hlinkClr xmlns:ahyp="http://schemas.microsoft.com/office/drawing/2018/hyperlinkcolor" val="tx"/>
                    </a:ext>
                  </a:extLst>
                </a:hlinkClick>
              </a:rPr>
              <a:t>https://github.</a:t>
            </a:r>
            <a:r>
              <a:rPr lang="en-GB" u="sng" dirty="0">
                <a:solidFill>
                  <a:schemeClr val="accent1"/>
                </a:solidFill>
                <a:hlinkClick r:id="rId8">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p>
          <a:p>
            <a:r>
              <a:rPr lang="en-GB" dirty="0"/>
              <a:t>JIRA: </a:t>
            </a:r>
            <a:r>
              <a:rPr lang="en-US" sz="2400" dirty="0">
                <a:hlinkClick r:id="rId16"/>
              </a:rPr>
              <a:t>https://jira.riscv.org/projects/CSC/issues/CSC-1?filter=allopenissues</a:t>
            </a:r>
            <a:endParaRPr lang="en-US" sz="2400" dirty="0"/>
          </a:p>
          <a:p>
            <a:r>
              <a:rPr lang="en-US" sz="2400" dirty="0"/>
              <a:t>Sail annotated ISA spec: in </a:t>
            </a:r>
            <a:r>
              <a:rPr lang="en-US" sz="2400" dirty="0">
                <a:hlinkClick r:id="rId17"/>
              </a:rPr>
              <a:t>https://github.com/rems-project/riscv-isa-manual/blob/sail/</a:t>
            </a:r>
            <a:endParaRPr lang="en-US" sz="2400" dirty="0"/>
          </a:p>
          <a:p>
            <a:pPr lvl="1"/>
            <a:r>
              <a:rPr lang="en-US" dirty="0">
                <a:hlinkClick r:id="rId17"/>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18"/>
              </a:rPr>
              <a:t>release/riscv-spec-sail-draft.pdf</a:t>
            </a:r>
            <a:r>
              <a:rPr lang="en-US" dirty="0"/>
              <a:t>		</a:t>
            </a:r>
          </a:p>
          <a:p>
            <a:pPr lvl="1"/>
            <a:r>
              <a:rPr lang="en-US" dirty="0">
                <a:hlinkClick r:id="rId18"/>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19"/>
              </a:rPr>
              <a:t>release/riscv-privileged-sail-draft.pdf</a:t>
            </a:r>
            <a:r>
              <a:rPr lang="en-US" dirty="0"/>
              <a:t>	</a:t>
            </a:r>
          </a:p>
          <a:p>
            <a:pPr lvl="1"/>
            <a:r>
              <a:rPr lang="en-US" dirty="0">
                <a:hlinkClick r:id="rId20"/>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sp>
        <p:nvSpPr>
          <p:cNvPr id="7" name="Frame 5">
            <a:extLst>
              <a:ext uri="{FF2B5EF4-FFF2-40B4-BE49-F238E27FC236}">
                <a16:creationId xmlns:a16="http://schemas.microsoft.com/office/drawing/2014/main" id="{84AD6BFA-0654-5A4F-B5D0-56E47540B637}"/>
              </a:ext>
            </a:extLst>
          </p:cNvPr>
          <p:cNvSpPr/>
          <p:nvPr/>
        </p:nvSpPr>
        <p:spPr>
          <a:xfrm>
            <a:off x="6109855" y="3308765"/>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308766"/>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486401"/>
            <a:ext cx="10081931" cy="881742"/>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0" indent="0">
              <a:buNone/>
            </a:pPr>
            <a:r>
              <a:rPr lang="en-US" sz="1400" dirty="0"/>
              <a:t>0.     </a:t>
            </a:r>
            <a:r>
              <a:rPr lang="en-US" sz="1400" b="1" dirty="0"/>
              <a:t>Looking for more admins, maintainers for </a:t>
            </a:r>
            <a:r>
              <a:rPr lang="en-US" sz="1400" b="1" dirty="0" err="1"/>
              <a:t>riscv</a:t>
            </a:r>
            <a:r>
              <a:rPr lang="en-US" sz="1400" b="1" dirty="0"/>
              <a:t>-arch-test git repo !!</a:t>
            </a:r>
            <a:endParaRPr lang="en-US" sz="1400" dirty="0"/>
          </a:p>
          <a:p>
            <a:pPr marL="400050" indent="-400050">
              <a:buFont typeface="+mj-lt"/>
              <a:buAutoNum type="romanUcPeriod"/>
            </a:pPr>
            <a:r>
              <a:rPr lang="en-US" sz="1600" dirty="0"/>
              <a:t>Updates, Status, Progress</a:t>
            </a:r>
            <a:r>
              <a:rPr lang="en-US" sz="1400" dirty="0"/>
              <a:t>:</a:t>
            </a:r>
          </a:p>
          <a:p>
            <a:pPr marL="457200" lvl="1" indent="0">
              <a:buNone/>
            </a:pPr>
            <a:endParaRPr lang="en-US" sz="1000" dirty="0"/>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Issue #233 discussion – see slide 11</a:t>
            </a:r>
          </a:p>
          <a:p>
            <a:pPr lvl="1">
              <a:buFont typeface="+mj-lt"/>
              <a:buAutoNum type="arabicPeriod"/>
            </a:pPr>
            <a:r>
              <a:rPr lang="en-US" sz="1600" dirty="0"/>
              <a:t>WARL fields in </a:t>
            </a:r>
            <a:r>
              <a:rPr lang="en-US" sz="1600" dirty="0" err="1"/>
              <a:t>riscv</a:t>
            </a:r>
            <a:r>
              <a:rPr lang="en-US" sz="1600" dirty="0"/>
              <a:t>-config: yet another proposal(s): See slide 23</a:t>
            </a:r>
          </a:p>
          <a:p>
            <a:pPr lvl="1">
              <a:buFont typeface="+mj-lt"/>
              <a:buAutoNum type="arabicPeriod"/>
            </a:pPr>
            <a:r>
              <a:rPr lang="en-US" sz="1600" dirty="0">
                <a:solidFill>
                  <a:schemeClr val="bg1">
                    <a:lumMod val="65000"/>
                  </a:schemeClr>
                </a:solidFill>
              </a:rPr>
              <a:t>Discussion: other steps for Migration to Framework v.3.0 (</a:t>
            </a:r>
            <a:r>
              <a:rPr lang="en-US" sz="1600" dirty="0" err="1">
                <a:solidFill>
                  <a:schemeClr val="bg1">
                    <a:lumMod val="65000"/>
                  </a:schemeClr>
                </a:solidFill>
              </a:rPr>
              <a:t>riscof</a:t>
            </a:r>
            <a:r>
              <a:rPr lang="en-US" sz="1600" dirty="0">
                <a:solidFill>
                  <a:schemeClr val="bg1">
                    <a:lumMod val="65000"/>
                  </a:schemeClr>
                </a:solidFill>
              </a:rPr>
              <a:t>). (blocking items):   </a:t>
            </a:r>
            <a:endParaRPr lang="en-US" sz="1200" dirty="0">
              <a:solidFill>
                <a:schemeClr val="bg1">
                  <a:lumMod val="65000"/>
                </a:schemeClr>
              </a:solidFill>
            </a:endParaRPr>
          </a:p>
          <a:p>
            <a:pPr marL="1257300" lvl="2" indent="-342900">
              <a:buFont typeface="+mj-lt"/>
              <a:buAutoNum type="alphaLcParenR"/>
            </a:pPr>
            <a:r>
              <a:rPr lang="en-US" sz="1400" dirty="0" err="1">
                <a:solidFill>
                  <a:schemeClr val="bg1">
                    <a:lumMod val="65000"/>
                  </a:schemeClr>
                </a:solidFill>
              </a:rPr>
              <a:t>pipecleaning</a:t>
            </a:r>
            <a:r>
              <a:rPr lang="en-US" sz="1400" dirty="0">
                <a:solidFill>
                  <a:schemeClr val="bg1">
                    <a:lumMod val="65000"/>
                  </a:schemeClr>
                </a:solidFill>
              </a:rPr>
              <a:t>, N people have run it, testing all the “fixed in </a:t>
            </a:r>
            <a:r>
              <a:rPr lang="en-US" sz="1400" dirty="0" err="1">
                <a:solidFill>
                  <a:schemeClr val="bg1">
                    <a:lumMod val="65000"/>
                  </a:schemeClr>
                </a:solidFill>
              </a:rPr>
              <a:t>riscof</a:t>
            </a:r>
            <a:r>
              <a:rPr lang="en-US" sz="1400" dirty="0">
                <a:solidFill>
                  <a:schemeClr val="bg1">
                    <a:lumMod val="65000"/>
                  </a:schemeClr>
                </a:solidFill>
              </a:rPr>
              <a:t>” issues</a:t>
            </a:r>
          </a:p>
          <a:p>
            <a:pPr marL="1257300" lvl="2" indent="-342900">
              <a:buFont typeface="+mj-lt"/>
              <a:buAutoNum type="alphaLcParenR"/>
            </a:pPr>
            <a:r>
              <a:rPr lang="en-US" sz="1400" dirty="0">
                <a:solidFill>
                  <a:schemeClr val="bg1">
                    <a:lumMod val="65000"/>
                  </a:schemeClr>
                </a:solidFill>
              </a:rPr>
              <a:t>Review </a:t>
            </a:r>
            <a:r>
              <a:rPr lang="en-US" sz="1400" dirty="0" err="1">
                <a:solidFill>
                  <a:schemeClr val="bg1">
                    <a:lumMod val="65000"/>
                  </a:schemeClr>
                </a:solidFill>
              </a:rPr>
              <a:t>Pipecleaner</a:t>
            </a:r>
            <a:r>
              <a:rPr lang="en-US" sz="1400" dirty="0">
                <a:solidFill>
                  <a:schemeClr val="bg1">
                    <a:lumMod val="65000"/>
                  </a:schemeClr>
                </a:solidFill>
              </a:rPr>
              <a:t> tests: What do we need to do to exercise capabilities for </a:t>
            </a:r>
            <a:r>
              <a:rPr lang="en-US" sz="1400" dirty="0" err="1">
                <a:solidFill>
                  <a:schemeClr val="bg1">
                    <a:lumMod val="65000"/>
                  </a:schemeClr>
                </a:solidFill>
              </a:rPr>
              <a:t>Priv</a:t>
            </a:r>
            <a:r>
              <a:rPr lang="en-US" sz="1400" dirty="0">
                <a:solidFill>
                  <a:schemeClr val="bg1">
                    <a:lumMod val="65000"/>
                  </a:schemeClr>
                </a:solidFill>
              </a:rPr>
              <a:t> Mode tests</a:t>
            </a:r>
            <a:endParaRPr lang="en-US" sz="1600" dirty="0">
              <a:solidFill>
                <a:schemeClr val="bg1">
                  <a:lumMod val="65000"/>
                </a:schemeClr>
              </a:solidFill>
            </a:endParaRPr>
          </a:p>
          <a:p>
            <a:pPr marL="1257300" lvl="2" indent="-342900">
              <a:buFont typeface="+mj-lt"/>
              <a:buAutoNum type="alphaLcParenR"/>
            </a:pPr>
            <a:r>
              <a:rPr lang="en-US" sz="1400" dirty="0">
                <a:solidFill>
                  <a:schemeClr val="bg1">
                    <a:lumMod val="65000"/>
                  </a:schemeClr>
                </a:solidFill>
              </a:rPr>
              <a:t>Reference signature docker image, local </a:t>
            </a:r>
            <a:r>
              <a:rPr lang="en-US" sz="1400" dirty="0" err="1">
                <a:solidFill>
                  <a:schemeClr val="bg1">
                    <a:lumMod val="65000"/>
                  </a:schemeClr>
                </a:solidFill>
              </a:rPr>
              <a:t>podman</a:t>
            </a:r>
            <a:r>
              <a:rPr lang="en-US" sz="1400" dirty="0">
                <a:solidFill>
                  <a:schemeClr val="bg1">
                    <a:lumMod val="65000"/>
                  </a:schemeClr>
                </a:solidFill>
              </a:rPr>
              <a:t>/docker plugins, remote </a:t>
            </a:r>
            <a:r>
              <a:rPr lang="en-US" sz="1400" dirty="0" err="1">
                <a:solidFill>
                  <a:schemeClr val="bg1">
                    <a:lumMod val="65000"/>
                  </a:schemeClr>
                </a:solidFill>
              </a:rPr>
              <a:t>podman</a:t>
            </a:r>
            <a:r>
              <a:rPr lang="en-US" sz="1400" dirty="0">
                <a:solidFill>
                  <a:schemeClr val="bg1">
                    <a:lumMod val="65000"/>
                  </a:schemeClr>
                </a:solidFill>
              </a:rPr>
              <a:t> YAML</a:t>
            </a:r>
          </a:p>
          <a:p>
            <a:pPr marL="1257300" lvl="2" indent="-342900">
              <a:buFont typeface="+mj-lt"/>
              <a:buAutoNum type="alphaLcParenR"/>
            </a:pPr>
            <a:r>
              <a:rPr lang="en-US" sz="1400" dirty="0" err="1">
                <a:solidFill>
                  <a:schemeClr val="bg1">
                    <a:lumMod val="65000"/>
                  </a:schemeClr>
                </a:solidFill>
              </a:rPr>
              <a:t>Refsig</a:t>
            </a:r>
            <a:r>
              <a:rPr lang="en-US" sz="1400" dirty="0">
                <a:solidFill>
                  <a:schemeClr val="bg1">
                    <a:lumMod val="65000"/>
                  </a:schemeClr>
                </a:solidFill>
              </a:rPr>
              <a:t>-as-a-Service (</a:t>
            </a:r>
            <a:r>
              <a:rPr lang="en-US" sz="1400" dirty="0" err="1">
                <a:solidFill>
                  <a:schemeClr val="bg1">
                    <a:lumMod val="65000"/>
                  </a:schemeClr>
                </a:solidFill>
              </a:rPr>
              <a:t>RSaaS</a:t>
            </a:r>
            <a:r>
              <a:rPr lang="en-US" sz="1400" dirty="0">
                <a:solidFill>
                  <a:schemeClr val="bg1">
                    <a:lumMod val="65000"/>
                  </a:schemeClr>
                </a:solidFill>
              </a:rPr>
              <a:t>) implementation</a:t>
            </a:r>
          </a:p>
          <a:p>
            <a:pPr lvl="1">
              <a:buFont typeface="+mj-lt"/>
              <a:buAutoNum type="arabicPeriod"/>
            </a:pPr>
            <a:r>
              <a:rPr lang="en-US" sz="1600" dirty="0" err="1">
                <a:solidFill>
                  <a:schemeClr val="bg1">
                    <a:lumMod val="50000"/>
                  </a:schemeClr>
                </a:solidFill>
              </a:rPr>
              <a:t>Asynch</a:t>
            </a:r>
            <a:r>
              <a:rPr lang="en-US" sz="1600" dirty="0">
                <a:solidFill>
                  <a:schemeClr val="bg1">
                    <a:lumMod val="50000"/>
                  </a:schemeClr>
                </a:solidFill>
              </a:rPr>
              <a:t> Event Generator TG – next steps (under auspices of Simulator SIG)</a:t>
            </a:r>
          </a:p>
          <a:p>
            <a:pPr lvl="1">
              <a:buFont typeface="+mj-lt"/>
              <a:buAutoNum type="arabicPeriod"/>
            </a:pPr>
            <a:r>
              <a:rPr lang="en-US" sz="1600" dirty="0">
                <a:solidFill>
                  <a:schemeClr val="bg1">
                    <a:lumMod val="50000"/>
                  </a:schemeClr>
                </a:solidFill>
              </a:rPr>
              <a:t>Discussion: should  - should machine generated SAIL to be allowed for CSR read/write legalization?</a:t>
            </a:r>
          </a:p>
          <a:p>
            <a:pPr lvl="1">
              <a:buFont typeface="+mj-lt"/>
              <a:buAutoNum type="arabicPeriod"/>
            </a:pPr>
            <a:r>
              <a:rPr lang="en-US" sz="1600" dirty="0">
                <a:solidFill>
                  <a:schemeClr val="bg2"/>
                </a:solidFill>
              </a:rPr>
              <a:t>Dynamic Test Generation</a:t>
            </a:r>
          </a:p>
          <a:p>
            <a:pPr lvl="2">
              <a:buFont typeface="+mj-lt"/>
              <a:buAutoNum type="arabicPeriod"/>
            </a:pPr>
            <a:r>
              <a:rPr lang="en-US" sz="1200" dirty="0">
                <a:solidFill>
                  <a:schemeClr val="bg2"/>
                </a:solidFill>
              </a:rPr>
              <a:t>Related: how should we deal with 1GB test directories (FP</a:t>
            </a:r>
          </a:p>
          <a:p>
            <a:pPr lvl="1">
              <a:buFont typeface="+mj-lt"/>
              <a:buAutoNum type="arabicPeriod"/>
            </a:pPr>
            <a:r>
              <a:rPr lang="en-US" sz="1600" dirty="0">
                <a:solidFill>
                  <a:schemeClr val="bg2"/>
                </a:solidFill>
              </a:rPr>
              <a:t>Revisit Config YAML GUI interface</a:t>
            </a:r>
          </a:p>
          <a:p>
            <a:pPr>
              <a:buFont typeface="+mj-lt"/>
              <a:buAutoNum type="romanUcPeriod"/>
            </a:pPr>
            <a:r>
              <a:rPr lang="en-US" sz="2000" dirty="0"/>
              <a:t> Future Agenda items </a:t>
            </a:r>
          </a:p>
          <a:p>
            <a:pPr lvl="1">
              <a:buFont typeface="+mj-lt"/>
              <a:buAutoNum type="arabicPeriod"/>
            </a:pPr>
            <a:r>
              <a:rPr lang="en-US" sz="1600" dirty="0">
                <a:solidFill>
                  <a:schemeClr val="bg1">
                    <a:lumMod val="75000"/>
                  </a:schemeClr>
                </a:solidFill>
              </a:rPr>
              <a:t>Maintenance updates to V2 to enable future tests</a:t>
            </a:r>
          </a:p>
          <a:p>
            <a:pPr lvl="2">
              <a:buFont typeface="+mj-lt"/>
              <a:buAutoNum type="alphaLcParenR"/>
            </a:pPr>
            <a:r>
              <a:rPr lang="en-US" sz="1200" dirty="0">
                <a:solidFill>
                  <a:schemeClr val="bg1">
                    <a:lumMod val="75000"/>
                  </a:schemeClr>
                </a:solidFill>
              </a:rPr>
              <a:t>Convert assertions to be out-of-line</a:t>
            </a:r>
          </a:p>
          <a:p>
            <a:pPr lvl="2">
              <a:buFont typeface="+mj-lt"/>
              <a:buAutoNum type="alphaLcParenR"/>
            </a:pPr>
            <a:r>
              <a:rPr lang="en-US" sz="1200" dirty="0">
                <a:solidFill>
                  <a:schemeClr val="bg1">
                    <a:lumMod val="75000"/>
                  </a:schemeClr>
                </a:solidFill>
              </a:rPr>
              <a:t>add assertion macros  for FP, DP, </a:t>
            </a:r>
            <a:r>
              <a:rPr lang="en-US" sz="1200" dirty="0" err="1">
                <a:solidFill>
                  <a:schemeClr val="bg1">
                    <a:lumMod val="75000"/>
                  </a:schemeClr>
                </a:solidFill>
              </a:rPr>
              <a:t>Vreg</a:t>
            </a:r>
            <a:r>
              <a:rPr lang="en-US" sz="1200" dirty="0">
                <a:solidFill>
                  <a:schemeClr val="bg1">
                    <a:lumMod val="75000"/>
                  </a:schemeClr>
                </a:solidFill>
              </a:rPr>
              <a:t> to </a:t>
            </a:r>
            <a:r>
              <a:rPr lang="en-US" sz="1200" dirty="0" err="1">
                <a:solidFill>
                  <a:schemeClr val="bg1">
                    <a:lumMod val="75000"/>
                  </a:schemeClr>
                </a:solidFill>
              </a:rPr>
              <a:t>arch_test.h</a:t>
            </a:r>
            <a:r>
              <a:rPr lang="en-US" sz="1200" dirty="0">
                <a:solidFill>
                  <a:schemeClr val="bg1">
                    <a:lumMod val="75000"/>
                  </a:schemeClr>
                </a:solidFill>
              </a:rPr>
              <a:t>  and </a:t>
            </a:r>
            <a:r>
              <a:rPr lang="en-US" sz="1200" dirty="0" err="1">
                <a:solidFill>
                  <a:schemeClr val="bg1">
                    <a:lumMod val="75000"/>
                  </a:schemeClr>
                </a:solidFill>
              </a:rPr>
              <a:t>test_format</a:t>
            </a:r>
            <a:r>
              <a:rPr lang="en-US" sz="1200" dirty="0">
                <a:solidFill>
                  <a:schemeClr val="bg1">
                    <a:lumMod val="75000"/>
                  </a:schemeClr>
                </a:solidFill>
              </a:rPr>
              <a:t> spec</a:t>
            </a:r>
          </a:p>
          <a:p>
            <a:pPr lvl="2">
              <a:buFont typeface="+mj-lt"/>
              <a:buAutoNum type="alphaLcParenR"/>
            </a:pPr>
            <a:r>
              <a:rPr lang="en-US" sz="1200" dirty="0">
                <a:solidFill>
                  <a:schemeClr val="bg1">
                    <a:lumMod val="75000"/>
                  </a:schemeClr>
                </a:solidFill>
              </a:rPr>
              <a:t>add trap handlers for S, VS modes to handle VM</a:t>
            </a:r>
          </a:p>
          <a:p>
            <a:pPr lvl="2">
              <a:buFont typeface="+mj-lt"/>
              <a:buAutoNum type="alphaLcParenR"/>
            </a:pPr>
            <a:r>
              <a:rPr lang="en-US" sz="1200" dirty="0">
                <a:solidFill>
                  <a:schemeClr val="bg1">
                    <a:lumMod val="75000"/>
                  </a:schemeClr>
                </a:solidFill>
              </a:rPr>
              <a:t>Compile a definitive list of architectural options</a:t>
            </a:r>
          </a:p>
          <a:p>
            <a:pPr lvl="1">
              <a:buFont typeface="+mj-lt"/>
              <a:buAutoNum type="arabicPeriod"/>
            </a:pPr>
            <a:r>
              <a:rPr lang="en-US" sz="1600" dirty="0">
                <a:solidFill>
                  <a:schemeClr val="bg1">
                    <a:lumMod val="75000"/>
                  </a:schemeClr>
                </a:solidFill>
              </a:rPr>
              <a:t>Tests for non-deterministic result (see attached discussion in email) </a:t>
            </a:r>
          </a:p>
          <a:p>
            <a:pPr lvl="2">
              <a:buFont typeface="+mj-lt"/>
              <a:buAutoNum type="alphaLcParenR"/>
            </a:pPr>
            <a:r>
              <a:rPr lang="en-US" sz="1200" dirty="0">
                <a:solidFill>
                  <a:schemeClr val="bg1">
                    <a:lumMod val="75000"/>
                  </a:schemeClr>
                </a:solidFill>
              </a:rPr>
              <a:t>Provide a reference RTL test fixture (as opposed to SW functional model). See.      JIRA CSC-6 </a:t>
            </a:r>
          </a:p>
          <a:p>
            <a:pPr lvl="2">
              <a:buFont typeface="+mj-lt"/>
              <a:buAutoNum type="alphaLcParenR"/>
            </a:pPr>
            <a:r>
              <a:rPr lang="en-US" sz="1200" dirty="0">
                <a:solidFill>
                  <a:schemeClr val="bg1">
                    <a:lumMod val="75000"/>
                  </a:schemeClr>
                </a:solidFill>
              </a:rPr>
              <a:t>Define hooks for concurrency tests</a:t>
            </a:r>
          </a:p>
          <a:p>
            <a:pPr lvl="1">
              <a:buFont typeface="+mj-lt"/>
              <a:buAutoNum type="arabicPeriod"/>
            </a:pPr>
            <a:r>
              <a:rPr lang="en-US" sz="1600" dirty="0">
                <a:solidFill>
                  <a:schemeClr val="bg1">
                    <a:lumMod val="75000"/>
                  </a:schemeClr>
                </a:solidFill>
              </a:rPr>
              <a:t>Specific Arch-Test Policy/Process Gaps:</a:t>
            </a:r>
          </a:p>
          <a:p>
            <a:pPr lvl="2">
              <a:buFont typeface="+mj-lt"/>
              <a:buAutoNum type="alphaLcParenR"/>
            </a:pPr>
            <a:r>
              <a:rPr lang="en-US" sz="1200" dirty="0">
                <a:solidFill>
                  <a:schemeClr val="bg1">
                    <a:lumMod val="75000"/>
                  </a:schemeClr>
                </a:solidFill>
              </a:rPr>
              <a:t>Identify Tool providers, e.g. coverage model, test generation for new features/extensions</a:t>
            </a:r>
          </a:p>
          <a:p>
            <a:pPr lvl="2">
              <a:buFont typeface="+mj-lt"/>
              <a:buAutoNum type="alphaLcParenR"/>
            </a:pPr>
            <a:r>
              <a:rPr lang="en-US" sz="1200" dirty="0">
                <a:solidFill>
                  <a:schemeClr val="bg1">
                    <a:lumMod val="75000"/>
                  </a:schemeClr>
                </a:solidFill>
              </a:rPr>
              <a:t>Flesh out test development order &amp; identify resources (e.g. </a:t>
            </a:r>
            <a:r>
              <a:rPr lang="en-US" sz="1200" dirty="0" err="1">
                <a:solidFill>
                  <a:schemeClr val="bg1">
                    <a:lumMod val="75000"/>
                  </a:schemeClr>
                </a:solidFill>
              </a:rPr>
              <a:t>Priv,FDD</a:t>
            </a:r>
            <a:r>
              <a:rPr lang="en-US" sz="1200" dirty="0">
                <a:solidFill>
                  <a:schemeClr val="bg1">
                    <a:lumMod val="75000"/>
                  </a:schemeClr>
                </a:solidFill>
              </a:rPr>
              <a:t> or </a:t>
            </a:r>
            <a:r>
              <a:rPr lang="en-US" sz="1200" dirty="0" err="1">
                <a:solidFill>
                  <a:schemeClr val="bg1">
                    <a:lumMod val="75000"/>
                  </a:schemeClr>
                </a:solidFill>
              </a:rPr>
              <a:t>F,Priv,D</a:t>
            </a:r>
            <a:r>
              <a:rPr lang="en-US" sz="1200" dirty="0">
                <a:solidFill>
                  <a:schemeClr val="bg1">
                    <a:lumMod val="75000"/>
                  </a:schemeClr>
                </a:solidFill>
              </a:rPr>
              <a:t>…, JIRA CSC-3,5</a:t>
            </a: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428509" y="760021"/>
            <a:ext cx="5763493" cy="6097979"/>
          </a:xfrm>
        </p:spPr>
        <p:txBody>
          <a:bodyPr>
            <a:noAutofit/>
          </a:bodyPr>
          <a:lstStyle/>
          <a:p>
            <a:pPr marL="0" indent="0" defTabSz="365760">
              <a:spcBef>
                <a:spcPts val="0"/>
              </a:spcBef>
              <a:buNone/>
            </a:pPr>
            <a:r>
              <a:rPr lang="en-US" sz="1600" b="1" u="sng" dirty="0"/>
              <a:t>WARL handling in Sail</a:t>
            </a:r>
          </a:p>
          <a:p>
            <a:pPr marL="0" indent="0" defTabSz="365760">
              <a:spcBef>
                <a:spcPts val="0"/>
              </a:spcBef>
              <a:buNone/>
            </a:pPr>
            <a:r>
              <a:rPr lang="en-US" sz="1600" dirty="0"/>
              <a:t>	&lt;discussion of proposed </a:t>
            </a:r>
            <a:r>
              <a:rPr lang="en-US" sz="1600" dirty="0" err="1"/>
              <a:t>datastructure</a:t>
            </a:r>
            <a:endParaRPr lang="en-US" sz="1600" dirty="0"/>
          </a:p>
          <a:p>
            <a:pPr marL="0" indent="0" defTabSz="365760">
              <a:spcBef>
                <a:spcPts val="0"/>
              </a:spcBef>
              <a:buNone/>
            </a:pPr>
            <a:r>
              <a:rPr lang="en-US" sz="1600" b="1" dirty="0"/>
              <a:t>RISCV</a:t>
            </a:r>
            <a:r>
              <a:rPr lang="en-US" sz="1600" dirty="0"/>
              <a:t> – What if the </a:t>
            </a:r>
            <a:r>
              <a:rPr lang="en-US" sz="1600" dirty="0" err="1"/>
              <a:t>csr</a:t>
            </a:r>
            <a:r>
              <a:rPr lang="en-US" sz="1600" dirty="0"/>
              <a:t> field width is a function of a dependency</a:t>
            </a:r>
          </a:p>
          <a:p>
            <a:pPr marL="0" indent="0" defTabSz="365760">
              <a:spcBef>
                <a:spcPts val="0"/>
              </a:spcBef>
              <a:buNone/>
            </a:pPr>
            <a:r>
              <a:rPr lang="en-US" sz="1600" b="1" dirty="0"/>
              <a:t>    Chair</a:t>
            </a:r>
            <a:r>
              <a:rPr lang="en-US" sz="1600" dirty="0"/>
              <a:t> – different dependency values can have different formats</a:t>
            </a:r>
          </a:p>
          <a:p>
            <a:pPr marL="0" indent="0" defTabSz="365760">
              <a:spcBef>
                <a:spcPts val="0"/>
              </a:spcBef>
              <a:buNone/>
            </a:pPr>
            <a:r>
              <a:rPr lang="en-US" sz="1600" b="1" dirty="0"/>
              <a:t>RISCV</a:t>
            </a:r>
            <a:r>
              <a:rPr lang="en-US" sz="1600" dirty="0"/>
              <a:t> – Lookup is going to be time consuming. OK if infrequent</a:t>
            </a:r>
          </a:p>
          <a:p>
            <a:pPr marL="0" indent="0" defTabSz="365760">
              <a:spcBef>
                <a:spcPts val="0"/>
              </a:spcBef>
              <a:buNone/>
            </a:pPr>
            <a:r>
              <a:rPr lang="en-US" sz="1600" dirty="0"/>
              <a:t>    </a:t>
            </a:r>
            <a:r>
              <a:rPr lang="en-US" sz="1600" b="1" dirty="0"/>
              <a:t>Chair</a:t>
            </a:r>
            <a:r>
              <a:rPr lang="en-US" sz="1600" dirty="0"/>
              <a:t> – CSR writes are infrequent, and running tests is fast</a:t>
            </a:r>
          </a:p>
          <a:p>
            <a:pPr marL="0" indent="0" defTabSz="365760">
              <a:spcBef>
                <a:spcPts val="0"/>
              </a:spcBef>
              <a:buNone/>
            </a:pPr>
            <a:r>
              <a:rPr lang="en-US" sz="1600" b="1" dirty="0"/>
              <a:t>RISCV</a:t>
            </a:r>
            <a:r>
              <a:rPr lang="en-US" sz="1600" dirty="0"/>
              <a:t> – Every op could implicitly access a CSR;  too time consuming</a:t>
            </a:r>
          </a:p>
          <a:p>
            <a:pPr marL="0" indent="0" defTabSz="365760">
              <a:spcBef>
                <a:spcPts val="0"/>
              </a:spcBef>
              <a:buNone/>
            </a:pPr>
            <a:r>
              <a:rPr lang="en-US" sz="1600" b="1" dirty="0"/>
              <a:t>   Chair</a:t>
            </a:r>
            <a:r>
              <a:rPr lang="en-US" sz="1600" dirty="0"/>
              <a:t>– Only explicit CSRW go through the list parsing. </a:t>
            </a:r>
          </a:p>
          <a:p>
            <a:pPr marL="0" indent="0" defTabSz="365760">
              <a:spcBef>
                <a:spcPts val="0"/>
              </a:spcBef>
              <a:buNone/>
            </a:pPr>
            <a:r>
              <a:rPr lang="en-US" sz="1600" dirty="0"/>
              <a:t>	Not changes to read or implicit accesses.</a:t>
            </a:r>
          </a:p>
          <a:p>
            <a:pPr marL="0" indent="0" defTabSz="365760">
              <a:spcBef>
                <a:spcPts val="0"/>
              </a:spcBef>
              <a:buNone/>
            </a:pPr>
            <a:endParaRPr lang="en-US" sz="1600" dirty="0"/>
          </a:p>
          <a:p>
            <a:pPr marL="0" indent="0" defTabSz="365760">
              <a:spcBef>
                <a:spcPts val="0"/>
              </a:spcBef>
              <a:buNone/>
            </a:pPr>
            <a:r>
              <a:rPr lang="en-US" sz="1600" b="1" dirty="0"/>
              <a:t>RISCV</a:t>
            </a:r>
            <a:r>
              <a:rPr lang="en-US" sz="1600" dirty="0"/>
              <a:t> – Experimenting with different mechanisms to access and update </a:t>
            </a:r>
            <a:r>
              <a:rPr lang="en-US" sz="1600" dirty="0" err="1"/>
              <a:t>csrs</a:t>
            </a:r>
            <a:r>
              <a:rPr lang="en-US" sz="1600" dirty="0"/>
              <a:t>. Trying to get as much formal rule support as possible.</a:t>
            </a:r>
          </a:p>
          <a:p>
            <a:pPr marL="0" indent="0" defTabSz="365760">
              <a:spcBef>
                <a:spcPts val="0"/>
              </a:spcBef>
              <a:buNone/>
            </a:pPr>
            <a:r>
              <a:rPr lang="en-US" sz="1600" b="1" dirty="0"/>
              <a:t>   Chair</a:t>
            </a:r>
            <a:r>
              <a:rPr lang="en-US" sz="1600" dirty="0"/>
              <a:t> – Easiest is to implement (in HW) no update on illegal write. </a:t>
            </a:r>
            <a:r>
              <a:rPr lang="en-US" sz="1600" b="1" dirty="0"/>
              <a:t>RISCV</a:t>
            </a:r>
            <a:r>
              <a:rPr lang="en-US" sz="1600" dirty="0"/>
              <a:t> – Does </a:t>
            </a:r>
            <a:r>
              <a:rPr lang="en-US" sz="1600" dirty="0" err="1"/>
              <a:t>riscv</a:t>
            </a:r>
            <a:r>
              <a:rPr lang="en-US" sz="1600" dirty="0"/>
              <a:t>-config capture all of proposed flexibility?</a:t>
            </a:r>
          </a:p>
          <a:p>
            <a:pPr marL="0" indent="0" defTabSz="365760">
              <a:spcBef>
                <a:spcPts val="0"/>
              </a:spcBef>
              <a:buNone/>
            </a:pPr>
            <a:r>
              <a:rPr lang="en-US" sz="1600" dirty="0"/>
              <a:t>    </a:t>
            </a:r>
            <a:r>
              <a:rPr lang="en-US" sz="1600" b="1" dirty="0" err="1"/>
              <a:t>InCore</a:t>
            </a:r>
            <a:r>
              <a:rPr lang="en-US" sz="1600" dirty="0"/>
              <a:t> – Yes. Most of it is covered.</a:t>
            </a:r>
          </a:p>
          <a:p>
            <a:pPr marL="0" indent="0" defTabSz="365760">
              <a:spcBef>
                <a:spcPts val="0"/>
              </a:spcBef>
              <a:buNone/>
            </a:pPr>
            <a:r>
              <a:rPr lang="en-US" sz="1600" b="1" dirty="0"/>
              <a:t>RISCV</a:t>
            </a:r>
            <a:r>
              <a:rPr lang="en-US" sz="1600" dirty="0"/>
              <a:t> – Using core </a:t>
            </a:r>
            <a:r>
              <a:rPr lang="en-US" sz="1600" dirty="0" err="1"/>
              <a:t>yaml</a:t>
            </a:r>
            <a:r>
              <a:rPr lang="en-US" sz="1600" dirty="0"/>
              <a:t> to generate data structure is ongoing</a:t>
            </a:r>
          </a:p>
          <a:p>
            <a:pPr marL="0" indent="0" defTabSz="365760">
              <a:spcBef>
                <a:spcPts val="0"/>
              </a:spcBef>
              <a:buNone/>
            </a:pPr>
            <a:endParaRPr lang="en-US" sz="1600" dirty="0"/>
          </a:p>
          <a:p>
            <a:pPr marL="0" indent="0" defTabSz="365760">
              <a:spcBef>
                <a:spcPts val="0"/>
              </a:spcBef>
              <a:buNone/>
            </a:pPr>
            <a:r>
              <a:rPr lang="en-US" sz="1600" b="1" dirty="0"/>
              <a:t>Chair</a:t>
            </a:r>
            <a:r>
              <a:rPr lang="en-US" sz="1600" dirty="0"/>
              <a:t>  proposing that the current "address" mapping in WARL to be LSB sign extend. E.g. MPP field may implement only 1 bit incase of MU config, implementing only LSB; sign </a:t>
            </a:r>
            <a:r>
              <a:rPr lang="en-US" sz="1600" dirty="0" err="1"/>
              <a:t>ext</a:t>
            </a:r>
            <a:r>
              <a:rPr lang="en-US" sz="1600" dirty="0"/>
              <a:t> maps 01=&gt;11, 10=&gt;00</a:t>
            </a:r>
          </a:p>
          <a:p>
            <a:pPr marL="0" indent="0" defTabSz="365760">
              <a:spcBef>
                <a:spcPts val="0"/>
              </a:spcBef>
              <a:buNone/>
            </a:pPr>
            <a:r>
              <a:rPr lang="en-US" sz="1600" b="1" dirty="0"/>
              <a:t>    </a:t>
            </a:r>
            <a:r>
              <a:rPr lang="en-US" sz="1600" b="1" dirty="0" err="1"/>
              <a:t>InCore</a:t>
            </a:r>
            <a:r>
              <a:rPr lang="en-US" sz="1600" dirty="0"/>
              <a:t> – Don't implicit accesses have to perform </a:t>
            </a:r>
            <a:r>
              <a:rPr lang="en-US" sz="1600" dirty="0" err="1"/>
              <a:t>warl</a:t>
            </a:r>
            <a:r>
              <a:rPr lang="en-US" sz="1600" dirty="0"/>
              <a:t> checks.?</a:t>
            </a:r>
          </a:p>
          <a:p>
            <a:pPr marL="0" indent="0" defTabSz="365760">
              <a:spcBef>
                <a:spcPts val="0"/>
              </a:spcBef>
              <a:buNone/>
            </a:pPr>
            <a:r>
              <a:rPr lang="en-US" sz="1600" b="1" dirty="0"/>
              <a:t>Chair</a:t>
            </a:r>
            <a:r>
              <a:rPr lang="en-US" sz="1600" dirty="0"/>
              <a:t> – Not necessary because the implementation should not write illegal values in hardware and if it does then something is wrong, either </a:t>
            </a:r>
            <a:r>
              <a:rPr lang="en-US" sz="1600" dirty="0" err="1"/>
              <a:t>yaml</a:t>
            </a:r>
            <a:r>
              <a:rPr lang="en-US" sz="1600" dirty="0"/>
              <a:t> or hardware. Onus on the DUT.  </a:t>
            </a:r>
          </a:p>
          <a:p>
            <a:pPr marL="0" indent="0" defTabSz="365760">
              <a:spcBef>
                <a:spcPts val="0"/>
              </a:spcBef>
              <a:buNone/>
            </a:pPr>
            <a:endParaRPr lang="en-US" sz="1600" dirty="0"/>
          </a:p>
          <a:p>
            <a:pPr marL="0" indent="0" defTabSz="365760">
              <a:spcBef>
                <a:spcPts val="0"/>
              </a:spcBef>
              <a:buNone/>
            </a:pPr>
            <a:endParaRPr lang="en-US" sz="1600" dirty="0"/>
          </a:p>
          <a:p>
            <a:pPr marL="0" indent="0" defTabSz="365760">
              <a:spcBef>
                <a:spcPts val="0"/>
              </a:spcBef>
              <a:buNone/>
            </a:pPr>
            <a:endParaRPr lang="en-US" sz="16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505691" y="760021"/>
            <a:ext cx="6037983" cy="6097979"/>
          </a:xfrm>
        </p:spPr>
        <p:txBody>
          <a:bodyPr>
            <a:noAutofit/>
          </a:bodyPr>
          <a:lstStyle/>
          <a:p>
            <a:pPr marL="0" indent="0" defTabSz="365760">
              <a:spcBef>
                <a:spcPts val="0"/>
              </a:spcBef>
              <a:buNone/>
            </a:pPr>
            <a:endParaRPr lang="en-US" sz="1600" dirty="0"/>
          </a:p>
          <a:p>
            <a:pPr marL="0" indent="0" defTabSz="365760">
              <a:spcBef>
                <a:spcPts val="0"/>
              </a:spcBef>
              <a:buNone/>
            </a:pPr>
            <a:r>
              <a:rPr lang="en-US" sz="1600" b="1" u="sng" dirty="0"/>
              <a:t>Issue#233</a:t>
            </a:r>
            <a:r>
              <a:rPr lang="en-US" sz="1600" dirty="0"/>
              <a:t>: </a:t>
            </a:r>
          </a:p>
          <a:p>
            <a:pPr marL="0" indent="0" defTabSz="365760">
              <a:spcBef>
                <a:spcPts val="0"/>
              </a:spcBef>
              <a:buNone/>
            </a:pPr>
            <a:r>
              <a:rPr lang="en-US" sz="1600" dirty="0"/>
              <a:t>need to change  RVTEST_ISA macro because new  toolchain now requires explicit </a:t>
            </a:r>
            <a:r>
              <a:rPr lang="en-US" sz="1600" dirty="0" err="1"/>
              <a:t>Zicsr</a:t>
            </a:r>
            <a:r>
              <a:rPr lang="en-US" sz="1600" dirty="0"/>
              <a:t> string if any extension requires it. </a:t>
            </a:r>
          </a:p>
          <a:p>
            <a:pPr marL="0" indent="0" defTabSz="365760">
              <a:spcBef>
                <a:spcPts val="0"/>
              </a:spcBef>
              <a:buNone/>
            </a:pPr>
            <a:r>
              <a:rPr lang="en-US" sz="1600" dirty="0"/>
              <a:t>2 fixes, each will break support for one of the versions of the toolchain.</a:t>
            </a:r>
          </a:p>
          <a:p>
            <a:pPr marL="0" indent="0" defTabSz="365760">
              <a:spcBef>
                <a:spcPts val="0"/>
              </a:spcBef>
              <a:buNone/>
            </a:pPr>
            <a:endParaRPr lang="en-US" sz="1600" dirty="0"/>
          </a:p>
          <a:p>
            <a:pPr marL="0" indent="0" defTabSz="365760">
              <a:spcBef>
                <a:spcPts val="0"/>
              </a:spcBef>
              <a:buNone/>
            </a:pPr>
            <a:r>
              <a:rPr lang="en-US" sz="1600" b="1" dirty="0"/>
              <a:t>Chair</a:t>
            </a:r>
            <a:r>
              <a:rPr lang="en-US" sz="1600" dirty="0"/>
              <a:t> – How does it affect the tests and framework?</a:t>
            </a:r>
          </a:p>
          <a:p>
            <a:pPr marL="0" indent="0" defTabSz="365760">
              <a:spcBef>
                <a:spcPts val="0"/>
              </a:spcBef>
              <a:buNone/>
            </a:pPr>
            <a:r>
              <a:rPr lang="en-US" sz="1600" b="1" dirty="0"/>
              <a:t>    </a:t>
            </a:r>
            <a:r>
              <a:rPr lang="en-US" sz="1600" b="1" dirty="0" err="1"/>
              <a:t>InCore</a:t>
            </a:r>
            <a:r>
              <a:rPr lang="en-US" sz="1600" dirty="0"/>
              <a:t> – </a:t>
            </a:r>
            <a:r>
              <a:rPr lang="en-US" sz="1600" dirty="0" err="1"/>
              <a:t>Risxcof</a:t>
            </a:r>
            <a:r>
              <a:rPr lang="en-US" sz="1600" dirty="0"/>
              <a:t> can support either. Primarily affect plugins. Adding it implicitly in </a:t>
            </a:r>
            <a:r>
              <a:rPr lang="en-US" sz="1600" dirty="0" err="1"/>
              <a:t>riscof</a:t>
            </a:r>
            <a:r>
              <a:rPr lang="en-US" sz="1600" dirty="0"/>
              <a:t> will still have to be handled correctly by the plugins.  </a:t>
            </a:r>
          </a:p>
          <a:p>
            <a:pPr marL="0" indent="0" defTabSz="365760">
              <a:spcBef>
                <a:spcPts val="0"/>
              </a:spcBef>
              <a:buNone/>
            </a:pPr>
            <a:r>
              <a:rPr lang="en-US" sz="1600" b="1" dirty="0"/>
              <a:t>  Chair</a:t>
            </a:r>
            <a:r>
              <a:rPr lang="en-US" sz="1600" dirty="0"/>
              <a:t> – Changing RVTEST_ISA strings is acceptable.</a:t>
            </a:r>
          </a:p>
          <a:p>
            <a:pPr marL="0" indent="0" defTabSz="365760">
              <a:spcBef>
                <a:spcPts val="0"/>
              </a:spcBef>
              <a:buNone/>
            </a:pPr>
            <a:r>
              <a:rPr lang="en-US" sz="1600" dirty="0"/>
              <a:t>     </a:t>
            </a:r>
            <a:r>
              <a:rPr lang="en-US" sz="1600" b="1" dirty="0" err="1"/>
              <a:t>InCore</a:t>
            </a:r>
            <a:r>
              <a:rPr lang="en-US" sz="1600" dirty="0"/>
              <a:t> – change is backwards incompatible with current framework. </a:t>
            </a:r>
            <a:br>
              <a:rPr lang="en-US" sz="1600" dirty="0"/>
            </a:br>
            <a:r>
              <a:rPr lang="en-US" sz="1600" dirty="0"/>
              <a:t>      No change to shell scripts means not supported in latest toolchain</a:t>
            </a:r>
          </a:p>
          <a:p>
            <a:pPr marL="0" indent="0" defTabSz="365760">
              <a:spcBef>
                <a:spcPts val="0"/>
              </a:spcBef>
              <a:buNone/>
            </a:pPr>
            <a:r>
              <a:rPr lang="en-US" sz="1600" b="1" dirty="0"/>
              <a:t>    Chair</a:t>
            </a:r>
            <a:r>
              <a:rPr lang="en-US" sz="1600" dirty="0"/>
              <a:t> – Then let’s not change </a:t>
            </a:r>
            <a:r>
              <a:rPr lang="en-US" sz="1600" dirty="0" err="1"/>
              <a:t>curr</a:t>
            </a:r>
            <a:r>
              <a:rPr lang="en-US" sz="1600" dirty="0"/>
              <a:t>. framework, only change in </a:t>
            </a:r>
            <a:r>
              <a:rPr lang="en-US" sz="1600" dirty="0" err="1"/>
              <a:t>riscof</a:t>
            </a:r>
            <a:endParaRPr lang="en-US" sz="1600" dirty="0"/>
          </a:p>
          <a:p>
            <a:pPr marL="0" indent="0" defTabSz="365760">
              <a:spcBef>
                <a:spcPts val="0"/>
              </a:spcBef>
              <a:buNone/>
            </a:pPr>
            <a:r>
              <a:rPr lang="en-US" sz="1600" b="1" dirty="0" err="1"/>
              <a:t>InCore</a:t>
            </a:r>
            <a:r>
              <a:rPr lang="en-US" sz="1600" dirty="0"/>
              <a:t> – Then we should:</a:t>
            </a:r>
          </a:p>
          <a:p>
            <a:pPr marL="0" indent="0" defTabSz="365760">
              <a:spcBef>
                <a:spcPts val="0"/>
              </a:spcBef>
              <a:buNone/>
            </a:pPr>
            <a:r>
              <a:rPr lang="en-US" sz="1600" dirty="0"/>
              <a:t> - Put up a notice about necessary changes for using latest toolchain. </a:t>
            </a:r>
          </a:p>
          <a:p>
            <a:pPr marL="0" indent="0" defTabSz="365760">
              <a:spcBef>
                <a:spcPts val="0"/>
              </a:spcBef>
              <a:buNone/>
            </a:pPr>
            <a:r>
              <a:rPr lang="en-US" sz="1600" dirty="0"/>
              <a:t> - amend policy to say : </a:t>
            </a:r>
            <a:r>
              <a:rPr lang="en-US" sz="1600" dirty="0" err="1"/>
              <a:t>riscof</a:t>
            </a:r>
            <a:r>
              <a:rPr lang="en-US" sz="1600" dirty="0"/>
              <a:t> can add extensions to the march string “.</a:t>
            </a:r>
          </a:p>
          <a:p>
            <a:pPr marL="0" indent="0" defTabSz="365760">
              <a:spcBef>
                <a:spcPts val="0"/>
              </a:spcBef>
              <a:buNone/>
            </a:pPr>
            <a:r>
              <a:rPr lang="en-US" sz="1600" dirty="0"/>
              <a:t> - Adding C-</a:t>
            </a:r>
            <a:r>
              <a:rPr lang="en-US" sz="1600" dirty="0" err="1"/>
              <a:t>ext</a:t>
            </a:r>
            <a:r>
              <a:rPr lang="en-US" sz="1600" dirty="0"/>
              <a:t> might break  so require tests to add .option </a:t>
            </a:r>
            <a:r>
              <a:rPr lang="en-US" sz="1600" dirty="0" err="1"/>
              <a:t>norvc</a:t>
            </a:r>
            <a:r>
              <a:rPr lang="en-US" sz="1600" dirty="0"/>
              <a:t> </a:t>
            </a:r>
          </a:p>
          <a:p>
            <a:pPr marL="0" indent="0" defTabSz="365760">
              <a:spcBef>
                <a:spcPts val="0"/>
              </a:spcBef>
              <a:buNone/>
            </a:pPr>
            <a:r>
              <a:rPr lang="en-US" sz="1600" dirty="0"/>
              <a:t> - Or: disallow conflicting extensions (like C) in boot and halt </a:t>
            </a:r>
            <a:r>
              <a:rPr lang="en-US" sz="1600" dirty="0" err="1"/>
              <a:t>macrosL</a:t>
            </a:r>
            <a:endParaRPr lang="en-US" sz="1600" dirty="0"/>
          </a:p>
          <a:p>
            <a:pPr marL="0" indent="0" defTabSz="365760">
              <a:spcBef>
                <a:spcPts val="0"/>
              </a:spcBef>
              <a:buNone/>
            </a:pPr>
            <a:r>
              <a:rPr lang="en-US" sz="1600" b="1" dirty="0"/>
              <a:t>    Chair</a:t>
            </a:r>
            <a:r>
              <a:rPr lang="en-US" sz="1600" dirty="0"/>
              <a:t> – The latter seems quite reasonable.</a:t>
            </a:r>
          </a:p>
          <a:p>
            <a:pPr marL="0" indent="0" defTabSz="365760">
              <a:spcBef>
                <a:spcPts val="0"/>
              </a:spcBef>
              <a:buNone/>
            </a:pPr>
            <a:r>
              <a:rPr lang="en-US" sz="1600" b="1" dirty="0">
                <a:solidFill>
                  <a:srgbClr val="FF0000"/>
                </a:solidFill>
              </a:rPr>
              <a:t>AI: </a:t>
            </a:r>
            <a:r>
              <a:rPr lang="en-US" sz="1600" b="1" dirty="0" err="1">
                <a:solidFill>
                  <a:srgbClr val="FF0000"/>
                </a:solidFill>
              </a:rPr>
              <a:t>InCore</a:t>
            </a:r>
            <a:r>
              <a:rPr lang="en-US" sz="1600" dirty="0">
                <a:solidFill>
                  <a:srgbClr val="FF0000"/>
                </a:solidFill>
              </a:rPr>
              <a:t> </a:t>
            </a:r>
            <a:r>
              <a:rPr lang="en-US" sz="1600" dirty="0"/>
              <a:t>– Add this to issue 233 and send out the wording for policy update to churn over.</a:t>
            </a:r>
          </a:p>
          <a:p>
            <a:pPr marL="0" indent="0" defTabSz="365760">
              <a:spcBef>
                <a:spcPts val="0"/>
              </a:spcBef>
              <a:buNone/>
            </a:pPr>
            <a:endParaRPr lang="en-US" sz="1600" dirty="0"/>
          </a:p>
          <a:p>
            <a:pPr marL="0" indent="0" defTabSz="365760">
              <a:spcBef>
                <a:spcPts val="0"/>
              </a:spcBef>
              <a:buNone/>
            </a:pPr>
            <a:endParaRPr lang="en-US" sz="1600" dirty="0"/>
          </a:p>
          <a:p>
            <a:pPr marL="0" indent="0" defTabSz="365760">
              <a:spcBef>
                <a:spcPts val="0"/>
              </a:spcBef>
              <a:buNone/>
            </a:pPr>
            <a:endParaRPr lang="en-US" sz="1600" dirty="0"/>
          </a:p>
          <a:p>
            <a:pPr marL="0" indent="0" defTabSz="365760">
              <a:spcBef>
                <a:spcPts val="0"/>
              </a:spcBef>
              <a:buNone/>
            </a:pPr>
            <a:endParaRPr lang="en-US" sz="16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Sail CSR WARL mapping will be performed by passing a textual description of each CSR WARL field (either YAML or derived from it) to parameterize the illegal-&gt;legal mappings. TBD: if mappings can be dependent on value written</a:t>
            </a: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2000" b="1" u="sng" dirty="0"/>
              <a:t>Outstanding Action Items</a:t>
            </a:r>
            <a:endParaRPr lang="en-US" sz="1800" dirty="0"/>
          </a:p>
          <a:p>
            <a:pPr>
              <a:buFontTx/>
              <a:buChar char="-"/>
            </a:pPr>
            <a:r>
              <a:rPr lang="en-US" sz="1800" dirty="0"/>
              <a:t>Get test failure data for misaligned tests &lt;</a:t>
            </a:r>
            <a:r>
              <a:rPr lang="en-US" sz="1800" dirty="0">
                <a:solidFill>
                  <a:srgbClr val="FF0000"/>
                </a:solidFill>
              </a:rPr>
              <a:t>inspire</a:t>
            </a:r>
            <a:r>
              <a:rPr lang="en-US" sz="1800" dirty="0"/>
              <a:t>&gt;</a:t>
            </a:r>
          </a:p>
          <a:p>
            <a:pPr>
              <a:buFontTx/>
              <a:buChar char="-"/>
            </a:pPr>
            <a:r>
              <a:rPr lang="en-US" sz="1800" dirty="0"/>
              <a:t>Write up test failure debug hints, put it in readme &lt;</a:t>
            </a:r>
            <a:r>
              <a:rPr lang="en-US" sz="1800" dirty="0">
                <a:solidFill>
                  <a:srgbClr val="FF0000"/>
                </a:solidFill>
              </a:rPr>
              <a:t>inspire, </a:t>
            </a:r>
            <a:r>
              <a:rPr lang="en-US" sz="1800" dirty="0" err="1">
                <a:solidFill>
                  <a:srgbClr val="FF0000"/>
                </a:solidFill>
              </a:rPr>
              <a:t>incore</a:t>
            </a:r>
            <a:r>
              <a:rPr lang="en-US" sz="1800" dirty="0">
                <a:solidFill>
                  <a:srgbClr val="FF0000"/>
                </a:solidFill>
              </a:rPr>
              <a:t>, </a:t>
            </a:r>
            <a:r>
              <a:rPr lang="en-US" sz="1800" dirty="0" err="1">
                <a:solidFill>
                  <a:srgbClr val="FF0000"/>
                </a:solidFill>
              </a:rPr>
              <a:t>axiomise</a:t>
            </a:r>
            <a:r>
              <a:rPr lang="en-US" sz="1800" dirty="0"/>
              <a:t>&gt;</a:t>
            </a:r>
          </a:p>
          <a:p>
            <a:pPr>
              <a:buFontTx/>
              <a:buChar char="-"/>
            </a:pPr>
            <a:r>
              <a:rPr lang="en-US" sz="1800" dirty="0"/>
              <a:t>find a different place to put coverage reports, e.g. google drive folder</a:t>
            </a:r>
            <a:r>
              <a:rPr lang="en-US" sz="1800" dirty="0">
                <a:solidFill>
                  <a:srgbClr val="FF0000"/>
                </a:solidFill>
              </a:rPr>
              <a:t> &lt; Jenkins file preferred- see next issue&gt;</a:t>
            </a:r>
          </a:p>
          <a:p>
            <a:pPr>
              <a:buFontTx/>
              <a:buChar char="-"/>
            </a:pPr>
            <a:r>
              <a:rPr lang="en-US" sz="1800" dirty="0"/>
              <a:t>Look for and setup ref-signature-as a service site using docker image of Sail and tests &lt;</a:t>
            </a:r>
            <a:r>
              <a:rPr lang="en-US" sz="1800" dirty="0">
                <a:solidFill>
                  <a:srgbClr val="FF0000"/>
                </a:solidFill>
              </a:rPr>
              <a:t> Chair</a:t>
            </a:r>
            <a:r>
              <a:rPr lang="en-US" sz="1800" dirty="0"/>
              <a:t> &gt; </a:t>
            </a:r>
            <a:r>
              <a:rPr lang="en-US" sz="1800" dirty="0">
                <a:solidFill>
                  <a:schemeClr val="accent2"/>
                </a:solidFill>
              </a:rPr>
              <a:t>drilling down to details</a:t>
            </a:r>
          </a:p>
          <a:p>
            <a:pPr>
              <a:buFontTx/>
              <a:buChar char="-"/>
            </a:pPr>
            <a:r>
              <a:rPr lang="en-US" sz="1800" dirty="0"/>
              <a:t>Update all READMEs to point to branch &lt;</a:t>
            </a:r>
            <a:r>
              <a:rPr lang="en-US" sz="1800" dirty="0" err="1">
                <a:solidFill>
                  <a:srgbClr val="FF0000"/>
                </a:solidFill>
              </a:rPr>
              <a:t>Incore</a:t>
            </a:r>
            <a:r>
              <a:rPr lang="en-US" sz="1800" dirty="0"/>
              <a:t>?&gt;</a:t>
            </a:r>
          </a:p>
          <a:p>
            <a:pPr>
              <a:buFontTx/>
              <a:buChar char="-"/>
            </a:pPr>
            <a:r>
              <a:rPr lang="en-US" sz="1800" dirty="0"/>
              <a:t>Update standard trap handler for added </a:t>
            </a:r>
            <a:r>
              <a:rPr lang="en-US" sz="1800" dirty="0" err="1"/>
              <a:t>priv</a:t>
            </a:r>
            <a:r>
              <a:rPr lang="en-US" sz="1800" dirty="0"/>
              <a:t> levels, custom </a:t>
            </a:r>
            <a:r>
              <a:rPr lang="en-US" sz="1800" dirty="0" err="1"/>
              <a:t>excep-tion</a:t>
            </a:r>
            <a:r>
              <a:rPr lang="en-US" sz="1800" dirty="0"/>
              <a:t> handler registration, &lt;</a:t>
            </a:r>
            <a:r>
              <a:rPr lang="en-US" sz="1800" dirty="0">
                <a:solidFill>
                  <a:srgbClr val="FF0000"/>
                </a:solidFill>
              </a:rPr>
              <a:t> done, needs more testing</a:t>
            </a:r>
            <a:r>
              <a:rPr lang="en-US" sz="1800" dirty="0"/>
              <a:t>&gt;</a:t>
            </a:r>
          </a:p>
          <a:p>
            <a:pPr>
              <a:buFontTx/>
              <a:buChar char="-"/>
            </a:pPr>
            <a:r>
              <a:rPr lang="en-US" sz="1800" dirty="0"/>
              <a:t>Develop plugins for </a:t>
            </a:r>
            <a:r>
              <a:rPr lang="en-US" sz="1800" dirty="0" err="1"/>
              <a:t>podman</a:t>
            </a:r>
            <a:r>
              <a:rPr lang="en-US" sz="1800" dirty="0"/>
              <a:t> as well as remote container &lt;</a:t>
            </a:r>
            <a:r>
              <a:rPr lang="en-US" sz="1800" dirty="0">
                <a:solidFill>
                  <a:srgbClr val="FF0000"/>
                </a:solidFill>
              </a:rPr>
              <a:t> HC?</a:t>
            </a:r>
            <a:r>
              <a:rPr lang="en-US" sz="1800" dirty="0"/>
              <a:t> &gt;</a:t>
            </a:r>
          </a:p>
          <a:p>
            <a:pPr>
              <a:buFontTx/>
              <a:buChar char="-"/>
            </a:pPr>
            <a:r>
              <a:rPr lang="en-US" sz="1800" dirty="0">
                <a:latin typeface="Calibri" panose="020F0502020204030204" pitchFamily="34" charset="0"/>
              </a:rPr>
              <a:t>Set up a TG to define </a:t>
            </a:r>
            <a:r>
              <a:rPr lang="en-US" sz="1800" dirty="0" err="1">
                <a:latin typeface="Calibri" panose="020F0502020204030204" pitchFamily="34" charset="0"/>
              </a:rPr>
              <a:t>Async</a:t>
            </a:r>
            <a:r>
              <a:rPr lang="en-US" sz="1800" dirty="0">
                <a:latin typeface="Calibri" panose="020F0502020204030204" pitchFamily="34" charset="0"/>
              </a:rPr>
              <a:t> Event Generator specs (test interface, Model interface, generator SW that can interface to RTL and simulators, sample shims for Spike and Sail &lt;</a:t>
            </a:r>
            <a:r>
              <a:rPr lang="en-US" sz="1800" dirty="0">
                <a:solidFill>
                  <a:srgbClr val="FF0000"/>
                </a:solidFill>
                <a:latin typeface="Calibri" panose="020F0502020204030204" pitchFamily="34" charset="0"/>
              </a:rPr>
              <a:t>chair</a:t>
            </a:r>
            <a:r>
              <a:rPr lang="en-US" sz="1800" dirty="0">
                <a:latin typeface="Calibri" panose="020F0502020204030204" pitchFamily="34" charset="0"/>
              </a:rPr>
              <a:t>&gt;</a:t>
            </a:r>
          </a:p>
          <a:p>
            <a:pPr>
              <a:buFontTx/>
              <a:buChar char="-"/>
            </a:pPr>
            <a:r>
              <a:rPr lang="en-US" sz="1800" dirty="0">
                <a:latin typeface="Calibri" panose="020F0502020204030204" pitchFamily="34" charset="0"/>
              </a:rPr>
              <a:t>Document RVTEST_ISA changes required, add to test format spec &lt;</a:t>
            </a:r>
            <a:r>
              <a:rPr lang="en-US" sz="1800" dirty="0" err="1">
                <a:solidFill>
                  <a:srgbClr val="FF0000"/>
                </a:solidFill>
                <a:latin typeface="Calibri" panose="020F0502020204030204" pitchFamily="34" charset="0"/>
              </a:rPr>
              <a:t>Incore</a:t>
            </a:r>
            <a:r>
              <a:rPr lang="en-US" sz="1800" dirty="0">
                <a:latin typeface="Calibri" panose="020F0502020204030204" pitchFamily="34" charset="0"/>
              </a:rPr>
              <a:t>&gt;</a:t>
            </a:r>
          </a:p>
          <a:p>
            <a:pPr marL="0" indent="0">
              <a:buNone/>
            </a:pPr>
            <a:endParaRPr lang="en-US" sz="1800" dirty="0"/>
          </a:p>
          <a:p>
            <a:pPr marL="0" indent="0">
              <a:buNone/>
            </a:pPr>
            <a:endParaRPr lang="en-US" sz="1600" dirty="0"/>
          </a:p>
          <a:p>
            <a:pPr marL="0" indent="0">
              <a:buNone/>
            </a:pPr>
            <a:endParaRPr lang="en-GB" sz="1600" dirty="0"/>
          </a:p>
          <a:p>
            <a:pPr marL="0" indent="0">
              <a:buNone/>
            </a:pPr>
            <a:endParaRPr lang="en-GB" sz="12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884129</TotalTime>
  <Words>6763</Words>
  <Application>Microsoft Macintosh PowerPoint</Application>
  <PresentationFormat>Widescreen</PresentationFormat>
  <Paragraphs>647</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Issue #233</vt:lpstr>
      <vt:lpstr>PowerPoint Presentation</vt:lpstr>
      <vt:lpstr>Riscof Cut-over May 1, 2022</vt:lpstr>
      <vt:lpstr>Future Topics</vt:lpstr>
      <vt:lpstr>Draft Internal Test Guidelines</vt:lpstr>
      <vt:lpstr>Draft:  External Arch-Test Spec</vt:lpstr>
      <vt:lpstr>Example riscof repo</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1769</cp:revision>
  <cp:lastPrinted>2022-04-22T23:32:03Z</cp:lastPrinted>
  <dcterms:created xsi:type="dcterms:W3CDTF">2018-05-10T10:51:37Z</dcterms:created>
  <dcterms:modified xsi:type="dcterms:W3CDTF">2022-04-23T00:59:47Z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