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68" r:id="rId4"/>
    <p:sldId id="257" r:id="rId5"/>
    <p:sldId id="356" r:id="rId6"/>
    <p:sldId id="259" r:id="rId7"/>
    <p:sldId id="291" r:id="rId8"/>
    <p:sldId id="343" r:id="rId9"/>
    <p:sldId id="367" r:id="rId10"/>
    <p:sldId id="359" r:id="rId11"/>
    <p:sldId id="374" r:id="rId12"/>
    <p:sldId id="376" r:id="rId13"/>
    <p:sldId id="260" r:id="rId14"/>
    <p:sldId id="373" r:id="rId15"/>
    <p:sldId id="375" r:id="rId16"/>
    <p:sldId id="371" r:id="rId17"/>
    <p:sldId id="372" r:id="rId18"/>
    <p:sldId id="370" r:id="rId19"/>
    <p:sldId id="346" r:id="rId20"/>
    <p:sldId id="351" r:id="rId21"/>
    <p:sldId id="357" r:id="rId22"/>
    <p:sldId id="349" r:id="rId23"/>
    <p:sldId id="35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10/27/22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997881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23</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27/10/2022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27/10/2022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scv/riscv-isa-sim/blob/9d4f45c2ebf105503974fc80a42590ca1584c354/arch_test_target/spike/model_test.h#L32"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github.com/riscv/riscv-arch-test/blob/master/spec/TestFormatSpec.adoc#451-common-test-format-rules" TargetMode="External"/><Relationship Id="rId4" Type="http://schemas.openxmlformats.org/officeDocument/2006/relationships/hyperlink" Target="https://github.com/riscv/riscv-arch-test/blob/b436dd0939c968f2c3da86bb9b63bb2dfe03b134/riscv-test-suite/rv32i_m/M/references/div-01.reference_output#L591-L59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iscv-non-isa/riscv-arch-test/tree/clean-up"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26Oct2022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77500" lnSpcReduction="20000"/>
          </a:bodyPr>
          <a:lstStyle/>
          <a:p>
            <a:r>
              <a:rPr lang="en-US" dirty="0"/>
              <a:t>The test-format-spec says that the signature should always begin at a 16-byte boundary</a:t>
            </a:r>
          </a:p>
          <a:p>
            <a:r>
              <a:rPr lang="en-US" dirty="0"/>
              <a:t>"it should also end at a 16-byte boundary.</a:t>
            </a:r>
            <a:br>
              <a:rPr lang="en-US" dirty="0"/>
            </a:br>
            <a:r>
              <a:rPr lang="en-US" dirty="0"/>
              <a:t>Due to the above requirements, the </a:t>
            </a:r>
            <a:r>
              <a:rPr lang="en-US" dirty="0">
                <a:hlinkClick r:id="rId3"/>
              </a:rPr>
              <a:t>spike model_test.h</a:t>
            </a:r>
            <a:r>
              <a:rPr lang="en-US" dirty="0"/>
              <a:t> constraints the alignment of the the RVMODEL_DATA_BEGIN and RVMODEL_DATA_END to 16-byte boundaries. This means the RVMODEL_DATA_END is at an offset of n*16 bytes from RVMODEL_DATA_BEGIN.</a:t>
            </a:r>
          </a:p>
          <a:p>
            <a:r>
              <a:rPr lang="en-US" dirty="0"/>
              <a:t>But actual test only have a 4B boundary constraint, so there can be 4,8, or </a:t>
            </a:r>
            <a:r>
              <a:rPr lang="en-US" dirty="0" err="1"/>
              <a:t>nytes</a:t>
            </a:r>
            <a:r>
              <a:rPr lang="en-US" dirty="0"/>
              <a:t> in the signature which are not initialized by the test and can be any value the model decides (which in GCC is 0x0). Hence, if you look at the last </a:t>
            </a:r>
            <a:r>
              <a:rPr lang="en-US" dirty="0">
                <a:hlinkClick r:id="rId4"/>
              </a:rPr>
              <a:t>entries of the reference signature</a:t>
            </a:r>
            <a:r>
              <a:rPr lang="en-US" dirty="0"/>
              <a:t> of  a </a:t>
            </a:r>
            <a:r>
              <a:rPr lang="en-US" dirty="0" err="1"/>
              <a:t>reference_output</a:t>
            </a:r>
            <a:r>
              <a:rPr lang="en-US" dirty="0"/>
              <a:t> they are going to 0's instead of 0xdeadbeef</a:t>
            </a:r>
          </a:p>
          <a:p>
            <a:r>
              <a:rPr lang="en-US" dirty="0"/>
              <a:t>Now, since the extra padded values are controlled by the DUT, they can be anything.</a:t>
            </a:r>
          </a:p>
          <a:p>
            <a:r>
              <a:rPr lang="en-US" dirty="0"/>
              <a:t>Possible solutions:</a:t>
            </a:r>
          </a:p>
          <a:p>
            <a:r>
              <a:rPr lang="en-US" dirty="0"/>
              <a:t>Update the spec to mandate that the values being alignment  padded must be 0xdeadbeef. It shouldn't be 0x0 since the spec mentions </a:t>
            </a:r>
            <a:r>
              <a:rPr lang="en-US" dirty="0">
                <a:hlinkClick r:id="rId5"/>
              </a:rPr>
              <a:t>here </a:t>
            </a:r>
            <a:r>
              <a:rPr lang="en-US" dirty="0"/>
              <a:t>that the signature must be loaded with 0xdeadbeef This will require updating the references and all ported targets. The targets could achieve the above by simply using .align 4,0xdeadbeef instead. No changes to tests.</a:t>
            </a:r>
          </a:p>
          <a:p>
            <a:r>
              <a:rPr lang="en-US" dirty="0"/>
              <a:t>Change the spec to mandate that the signature should end at a 4-byte boundary. This will require all targets to remove any .align 4 from their macros, since by default all test signatures end at a 4-byte boundary. This will require references to be updated. No change to tests.</a:t>
            </a:r>
          </a:p>
          <a:p>
            <a:r>
              <a:rPr lang="en-US" dirty="0"/>
              <a:t>Explicitly pad the tests to align at 16-byte boundaries. This will require updating the tests and the corresponding references. No changes to the model side (or at least that is what I hope).</a:t>
            </a:r>
          </a:p>
        </p:txBody>
      </p:sp>
    </p:spTree>
    <p:extLst>
      <p:ext uri="{BB962C8B-B14F-4D97-AF65-F5344CB8AC3E}">
        <p14:creationId xmlns:p14="http://schemas.microsoft.com/office/powerpoint/2010/main" val="220733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292426426"/>
              </p:ext>
            </p:extLst>
          </p:nvPr>
        </p:nvGraphicFramePr>
        <p:xfrm>
          <a:off x="171008" y="803510"/>
          <a:ext cx="11567853" cy="5417820"/>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03-nov-22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 few test issues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1880835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signatures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7572708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06-oct-22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rbarzic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Status of tests for bit </a:t>
                      </a:r>
                      <a:r>
                        <a:rPr lang="en-US" sz="1200" b="0" i="0" u="none" strike="noStrike" baseline="0" dirty="0" err="1">
                          <a:solidFill>
                            <a:srgbClr val="000000"/>
                          </a:solidFill>
                          <a:effectLst/>
                          <a:latin typeface="Calibri" panose="020F0502020204030204" pitchFamily="34" charset="0"/>
                        </a:rPr>
                        <a:t>manip</a:t>
                      </a:r>
                      <a:r>
                        <a:rPr lang="en-US" sz="1200" b="0" i="0" u="none" strike="noStrike" baseline="0" dirty="0">
                          <a:solidFill>
                            <a:srgbClr val="000000"/>
                          </a:solidFill>
                          <a:effectLst/>
                          <a:latin typeface="Calibri" panose="020F0502020204030204" pitchFamily="34" charset="0"/>
                        </a:rPr>
                        <a:t>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7620096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CLIC or vectored mode leads to misaligned load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 in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64450682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800" b="0" i="0" kern="1200" dirty="0">
                          <a:solidFill>
                            <a:schemeClr val="dk1"/>
                          </a:solidFill>
                          <a:effectLst/>
                          <a:latin typeface="+mn-lt"/>
                          <a:ea typeface="+mn-ea"/>
                          <a:cs typeface="+mn-cs"/>
                        </a:rPr>
                        <a:t>Add changes in </a:t>
                      </a:r>
                      <a:r>
                        <a:rPr lang="en-US" sz="800" b="0" i="0" kern="1200" dirty="0" err="1">
                          <a:solidFill>
                            <a:schemeClr val="dk1"/>
                          </a:solidFill>
                          <a:effectLst/>
                          <a:latin typeface="+mn-lt"/>
                          <a:ea typeface="+mn-ea"/>
                          <a:cs typeface="+mn-cs"/>
                        </a:rPr>
                        <a:t>arch_test.h</a:t>
                      </a:r>
                      <a:r>
                        <a:rPr lang="en-US" sz="800" b="0" i="0" kern="1200" dirty="0">
                          <a:solidFill>
                            <a:schemeClr val="dk1"/>
                          </a:solidFill>
                          <a:effectLst/>
                          <a:latin typeface="+mn-lt"/>
                          <a:ea typeface="+mn-ea"/>
                          <a:cs typeface="+mn-cs"/>
                        </a:rPr>
                        <a:t> file, split macros into 2 files and enable multiple Privilege Modes in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900" b="0" i="0" u="none" strike="noStrike" baseline="0" dirty="0">
                          <a:solidFill>
                            <a:srgbClr val="000000"/>
                          </a:solidFill>
                          <a:effectLst/>
                          <a:latin typeface="Calibri" panose="020F0502020204030204" pitchFamily="34" charset="0"/>
                        </a:rPr>
                        <a:t>HamzaShabbir517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RISC-V Compliance test for Vector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61256933"/>
                  </a:ext>
                </a:extLst>
              </a:tr>
              <a:tr h="82492">
                <a:tc>
                  <a:txBody>
                    <a:bodyPr/>
                    <a:lstStyle/>
                    <a:p>
                      <a:pPr algn="r"/>
                      <a:r>
                        <a:rPr lang="en-US" sz="1200" b="0" i="0" u="none" strike="noStrike" baseline="0" dirty="0">
                          <a:solidFill>
                            <a:srgbClr val="000000"/>
                          </a:solidFill>
                          <a:effectLst/>
                          <a:latin typeface="Calibri" panose="020F0502020204030204" pitchFamily="34" charset="0"/>
                        </a:rPr>
                        <a:t>280</a:t>
                      </a:r>
                      <a:endParaRPr lang="en-US" dirty="0"/>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13-sep-22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Missing info about the RVTEST_CASE </a:t>
                      </a:r>
                      <a:r>
                        <a:rPr lang="en-US" sz="1200" b="0" i="0" kern="1200" dirty="0" err="1">
                          <a:solidFill>
                            <a:schemeClr val="dk1"/>
                          </a:solidFill>
                          <a:effectLst/>
                          <a:latin typeface="+mn-lt"/>
                          <a:ea typeface="+mn-ea"/>
                          <a:cs typeface="+mn-cs"/>
                        </a:rPr>
                        <a:t>arg</a:t>
                      </a:r>
                      <a:r>
                        <a:rPr lang="en-US" sz="1200" b="0" i="0" kern="1200" dirty="0">
                          <a:solidFill>
                            <a:schemeClr val="dk1"/>
                          </a:solidFill>
                          <a:effectLst/>
                          <a:latin typeface="+mn-lt"/>
                          <a:ea typeface="+mn-ea"/>
                          <a:cs typeface="+mn-cs"/>
                        </a:rPr>
                        <a:t> format in spec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59260088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13-aug-22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Some tests using la, li, breaking different linker scripts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4556764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pull#277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14-Sep-22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PMP Compliance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1989676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 </a:t>
                      </a:r>
                      <a:r>
                        <a:rPr lang="en-US" sz="1000" b="0" i="0" u="none" strike="noStrike" baseline="0" dirty="0" err="1">
                          <a:solidFill>
                            <a:srgbClr val="000000"/>
                          </a:solidFill>
                          <a:effectLst/>
                          <a:latin typeface="Calibri" panose="020F0502020204030204" pitchFamily="34" charset="0"/>
                        </a:rPr>
                        <a:t>bilalsakhawat</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changes to enable multiple Privilege Modes in Trap Handler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Review,update</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Split into </a:t>
                      </a:r>
                      <a:r>
                        <a:rPr lang="en-US" sz="1200" b="0" i="0" u="none" strike="noStrike" baseline="0" dirty="0" err="1">
                          <a:solidFill>
                            <a:srgbClr val="FF0000"/>
                          </a:solidFill>
                          <a:effectLst/>
                          <a:latin typeface="Calibri" panose="020F0502020204030204" pitchFamily="34" charset="0"/>
                        </a:rPr>
                        <a:t>arch_test.h</a:t>
                      </a:r>
                      <a:r>
                        <a:rPr lang="en-US" sz="1200" b="0" i="0" u="none" strike="noStrike" baseline="0" dirty="0">
                          <a:solidFill>
                            <a:srgbClr val="FF0000"/>
                          </a:solidFill>
                          <a:effectLst/>
                          <a:latin typeface="Calibri" panose="020F0502020204030204" pitchFamily="34" charset="0"/>
                        </a:rPr>
                        <a:t>, </a:t>
                      </a:r>
                      <a:r>
                        <a:rPr lang="en-US" sz="1200" b="0" i="0" u="none" strike="noStrike" baseline="0" dirty="0" err="1">
                          <a:solidFill>
                            <a:srgbClr val="FF0000"/>
                          </a:solidFill>
                          <a:effectLst/>
                          <a:latin typeface="Calibri" panose="020F0502020204030204" pitchFamily="34" charset="0"/>
                        </a:rPr>
                        <a:t>test_case.h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335599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KinsaQamar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COMPLIANCE on </a:t>
                      </a:r>
                      <a:r>
                        <a:rPr lang="en-US" sz="1200" b="0" i="0" u="none" strike="noStrike" baseline="0" dirty="0" err="1">
                          <a:solidFill>
                            <a:srgbClr val="000000"/>
                          </a:solidFill>
                          <a:effectLst/>
                          <a:latin typeface="Calibri" panose="020F0502020204030204" pitchFamily="34" charset="0"/>
                        </a:rPr>
                        <a:t>SweRV</a:t>
                      </a:r>
                      <a:r>
                        <a:rPr lang="en-US" sz="1200" b="0" i="0" u="none" strike="noStrike" baseline="0" dirty="0">
                          <a:solidFill>
                            <a:srgbClr val="000000"/>
                          </a:solidFill>
                          <a:effectLst/>
                          <a:latin typeface="Calibri" panose="020F0502020204030204" pitchFamily="34" charset="0"/>
                        </a:rPr>
                        <a:t> EL2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discuss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44463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Issues/PR Review</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and Arch-Test-User-Spec</a:t>
            </a:r>
          </a:p>
          <a:p>
            <a:pPr lvl="1">
              <a:buFont typeface="+mj-lt"/>
              <a:buAutoNum type="arabicPeriod"/>
            </a:pPr>
            <a:r>
              <a:rPr lang="en-US" sz="1600" dirty="0">
                <a:solidFill>
                  <a:schemeClr val="bg1">
                    <a:lumMod val="75000"/>
                  </a:schemeClr>
                </a:solidFill>
              </a:rPr>
              <a:t>Supporting </a:t>
            </a:r>
            <a:r>
              <a:rPr lang="en-US" sz="1600" dirty="0" err="1">
                <a:solidFill>
                  <a:schemeClr val="bg1">
                    <a:lumMod val="75000"/>
                  </a:schemeClr>
                </a:solidFill>
              </a:rPr>
              <a:t>Zicntr</a:t>
            </a:r>
            <a:r>
              <a:rPr lang="en-US" sz="1600" dirty="0">
                <a:solidFill>
                  <a:schemeClr val="bg1">
                    <a:lumMod val="75000"/>
                  </a:schemeClr>
                </a:solidFill>
              </a:rPr>
              <a:t> and </a:t>
            </a:r>
            <a:r>
              <a:rPr lang="en-US" sz="1600" dirty="0" err="1">
                <a:solidFill>
                  <a:schemeClr val="bg1">
                    <a:lumMod val="75000"/>
                  </a:schemeClr>
                </a:solidFill>
              </a:rPr>
              <a:t>Zihpm</a:t>
            </a:r>
            <a:r>
              <a:rPr lang="en-US" sz="1600" dirty="0">
                <a:solidFill>
                  <a:schemeClr val="bg1">
                    <a:lumMod val="75000"/>
                  </a:schemeClr>
                </a:solidFill>
              </a:rPr>
              <a:t> testing</a:t>
            </a:r>
          </a:p>
          <a:p>
            <a:pPr lvl="1">
              <a:buFont typeface="+mj-lt"/>
              <a:buAutoNum type="arabicPeriod"/>
            </a:pPr>
            <a:r>
              <a:rPr lang="en-US" sz="1600" dirty="0">
                <a:solidFill>
                  <a:schemeClr val="bg1">
                    <a:lumMod val="75000"/>
                  </a:schemeClr>
                </a:solidFill>
              </a:rPr>
              <a:t>Supporting Trace/Debug testing, </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Other discussion</a:t>
            </a:r>
          </a:p>
          <a:p>
            <a:pPr marL="0" indent="0" defTabSz="365760">
              <a:spcBef>
                <a:spcPts val="0"/>
              </a:spcBef>
              <a:buNone/>
            </a:pPr>
            <a:endParaRPr lang="en-US" sz="1100" dirty="0"/>
          </a:p>
          <a:p>
            <a:pPr marL="0" indent="0" defTabSz="365760">
              <a:spcBef>
                <a:spcPts val="0"/>
              </a:spcBef>
              <a:buNone/>
            </a:pPr>
            <a:r>
              <a:rPr lang="en-US" sz="1100" b="1" dirty="0"/>
              <a:t>Status Update: Trap Handler </a:t>
            </a:r>
            <a:endParaRPr lang="en-US" sz="1100" dirty="0"/>
          </a:p>
          <a:p>
            <a:pPr marL="0" indent="0" defTabSz="365760">
              <a:spcBef>
                <a:spcPts val="0"/>
              </a:spcBef>
              <a:buNone/>
            </a:pPr>
            <a:r>
              <a:rPr lang="en-US" sz="1100" dirty="0"/>
              <a:t>VM mapping : issue for </a:t>
            </a:r>
          </a:p>
          <a:p>
            <a:pPr marL="0" indent="0" defTabSz="365760">
              <a:spcBef>
                <a:spcPts val="0"/>
              </a:spcBef>
              <a:buNone/>
            </a:pPr>
            <a:r>
              <a:rPr lang="en-US" sz="1100" dirty="0"/>
              <a:t>The trap handler needs to be able to map PA&lt;-&gt;VA  for</a:t>
            </a:r>
          </a:p>
          <a:p>
            <a:pPr marL="0" indent="0" defTabSz="365760">
              <a:spcBef>
                <a:spcPts val="0"/>
              </a:spcBef>
              <a:buNone/>
            </a:pPr>
            <a:r>
              <a:rPr lang="en-US" sz="1100" dirty="0"/>
              <a:t> - changing </a:t>
            </a:r>
            <a:r>
              <a:rPr lang="en-US" sz="1100" dirty="0" err="1"/>
              <a:t>priv</a:t>
            </a:r>
            <a:r>
              <a:rPr lang="en-US" sz="1100" dirty="0"/>
              <a:t> modes from one mapping type to another</a:t>
            </a:r>
          </a:p>
          <a:p>
            <a:pPr marL="0" indent="0" defTabSz="365760">
              <a:spcBef>
                <a:spcPts val="0"/>
              </a:spcBef>
              <a:buNone/>
            </a:pPr>
            <a:r>
              <a:rPr lang="en-US" sz="1100" dirty="0"/>
              <a:t> - address relocation of </a:t>
            </a:r>
            <a:r>
              <a:rPr lang="en-US" sz="1100" dirty="0" err="1"/>
              <a:t>xEPC</a:t>
            </a:r>
            <a:r>
              <a:rPr lang="en-US" sz="1100" dirty="0"/>
              <a:t> and </a:t>
            </a:r>
            <a:r>
              <a:rPr lang="en-US" sz="1100" dirty="0" err="1"/>
              <a:t>xTVAL</a:t>
            </a:r>
            <a:endParaRPr lang="en-US" sz="1100" dirty="0"/>
          </a:p>
          <a:p>
            <a:pPr marL="0" indent="0" defTabSz="365760">
              <a:spcBef>
                <a:spcPts val="0"/>
              </a:spcBef>
              <a:buNone/>
            </a:pPr>
            <a:r>
              <a:rPr lang="en-US" sz="1100" dirty="0"/>
              <a:t> - LA when there is a difference in relative </a:t>
            </a:r>
            <a:r>
              <a:rPr lang="en-US" sz="1100" dirty="0" err="1"/>
              <a:t>addr</a:t>
            </a:r>
            <a:r>
              <a:rPr lang="en-US" sz="1100" dirty="0"/>
              <a:t> of code vs. data, or vs. signature</a:t>
            </a:r>
          </a:p>
          <a:p>
            <a:pPr marL="0" indent="0" defTabSz="365760">
              <a:spcBef>
                <a:spcPts val="0"/>
              </a:spcBef>
              <a:buNone/>
            </a:pPr>
            <a:r>
              <a:rPr lang="en-US" sz="1100" dirty="0"/>
              <a:t>Pawan has a scheme that has limited ability to map pages (a region based scheme where mappings differ by only 2 MSBs)</a:t>
            </a:r>
          </a:p>
          <a:p>
            <a:pPr marL="0" indent="0" defTabSz="365760">
              <a:spcBef>
                <a:spcPts val="0"/>
              </a:spcBef>
              <a:buNone/>
            </a:pPr>
            <a:endParaRPr lang="en-US" sz="1100" dirty="0"/>
          </a:p>
          <a:p>
            <a:pPr marL="0" indent="0" defTabSz="365760">
              <a:spcBef>
                <a:spcPts val="0"/>
              </a:spcBef>
              <a:buNone/>
            </a:pPr>
            <a:r>
              <a:rPr lang="en-US" sz="1100" b="1" u="sng" dirty="0"/>
              <a:t>ISAC status</a:t>
            </a:r>
          </a:p>
          <a:p>
            <a:pPr marL="0" indent="0" defTabSz="365760">
              <a:spcBef>
                <a:spcPts val="0"/>
              </a:spcBef>
              <a:buNone/>
            </a:pPr>
            <a:r>
              <a:rPr lang="en-US" sz="1100" dirty="0"/>
              <a:t>how to test CSR bit transitions – can’t (right now)</a:t>
            </a:r>
          </a:p>
          <a:p>
            <a:pPr marL="0" indent="0" defTabSz="365760">
              <a:spcBef>
                <a:spcPts val="0"/>
              </a:spcBef>
              <a:buNone/>
            </a:pPr>
            <a:endParaRPr lang="en-US" sz="1100" b="1" u="sng" dirty="0"/>
          </a:p>
          <a:p>
            <a:pPr marL="0" indent="0" defTabSz="365760">
              <a:spcBef>
                <a:spcPts val="0"/>
              </a:spcBef>
              <a:buNone/>
            </a:pPr>
            <a:r>
              <a:rPr lang="en-US" sz="1100" b="1" u="sng" dirty="0"/>
              <a:t>Sail status</a:t>
            </a:r>
          </a:p>
          <a:p>
            <a:pPr marL="0" indent="0" defTabSz="365760">
              <a:spcBef>
                <a:spcPts val="0"/>
              </a:spcBef>
              <a:buNone/>
            </a:pPr>
            <a:r>
              <a:rPr lang="en-US" sz="1100" dirty="0"/>
              <a:t>Issue#181 filed: adding </a:t>
            </a:r>
            <a:r>
              <a:rPr lang="en-US" sz="1100" dirty="0" err="1"/>
              <a:t>intrinisic</a:t>
            </a:r>
            <a:r>
              <a:rPr lang="en-US" sz="1100" dirty="0"/>
              <a:t> labelling, </a:t>
            </a:r>
          </a:p>
          <a:p>
            <a:pPr marL="0" indent="0" defTabSz="365760">
              <a:spcBef>
                <a:spcPts val="0"/>
              </a:spcBef>
              <a:buNone/>
            </a:pPr>
            <a:r>
              <a:rPr lang="en-US" sz="1100" dirty="0"/>
              <a:t>Issue#182 filed: disable TLB entry</a:t>
            </a:r>
          </a:p>
          <a:p>
            <a:pPr marL="0" indent="0" defTabSz="365760">
              <a:spcBef>
                <a:spcPts val="0"/>
              </a:spcBef>
              <a:buNone/>
            </a:pPr>
            <a:endParaRPr lang="en-US" sz="1100" dirty="0"/>
          </a:p>
          <a:p>
            <a:pPr marL="0" indent="0" defTabSz="365760">
              <a:spcBef>
                <a:spcPts val="0"/>
              </a:spcBef>
              <a:buNone/>
            </a:pPr>
            <a:r>
              <a:rPr lang="en-US" sz="1100" b="1" u="sng" dirty="0"/>
              <a:t>Issue Status</a:t>
            </a:r>
          </a:p>
          <a:p>
            <a:pPr marL="0" indent="0" defTabSz="365760">
              <a:spcBef>
                <a:spcPts val="0"/>
              </a:spcBef>
              <a:buNone/>
            </a:pPr>
            <a:r>
              <a:rPr lang="en-US" sz="1100" dirty="0"/>
              <a:t>#261 RISC-V COMPLIANCE on </a:t>
            </a:r>
            <a:r>
              <a:rPr lang="en-US" sz="1100" dirty="0" err="1"/>
              <a:t>SweRV</a:t>
            </a:r>
            <a:r>
              <a:rPr lang="en-US" sz="1100" dirty="0"/>
              <a:t> EL2: bug author</a:t>
            </a:r>
          </a:p>
          <a:p>
            <a:pPr marL="0" indent="0" defTabSz="365760">
              <a:spcBef>
                <a:spcPts val="0"/>
              </a:spcBef>
              <a:buNone/>
            </a:pPr>
            <a:r>
              <a:rPr lang="en-US" sz="1100" dirty="0"/>
              <a:t>#262 Possible bug in </a:t>
            </a:r>
            <a:r>
              <a:rPr lang="en-US" sz="1100" dirty="0" err="1"/>
              <a:t>priviledge</a:t>
            </a:r>
            <a:r>
              <a:rPr lang="en-US" sz="1100" dirty="0"/>
              <a:t>/</a:t>
            </a:r>
            <a:r>
              <a:rPr lang="en-US" sz="1100" dirty="0" err="1"/>
              <a:t>missaligned</a:t>
            </a:r>
            <a:r>
              <a:rPr lang="en-US" sz="1100" dirty="0"/>
              <a:t> load tests: should be fixed by new trap handler </a:t>
            </a:r>
          </a:p>
          <a:p>
            <a:pPr marL="0" indent="0" defTabSz="365760">
              <a:spcBef>
                <a:spcPts val="0"/>
              </a:spcBef>
              <a:buNone/>
            </a:pPr>
            <a:r>
              <a:rPr lang="en-US" sz="1100" dirty="0"/>
              <a:t>	</a:t>
            </a:r>
            <a:r>
              <a:rPr lang="en-US" sz="1100" dirty="0">
                <a:solidFill>
                  <a:srgbClr val="FF0000"/>
                </a:solidFill>
              </a:rPr>
              <a:t>AI chair: tag which issues (including this) that are fixed by new trap handler</a:t>
            </a:r>
          </a:p>
          <a:p>
            <a:pPr marL="0" indent="0" defTabSz="365760">
              <a:spcBef>
                <a:spcPts val="0"/>
              </a:spcBef>
              <a:buNone/>
            </a:pPr>
            <a:r>
              <a:rPr lang="en-US" sz="1100" dirty="0"/>
              <a:t>#266 fixed by PR #274</a:t>
            </a:r>
          </a:p>
          <a:p>
            <a:pPr marL="0" indent="0" defTabSz="365760">
              <a:spcBef>
                <a:spcPts val="0"/>
              </a:spcBef>
              <a:buNone/>
            </a:pPr>
            <a:endParaRPr lang="en-US" sz="1100" dirty="0"/>
          </a:p>
          <a:p>
            <a:pPr marL="0" indent="0" defTabSz="365760">
              <a:spcBef>
                <a:spcPts val="0"/>
              </a:spcBef>
              <a:buNone/>
            </a:pPr>
            <a:r>
              <a:rPr lang="en-US" sz="1100" dirty="0"/>
              <a:t>Cleaning up tests to prepare for new trap handler:</a:t>
            </a:r>
          </a:p>
          <a:p>
            <a:pPr marL="0" indent="0" defTabSz="365760">
              <a:spcBef>
                <a:spcPts val="0"/>
              </a:spcBef>
              <a:buNone/>
            </a:pPr>
            <a:r>
              <a:rPr lang="en-US" sz="1100" dirty="0"/>
              <a:t>   PR#286: </a:t>
            </a:r>
            <a:r>
              <a:rPr lang="en-US" sz="1100" dirty="0">
                <a:hlinkClick r:id="rId3"/>
              </a:rPr>
              <a:t>https://github.com/riscv-non-isa/riscv-arch-test/tree/clean-up</a:t>
            </a:r>
            <a:endParaRPr lang="en-US" sz="1100" dirty="0"/>
          </a:p>
          <a:p>
            <a:pPr marL="0" indent="0" defTabSz="365760">
              <a:spcBef>
                <a:spcPts val="0"/>
              </a:spcBef>
              <a:buNone/>
            </a:pPr>
            <a:r>
              <a:rPr lang="en-US" sz="1100" dirty="0"/>
              <a:t> fixes many issues</a:t>
            </a:r>
            <a:endParaRPr lang="en-US" sz="1100" dirty="0">
              <a:latin typeface="Calibri" panose="020F0502020204030204" pitchFamily="34" charset="0"/>
            </a:endParaRPr>
          </a:p>
          <a:p>
            <a:pPr>
              <a:spcBef>
                <a:spcPts val="0"/>
              </a:spcBef>
              <a:buFontTx/>
              <a:buChar char="-"/>
            </a:pPr>
            <a:r>
              <a:rPr lang="en-US" sz="1100" dirty="0">
                <a:latin typeface="Calibri" panose="020F0502020204030204" pitchFamily="34" charset="0"/>
              </a:rPr>
              <a:t>change 0xdeadbeef to be CANARY and define CANARY to be 0xdeadbeef in arch-test </a:t>
            </a:r>
            <a:r>
              <a:rPr lang="en-US" sz="1100" dirty="0"/>
              <a:t>:</a:t>
            </a:r>
          </a:p>
          <a:p>
            <a:pPr>
              <a:spcBef>
                <a:spcPts val="0"/>
              </a:spcBef>
              <a:buFontTx/>
              <a:buChar char="-"/>
            </a:pPr>
            <a:r>
              <a:rPr lang="en-US" sz="1100" dirty="0">
                <a:latin typeface="Calibri" panose="020F0502020204030204" pitchFamily="34" charset="0"/>
              </a:rPr>
              <a:t>Add canary </a:t>
            </a:r>
            <a:r>
              <a:rPr lang="en-US" sz="1100" dirty="0" err="1">
                <a:latin typeface="Calibri" panose="020F0502020204030204" pitchFamily="34" charset="0"/>
              </a:rPr>
              <a:t>wd</a:t>
            </a:r>
            <a:r>
              <a:rPr lang="en-US" sz="1100" dirty="0">
                <a:latin typeface="Calibri" panose="020F0502020204030204" pitchFamily="34" charset="0"/>
              </a:rPr>
              <a:t> before sig end, </a:t>
            </a:r>
          </a:p>
          <a:p>
            <a:pPr>
              <a:spcBef>
                <a:spcPts val="0"/>
              </a:spcBef>
              <a:buFontTx/>
              <a:buChar char="-"/>
            </a:pPr>
            <a:r>
              <a:rPr lang="en-US" sz="1100" dirty="0">
                <a:latin typeface="Calibri" panose="020F0502020204030204" pitchFamily="34" charset="0"/>
              </a:rPr>
              <a:t>replace RVMODEL_DATA_BEGIN/END with RVTEST_SIG_BEGIN/END, </a:t>
            </a:r>
          </a:p>
          <a:p>
            <a:pPr>
              <a:spcBef>
                <a:spcPts val="0"/>
              </a:spcBef>
              <a:buFontTx/>
              <a:buChar char="-"/>
            </a:pPr>
            <a:r>
              <a:rPr lang="en-US" sz="1100" dirty="0">
                <a:latin typeface="Calibri" panose="020F0502020204030204" pitchFamily="34" charset="0"/>
              </a:rPr>
              <a:t>- (#211, make default </a:t>
            </a:r>
            <a:r>
              <a:rPr lang="en-US" sz="1100" dirty="0" err="1">
                <a:latin typeface="Calibri" panose="020F0502020204030204" pitchFamily="34" charset="0"/>
              </a:rPr>
              <a:t>rvtest_data</a:t>
            </a:r>
            <a:r>
              <a:rPr lang="en-US" sz="1100" dirty="0">
                <a:latin typeface="Calibri" panose="020F0502020204030204" pitchFamily="34" charset="0"/>
              </a:rPr>
              <a:t> region be &gt;=16B</a:t>
            </a:r>
          </a:p>
          <a:p>
            <a:pPr>
              <a:spcBef>
                <a:spcPts val="0"/>
              </a:spcBef>
              <a:buFontTx/>
              <a:buChar char="-"/>
            </a:pPr>
            <a:r>
              <a:rPr lang="en-US" sz="1100" dirty="0">
                <a:latin typeface="Calibri" panose="020F0502020204030204" pitchFamily="34" charset="0"/>
              </a:rPr>
              <a:t>- (#256) Fix </a:t>
            </a:r>
            <a:r>
              <a:rPr lang="en-US" sz="1100" dirty="0" err="1">
                <a:latin typeface="Calibri" panose="020F0502020204030204" pitchFamily="34" charset="0"/>
              </a:rPr>
              <a:t>correctval</a:t>
            </a:r>
            <a:r>
              <a:rPr lang="en-US" sz="1100" dirty="0">
                <a:latin typeface="Calibri" panose="020F0502020204030204" pitchFamily="34" charset="0"/>
              </a:rPr>
              <a:t> to ?? instead of 0.</a:t>
            </a:r>
          </a:p>
          <a:p>
            <a:pPr>
              <a:spcBef>
                <a:spcPts val="0"/>
              </a:spcBef>
              <a:buFontTx/>
              <a:buChar char="-"/>
            </a:pPr>
            <a:r>
              <a:rPr lang="en-US" sz="1100" dirty="0">
                <a:latin typeface="Calibri" panose="020F0502020204030204" pitchFamily="34" charset="0"/>
              </a:rPr>
              <a:t>- (#233) add explicit </a:t>
            </a:r>
            <a:r>
              <a:rPr lang="en-US" sz="1100" dirty="0" err="1">
                <a:latin typeface="Calibri" panose="020F0502020204030204" pitchFamily="34" charset="0"/>
              </a:rPr>
              <a:t>ZiCSR</a:t>
            </a:r>
            <a:r>
              <a:rPr lang="en-US" sz="1100" dirty="0">
                <a:latin typeface="Calibri" panose="020F0502020204030204" pitchFamily="34" charset="0"/>
              </a:rPr>
              <a:t> test in TEST_CASE</a:t>
            </a:r>
          </a:p>
          <a:p>
            <a:pPr>
              <a:spcBef>
                <a:spcPts val="0"/>
              </a:spcBef>
              <a:buFontTx/>
              <a:buChar char="-"/>
            </a:pPr>
            <a:r>
              <a:rPr lang="en-US" sz="1100" dirty="0">
                <a:latin typeface="Calibri" panose="020F0502020204030204" pitchFamily="34" charset="0"/>
              </a:rPr>
              <a:t>- (#256) Fix </a:t>
            </a:r>
            <a:r>
              <a:rPr lang="en-US" sz="1100" dirty="0" err="1">
                <a:latin typeface="Calibri" panose="020F0502020204030204" pitchFamily="34" charset="0"/>
              </a:rPr>
              <a:t>correctval</a:t>
            </a:r>
            <a:r>
              <a:rPr lang="en-US" sz="1100" dirty="0">
                <a:latin typeface="Calibri" panose="020F0502020204030204" pitchFamily="34" charset="0"/>
              </a:rPr>
              <a:t> to ?? instead of 0.</a:t>
            </a:r>
          </a:p>
          <a:p>
            <a:pPr>
              <a:spcBef>
                <a:spcPts val="0"/>
              </a:spcBef>
              <a:buFontTx/>
              <a:buChar char="-"/>
            </a:pPr>
            <a:r>
              <a:rPr lang="en-US" sz="1100" dirty="0">
                <a:latin typeface="Calibri" panose="020F0502020204030204" pitchFamily="34" charset="0"/>
              </a:rPr>
              <a:t>- (#259) Delete target directory from main repo branch</a:t>
            </a:r>
          </a:p>
          <a:p>
            <a:pPr>
              <a:spcBef>
                <a:spcPts val="0"/>
              </a:spcBef>
              <a:buFontTx/>
              <a:buChar char="-"/>
            </a:pPr>
            <a:r>
              <a:rPr lang="en-US" sz="1100" dirty="0">
                <a:latin typeface="Calibri" panose="020F0502020204030204" pitchFamily="34" charset="0"/>
              </a:rPr>
              <a:t>- (#275) </a:t>
            </a:r>
            <a:r>
              <a:rPr lang="en-US" sz="1100" dirty="0" err="1">
                <a:latin typeface="Calibri" panose="020F0502020204030204" pitchFamily="34" charset="0"/>
              </a:rPr>
              <a:t>la,li</a:t>
            </a:r>
            <a:r>
              <a:rPr lang="en-US" sz="1100" dirty="0">
                <a:latin typeface="Calibri" panose="020F0502020204030204" pitchFamily="34" charset="0"/>
              </a:rPr>
              <a:t> replaced with LA,LI in all tests</a:t>
            </a:r>
          </a:p>
          <a:p>
            <a:pPr>
              <a:spcBef>
                <a:spcPts val="0"/>
              </a:spcBef>
              <a:buFontTx/>
              <a:buChar char="-"/>
            </a:pPr>
            <a:r>
              <a:rPr lang="en-US" sz="1100" dirty="0">
                <a:latin typeface="Calibri" panose="020F0502020204030204" pitchFamily="34" charset="0"/>
              </a:rPr>
              <a:t>- (#281) Move misalign1-jalr test to I directory</a:t>
            </a:r>
          </a:p>
          <a:p>
            <a:pPr>
              <a:spcBef>
                <a:spcPts val="0"/>
              </a:spcBef>
              <a:buFontTx/>
              <a:buChar char="-"/>
            </a:pPr>
            <a:r>
              <a:rPr lang="en-US" sz="1100">
                <a:latin typeface="Calibri" panose="020F0502020204030204" pitchFamily="34" charset="0"/>
              </a:rPr>
              <a:t>- (#282) Enforce use of SIGUPD in tests (fixes issue #282</a:t>
            </a:r>
            <a:endParaRPr lang="en-US" sz="1100" dirty="0"/>
          </a:p>
          <a:p>
            <a:pPr marL="0" indent="0">
              <a:spcBef>
                <a:spcPts val="0"/>
              </a:spcBef>
              <a:buNone/>
            </a:pPr>
            <a:r>
              <a:rPr lang="en-US" sz="1100" dirty="0" err="1">
                <a:solidFill>
                  <a:srgbClr val="FF0000"/>
                </a:solidFill>
              </a:rPr>
              <a:t>AI:Chair</a:t>
            </a:r>
            <a:r>
              <a:rPr lang="en-US" sz="1100" dirty="0">
                <a:solidFill>
                  <a:srgbClr val="FF0000"/>
                </a:solidFill>
              </a:rPr>
              <a:t> review PR</a:t>
            </a:r>
          </a:p>
          <a:p>
            <a:pPr marL="0" indent="0">
              <a:lnSpc>
                <a:spcPts val="1120"/>
              </a:lnSpc>
              <a:spcBef>
                <a:spcPts val="0"/>
              </a:spcBef>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5922003" cy="6097979"/>
          </a:xfrm>
        </p:spPr>
        <p:txBody>
          <a:bodyPr>
            <a:noAutofit/>
          </a:bodyPr>
          <a:lstStyle/>
          <a:p>
            <a:pPr marL="0" indent="0">
              <a:lnSpc>
                <a:spcPts val="1120"/>
              </a:lnSpc>
              <a:spcBef>
                <a:spcPts val="0"/>
              </a:spcBef>
              <a:buNone/>
            </a:pPr>
            <a:endParaRPr lang="en-US" sz="600" dirty="0"/>
          </a:p>
          <a:p>
            <a:pPr marL="0" indent="0" defTabSz="365760">
              <a:spcBef>
                <a:spcPts val="0"/>
              </a:spcBef>
              <a:buNone/>
            </a:pPr>
            <a:r>
              <a:rPr lang="en-US" sz="1200" b="1" u="sng" dirty="0"/>
              <a:t>Issue test discussion</a:t>
            </a:r>
          </a:p>
          <a:p>
            <a:pPr marL="0" indent="0" defTabSz="365760">
              <a:spcBef>
                <a:spcPts val="0"/>
              </a:spcBef>
              <a:buNone/>
            </a:pPr>
            <a:r>
              <a:rPr lang="en-US" sz="1200" b="1" dirty="0"/>
              <a:t>Status Update: F&amp;D</a:t>
            </a:r>
          </a:p>
          <a:p>
            <a:pPr marL="0" indent="0" defTabSz="365760">
              <a:spcBef>
                <a:spcPts val="0"/>
              </a:spcBef>
              <a:buNone/>
            </a:pPr>
            <a:r>
              <a:rPr lang="en-US" sz="1200" b="1" dirty="0"/>
              <a:t>​</a:t>
            </a:r>
            <a:r>
              <a:rPr lang="en-US" sz="1200" dirty="0"/>
              <a:t> Done, except </a:t>
            </a:r>
          </a:p>
          <a:p>
            <a:pPr marL="0" indent="0" defTabSz="365760">
              <a:spcBef>
                <a:spcPts val="0"/>
              </a:spcBef>
              <a:buNone/>
            </a:pPr>
            <a:r>
              <a:rPr lang="en-US" sz="1200" dirty="0"/>
              <a:t> -  we need to add tests for </a:t>
            </a:r>
            <a:r>
              <a:rPr lang="en-US" sz="1200" dirty="0" err="1"/>
              <a:t>xSTATUS.FS</a:t>
            </a:r>
            <a:r>
              <a:rPr lang="en-US" sz="1200" dirty="0"/>
              <a:t>  (which is an implicit destination for most FP ops)</a:t>
            </a:r>
          </a:p>
          <a:p>
            <a:pPr marL="0" indent="0" defTabSz="365760">
              <a:spcBef>
                <a:spcPts val="0"/>
              </a:spcBef>
              <a:buNone/>
            </a:pPr>
            <a:r>
              <a:rPr lang="en-US" sz="1200" dirty="0"/>
              <a:t> - </a:t>
            </a:r>
            <a:r>
              <a:rPr lang="en-US" sz="1200" dirty="0" err="1"/>
              <a:t>isac</a:t>
            </a:r>
            <a:r>
              <a:rPr lang="en-US" sz="1200" dirty="0"/>
              <a:t> issue#51 IITM   (u)int32/</a:t>
            </a:r>
            <a:r>
              <a:rPr lang="en-US" sz="1200" dirty="0" err="1"/>
              <a:t>sgl</a:t>
            </a:r>
            <a:r>
              <a:rPr lang="en-US" sz="1200" dirty="0"/>
              <a:t>-&gt;</a:t>
            </a:r>
            <a:r>
              <a:rPr lang="en-US" sz="1200" dirty="0" err="1"/>
              <a:t>dbl</a:t>
            </a:r>
            <a:r>
              <a:rPr lang="en-US" sz="1200" dirty="0"/>
              <a:t> not able to meet coverage?</a:t>
            </a:r>
          </a:p>
          <a:p>
            <a:pPr marL="0" indent="0" defTabSz="365760">
              <a:spcBef>
                <a:spcPts val="0"/>
              </a:spcBef>
              <a:buNone/>
            </a:pPr>
            <a:r>
              <a:rPr lang="en-US" sz="1200" dirty="0"/>
              <a:t>Only these 3 instructions are blocking completion. This is because the RM field ​(an implicit source) ​should be ignored – but tools don’t accept the RM field​ (because they are ignored)​, so we can’t ​write tests to ​show that it does.</a:t>
            </a:r>
          </a:p>
          <a:p>
            <a:pPr marL="0" indent="0" defTabSz="365760">
              <a:spcBef>
                <a:spcPts val="0"/>
              </a:spcBef>
              <a:buNone/>
            </a:pPr>
            <a:r>
              <a:rPr lang="en-US" sz="1200" dirty="0"/>
              <a:t>Options, in hardest to easiest order:</a:t>
            </a:r>
          </a:p>
          <a:p>
            <a:pPr marL="0" indent="0" defTabSz="365760">
              <a:spcBef>
                <a:spcPts val="0"/>
              </a:spcBef>
              <a:buNone/>
            </a:pPr>
            <a:r>
              <a:rPr lang="en-US" sz="1200" dirty="0"/>
              <a:t>             get toolchain support,</a:t>
            </a:r>
          </a:p>
          <a:p>
            <a:pPr marL="0" indent="0" defTabSz="365760">
              <a:spcBef>
                <a:spcPts val="0"/>
              </a:spcBef>
              <a:buNone/>
            </a:pPr>
            <a:r>
              <a:rPr lang="en-US" sz="1200" dirty="0"/>
              <a:t>             handwrite tests using .fill for unsupported RM fields to show that RM doesn’t trap.</a:t>
            </a:r>
          </a:p>
          <a:p>
            <a:pPr marL="0" indent="0" defTabSz="365760">
              <a:spcBef>
                <a:spcPts val="0"/>
              </a:spcBef>
              <a:buNone/>
            </a:pPr>
            <a:r>
              <a:rPr lang="en-US" sz="1200" dirty="0"/>
              <a:t>             change coverage to ignore RM field</a:t>
            </a:r>
          </a:p>
          <a:p>
            <a:pPr marL="0" indent="0" defTabSz="365760">
              <a:spcBef>
                <a:spcPts val="0"/>
              </a:spcBef>
              <a:buNone/>
            </a:pPr>
            <a:r>
              <a:rPr lang="en-US" sz="1200" dirty="0">
                <a:solidFill>
                  <a:srgbClr val="FF0000"/>
                </a:solidFill>
              </a:rPr>
              <a:t>AI Chair, </a:t>
            </a:r>
            <a:r>
              <a:rPr lang="en-US" sz="1200" dirty="0" err="1">
                <a:solidFill>
                  <a:srgbClr val="FF0000"/>
                </a:solidFill>
              </a:rPr>
              <a:t>Incore</a:t>
            </a:r>
            <a:r>
              <a:rPr lang="en-US" sz="1200" dirty="0">
                <a:solidFill>
                  <a:srgbClr val="FF0000"/>
                </a:solidFill>
              </a:rPr>
              <a:t>: decide which of the above to pursue</a:t>
            </a:r>
          </a:p>
          <a:p>
            <a:pPr marL="0" indent="0" defTabSz="365760">
              <a:spcBef>
                <a:spcPts val="0"/>
              </a:spcBef>
              <a:buNone/>
            </a:pPr>
            <a:endParaRPr lang="en-US" sz="1200" dirty="0"/>
          </a:p>
          <a:p>
            <a:pPr marL="0" indent="0" defTabSz="365760">
              <a:spcBef>
                <a:spcPts val="0"/>
              </a:spcBef>
              <a:buNone/>
            </a:pPr>
            <a:r>
              <a:rPr lang="en-US" sz="1200" b="1" dirty="0"/>
              <a:t>Status Update: Repo Size</a:t>
            </a:r>
          </a:p>
          <a:p>
            <a:pPr marL="0" indent="0" defTabSz="365760">
              <a:spcBef>
                <a:spcPts val="0"/>
              </a:spcBef>
              <a:buNone/>
            </a:pPr>
            <a:r>
              <a:rPr lang="en-US" sz="1200" b="1" dirty="0"/>
              <a:t>​</a:t>
            </a:r>
            <a:r>
              <a:rPr lang="en-US" sz="1200" dirty="0"/>
              <a:t>revisit where coverage reports go, remove from repo (because they take 100s of MB, and every clone has to deal with them, even if they are not used by implementers</a:t>
            </a:r>
          </a:p>
          <a:p>
            <a:pPr marL="0" indent="0" defTabSz="365760">
              <a:spcBef>
                <a:spcPts val="0"/>
              </a:spcBef>
              <a:buNone/>
            </a:pPr>
            <a:endParaRPr lang="en-US" sz="1200" dirty="0"/>
          </a:p>
          <a:p>
            <a:pPr marL="0" indent="0" defTabSz="365760">
              <a:spcBef>
                <a:spcPts val="0"/>
              </a:spcBef>
              <a:buNone/>
            </a:pPr>
            <a:r>
              <a:rPr lang="en-US" sz="1200" dirty="0"/>
              <a:t>  Conclusion: New google drive folder created: “ACT Test Development Artifacts”</a:t>
            </a:r>
          </a:p>
          <a:p>
            <a:pPr marL="0" indent="0" defTabSz="365760">
              <a:spcBef>
                <a:spcPts val="0"/>
              </a:spcBef>
              <a:buNone/>
            </a:pPr>
            <a:r>
              <a:rPr lang="en-US" sz="1200" dirty="0"/>
              <a:t>will have a drop folder for coverage and data propagation report (RW by TG members) and </a:t>
            </a:r>
          </a:p>
          <a:p>
            <a:pPr marL="0" indent="0" defTabSz="365760">
              <a:spcBef>
                <a:spcPts val="0"/>
              </a:spcBef>
              <a:buNone/>
            </a:pPr>
            <a:r>
              <a:rPr lang="en-US" sz="1200" dirty="0"/>
              <a:t>    a separate folder that reports will get moved to when tests are merged.</a:t>
            </a:r>
          </a:p>
          <a:p>
            <a:pPr marL="0" indent="0" defTabSz="365760">
              <a:spcBef>
                <a:spcPts val="0"/>
              </a:spcBef>
              <a:buNone/>
            </a:pPr>
            <a:r>
              <a:rPr lang="en-US" sz="1200" dirty="0"/>
              <a:t>    ?can the move be part of C/I for the merge so it isn’t manual?</a:t>
            </a:r>
          </a:p>
          <a:p>
            <a:pPr marL="0" indent="0" defTabSz="365760">
              <a:spcBef>
                <a:spcPts val="0"/>
              </a:spcBef>
              <a:buNone/>
            </a:pPr>
            <a:r>
              <a:rPr lang="en-US" sz="1200" dirty="0"/>
              <a:t> removing the reports for the repo – and their history – is a slightly complicated process</a:t>
            </a:r>
          </a:p>
          <a:p>
            <a:pPr marL="0" indent="0" defTabSz="365760">
              <a:spcBef>
                <a:spcPts val="0"/>
              </a:spcBef>
              <a:buNone/>
            </a:pPr>
            <a:endParaRPr lang="en-US" sz="1200" dirty="0"/>
          </a:p>
          <a:p>
            <a:pPr marL="0" indent="0" defTabSz="365760">
              <a:spcBef>
                <a:spcPts val="0"/>
              </a:spcBef>
              <a:buNone/>
            </a:pPr>
            <a:r>
              <a:rPr lang="en-US" sz="1200" dirty="0"/>
              <a:t>RVTEST_CASE: doesn’t seem to work on for defining </a:t>
            </a:r>
            <a:r>
              <a:rPr lang="en-US" sz="1200" dirty="0" err="1"/>
              <a:t>rvtest_strap_routine</a:t>
            </a:r>
            <a:r>
              <a:rPr lang="en-US" sz="1200" dirty="0"/>
              <a:t>: &lt;now fixed&gt;</a:t>
            </a:r>
          </a:p>
          <a:p>
            <a:pPr marL="0" indent="0" defTabSz="365760">
              <a:spcBef>
                <a:spcPts val="0"/>
              </a:spcBef>
              <a:buNone/>
            </a:pPr>
            <a:endParaRPr lang="en-US" sz="1200" dirty="0"/>
          </a:p>
          <a:p>
            <a:pPr marL="0" indent="0" defTabSz="365760">
              <a:spcBef>
                <a:spcPts val="0"/>
              </a:spcBef>
              <a:buNone/>
            </a:pPr>
            <a:r>
              <a:rPr lang="en-US" sz="1200" b="1" dirty="0"/>
              <a:t>Status Update: Testing A&amp;D bits</a:t>
            </a:r>
            <a:r>
              <a:rPr lang="en-US" sz="1200" dirty="0"/>
              <a:t>: Can sail update PTE bits in HW,?</a:t>
            </a:r>
          </a:p>
          <a:p>
            <a:pPr marL="0" indent="0" defTabSz="365760">
              <a:spcBef>
                <a:spcPts val="0"/>
              </a:spcBef>
              <a:buNone/>
            </a:pPr>
            <a:r>
              <a:rPr lang="en-US" sz="1200" dirty="0"/>
              <a:t> Otherwise tests must manually set them, and then access something that uses it. </a:t>
            </a:r>
          </a:p>
          <a:p>
            <a:pPr marL="0" indent="0" defTabSz="365760">
              <a:spcBef>
                <a:spcPts val="0"/>
              </a:spcBef>
              <a:buNone/>
            </a:pPr>
            <a:r>
              <a:rPr lang="en-US" sz="1200" dirty="0"/>
              <a:t> - (sail has the option –enable-dirty-update, </a:t>
            </a:r>
          </a:p>
          <a:p>
            <a:pPr marL="0" indent="0" defTabSz="365760">
              <a:spcBef>
                <a:spcPts val="0"/>
              </a:spcBef>
              <a:buNone/>
            </a:pPr>
            <a:r>
              <a:rPr lang="en-US" sz="1200" dirty="0"/>
              <a:t> - </a:t>
            </a:r>
            <a:r>
              <a:rPr lang="en-US" sz="1200" dirty="0" err="1"/>
              <a:t>Imperas</a:t>
            </a:r>
            <a:r>
              <a:rPr lang="en-US" sz="1200" dirty="0"/>
              <a:t> has separate options for A bit and </a:t>
            </a:r>
            <a:r>
              <a:rPr lang="en-US" sz="1200" dirty="0" err="1"/>
              <a:t>Dbit</a:t>
            </a:r>
            <a:r>
              <a:rPr lang="en-US" sz="1200" dirty="0"/>
              <a:t> – don’t know why)</a:t>
            </a:r>
          </a:p>
          <a:p>
            <a:pPr marL="0" indent="0" defTabSz="365760">
              <a:spcBef>
                <a:spcPts val="0"/>
              </a:spcBef>
              <a:buNone/>
            </a:pPr>
            <a:endParaRPr lang="en-US" sz="1200" dirty="0"/>
          </a:p>
          <a:p>
            <a:pPr marL="0" indent="0">
              <a:buNone/>
            </a:pPr>
            <a:endParaRPr lang="en-US" sz="1100" u="sng" dirty="0"/>
          </a:p>
          <a:p>
            <a:pPr marL="0" indent="0">
              <a:buNone/>
            </a:pPr>
            <a:endParaRPr lang="en-US" sz="1100" u="sng" dirty="0"/>
          </a:p>
          <a:p>
            <a:pPr marL="0" indent="0">
              <a:buNone/>
            </a:pPr>
            <a:endParaRPr lang="en-US" sz="5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lnSpcReduction="10000"/>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Verify that issues 4,22,40, 146..149, 189 are all successfully dealt with by </a:t>
            </a:r>
            <a:r>
              <a:rPr lang="en-US" sz="1800" dirty="0" err="1">
                <a:latin typeface="Calibri" panose="020F0502020204030204" pitchFamily="34" charset="0"/>
              </a:rPr>
              <a:t>riscof</a:t>
            </a:r>
            <a:r>
              <a:rPr lang="en-US" sz="1800" dirty="0">
                <a:latin typeface="Calibri" panose="020F0502020204030204" pitchFamily="34" charset="0"/>
              </a:rPr>
              <a:t> framework</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lnSpcReduction="10000"/>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find a different place to put coverage reports</a:t>
            </a:r>
            <a:r>
              <a:rPr lang="en-US" sz="1400" dirty="0">
                <a:solidFill>
                  <a:srgbClr val="FF0000"/>
                </a:solidFill>
              </a:rPr>
              <a:t> &lt;Chair - in progress&gt;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drilling down to details</a:t>
            </a:r>
          </a:p>
          <a:p>
            <a:pPr>
              <a:spcBef>
                <a:spcPts val="0"/>
              </a:spcBef>
              <a:buFontTx/>
              <a:buChar char="-"/>
            </a:pPr>
            <a:r>
              <a:rPr lang="en-US" sz="1400" strike="sngStrike" dirty="0"/>
              <a:t>Update </a:t>
            </a:r>
            <a:r>
              <a:rPr lang="en-US" sz="1400" strike="sngStrike" dirty="0" err="1"/>
              <a:t>std</a:t>
            </a:r>
            <a:r>
              <a:rPr lang="en-US" sz="1400" strike="sngStrike" dirty="0"/>
              <a:t> trap handler for explicit mode &amp; MMU changes, &lt;</a:t>
            </a:r>
            <a:r>
              <a:rPr lang="en-US" sz="1400" strike="sngStrike" dirty="0">
                <a:solidFill>
                  <a:srgbClr val="FF0000"/>
                </a:solidFill>
              </a:rPr>
              <a:t>done </a:t>
            </a:r>
            <a:r>
              <a:rPr lang="en-US" sz="1400" strike="sngStrike" dirty="0"/>
              <a:t>&gt;</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(issue #233) Document RVTEST_ISA </a:t>
            </a:r>
            <a:r>
              <a:rPr lang="en-US" sz="1400" dirty="0" err="1">
                <a:latin typeface="Calibri" panose="020F0502020204030204" pitchFamily="34" charset="0"/>
              </a:rPr>
              <a:t>chges</a:t>
            </a:r>
            <a:r>
              <a:rPr lang="en-US" sz="1400" dirty="0">
                <a:latin typeface="Calibri" panose="020F0502020204030204" pitchFamily="34" charset="0"/>
              </a:rPr>
              <a:t> required, add to test format spec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endParaRPr lang="en-US" sz="1400" dirty="0"/>
          </a:p>
          <a:p>
            <a:pPr>
              <a:spcBef>
                <a:spcPts val="0"/>
              </a:spcBef>
              <a:buFontTx/>
              <a:buChar char="-"/>
            </a:pPr>
            <a:r>
              <a:rPr lang="en-US" sz="1400" dirty="0"/>
              <a:t>(issue #190) Document options for ( 16B sig size)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Delete target directory from main repo branch &lt;</a:t>
            </a:r>
            <a:r>
              <a:rPr lang="en-US" sz="1400" strike="sngStrike" dirty="0">
                <a:solidFill>
                  <a:srgbClr val="FF0000"/>
                </a:solidFill>
                <a:latin typeface="Calibri" panose="020F0502020204030204" pitchFamily="34" charset="0"/>
              </a:rPr>
              <a:t>done</a:t>
            </a:r>
            <a:r>
              <a:rPr lang="en-US" sz="1400" dirty="0">
                <a:latin typeface="Calibri" panose="020F0502020204030204" pitchFamily="34" charset="0"/>
              </a:rPr>
              <a:t>&gt; </a:t>
            </a:r>
          </a:p>
          <a:p>
            <a:pPr>
              <a:spcBef>
                <a:spcPts val="0"/>
              </a:spcBef>
              <a:buFontTx/>
              <a:buChar char="-"/>
            </a:pPr>
            <a:r>
              <a:rPr lang="en-US" sz="1400" strike="sngStrike" dirty="0" err="1">
                <a:latin typeface="Calibri" panose="020F0502020204030204" pitchFamily="34" charset="0"/>
              </a:rPr>
              <a:t>Sedit</a:t>
            </a:r>
            <a:r>
              <a:rPr lang="en-US" sz="1400" strike="sngStrike" dirty="0">
                <a:latin typeface="Calibri" panose="020F0502020204030204" pitchFamily="34" charset="0"/>
              </a:rPr>
              <a:t> all tests: add canary </a:t>
            </a:r>
            <a:r>
              <a:rPr lang="en-US" sz="1400" strike="sngStrike" dirty="0" err="1">
                <a:latin typeface="Calibri" panose="020F0502020204030204" pitchFamily="34" charset="0"/>
              </a:rPr>
              <a:t>wd</a:t>
            </a:r>
            <a:r>
              <a:rPr lang="en-US" sz="1400" strike="sngStrike" dirty="0">
                <a:latin typeface="Calibri" panose="020F0502020204030204" pitchFamily="34" charset="0"/>
              </a:rPr>
              <a:t> before sig end, replace RVMODEL_DATA_BEGIN/END with RVTEST_SIG_BEGIN/END, add explicit </a:t>
            </a:r>
            <a:r>
              <a:rPr lang="en-US" sz="1400" strike="sngStrike" dirty="0" err="1">
                <a:latin typeface="Calibri" panose="020F0502020204030204" pitchFamily="34" charset="0"/>
              </a:rPr>
              <a:t>ZiCSR</a:t>
            </a:r>
            <a:r>
              <a:rPr lang="en-US" sz="1400" strike="sngStrike" dirty="0">
                <a:latin typeface="Calibri" panose="020F0502020204030204" pitchFamily="34" charset="0"/>
              </a:rPr>
              <a:t> test in TEST_CASE (#233, make default </a:t>
            </a:r>
            <a:r>
              <a:rPr lang="en-US" sz="1400" strike="sngStrike" dirty="0" err="1">
                <a:latin typeface="Calibri" panose="020F0502020204030204" pitchFamily="34" charset="0"/>
              </a:rPr>
              <a:t>rvtest_data</a:t>
            </a:r>
            <a:r>
              <a:rPr lang="en-US" sz="1400" strike="sngStrike" dirty="0">
                <a:latin typeface="Calibri" panose="020F0502020204030204" pitchFamily="34" charset="0"/>
              </a:rPr>
              <a:t> region be &gt;=16B (#211), replace la/la with LA/LI (#275), change 0xdeadbeef to be CANARY and define CANARY to be 0xdeadbeef in arch-test &lt;</a:t>
            </a:r>
            <a:r>
              <a:rPr lang="en-US" sz="1400" strike="sngStrike" dirty="0">
                <a:solidFill>
                  <a:srgbClr val="FF0000"/>
                </a:solidFill>
                <a:latin typeface="Calibri" panose="020F0502020204030204" pitchFamily="34" charset="0"/>
              </a:rPr>
              <a:t>done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update ISA string </a:t>
            </a:r>
            <a:r>
              <a:rPr lang="en-US" sz="1400" dirty="0" err="1">
                <a:latin typeface="Calibri" panose="020F0502020204030204" pitchFamily="34" charset="0"/>
              </a:rPr>
              <a:t>chgs</a:t>
            </a:r>
            <a:r>
              <a:rPr lang="en-US" sz="1400" dirty="0">
                <a:latin typeface="Calibri" panose="020F0502020204030204" pitchFamily="34" charset="0"/>
              </a:rPr>
              <a:t>,  16B align, CANARY, RVTEST_SIG_BEGIN/END</a:t>
            </a:r>
            <a:r>
              <a:rPr lang="en-US" sz="1400" dirty="0"/>
              <a: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strike="sngStrike" dirty="0">
                <a:latin typeface="Calibri" panose="020F0502020204030204" pitchFamily="34" charset="0"/>
              </a:rPr>
              <a:t>Add toolchain version </a:t>
            </a:r>
            <a:r>
              <a:rPr lang="en-US" sz="1400" strike="sngStrike" dirty="0" err="1">
                <a:latin typeface="Calibri" panose="020F0502020204030204" pitchFamily="34" charset="0"/>
              </a:rPr>
              <a:t>req</a:t>
            </a:r>
            <a:r>
              <a:rPr lang="en-US" sz="1400" strike="sngStrike" dirty="0">
                <a:latin typeface="Calibri" panose="020F0502020204030204" pitchFamily="34" charset="0"/>
              </a:rPr>
              <a:t> to merge policy &lt;</a:t>
            </a:r>
            <a:r>
              <a:rPr lang="en-US" sz="1400" strike="sngStrike" dirty="0">
                <a:solidFill>
                  <a:srgbClr val="FF0000"/>
                </a:solidFill>
                <a:latin typeface="Calibri" panose="020F0502020204030204" pitchFamily="34" charset="0"/>
              </a:rPr>
              <a:t>already in policy</a:t>
            </a:r>
            <a:r>
              <a:rPr lang="en-US" sz="1400" strike="sngStrike" dirty="0">
                <a:latin typeface="Calibri" panose="020F0502020204030204" pitchFamily="34" charset="0"/>
              </a:rPr>
              <a:t>&gt;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strike="sngStrike" dirty="0">
                <a:latin typeface="Calibri" panose="020F0502020204030204" pitchFamily="34" charset="0"/>
              </a:rPr>
              <a:t>Replace value strings in </a:t>
            </a:r>
            <a:r>
              <a:rPr lang="en-US" sz="1400" strike="sngStrike" dirty="0" err="1">
                <a:latin typeface="Calibri" panose="020F0502020204030204" pitchFamily="34" charset="0"/>
              </a:rPr>
              <a:t>ctg</a:t>
            </a:r>
            <a:r>
              <a:rPr lang="en-US" sz="1400" strike="sngStrike" dirty="0">
                <a:latin typeface="Calibri" panose="020F0502020204030204" pitchFamily="34" charset="0"/>
              </a:rPr>
              <a:t> tests comments to “?” instead of fake answer &lt;</a:t>
            </a:r>
            <a:r>
              <a:rPr lang="en-US" sz="1400" strike="sngStrike"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endParaRPr lang="en-US" sz="1400" dirty="0"/>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1107449</TotalTime>
  <Words>7672</Words>
  <Application>Microsoft Macintosh PowerPoint</Application>
  <PresentationFormat>Widescreen</PresentationFormat>
  <Paragraphs>734</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1863</cp:revision>
  <cp:lastPrinted>2022-08-11T14:26:43Z</cp:lastPrinted>
  <dcterms:created xsi:type="dcterms:W3CDTF">2018-05-10T10:51:37Z</dcterms:created>
  <dcterms:modified xsi:type="dcterms:W3CDTF">2022-11-04T08:13:42Z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