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Wojciech Ozga" initials="W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comments" Target="comments/comment1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8-16T16:42:46.395" idx="1">
    <p:pos x="11266" y="9009"/>
    <p:text>Malicious DMA devices - rephrase:
remove “malicious”?
Trustworthy DMA devices?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23838095" y="13185019"/>
            <a:ext cx="453239" cy="46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23754880" y="13164215"/>
            <a:ext cx="453238" cy="46106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open-power/ultravisor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ISC-V TEE Archite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RISC-V TEE Architecture</a:t>
            </a:r>
          </a:p>
        </p:txBody>
      </p:sp>
      <p:sp>
        <p:nvSpPr>
          <p:cNvPr id="120" name="Goals, Assumptions, Approach, Pla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Goals, Assumptions, Approach, Plans </a:t>
            </a:r>
          </a:p>
        </p:txBody>
      </p:sp>
      <p:graphicFrame>
        <p:nvGraphicFramePr>
          <p:cNvPr id="121" name="Table"/>
          <p:cNvGraphicFramePr/>
          <p:nvPr/>
        </p:nvGraphicFramePr>
        <p:xfrm>
          <a:off x="6589129" y="10222102"/>
          <a:ext cx="13863975" cy="18668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80000"/>
                <a:gridCol w="1045740"/>
                <a:gridCol w="5080000"/>
              </a:tblGrid>
              <a:tr h="7402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ym typeface="Helvetica Neue"/>
                        </a:rPr>
                        <a:t>Guerney D H Hunt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ym typeface="Helvetica Neue"/>
                        </a:rPr>
                        <a:t>Wojciech Ozga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90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IBM T.J. Watson Research Center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IBM Research - Zurich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90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Neue"/>
                        </a:rPr>
                        <a:t>presenter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3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2" name="August 16, 2022"/>
          <p:cNvSpPr txBox="1"/>
          <p:nvPr/>
        </p:nvSpPr>
        <p:spPr>
          <a:xfrm>
            <a:off x="19366944" y="1166367"/>
            <a:ext cx="290284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pPr/>
            <a:r>
              <a:t>August 16, 2022</a:t>
            </a:r>
          </a:p>
        </p:txBody>
      </p:sp>
      <p:sp>
        <p:nvSpPr>
          <p:cNvPr id="123" name="RISC-V TEE TG meeting"/>
          <p:cNvSpPr txBox="1"/>
          <p:nvPr/>
        </p:nvSpPr>
        <p:spPr>
          <a:xfrm>
            <a:off x="2455006" y="1394967"/>
            <a:ext cx="4256152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pPr/>
            <a:r>
              <a:t>RISC-V TEE TG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n the next slide we present the security requirements defined by the community.…"/>
          <p:cNvSpPr txBox="1"/>
          <p:nvPr>
            <p:ph type="body" idx="1"/>
          </p:nvPr>
        </p:nvSpPr>
        <p:spPr>
          <a:xfrm>
            <a:off x="1689100" y="3149600"/>
            <a:ext cx="21005800" cy="10275956"/>
          </a:xfrm>
          <a:prstGeom prst="rect">
            <a:avLst/>
          </a:prstGeom>
        </p:spPr>
        <p:txBody>
          <a:bodyPr anchor="t"/>
          <a:lstStyle/>
          <a:p>
            <a:pPr/>
            <a:r>
              <a:t>On the next slide we present the security requirements defined by the community.</a:t>
            </a:r>
          </a:p>
          <a:p>
            <a:pPr/>
            <a:r>
              <a:t>We added additional deployment models and introduced changes.</a:t>
            </a:r>
          </a:p>
          <a:p>
            <a:pPr/>
            <a:r>
              <a:t>We use the following colour notation:</a:t>
            </a:r>
          </a:p>
          <a:p>
            <a:pPr/>
          </a:p>
          <a:p>
            <a:pPr/>
          </a:p>
          <a:p>
            <a:pPr/>
            <a:r>
              <a:t>Assign required security criteria to each deployment model: Isolation, Accessibility, Addressability, Integrity, Confidentiality, Freshness.</a:t>
            </a:r>
          </a:p>
        </p:txBody>
      </p:sp>
      <p:graphicFrame>
        <p:nvGraphicFramePr>
          <p:cNvPr id="280" name="Table"/>
          <p:cNvGraphicFramePr/>
          <p:nvPr/>
        </p:nvGraphicFramePr>
        <p:xfrm>
          <a:off x="2032000" y="8252947"/>
          <a:ext cx="9373003" cy="1787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080000"/>
                <a:gridCol w="5080000"/>
                <a:gridCol w="5080000"/>
                <a:gridCol w="5080000"/>
              </a:tblGrid>
              <a:tr h="17215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No changes compared to the original requirements defined by the community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A definition or meaning changed.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Security criteria accepted by the community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Security criteria that is out of scope for the given deployment model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81" name="Requirements"/>
          <p:cNvSpPr txBox="1"/>
          <p:nvPr/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Requirements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/>
        </p:nvGraphicFramePr>
        <p:xfrm>
          <a:off x="20230" y="23775"/>
          <a:ext cx="24356240" cy="136811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{2708684C-4D16-4618-839F-0558EEFCDFE6}</a:tableStyleId>
              </a:tblPr>
              <a:tblGrid>
                <a:gridCol w="1776264"/>
                <a:gridCol w="4577927"/>
                <a:gridCol w="1205220"/>
                <a:gridCol w="1213560"/>
                <a:gridCol w="1202753"/>
                <a:gridCol w="1198442"/>
                <a:gridCol w="2277002"/>
                <a:gridCol w="8712848"/>
                <a:gridCol w="2184692"/>
              </a:tblGrid>
              <a:tr h="432265">
                <a:tc>
                  <a:txBody>
                    <a:bodyPr/>
                    <a:lstStyle/>
                    <a:p>
                      <a:pPr algn="l" defTabSz="457200">
                        <a:lnSpc>
                          <a:spcPct val="80000"/>
                        </a:lnSpc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80000"/>
                        </a:lnSpc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Criteria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 / HPC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Edge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High-end Embedded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Low-end Embedded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80000"/>
                        </a:lnSpc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Required if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80000"/>
                        </a:lnSpc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80000"/>
                        </a:lnSpc>
                        <a:defRPr b="0" sz="1800"/>
                      </a:pPr>
                      <a:r>
                        <a:rPr b="1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RVI HC/SIG/TG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Memory Footprint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Stolen/reserved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Minimize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Recording meta data of secure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9279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TEE CPU State Protection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State Isolation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untrusted code from arbitrarily accessing/modifying TEE CPU state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5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Memory Confidentiality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Memory isolation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untrusted components from reading TEE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Cipher text read prevention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untrusted code from accessing encrypted TEE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Per TEE encryption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Each VM has one or more unique keys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to recommend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Memory encryption strength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Encryption algorithm and key strength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to recommend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Number of encryption keys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Number of TEE keys supported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to recommend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4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Memory Integrity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Memory integrity against SW attacks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SW attacks such as remapping, aliasing, replay, corruption, etc.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Memory integrity against HW attacks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HW attacks, DRAM-bus attacks and physical attacks that replace TEE memory with old data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to recommend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Memory execution isolation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TEE from executing from normal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Rowhammer attack prevention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untrusted code from flipping bits of TEE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to recommend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2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Shared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TEE controls data shared with untrusted code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malicious code from exfiltrating information without TEE consent/opt-in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TEE controls data shared with another TEE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Ability to securely share memory with another TEE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Memory Assignment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Ability to make memory secure/normal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Secure memory should be dynamically allocated/unallocated as 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to specify, priviledge architecture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2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I/O Protection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DMA protection from untrusted devices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DMA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untrusted peripheral devices from accessing TEE memory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Trusted I/O from trusted devices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Untrusted devices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Bind devices to TEEs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IOMMU,APTTT to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Secure IRQ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Trusted Interrupts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IRQ injections that violate priority or masking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AIA, AP-TEE to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Secure Timetamp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Trusted timestamps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Ensure TEE have consistent timestamp view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3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Debug Profile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Trusted performance monitoring unit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Ensure TEEs get correct PMU info; prevent data leakage due to PMU information (fingerprint attacks)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Performance SIG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Debug support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Support debug registers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Debug TG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Authenticated debug (Production device)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Ensure hardware debug prob (e.g., JTAG, SWD) is disabled in production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2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Availability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Untrusted TEE DoS Protection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untrusted TEE from refusing to exit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Untrusted code DoS Protection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untrusted code from refusing to run TEE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N/A 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5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Side Channel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Protected address mapping (controlled side channel)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Similar to memory remapping attacks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uSG SIG, AP-TEE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u-architectural side channels (branch prediction,..)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attacks such as meltdown/spectre (it is difficult to defend agains such attacks in advance)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uSG SIG, AP-TEE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Control channels, single-step/zero-step defence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interrupt/exception injection (combined with cache side channel to leak sensitive data)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uSG SIG, AP-TEE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Architectural cache side channel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e.g. prime probe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uSG SIG, AP-TEE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Architectural timing side channel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Multiple security domains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Leveraging data dependency timing channels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uSG SIG, AP-TEE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9279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Secure and measured boot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Establishes root of trust in support of attestation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Knowing that initial firmware is authorised and correct version , …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Security Model TG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6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Attestability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Remote attestation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Internet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fake hardware and software TCB; Prevent malicious hardware debugging in production.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Mutual attestation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S/U mode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Attestation to another TEE on the same platform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Remote mutual attestation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Internet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Attestation to a TEE on a different platform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Local attestation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Sealing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Verification of attestation by TCB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TCB versioning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Mutable firmware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Prevent TCB rollback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TCB transparency (and auditability)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Mutable firmware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TCB elements reviewable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recommend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rowSpan="3"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200">
                          <a:sym typeface="Helvetica Neue"/>
                        </a:rPr>
                        <a:t>Operational Features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Sealing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Binding of secrets to TEEs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Migration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Optional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4">
                        <a:hueOff val="366961"/>
                        <a:satOff val="4172"/>
                        <a:lumOff val="111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Secure migration of TEEs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Hypervisor SIG, 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46635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Nesting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Required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Out of scope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500">
                          <a:sym typeface="Helvetica Neue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500">
                          <a:sym typeface="Helvetica Neue"/>
                        </a:rPr>
                        <a:t>Nested TEE Workloads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70000"/>
                        </a:lnSpc>
                        <a:defRPr sz="1800"/>
                      </a:pPr>
                      <a:r>
                        <a:rPr sz="1400">
                          <a:sym typeface="Helvetica Neue"/>
                        </a:rPr>
                        <a:t>Hypervisor SIG, AP-TEE TG specify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D5D5D5"/>
                      </a:solidFill>
                      <a:miter lim="400000"/>
                    </a:lnR>
                    <a:lnT w="12700">
                      <a:solidFill>
                        <a:srgbClr val="D5D5D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D5D5D5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rrent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approach</a:t>
            </a:r>
          </a:p>
        </p:txBody>
      </p:sp>
      <p:sp>
        <p:nvSpPr>
          <p:cNvPr id="287" name="Agreements:…"/>
          <p:cNvSpPr txBox="1"/>
          <p:nvPr>
            <p:ph type="body" sz="half" idx="1"/>
          </p:nvPr>
        </p:nvSpPr>
        <p:spPr>
          <a:xfrm>
            <a:off x="1016000" y="3302000"/>
            <a:ext cx="10702068" cy="101354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</a:pPr>
            <a:r>
              <a:t> Agreements:</a:t>
            </a:r>
          </a:p>
          <a:p>
            <a:pPr>
              <a:spcBef>
                <a:spcPts val="2000"/>
              </a:spcBef>
              <a:defRPr sz="2800"/>
            </a:pPr>
            <a:r>
              <a:t>Current approach would meet the needs of cloud scenarios.</a:t>
            </a:r>
          </a:p>
          <a:p>
            <a:pPr lvl="1">
              <a:spcBef>
                <a:spcPts val="2000"/>
              </a:spcBef>
              <a:defRPr sz="2800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Recommend simplification</a:t>
            </a:r>
            <a:r>
              <a:t> </a:t>
            </a:r>
          </a:p>
          <a:p>
            <a:pPr lvl="1">
              <a:spcBef>
                <a:spcPts val="2000"/>
              </a:spcBef>
              <a:defRPr sz="2800"/>
            </a:pPr>
            <a:r>
              <a:t>AP-TEE will have to work with other groups in  RISC-V.</a:t>
            </a:r>
          </a:p>
          <a:p>
            <a:pPr>
              <a:spcBef>
                <a:spcPts val="2000"/>
              </a:spcBef>
              <a:defRPr sz="2800"/>
            </a:pPr>
            <a:r>
              <a:t>Remote attestation is needed.</a:t>
            </a:r>
          </a:p>
          <a:p>
            <a:pPr lvl="1">
              <a:spcBef>
                <a:spcPts val="2000"/>
              </a:spcBef>
              <a:defRPr sz="2800"/>
            </a:pP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Recommend additional forms</a:t>
            </a:r>
            <a:r>
              <a:t>.</a:t>
            </a:r>
          </a:p>
          <a:p>
            <a:pPr>
              <a:spcBef>
                <a:spcPts val="2000"/>
              </a:spcBef>
              <a:defRPr sz="2800"/>
            </a:pPr>
            <a:r>
              <a:t>Hardware ROT and secure and measured boot.</a:t>
            </a:r>
          </a:p>
          <a:p>
            <a:pPr>
              <a:spcBef>
                <a:spcPts val="2000"/>
              </a:spcBef>
              <a:defRPr sz="2800"/>
            </a:pPr>
            <a:r>
              <a:t>Small as possible TSM </a:t>
            </a:r>
          </a:p>
          <a:p>
            <a:pPr lvl="1">
              <a:spcBef>
                <a:spcPts val="2000"/>
              </a:spcBef>
              <a:defRPr sz="2800"/>
            </a:pPr>
            <a:r>
              <a:t>Provable TSM.</a:t>
            </a:r>
          </a:p>
          <a:p>
            <a:pPr>
              <a:spcBef>
                <a:spcPts val="2000"/>
              </a:spcBef>
              <a:defRPr sz="2800"/>
            </a:pPr>
            <a:r>
              <a:t>Need (in some models) for an updatable TSM.</a:t>
            </a:r>
          </a:p>
          <a:p>
            <a:pPr>
              <a:spcBef>
                <a:spcPts val="2000"/>
              </a:spcBef>
              <a:defRPr sz="2800"/>
            </a:pPr>
            <a:r>
              <a:t>Need (for cloud/HPC) to change the classification of pages. Pages can be trusted, untrusted or in transition. An API has been proposed</a:t>
            </a:r>
            <a:endParaRPr>
              <a:solidFill>
                <a:schemeClr val="accent3">
                  <a:hueOff val="914337"/>
                  <a:satOff val="31515"/>
                  <a:lumOff val="-30790"/>
                </a:schemeClr>
              </a:solidFill>
            </a:endParaRPr>
          </a:p>
          <a:p>
            <a:pPr>
              <a:spcBef>
                <a:spcPts val="2000"/>
              </a:spcBef>
              <a:defRPr sz="2800"/>
            </a:pPr>
            <a:r>
              <a:t>We agree that DOS protection is out of scope.</a:t>
            </a:r>
          </a:p>
        </p:txBody>
      </p:sp>
      <p:sp>
        <p:nvSpPr>
          <p:cNvPr id="288" name="Questions:…"/>
          <p:cNvSpPr txBox="1"/>
          <p:nvPr/>
        </p:nvSpPr>
        <p:spPr>
          <a:xfrm>
            <a:off x="12732957" y="3098800"/>
            <a:ext cx="10329133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spcBef>
                <a:spcPts val="5900"/>
              </a:spcBef>
              <a:defRPr b="0" sz="4800"/>
            </a:pPr>
            <a:r>
              <a:t>Questions:</a:t>
            </a:r>
          </a:p>
          <a:p>
            <a:pPr marL="635000" indent="-635000" algn="l">
              <a:spcBef>
                <a:spcPts val="1100"/>
              </a:spcBef>
              <a:buSzPct val="125000"/>
              <a:buChar char="•"/>
              <a:defRPr b="0" sz="2800"/>
            </a:pPr>
            <a:r>
              <a:t>Focuses only on the cloud scenario which comes with increased complexity.</a:t>
            </a:r>
          </a:p>
          <a:p>
            <a:pPr lvl="1" marL="1270000" indent="-635000" algn="l">
              <a:spcBef>
                <a:spcPts val="1100"/>
              </a:spcBef>
              <a:buSzPct val="125000"/>
              <a:buChar char="•"/>
              <a:defRPr b="0" sz="2800"/>
            </a:pPr>
            <a:r>
              <a:t>Designing without the perspective of the other use case may introduce unnecessary incompatibilities.</a:t>
            </a:r>
          </a:p>
          <a:p>
            <a:pPr marL="635000" indent="-635000" algn="l">
              <a:spcBef>
                <a:spcPts val="1100"/>
              </a:spcBef>
              <a:buSzPct val="125000"/>
              <a:buChar char="•"/>
              <a:defRPr b="0" sz="2800"/>
            </a:pPr>
            <a:r>
              <a:t>Top-bottom approach does not guarantee TEEs for other use cases.</a:t>
            </a:r>
          </a:p>
          <a:p>
            <a:pPr marL="635000" indent="-635000" algn="l">
              <a:spcBef>
                <a:spcPts val="1100"/>
              </a:spcBef>
              <a:buSzPct val="125000"/>
              <a:buChar char="•"/>
              <a:defRPr b="0" sz="2800"/>
            </a:pPr>
            <a:r>
              <a:t>Can we reduce the number of context switches? </a:t>
            </a:r>
            <a:br/>
            <a:r>
              <a:t>TSM in a HS-mode AP-TEE-mode (TSM driver + TSM). Too many context switches between trusted und untrusted world.</a:t>
            </a:r>
          </a:p>
          <a:p>
            <a:pPr marL="635000" indent="-635000" algn="l">
              <a:spcBef>
                <a:spcPts val="1100"/>
              </a:spcBef>
              <a:buSzPct val="125000"/>
              <a:buChar char="•"/>
              <a:defRPr b="0" sz="2800"/>
            </a:pPr>
            <a:r>
              <a:t>API complexity. Can we convert the VM into TEE in one call?</a:t>
            </a:r>
          </a:p>
          <a:p>
            <a:pPr marL="635000" indent="-635000" algn="l">
              <a:spcBef>
                <a:spcPts val="1100"/>
              </a:spcBef>
              <a:buSzPct val="125000"/>
              <a:buChar char="•"/>
              <a:defRPr b="0" sz="2800"/>
            </a:pPr>
            <a:r>
              <a:t>We do not understand the definition of the memory footprint requirement.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Backup slides"/>
          <p:cNvSpPr txBox="1"/>
          <p:nvPr>
            <p:ph type="title"/>
          </p:nvPr>
        </p:nvSpPr>
        <p:spPr>
          <a:xfrm>
            <a:off x="1689100" y="5208211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Backup slides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E Secure Monitor (TS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TEE Secure Monitor (TSM)</a:t>
            </a:r>
          </a:p>
        </p:txBody>
      </p:sp>
      <p:sp>
        <p:nvSpPr>
          <p:cNvPr id="295" name="Challeng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565150" indent="-565150" defTabSz="734694">
              <a:spcBef>
                <a:spcPts val="5200"/>
              </a:spcBef>
              <a:defRPr sz="4272"/>
            </a:pPr>
            <a:r>
              <a:t>Challenges: </a:t>
            </a:r>
          </a:p>
          <a:p>
            <a:pPr lvl="1" marL="1130300" indent="-565150" defTabSz="734694">
              <a:spcBef>
                <a:spcPts val="5200"/>
              </a:spcBef>
              <a:defRPr sz="4272"/>
            </a:pPr>
            <a:r>
              <a:t>Provable secure and certifiable</a:t>
            </a:r>
          </a:p>
          <a:p>
            <a:pPr lvl="1" marL="1130300" indent="-565150" defTabSz="734694">
              <a:spcBef>
                <a:spcPts val="5200"/>
              </a:spcBef>
              <a:defRPr sz="4272"/>
            </a:pPr>
            <a:r>
              <a:t>Minimize the codebase size - minimal set of features inside of the TCB</a:t>
            </a:r>
          </a:p>
          <a:p>
            <a:pPr lvl="1" marL="1130300" indent="-565150" defTabSz="734694">
              <a:spcBef>
                <a:spcPts val="5200"/>
              </a:spcBef>
              <a:defRPr sz="4272"/>
            </a:pPr>
            <a:r>
              <a:t>Upstream Linux kernel support</a:t>
            </a:r>
          </a:p>
          <a:p>
            <a:pPr marL="565150" indent="-565150" defTabSz="734694">
              <a:spcBef>
                <a:spcPts val="5200"/>
              </a:spcBef>
              <a:defRPr sz="4272"/>
            </a:pPr>
            <a:r>
              <a:t>We can start with the </a:t>
            </a:r>
            <a:r>
              <a:rPr b="1"/>
              <a:t>open source</a:t>
            </a:r>
            <a:r>
              <a:t> version [1] of the TSM used for OpenPOWER [2]</a:t>
            </a:r>
          </a:p>
          <a:p>
            <a:pPr lvl="1" marL="1130300" indent="-565150" defTabSz="734694">
              <a:spcBef>
                <a:spcPts val="5200"/>
              </a:spcBef>
              <a:defRPr sz="4272"/>
            </a:pPr>
            <a:r>
              <a:t>~75k LoC</a:t>
            </a:r>
          </a:p>
          <a:p>
            <a:pPr lvl="1" marL="1130300" indent="-565150" defTabSz="734694">
              <a:spcBef>
                <a:spcPts val="5200"/>
              </a:spcBef>
              <a:defRPr sz="4272"/>
            </a:pPr>
            <a:r>
              <a:t>Supported by Linux kernel, QEMU/KVM</a:t>
            </a:r>
          </a:p>
        </p:txBody>
      </p:sp>
      <p:sp>
        <p:nvSpPr>
          <p:cNvPr id="296" name="[1]: https://github.com/open-power/ultravisor [2]: Hunt et al., Confidential computing for OpenPOWER. In Proceedings of the Sixteenth European Conference on Computer Systems (EuroSys ’21), 2021."/>
          <p:cNvSpPr txBox="1"/>
          <p:nvPr/>
        </p:nvSpPr>
        <p:spPr>
          <a:xfrm>
            <a:off x="176196" y="12760788"/>
            <a:ext cx="20301624" cy="80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b="0" sz="2300"/>
            </a:pPr>
            <a:r>
              <a:t>[1]: </a:t>
            </a:r>
            <a:r>
              <a:rPr>
                <a:hlinkClick r:id="rId2" invalidUrl="" action="" tgtFrame="" tooltip="" history="1" highlightClick="0" endSnd="0"/>
              </a:rPr>
              <a:t>https://github.com/open-power/ultravisor</a:t>
            </a:r>
            <a:br/>
            <a:r>
              <a:t>[2]: Hunt et al., Confidential computing for OpenPOWER. In Proceedings of the Sixteenth European Conference on Computer Systems (EuroSys ’21), 2021.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30"/>
            <a:ext cx="24384001" cy="1249883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rrent Deployment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Deployment Models</a:t>
            </a:r>
          </a:p>
        </p:txBody>
      </p:sp>
      <p:pic>
        <p:nvPicPr>
          <p:cNvPr id="303" name="Screen Shot 2022-08-11 at 15.22.28.png" descr="Screen Shot 2022-08-11 at 15.22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807" y="5489823"/>
            <a:ext cx="22251254" cy="5591939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6" name="Go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Goals</a:t>
            </a:r>
          </a:p>
          <a:p>
            <a:pPr/>
            <a:r>
              <a:t>Assumptions</a:t>
            </a:r>
          </a:p>
          <a:p>
            <a:pPr/>
            <a:r>
              <a:t>Evolution</a:t>
            </a:r>
          </a:p>
          <a:p>
            <a:pPr/>
            <a:r>
              <a:t>Threat models</a:t>
            </a:r>
          </a:p>
          <a:p>
            <a:pPr/>
            <a:r>
              <a:t>Requirements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30" name="Describe an incremental approach to build trusted execution environment (TEE) for RISC-V.…"/>
          <p:cNvSpPr txBox="1"/>
          <p:nvPr>
            <p:ph type="body" idx="1"/>
          </p:nvPr>
        </p:nvSpPr>
        <p:spPr>
          <a:xfrm>
            <a:off x="1076436" y="3098800"/>
            <a:ext cx="21005801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t>Describe an incremental approach to build trusted execution environment (TEE) for RISC-V.</a:t>
            </a:r>
          </a:p>
          <a:p>
            <a:pPr lvl="1"/>
            <a:r>
              <a:t>Support different threat/performance/complexity use cases: </a:t>
            </a:r>
          </a:p>
          <a:p>
            <a:pPr lvl="2"/>
            <a:r>
              <a:t>Low-high-tier embedded </a:t>
            </a:r>
          </a:p>
          <a:p>
            <a:pPr lvl="2"/>
            <a:r>
              <a:t>Edge </a:t>
            </a:r>
          </a:p>
          <a:p>
            <a:pPr lvl="2"/>
            <a:r>
              <a:t>High performance computing (HPC) / cloud</a:t>
            </a:r>
          </a:p>
          <a:p>
            <a:pPr/>
            <a:r>
              <a:t>Clarify which features are needed for the full set of RISC-V use cases.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134" name="We assume the presence of certain functionaliti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We assume the presence of certain functionalities:</a:t>
            </a:r>
          </a:p>
          <a:p>
            <a:pPr lvl="1"/>
            <a:r>
              <a:t>Secure and trusted boot (trusted computing SIG),</a:t>
            </a:r>
          </a:p>
          <a:p>
            <a:pPr lvl="1"/>
            <a:r>
              <a:t>IOMMU (IOMMU TG),</a:t>
            </a:r>
          </a:p>
          <a:p>
            <a:pPr lvl="1"/>
            <a:r>
              <a:t>Memory system support (Run Time integrity SIG(?)),</a:t>
            </a:r>
          </a:p>
          <a:p>
            <a:pPr lvl="2"/>
            <a:r>
              <a:t>Memory controller, paging architecture.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v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</a:t>
            </a:r>
          </a:p>
        </p:txBody>
      </p:sp>
      <p:sp>
        <p:nvSpPr>
          <p:cNvPr id="138" name="Embedded devices -&gt; Edge -&gt; HPC/Clou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Embedded devices -&gt; Edge -&gt; HPC/Cloud.</a:t>
            </a:r>
          </a:p>
          <a:p>
            <a:pPr/>
            <a:r>
              <a:t>Proposed iterative approach: </a:t>
            </a:r>
          </a:p>
          <a:p>
            <a:pPr lvl="1"/>
            <a:r>
              <a:t>Start with the minimal approach (minimal/no architectural changes).</a:t>
            </a:r>
          </a:p>
          <a:p>
            <a:pPr lvl="1"/>
            <a:r>
              <a:t>What are the limitations of this approach?</a:t>
            </a:r>
          </a:p>
          <a:p>
            <a:pPr lvl="1"/>
            <a:r>
              <a:t>What can be done to provide more security guarantees, increase performance, scalability?</a:t>
            </a:r>
          </a:p>
          <a:p>
            <a:pPr lvl="1"/>
            <a:r>
              <a:t>Propose required changes for more complex TEE models.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mbedded Deployment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Embedded Deployment Models</a:t>
            </a:r>
          </a:p>
        </p:txBody>
      </p:sp>
      <p:sp>
        <p:nvSpPr>
          <p:cNvPr id="142" name="RISC-V CPU(s)"/>
          <p:cNvSpPr/>
          <p:nvPr/>
        </p:nvSpPr>
        <p:spPr>
          <a:xfrm>
            <a:off x="648614" y="8840012"/>
            <a:ext cx="6540501" cy="9230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RISC-V CPU(s)</a:t>
            </a:r>
          </a:p>
        </p:txBody>
      </p:sp>
      <p:sp>
        <p:nvSpPr>
          <p:cNvPr id="143" name="Root of Trust"/>
          <p:cNvSpPr/>
          <p:nvPr/>
        </p:nvSpPr>
        <p:spPr>
          <a:xfrm>
            <a:off x="5044532" y="9528030"/>
            <a:ext cx="982517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 of Trust</a:t>
            </a:r>
          </a:p>
        </p:txBody>
      </p:sp>
      <p:sp>
        <p:nvSpPr>
          <p:cNvPr id="144" name="Memory Confidentiality, Integrity, Replay Protection, Secure Boot"/>
          <p:cNvSpPr/>
          <p:nvPr/>
        </p:nvSpPr>
        <p:spPr>
          <a:xfrm>
            <a:off x="773351" y="9528030"/>
            <a:ext cx="4042569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Memory Confidentiality, Integrity, Replay Protection, Secure Boot</a:t>
            </a:r>
          </a:p>
        </p:txBody>
      </p:sp>
      <p:sp>
        <p:nvSpPr>
          <p:cNvPr id="145" name="M"/>
          <p:cNvSpPr txBox="1"/>
          <p:nvPr/>
        </p:nvSpPr>
        <p:spPr>
          <a:xfrm>
            <a:off x="7482232" y="7986372"/>
            <a:ext cx="3401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46" name="Line"/>
          <p:cNvSpPr/>
          <p:nvPr/>
        </p:nvSpPr>
        <p:spPr>
          <a:xfrm>
            <a:off x="633988" y="8689220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Model 1: Single application deployment (low-end embedded)."/>
          <p:cNvSpPr txBox="1"/>
          <p:nvPr/>
        </p:nvSpPr>
        <p:spPr>
          <a:xfrm>
            <a:off x="968114" y="11082245"/>
            <a:ext cx="5730876" cy="85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/>
            </a:pPr>
            <a:r>
              <a:t>Model 1: Single application deployment</a:t>
            </a:r>
            <a:br/>
            <a:r>
              <a:t>(low-end embedded).</a:t>
            </a:r>
          </a:p>
        </p:txBody>
      </p:sp>
      <p:sp>
        <p:nvSpPr>
          <p:cNvPr id="148" name="Trusted application"/>
          <p:cNvSpPr/>
          <p:nvPr/>
        </p:nvSpPr>
        <p:spPr>
          <a:xfrm>
            <a:off x="647617" y="7803044"/>
            <a:ext cx="6542495" cy="77838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Trusted application</a:t>
            </a:r>
          </a:p>
        </p:txBody>
      </p:sp>
      <p:sp>
        <p:nvSpPr>
          <p:cNvPr id="149" name="Non confidential Application"/>
          <p:cNvSpPr/>
          <p:nvPr/>
        </p:nvSpPr>
        <p:spPr>
          <a:xfrm>
            <a:off x="8755395" y="6629082"/>
            <a:ext cx="1965028" cy="923004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Non confidential Application</a:t>
            </a:r>
          </a:p>
        </p:txBody>
      </p:sp>
      <p:sp>
        <p:nvSpPr>
          <p:cNvPr id="150" name="RISC-V CPU(s)"/>
          <p:cNvSpPr/>
          <p:nvPr/>
        </p:nvSpPr>
        <p:spPr>
          <a:xfrm>
            <a:off x="8679841" y="8880390"/>
            <a:ext cx="6540501" cy="9230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RISC-V CPU(s)</a:t>
            </a:r>
          </a:p>
        </p:txBody>
      </p:sp>
      <p:sp>
        <p:nvSpPr>
          <p:cNvPr id="151" name="IOMMU"/>
          <p:cNvSpPr/>
          <p:nvPr/>
        </p:nvSpPr>
        <p:spPr>
          <a:xfrm>
            <a:off x="14019731" y="9568408"/>
            <a:ext cx="982518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IOMMU</a:t>
            </a:r>
          </a:p>
        </p:txBody>
      </p:sp>
      <p:sp>
        <p:nvSpPr>
          <p:cNvPr id="152" name="Root of Trust"/>
          <p:cNvSpPr/>
          <p:nvPr/>
        </p:nvSpPr>
        <p:spPr>
          <a:xfrm>
            <a:off x="12808602" y="9568408"/>
            <a:ext cx="982517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 of Trust</a:t>
            </a:r>
          </a:p>
        </p:txBody>
      </p:sp>
      <p:sp>
        <p:nvSpPr>
          <p:cNvPr id="153" name="Memory Isolation, Confidentiality, Integrity, Replay Protection, Secure Boot"/>
          <p:cNvSpPr/>
          <p:nvPr/>
        </p:nvSpPr>
        <p:spPr>
          <a:xfrm>
            <a:off x="8804578" y="9568408"/>
            <a:ext cx="3775413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Memory Isolation, Confidentiality, Integrity, Replay Protection, Secure Boot</a:t>
            </a:r>
          </a:p>
        </p:txBody>
      </p:sp>
      <p:sp>
        <p:nvSpPr>
          <p:cNvPr id="154" name="Non confidential Application"/>
          <p:cNvSpPr/>
          <p:nvPr/>
        </p:nvSpPr>
        <p:spPr>
          <a:xfrm>
            <a:off x="10854983" y="6629082"/>
            <a:ext cx="1965028" cy="923004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Non confidential Application</a:t>
            </a:r>
          </a:p>
        </p:txBody>
      </p:sp>
      <p:sp>
        <p:nvSpPr>
          <p:cNvPr id="155" name="Confidential Application"/>
          <p:cNvSpPr/>
          <p:nvPr/>
        </p:nvSpPr>
        <p:spPr>
          <a:xfrm>
            <a:off x="13198262" y="6629082"/>
            <a:ext cx="2022320" cy="9230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Confidential Application </a:t>
            </a:r>
          </a:p>
        </p:txBody>
      </p:sp>
      <p:sp>
        <p:nvSpPr>
          <p:cNvPr id="156" name="S"/>
          <p:cNvSpPr txBox="1"/>
          <p:nvPr/>
        </p:nvSpPr>
        <p:spPr>
          <a:xfrm>
            <a:off x="15544066" y="7078842"/>
            <a:ext cx="27889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57" name="Line"/>
          <p:cNvSpPr/>
          <p:nvPr/>
        </p:nvSpPr>
        <p:spPr>
          <a:xfrm>
            <a:off x="8665215" y="7700824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M"/>
          <p:cNvSpPr txBox="1"/>
          <p:nvPr/>
        </p:nvSpPr>
        <p:spPr>
          <a:xfrm>
            <a:off x="15513459" y="8026750"/>
            <a:ext cx="3401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59" name="Line"/>
          <p:cNvSpPr/>
          <p:nvPr/>
        </p:nvSpPr>
        <p:spPr>
          <a:xfrm>
            <a:off x="8665215" y="8729598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Model 2: Multi-application deployment (mid-tier embedded)."/>
          <p:cNvSpPr txBox="1"/>
          <p:nvPr/>
        </p:nvSpPr>
        <p:spPr>
          <a:xfrm>
            <a:off x="9072684" y="11122623"/>
            <a:ext cx="5584191" cy="85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/>
            </a:pPr>
            <a:r>
              <a:t>Model 2: Multi-application deployment</a:t>
            </a:r>
            <a:br/>
            <a:r>
              <a:t>(mid-tier embedded).</a:t>
            </a:r>
          </a:p>
        </p:txBody>
      </p:sp>
      <p:sp>
        <p:nvSpPr>
          <p:cNvPr id="161" name="Firmware"/>
          <p:cNvSpPr/>
          <p:nvPr/>
        </p:nvSpPr>
        <p:spPr>
          <a:xfrm>
            <a:off x="8678844" y="7848343"/>
            <a:ext cx="3342320" cy="76854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Firmware</a:t>
            </a:r>
          </a:p>
        </p:txBody>
      </p:sp>
      <p:sp>
        <p:nvSpPr>
          <p:cNvPr id="162" name="TEE security monitor (TSM)"/>
          <p:cNvSpPr/>
          <p:nvPr/>
        </p:nvSpPr>
        <p:spPr>
          <a:xfrm>
            <a:off x="12017558" y="7843422"/>
            <a:ext cx="3203781" cy="77838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TEE security monitor (TSM)</a:t>
            </a:r>
          </a:p>
        </p:txBody>
      </p:sp>
      <p:sp>
        <p:nvSpPr>
          <p:cNvPr id="163" name="Line"/>
          <p:cNvSpPr/>
          <p:nvPr/>
        </p:nvSpPr>
        <p:spPr>
          <a:xfrm flipV="1">
            <a:off x="13009136" y="6549791"/>
            <a:ext cx="1" cy="1182664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16429288" y="6915584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Non confidential guest OS"/>
          <p:cNvSpPr/>
          <p:nvPr/>
        </p:nvSpPr>
        <p:spPr>
          <a:xfrm>
            <a:off x="16519467" y="6327945"/>
            <a:ext cx="1910463" cy="1275347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Non confidential guest OS</a:t>
            </a:r>
          </a:p>
        </p:txBody>
      </p:sp>
      <p:sp>
        <p:nvSpPr>
          <p:cNvPr id="166" name="RISC-V CPU(s)"/>
          <p:cNvSpPr/>
          <p:nvPr/>
        </p:nvSpPr>
        <p:spPr>
          <a:xfrm>
            <a:off x="16443914" y="8931596"/>
            <a:ext cx="6540501" cy="9230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RISC-V CPU(s)</a:t>
            </a:r>
          </a:p>
        </p:txBody>
      </p:sp>
      <p:sp>
        <p:nvSpPr>
          <p:cNvPr id="167" name="IOMMU"/>
          <p:cNvSpPr/>
          <p:nvPr/>
        </p:nvSpPr>
        <p:spPr>
          <a:xfrm>
            <a:off x="21783802" y="9619615"/>
            <a:ext cx="982517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IOMMU</a:t>
            </a:r>
          </a:p>
        </p:txBody>
      </p:sp>
      <p:sp>
        <p:nvSpPr>
          <p:cNvPr id="168" name="Root of Trust"/>
          <p:cNvSpPr/>
          <p:nvPr/>
        </p:nvSpPr>
        <p:spPr>
          <a:xfrm>
            <a:off x="20572674" y="9619615"/>
            <a:ext cx="982517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 of Trust</a:t>
            </a:r>
          </a:p>
        </p:txBody>
      </p:sp>
      <p:sp>
        <p:nvSpPr>
          <p:cNvPr id="169" name="Memory Isolation, Confidentiality, Integrity, Replay Protection, Secure Boot"/>
          <p:cNvSpPr/>
          <p:nvPr/>
        </p:nvSpPr>
        <p:spPr>
          <a:xfrm>
            <a:off x="16568650" y="9619615"/>
            <a:ext cx="3775414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Memory Isolation, Confidentiality, Integrity, Replay Protection, Secure Boot</a:t>
            </a:r>
          </a:p>
        </p:txBody>
      </p:sp>
      <p:sp>
        <p:nvSpPr>
          <p:cNvPr id="170" name="Non confidential guest OS"/>
          <p:cNvSpPr/>
          <p:nvPr/>
        </p:nvSpPr>
        <p:spPr>
          <a:xfrm>
            <a:off x="18673619" y="6327945"/>
            <a:ext cx="1910463" cy="1275347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Non confidential guest OS</a:t>
            </a:r>
          </a:p>
        </p:txBody>
      </p:sp>
      <p:sp>
        <p:nvSpPr>
          <p:cNvPr id="171" name="Confidential guest OS"/>
          <p:cNvSpPr/>
          <p:nvPr/>
        </p:nvSpPr>
        <p:spPr>
          <a:xfrm>
            <a:off x="20962332" y="6327945"/>
            <a:ext cx="2022320" cy="127534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Confidential guest OS</a:t>
            </a:r>
          </a:p>
        </p:txBody>
      </p:sp>
      <p:sp>
        <p:nvSpPr>
          <p:cNvPr id="172" name="S"/>
          <p:cNvSpPr txBox="1"/>
          <p:nvPr/>
        </p:nvSpPr>
        <p:spPr>
          <a:xfrm>
            <a:off x="23308138" y="7130048"/>
            <a:ext cx="278893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73" name="U"/>
          <p:cNvSpPr txBox="1"/>
          <p:nvPr/>
        </p:nvSpPr>
        <p:spPr>
          <a:xfrm>
            <a:off x="23300853" y="6315245"/>
            <a:ext cx="29768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74" name="Line"/>
          <p:cNvSpPr/>
          <p:nvPr/>
        </p:nvSpPr>
        <p:spPr>
          <a:xfrm>
            <a:off x="16429287" y="7752030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M"/>
          <p:cNvSpPr txBox="1"/>
          <p:nvPr/>
        </p:nvSpPr>
        <p:spPr>
          <a:xfrm>
            <a:off x="23277531" y="8077956"/>
            <a:ext cx="340107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76" name="Line"/>
          <p:cNvSpPr/>
          <p:nvPr/>
        </p:nvSpPr>
        <p:spPr>
          <a:xfrm>
            <a:off x="16429287" y="8780804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Model 3: Multi-OS deployment (high-end embedded)."/>
          <p:cNvSpPr txBox="1"/>
          <p:nvPr/>
        </p:nvSpPr>
        <p:spPr>
          <a:xfrm>
            <a:off x="17392381" y="11173829"/>
            <a:ext cx="4472941" cy="85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500"/>
            </a:pPr>
            <a:r>
              <a:t>Model 3: Multi-OS deployment</a:t>
            </a:r>
            <a:br/>
            <a:r>
              <a:t>(high-end embedded).</a:t>
            </a:r>
          </a:p>
        </p:txBody>
      </p:sp>
      <p:sp>
        <p:nvSpPr>
          <p:cNvPr id="178" name="Firmware"/>
          <p:cNvSpPr/>
          <p:nvPr/>
        </p:nvSpPr>
        <p:spPr>
          <a:xfrm>
            <a:off x="16442917" y="7899549"/>
            <a:ext cx="3342320" cy="76854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Firmware</a:t>
            </a:r>
          </a:p>
        </p:txBody>
      </p:sp>
      <p:sp>
        <p:nvSpPr>
          <p:cNvPr id="179" name="TEE security monitor (TSM)"/>
          <p:cNvSpPr/>
          <p:nvPr/>
        </p:nvSpPr>
        <p:spPr>
          <a:xfrm>
            <a:off x="19781631" y="7894628"/>
            <a:ext cx="3203780" cy="77839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TEE security monitor (TSM)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20773208" y="6249177"/>
            <a:ext cx="1" cy="1534484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odified Deployment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Modified Deployment Model</a:t>
            </a:r>
          </a:p>
        </p:txBody>
      </p:sp>
      <p:sp>
        <p:nvSpPr>
          <p:cNvPr id="184" name="Line"/>
          <p:cNvSpPr/>
          <p:nvPr/>
        </p:nvSpPr>
        <p:spPr>
          <a:xfrm flipV="1">
            <a:off x="9009986" y="5089244"/>
            <a:ext cx="1" cy="2499699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>
            <a:off x="4649601" y="5689582"/>
            <a:ext cx="732072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Non confidential VM  (guest OS)"/>
          <p:cNvSpPr/>
          <p:nvPr/>
        </p:nvSpPr>
        <p:spPr>
          <a:xfrm>
            <a:off x="4739781" y="5101944"/>
            <a:ext cx="1910463" cy="1275347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187" name="Firmware"/>
          <p:cNvSpPr/>
          <p:nvPr/>
        </p:nvSpPr>
        <p:spPr>
          <a:xfrm>
            <a:off x="4667610" y="7710515"/>
            <a:ext cx="3342319" cy="768548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Firmware</a:t>
            </a:r>
          </a:p>
        </p:txBody>
      </p:sp>
      <p:sp>
        <p:nvSpPr>
          <p:cNvPr id="188" name="RISC-V CPU(s)"/>
          <p:cNvSpPr/>
          <p:nvPr/>
        </p:nvSpPr>
        <p:spPr>
          <a:xfrm>
            <a:off x="4664228" y="8742562"/>
            <a:ext cx="6540501" cy="9230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RISC-V CPU(s)</a:t>
            </a:r>
          </a:p>
        </p:txBody>
      </p:sp>
      <p:sp>
        <p:nvSpPr>
          <p:cNvPr id="189" name="IOMMU"/>
          <p:cNvSpPr/>
          <p:nvPr/>
        </p:nvSpPr>
        <p:spPr>
          <a:xfrm>
            <a:off x="10004117" y="9430580"/>
            <a:ext cx="982517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IOMMU</a:t>
            </a:r>
          </a:p>
        </p:txBody>
      </p:sp>
      <p:sp>
        <p:nvSpPr>
          <p:cNvPr id="190" name="Root of Trust"/>
          <p:cNvSpPr/>
          <p:nvPr/>
        </p:nvSpPr>
        <p:spPr>
          <a:xfrm>
            <a:off x="8792989" y="9430580"/>
            <a:ext cx="982517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 of Trust</a:t>
            </a:r>
          </a:p>
        </p:txBody>
      </p:sp>
      <p:sp>
        <p:nvSpPr>
          <p:cNvPr id="191" name="Memory Isolation, Confidentiality, Integrity, Replay Protection, Secure Boot"/>
          <p:cNvSpPr/>
          <p:nvPr/>
        </p:nvSpPr>
        <p:spPr>
          <a:xfrm>
            <a:off x="4788964" y="9430580"/>
            <a:ext cx="3775414" cy="115726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Memory Isolation, Confidentiality, Integrity, Replay Protection, Secure Boot</a:t>
            </a:r>
          </a:p>
        </p:txBody>
      </p:sp>
      <p:sp>
        <p:nvSpPr>
          <p:cNvPr id="192" name="Non confidential VM  (guest OS)"/>
          <p:cNvSpPr/>
          <p:nvPr/>
        </p:nvSpPr>
        <p:spPr>
          <a:xfrm>
            <a:off x="6893933" y="5101944"/>
            <a:ext cx="1910463" cy="1275347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193" name="Confidential VM  (guest OS)"/>
          <p:cNvSpPr/>
          <p:nvPr/>
        </p:nvSpPr>
        <p:spPr>
          <a:xfrm>
            <a:off x="9182646" y="5101944"/>
            <a:ext cx="2022320" cy="127534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Confidential VM </a:t>
            </a:r>
            <a:br/>
            <a:r>
              <a:t>(guest OS)</a:t>
            </a:r>
          </a:p>
        </p:txBody>
      </p:sp>
      <p:sp>
        <p:nvSpPr>
          <p:cNvPr id="194" name="Host OS / VMM"/>
          <p:cNvSpPr/>
          <p:nvPr/>
        </p:nvSpPr>
        <p:spPr>
          <a:xfrm>
            <a:off x="4709891" y="6697246"/>
            <a:ext cx="4094505" cy="762001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 OS / VMM</a:t>
            </a:r>
          </a:p>
        </p:txBody>
      </p:sp>
      <p:sp>
        <p:nvSpPr>
          <p:cNvPr id="195" name="Line"/>
          <p:cNvSpPr/>
          <p:nvPr/>
        </p:nvSpPr>
        <p:spPr>
          <a:xfrm>
            <a:off x="4649601" y="6519861"/>
            <a:ext cx="732072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VS"/>
          <p:cNvSpPr txBox="1"/>
          <p:nvPr/>
        </p:nvSpPr>
        <p:spPr>
          <a:xfrm>
            <a:off x="11452967" y="5837989"/>
            <a:ext cx="434087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197" name="VU"/>
          <p:cNvSpPr txBox="1"/>
          <p:nvPr/>
        </p:nvSpPr>
        <p:spPr>
          <a:xfrm>
            <a:off x="11443569" y="5089244"/>
            <a:ext cx="45288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VU</a:t>
            </a:r>
          </a:p>
        </p:txBody>
      </p:sp>
      <p:sp>
        <p:nvSpPr>
          <p:cNvPr id="198" name="HS"/>
          <p:cNvSpPr txBox="1"/>
          <p:nvPr/>
        </p:nvSpPr>
        <p:spPr>
          <a:xfrm>
            <a:off x="11438870" y="6886061"/>
            <a:ext cx="46228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HS</a:t>
            </a:r>
          </a:p>
        </p:txBody>
      </p:sp>
      <p:sp>
        <p:nvSpPr>
          <p:cNvPr id="199" name="Line"/>
          <p:cNvSpPr/>
          <p:nvPr/>
        </p:nvSpPr>
        <p:spPr>
          <a:xfrm>
            <a:off x="4649601" y="7594534"/>
            <a:ext cx="732072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M"/>
          <p:cNvSpPr txBox="1"/>
          <p:nvPr/>
        </p:nvSpPr>
        <p:spPr>
          <a:xfrm>
            <a:off x="11499957" y="7888922"/>
            <a:ext cx="3401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01" name="Line"/>
          <p:cNvSpPr/>
          <p:nvPr/>
        </p:nvSpPr>
        <p:spPr>
          <a:xfrm>
            <a:off x="4649601" y="8591770"/>
            <a:ext cx="732072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Model 4: M-mode split."/>
          <p:cNvSpPr txBox="1"/>
          <p:nvPr/>
        </p:nvSpPr>
        <p:spPr>
          <a:xfrm>
            <a:off x="6094976" y="10984795"/>
            <a:ext cx="350837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/>
            </a:lvl1pPr>
          </a:lstStyle>
          <a:p>
            <a:pPr/>
            <a:r>
              <a:t>Model 4: M-mode split. </a:t>
            </a:r>
          </a:p>
        </p:txBody>
      </p:sp>
      <p:sp>
        <p:nvSpPr>
          <p:cNvPr id="203" name="TEE security monitor (TSM)"/>
          <p:cNvSpPr/>
          <p:nvPr/>
        </p:nvSpPr>
        <p:spPr>
          <a:xfrm>
            <a:off x="8006323" y="7705594"/>
            <a:ext cx="3203781" cy="77838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TEE security monitor (TSM)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16774059" y="5086311"/>
            <a:ext cx="1" cy="2499699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12413674" y="5686650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Non confidential VM  (guest OS)"/>
          <p:cNvSpPr/>
          <p:nvPr/>
        </p:nvSpPr>
        <p:spPr>
          <a:xfrm>
            <a:off x="12503853" y="5099011"/>
            <a:ext cx="1910463" cy="1275348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207" name="Firmware"/>
          <p:cNvSpPr/>
          <p:nvPr/>
        </p:nvSpPr>
        <p:spPr>
          <a:xfrm>
            <a:off x="12431682" y="7707583"/>
            <a:ext cx="3342320" cy="768547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Firmware</a:t>
            </a:r>
          </a:p>
        </p:txBody>
      </p:sp>
      <p:sp>
        <p:nvSpPr>
          <p:cNvPr id="208" name="RISC-V CPU(s)"/>
          <p:cNvSpPr/>
          <p:nvPr/>
        </p:nvSpPr>
        <p:spPr>
          <a:xfrm>
            <a:off x="12428300" y="8739630"/>
            <a:ext cx="6540501" cy="9230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RISC-V CPU(s)</a:t>
            </a:r>
          </a:p>
        </p:txBody>
      </p:sp>
      <p:sp>
        <p:nvSpPr>
          <p:cNvPr id="209" name="IOMMU"/>
          <p:cNvSpPr/>
          <p:nvPr/>
        </p:nvSpPr>
        <p:spPr>
          <a:xfrm>
            <a:off x="17768189" y="9427648"/>
            <a:ext cx="982518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IOMMU</a:t>
            </a:r>
          </a:p>
        </p:txBody>
      </p:sp>
      <p:sp>
        <p:nvSpPr>
          <p:cNvPr id="210" name="Root of Trust"/>
          <p:cNvSpPr/>
          <p:nvPr/>
        </p:nvSpPr>
        <p:spPr>
          <a:xfrm>
            <a:off x="16557062" y="9427648"/>
            <a:ext cx="982517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 of Trust</a:t>
            </a:r>
          </a:p>
        </p:txBody>
      </p:sp>
      <p:sp>
        <p:nvSpPr>
          <p:cNvPr id="211" name="Memory Isolation, Confidentiality, Integrity, Replay Protection, Secure Boot"/>
          <p:cNvSpPr/>
          <p:nvPr/>
        </p:nvSpPr>
        <p:spPr>
          <a:xfrm>
            <a:off x="12553036" y="9427648"/>
            <a:ext cx="3775414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Memory Isolation, Confidentiality, Integrity, Replay Protection, Secure Boot</a:t>
            </a:r>
          </a:p>
        </p:txBody>
      </p:sp>
      <p:sp>
        <p:nvSpPr>
          <p:cNvPr id="212" name="Non confidential VM  (guest OS)"/>
          <p:cNvSpPr/>
          <p:nvPr/>
        </p:nvSpPr>
        <p:spPr>
          <a:xfrm>
            <a:off x="14658006" y="5099011"/>
            <a:ext cx="1910462" cy="1275348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213" name="Confidential VM  (guest OS)"/>
          <p:cNvSpPr/>
          <p:nvPr/>
        </p:nvSpPr>
        <p:spPr>
          <a:xfrm>
            <a:off x="16946719" y="5099011"/>
            <a:ext cx="2022319" cy="127534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Confidential VM </a:t>
            </a:r>
            <a:br/>
            <a:r>
              <a:t>(guest OS)</a:t>
            </a:r>
          </a:p>
        </p:txBody>
      </p:sp>
      <p:sp>
        <p:nvSpPr>
          <p:cNvPr id="214" name="Host OS / VMM"/>
          <p:cNvSpPr/>
          <p:nvPr/>
        </p:nvSpPr>
        <p:spPr>
          <a:xfrm>
            <a:off x="12473963" y="6694313"/>
            <a:ext cx="4094505" cy="762001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 OS / VMM</a:t>
            </a:r>
          </a:p>
        </p:txBody>
      </p:sp>
      <p:sp>
        <p:nvSpPr>
          <p:cNvPr id="215" name="Line"/>
          <p:cNvSpPr/>
          <p:nvPr/>
        </p:nvSpPr>
        <p:spPr>
          <a:xfrm>
            <a:off x="12413674" y="6516929"/>
            <a:ext cx="732072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6" name="VS"/>
          <p:cNvSpPr txBox="1"/>
          <p:nvPr/>
        </p:nvSpPr>
        <p:spPr>
          <a:xfrm>
            <a:off x="19217040" y="5835057"/>
            <a:ext cx="43408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217" name="VU"/>
          <p:cNvSpPr txBox="1"/>
          <p:nvPr/>
        </p:nvSpPr>
        <p:spPr>
          <a:xfrm>
            <a:off x="19207642" y="5086311"/>
            <a:ext cx="45288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VU</a:t>
            </a:r>
          </a:p>
        </p:txBody>
      </p:sp>
      <p:sp>
        <p:nvSpPr>
          <p:cNvPr id="218" name="HS"/>
          <p:cNvSpPr txBox="1"/>
          <p:nvPr/>
        </p:nvSpPr>
        <p:spPr>
          <a:xfrm>
            <a:off x="19202943" y="6883129"/>
            <a:ext cx="46228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HS</a:t>
            </a:r>
          </a:p>
        </p:txBody>
      </p:sp>
      <p:sp>
        <p:nvSpPr>
          <p:cNvPr id="219" name="Line"/>
          <p:cNvSpPr/>
          <p:nvPr/>
        </p:nvSpPr>
        <p:spPr>
          <a:xfrm>
            <a:off x="12413674" y="7591601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M"/>
          <p:cNvSpPr txBox="1"/>
          <p:nvPr/>
        </p:nvSpPr>
        <p:spPr>
          <a:xfrm>
            <a:off x="19264030" y="7888922"/>
            <a:ext cx="3401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21" name="Line"/>
          <p:cNvSpPr/>
          <p:nvPr/>
        </p:nvSpPr>
        <p:spPr>
          <a:xfrm>
            <a:off x="12413674" y="8588837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Model 4 (current): M-mode and HS-mode split."/>
          <p:cNvSpPr txBox="1"/>
          <p:nvPr/>
        </p:nvSpPr>
        <p:spPr>
          <a:xfrm>
            <a:off x="12191699" y="10981863"/>
            <a:ext cx="684307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/>
            </a:lvl1pPr>
          </a:lstStyle>
          <a:p>
            <a:pPr/>
            <a:r>
              <a:t>Model 4 (current): M-mode and HS-mode split. </a:t>
            </a:r>
          </a:p>
        </p:txBody>
      </p:sp>
      <p:sp>
        <p:nvSpPr>
          <p:cNvPr id="223" name="TSM driver"/>
          <p:cNvSpPr/>
          <p:nvPr/>
        </p:nvSpPr>
        <p:spPr>
          <a:xfrm>
            <a:off x="15770397" y="7702662"/>
            <a:ext cx="3203780" cy="77838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TSM driver</a:t>
            </a:r>
          </a:p>
        </p:txBody>
      </p:sp>
      <p:sp>
        <p:nvSpPr>
          <p:cNvPr id="224" name="TEE security monitor"/>
          <p:cNvSpPr/>
          <p:nvPr/>
        </p:nvSpPr>
        <p:spPr>
          <a:xfrm>
            <a:off x="16946719" y="6691906"/>
            <a:ext cx="2022319" cy="77838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TEE security monitor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Additional Deployment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Deployment Models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17083812" y="4499606"/>
            <a:ext cx="1" cy="2499699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>
            <a:off x="12723427" y="5099945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Non confidential VM  (guest OS)"/>
          <p:cNvSpPr/>
          <p:nvPr/>
        </p:nvSpPr>
        <p:spPr>
          <a:xfrm>
            <a:off x="12813606" y="4512306"/>
            <a:ext cx="1910462" cy="1275348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231" name="M mode Firmware"/>
          <p:cNvSpPr/>
          <p:nvPr/>
        </p:nvSpPr>
        <p:spPr>
          <a:xfrm>
            <a:off x="12739367" y="7140023"/>
            <a:ext cx="6544712" cy="762001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 mode Firmware</a:t>
            </a:r>
          </a:p>
        </p:txBody>
      </p:sp>
      <p:sp>
        <p:nvSpPr>
          <p:cNvPr id="232" name="TEE security monitor (TSM)"/>
          <p:cNvSpPr/>
          <p:nvPr/>
        </p:nvSpPr>
        <p:spPr>
          <a:xfrm>
            <a:off x="12741435" y="8161809"/>
            <a:ext cx="6540501" cy="762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TEE security monitor (TSM)</a:t>
            </a:r>
          </a:p>
        </p:txBody>
      </p:sp>
      <p:sp>
        <p:nvSpPr>
          <p:cNvPr id="233" name="RISC-V CPU(s)"/>
          <p:cNvSpPr/>
          <p:nvPr/>
        </p:nvSpPr>
        <p:spPr>
          <a:xfrm>
            <a:off x="12738052" y="9190583"/>
            <a:ext cx="6540501" cy="9230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RISC-V CPU(s)</a:t>
            </a:r>
          </a:p>
        </p:txBody>
      </p:sp>
      <p:sp>
        <p:nvSpPr>
          <p:cNvPr id="234" name="IOMMU"/>
          <p:cNvSpPr/>
          <p:nvPr/>
        </p:nvSpPr>
        <p:spPr>
          <a:xfrm>
            <a:off x="18077943" y="9878601"/>
            <a:ext cx="982517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IOMMU</a:t>
            </a:r>
          </a:p>
        </p:txBody>
      </p:sp>
      <p:sp>
        <p:nvSpPr>
          <p:cNvPr id="235" name="Root of Trust"/>
          <p:cNvSpPr/>
          <p:nvPr/>
        </p:nvSpPr>
        <p:spPr>
          <a:xfrm>
            <a:off x="16866815" y="9878601"/>
            <a:ext cx="982517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 of Trust</a:t>
            </a:r>
          </a:p>
        </p:txBody>
      </p:sp>
      <p:sp>
        <p:nvSpPr>
          <p:cNvPr id="236" name="Memory Isolation, Confidentiality, Integrity, Replay Protection, Secure Boot"/>
          <p:cNvSpPr/>
          <p:nvPr/>
        </p:nvSpPr>
        <p:spPr>
          <a:xfrm>
            <a:off x="12862789" y="9878601"/>
            <a:ext cx="3775413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Memory Isolation, Confidentiality, Integrity, Replay Protection, Secure Boot</a:t>
            </a:r>
          </a:p>
        </p:txBody>
      </p:sp>
      <p:sp>
        <p:nvSpPr>
          <p:cNvPr id="237" name="Non confidential VM  (guest OS)"/>
          <p:cNvSpPr/>
          <p:nvPr/>
        </p:nvSpPr>
        <p:spPr>
          <a:xfrm>
            <a:off x="14967759" y="4512306"/>
            <a:ext cx="1910462" cy="1275348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238" name="Confidential VM  (guest OS)"/>
          <p:cNvSpPr/>
          <p:nvPr/>
        </p:nvSpPr>
        <p:spPr>
          <a:xfrm>
            <a:off x="17256473" y="4512306"/>
            <a:ext cx="2022320" cy="127534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Confidential VM </a:t>
            </a:r>
            <a:br/>
            <a:r>
              <a:t>(guest OS)</a:t>
            </a:r>
          </a:p>
        </p:txBody>
      </p:sp>
      <p:sp>
        <p:nvSpPr>
          <p:cNvPr id="239" name="Host OS / VMM"/>
          <p:cNvSpPr/>
          <p:nvPr/>
        </p:nvSpPr>
        <p:spPr>
          <a:xfrm>
            <a:off x="12783716" y="6107609"/>
            <a:ext cx="4094505" cy="762001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 OS / VMM</a:t>
            </a:r>
          </a:p>
        </p:txBody>
      </p:sp>
      <p:sp>
        <p:nvSpPr>
          <p:cNvPr id="240" name="Line"/>
          <p:cNvSpPr/>
          <p:nvPr/>
        </p:nvSpPr>
        <p:spPr>
          <a:xfrm>
            <a:off x="12723427" y="5930224"/>
            <a:ext cx="732072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VS"/>
          <p:cNvSpPr txBox="1"/>
          <p:nvPr/>
        </p:nvSpPr>
        <p:spPr>
          <a:xfrm>
            <a:off x="19526793" y="5248352"/>
            <a:ext cx="43408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242" name="VU"/>
          <p:cNvSpPr txBox="1"/>
          <p:nvPr/>
        </p:nvSpPr>
        <p:spPr>
          <a:xfrm>
            <a:off x="19517395" y="4499606"/>
            <a:ext cx="45288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VU</a:t>
            </a:r>
          </a:p>
        </p:txBody>
      </p:sp>
      <p:sp>
        <p:nvSpPr>
          <p:cNvPr id="243" name="HS"/>
          <p:cNvSpPr txBox="1"/>
          <p:nvPr/>
        </p:nvSpPr>
        <p:spPr>
          <a:xfrm>
            <a:off x="19512696" y="6296423"/>
            <a:ext cx="462281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HS</a:t>
            </a:r>
          </a:p>
        </p:txBody>
      </p:sp>
      <p:sp>
        <p:nvSpPr>
          <p:cNvPr id="244" name="Line"/>
          <p:cNvSpPr/>
          <p:nvPr/>
        </p:nvSpPr>
        <p:spPr>
          <a:xfrm>
            <a:off x="12723427" y="7004896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T"/>
          <p:cNvSpPr txBox="1"/>
          <p:nvPr/>
        </p:nvSpPr>
        <p:spPr>
          <a:xfrm>
            <a:off x="19606503" y="7315156"/>
            <a:ext cx="264923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6" name="Line"/>
          <p:cNvSpPr/>
          <p:nvPr/>
        </p:nvSpPr>
        <p:spPr>
          <a:xfrm>
            <a:off x="12723427" y="8011017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M"/>
          <p:cNvSpPr txBox="1"/>
          <p:nvPr/>
        </p:nvSpPr>
        <p:spPr>
          <a:xfrm>
            <a:off x="19573783" y="8336943"/>
            <a:ext cx="3401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48" name="Line"/>
          <p:cNvSpPr/>
          <p:nvPr/>
        </p:nvSpPr>
        <p:spPr>
          <a:xfrm>
            <a:off x="12723427" y="9039790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Model 6: Untrusted firmware."/>
          <p:cNvSpPr txBox="1"/>
          <p:nvPr/>
        </p:nvSpPr>
        <p:spPr>
          <a:xfrm>
            <a:off x="14015311" y="11389446"/>
            <a:ext cx="4248468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/>
            </a:lvl1pPr>
          </a:lstStyle>
          <a:p>
            <a:pPr/>
            <a:r>
              <a:t>Model 6: Untrusted firmware.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8700232" y="4442535"/>
            <a:ext cx="1" cy="2499699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4339848" y="5042874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Non confidential VM  (guest OS)"/>
          <p:cNvSpPr/>
          <p:nvPr/>
        </p:nvSpPr>
        <p:spPr>
          <a:xfrm>
            <a:off x="4430027" y="4455235"/>
            <a:ext cx="1910463" cy="1275348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253" name="TEE security monitor (TSM)"/>
          <p:cNvSpPr/>
          <p:nvPr/>
        </p:nvSpPr>
        <p:spPr>
          <a:xfrm>
            <a:off x="4355788" y="7082952"/>
            <a:ext cx="6544713" cy="762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TEE security monitor (TSM)</a:t>
            </a:r>
          </a:p>
        </p:txBody>
      </p:sp>
      <p:sp>
        <p:nvSpPr>
          <p:cNvPr id="254" name="M mode Firmware"/>
          <p:cNvSpPr/>
          <p:nvPr/>
        </p:nvSpPr>
        <p:spPr>
          <a:xfrm>
            <a:off x="4357856" y="8104738"/>
            <a:ext cx="6540501" cy="762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 mode Firmware</a:t>
            </a:r>
          </a:p>
        </p:txBody>
      </p:sp>
      <p:sp>
        <p:nvSpPr>
          <p:cNvPr id="255" name="RISC-V CPU(s)"/>
          <p:cNvSpPr/>
          <p:nvPr/>
        </p:nvSpPr>
        <p:spPr>
          <a:xfrm>
            <a:off x="4354474" y="9133512"/>
            <a:ext cx="6540501" cy="9230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RISC-V CPU(s)</a:t>
            </a:r>
          </a:p>
        </p:txBody>
      </p:sp>
      <p:sp>
        <p:nvSpPr>
          <p:cNvPr id="256" name="IOMMU"/>
          <p:cNvSpPr/>
          <p:nvPr/>
        </p:nvSpPr>
        <p:spPr>
          <a:xfrm>
            <a:off x="9694363" y="9821530"/>
            <a:ext cx="982517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IOMMU</a:t>
            </a:r>
          </a:p>
        </p:txBody>
      </p:sp>
      <p:sp>
        <p:nvSpPr>
          <p:cNvPr id="257" name="Root of Trust"/>
          <p:cNvSpPr/>
          <p:nvPr/>
        </p:nvSpPr>
        <p:spPr>
          <a:xfrm>
            <a:off x="8483235" y="9821530"/>
            <a:ext cx="982517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 of Trust</a:t>
            </a:r>
          </a:p>
        </p:txBody>
      </p:sp>
      <p:sp>
        <p:nvSpPr>
          <p:cNvPr id="258" name="Memory Isolation, Confidentiality, Integrity, Replay Protection, Secure Boot"/>
          <p:cNvSpPr/>
          <p:nvPr/>
        </p:nvSpPr>
        <p:spPr>
          <a:xfrm>
            <a:off x="4479210" y="9821530"/>
            <a:ext cx="3775414" cy="11572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Memory Isolation, Confidentiality, Integrity, Replay Protection, Secure Boot</a:t>
            </a:r>
          </a:p>
        </p:txBody>
      </p:sp>
      <p:sp>
        <p:nvSpPr>
          <p:cNvPr id="259" name="Non confidential VM  (guest OS)"/>
          <p:cNvSpPr/>
          <p:nvPr/>
        </p:nvSpPr>
        <p:spPr>
          <a:xfrm>
            <a:off x="6584179" y="4455235"/>
            <a:ext cx="1910463" cy="1275348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Non confidential VM </a:t>
            </a:r>
            <a:br/>
            <a:r>
              <a:t>(guest OS)</a:t>
            </a:r>
          </a:p>
        </p:txBody>
      </p:sp>
      <p:sp>
        <p:nvSpPr>
          <p:cNvPr id="260" name="Confidential VM  (guest OS)"/>
          <p:cNvSpPr/>
          <p:nvPr/>
        </p:nvSpPr>
        <p:spPr>
          <a:xfrm>
            <a:off x="8872894" y="4455235"/>
            <a:ext cx="2022319" cy="127534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Confidential VM </a:t>
            </a:r>
            <a:br/>
            <a:r>
              <a:t>(guest OS)</a:t>
            </a:r>
          </a:p>
        </p:txBody>
      </p:sp>
      <p:sp>
        <p:nvSpPr>
          <p:cNvPr id="261" name="Host OS / VMM"/>
          <p:cNvSpPr/>
          <p:nvPr/>
        </p:nvSpPr>
        <p:spPr>
          <a:xfrm>
            <a:off x="4400138" y="6050538"/>
            <a:ext cx="4094505" cy="762001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Host OS / VMM</a:t>
            </a:r>
          </a:p>
        </p:txBody>
      </p:sp>
      <p:sp>
        <p:nvSpPr>
          <p:cNvPr id="262" name="Line"/>
          <p:cNvSpPr/>
          <p:nvPr/>
        </p:nvSpPr>
        <p:spPr>
          <a:xfrm>
            <a:off x="4339848" y="5873153"/>
            <a:ext cx="732072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VS"/>
          <p:cNvSpPr txBox="1"/>
          <p:nvPr/>
        </p:nvSpPr>
        <p:spPr>
          <a:xfrm>
            <a:off x="11143213" y="5191281"/>
            <a:ext cx="43408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264" name="VU"/>
          <p:cNvSpPr txBox="1"/>
          <p:nvPr/>
        </p:nvSpPr>
        <p:spPr>
          <a:xfrm>
            <a:off x="11133815" y="4442535"/>
            <a:ext cx="452883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VU</a:t>
            </a:r>
          </a:p>
        </p:txBody>
      </p:sp>
      <p:sp>
        <p:nvSpPr>
          <p:cNvPr id="265" name="HS"/>
          <p:cNvSpPr txBox="1"/>
          <p:nvPr/>
        </p:nvSpPr>
        <p:spPr>
          <a:xfrm>
            <a:off x="11129116" y="6239352"/>
            <a:ext cx="462281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HS</a:t>
            </a:r>
          </a:p>
        </p:txBody>
      </p:sp>
      <p:sp>
        <p:nvSpPr>
          <p:cNvPr id="266" name="Line"/>
          <p:cNvSpPr/>
          <p:nvPr/>
        </p:nvSpPr>
        <p:spPr>
          <a:xfrm>
            <a:off x="4339848" y="6947825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T"/>
          <p:cNvSpPr txBox="1"/>
          <p:nvPr/>
        </p:nvSpPr>
        <p:spPr>
          <a:xfrm>
            <a:off x="11222923" y="7258086"/>
            <a:ext cx="264923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68" name="Line"/>
          <p:cNvSpPr/>
          <p:nvPr/>
        </p:nvSpPr>
        <p:spPr>
          <a:xfrm>
            <a:off x="4339848" y="7953946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M"/>
          <p:cNvSpPr txBox="1"/>
          <p:nvPr/>
        </p:nvSpPr>
        <p:spPr>
          <a:xfrm>
            <a:off x="11190203" y="8279872"/>
            <a:ext cx="3401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70" name="Line"/>
          <p:cNvSpPr/>
          <p:nvPr/>
        </p:nvSpPr>
        <p:spPr>
          <a:xfrm>
            <a:off x="4339848" y="8982719"/>
            <a:ext cx="732072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Model 5: New stage."/>
          <p:cNvSpPr txBox="1"/>
          <p:nvPr/>
        </p:nvSpPr>
        <p:spPr>
          <a:xfrm>
            <a:off x="6018109" y="11375744"/>
            <a:ext cx="3042604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500"/>
            </a:lvl1pPr>
          </a:lstStyle>
          <a:p>
            <a:pPr/>
            <a:r>
              <a:t>Model 5: New stage.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hreat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Threat Models</a:t>
            </a:r>
          </a:p>
        </p:txBody>
      </p:sp>
      <p:sp>
        <p:nvSpPr>
          <p:cNvPr id="275" name="Deployment models operate under different threat models. For example:"/>
          <p:cNvSpPr txBox="1"/>
          <p:nvPr>
            <p:ph type="body" idx="1"/>
          </p:nvPr>
        </p:nvSpPr>
        <p:spPr>
          <a:xfrm>
            <a:off x="1561934" y="2863477"/>
            <a:ext cx="21753703" cy="1055627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Deployment models operate under different threat models. For example: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graphicFrame>
        <p:nvGraphicFramePr>
          <p:cNvPr id="276" name="Example threat models"/>
          <p:cNvGraphicFramePr/>
          <p:nvPr/>
        </p:nvGraphicFramePr>
        <p:xfrm>
          <a:off x="2291485" y="4874365"/>
          <a:ext cx="15381925" cy="66500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054600"/>
                <a:gridCol w="3810000"/>
                <a:gridCol w="3810000"/>
                <a:gridCol w="3810000"/>
                <a:gridCol w="3810000"/>
              </a:tblGrid>
              <a:tr h="647138">
                <a:tc gridSpan="5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3600">
                          <a:latin typeface="Helvetica Neue Light"/>
                          <a:ea typeface="Helvetica Neue Light"/>
                          <a:cs typeface="Helvetica Neue Light"/>
                        </a:rPr>
                        <a:t>Example threat models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0"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defTabSz="914400">
                        <a:defRPr b="1" sz="25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Cloud/HPC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Edge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High-end
embedded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Low-end
embedded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8670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Security domains (shared resources)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Multiple tenants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Multiple/Single tenant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Multiple/Single tenant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Single tenant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86741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Local software-level attacker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Untrusted hypervisor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Untrusted hypervisor/OS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Untrusted applications/OS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None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8670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Remote  software-level attacker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No (air gapped devices)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124841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Hardware attacker (physical attacks)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No (defense in depth at the data centre level)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Yes/No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500">
                          <a:sym typeface="Helvetica Neue"/>
                        </a:rPr>
                        <a:t>DMA devices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Yes/No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Yes/No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>
                          <a:sym typeface="Helvetica Neue"/>
                        </a:rPr>
                        <a:t>Yes/No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23922830" y="13185019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