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7" r:id="rId2"/>
    <p:sldId id="352" r:id="rId3"/>
    <p:sldId id="353" r:id="rId4"/>
    <p:sldId id="359" r:id="rId5"/>
    <p:sldId id="259" r:id="rId6"/>
    <p:sldId id="356" r:id="rId7"/>
    <p:sldId id="357" r:id="rId8"/>
    <p:sldId id="35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405"/>
  </p:normalViewPr>
  <p:slideViewPr>
    <p:cSldViewPr snapToGrid="0" snapToObjects="1">
      <p:cViewPr varScale="1">
        <p:scale>
          <a:sx n="114" d="100"/>
          <a:sy n="114" d="100"/>
        </p:scale>
        <p:origin x="43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 Karasek" userId="94bd0b19298931e6" providerId="LiveId" clId="{DDFB4B6C-2FCB-4E3E-95ED-F19A9B5228F2}"/>
    <pc:docChg chg="custSel modSld">
      <pc:chgData name="Marc Karasek" userId="94bd0b19298931e6" providerId="LiveId" clId="{DDFB4B6C-2FCB-4E3E-95ED-F19A9B5228F2}" dt="2022-01-19T21:13:14.275" v="99"/>
      <pc:docMkLst>
        <pc:docMk/>
      </pc:docMkLst>
      <pc:sldChg chg="modSp mod">
        <pc:chgData name="Marc Karasek" userId="94bd0b19298931e6" providerId="LiveId" clId="{DDFB4B6C-2FCB-4E3E-95ED-F19A9B5228F2}" dt="2022-01-19T21:13:14.275" v="99"/>
        <pc:sldMkLst>
          <pc:docMk/>
          <pc:sldMk cId="202613673" sldId="357"/>
        </pc:sldMkLst>
        <pc:spChg chg="mod">
          <ac:chgData name="Marc Karasek" userId="94bd0b19298931e6" providerId="LiveId" clId="{DDFB4B6C-2FCB-4E3E-95ED-F19A9B5228F2}" dt="2022-01-19T21:13:14.275" v="99"/>
          <ac:spMkLst>
            <pc:docMk/>
            <pc:sldMk cId="202613673" sldId="357"/>
            <ac:spMk id="3" creationId="{4EA72668-C58F-4FA2-B274-E4B2F1561C9B}"/>
          </ac:spMkLst>
        </pc:spChg>
      </pc:sldChg>
    </pc:docChg>
  </pc:docChgLst>
  <pc:docChgLst>
    <pc:chgData name="Marc Karasek" userId="94bd0b19298931e6" providerId="LiveId" clId="{E032991E-EAD6-40A7-8340-0E3F7828B695}"/>
    <pc:docChg chg="custSel modSld">
      <pc:chgData name="Marc Karasek" userId="94bd0b19298931e6" providerId="LiveId" clId="{E032991E-EAD6-40A7-8340-0E3F7828B695}" dt="2021-11-17T14:17:47.314" v="125" actId="20577"/>
      <pc:docMkLst>
        <pc:docMk/>
      </pc:docMkLst>
      <pc:sldChg chg="modSp mod">
        <pc:chgData name="Marc Karasek" userId="94bd0b19298931e6" providerId="LiveId" clId="{E032991E-EAD6-40A7-8340-0E3F7828B695}" dt="2021-11-17T14:17:47.314" v="125" actId="20577"/>
        <pc:sldMkLst>
          <pc:docMk/>
          <pc:sldMk cId="202613673" sldId="357"/>
        </pc:sldMkLst>
        <pc:spChg chg="mod">
          <ac:chgData name="Marc Karasek" userId="94bd0b19298931e6" providerId="LiveId" clId="{E032991E-EAD6-40A7-8340-0E3F7828B695}" dt="2021-11-17T14:17:47.314" v="125" actId="20577"/>
          <ac:spMkLst>
            <pc:docMk/>
            <pc:sldMk cId="202613673" sldId="357"/>
            <ac:spMk id="3" creationId="{4EA72668-C58F-4FA2-B274-E4B2F1561C9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F30156-4945-B44E-8D86-EEA785AD3862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8D5F83-CBDB-3845-A67F-2309D3073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8487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932F46-F64A-FA4B-BE66-765633A3EF6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2407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ee8baf484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ee8baf484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932F46-F64A-FA4B-BE66-765633A3EF6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7792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055B0-0F31-9D45-9B47-B2874DC106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DA333F-182A-8B43-9C3A-1DA6818CD3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CDEA30-18C9-1D44-9C5D-953E03E57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9A08B-59D4-334C-8D95-E3FD54A70B12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EE5198-0451-C949-8EB7-768F68314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5209B7-5F03-6D43-B6FB-5F4454421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A3DFE-396E-4248-8768-C620AC5E2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533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1DCC1-F0C7-FC47-8BA5-9335BA089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328D36-BB71-D443-B5C5-92C5007162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8CFE4C-D3BF-B240-8DF1-02790276A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9A08B-59D4-334C-8D95-E3FD54A70B12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F49BD7-1BDC-6C41-817C-78EE47BBC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3730BC-CF59-EB47-9206-2C43EF14E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A3DFE-396E-4248-8768-C620AC5E2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527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9C9B0C-3075-9646-A539-C1F8747D41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AE0C0F-DF1E-F042-BBC5-D1966677B6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F51A6B-2628-7247-9601-C5952A1AB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9A08B-59D4-334C-8D95-E3FD54A70B12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85C76E-C691-9C49-B244-6237D9D76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843608-39FB-AD47-BECD-401CA4269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A3DFE-396E-4248-8768-C620AC5E2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1114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415600" y="288567"/>
            <a:ext cx="11360800" cy="9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000"/>
              <a:buNone/>
              <a:defRPr>
                <a:solidFill>
                  <a:srgbClr val="43434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>
                <a:solidFill>
                  <a:srgbClr val="43434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>
                <a:solidFill>
                  <a:srgbClr val="43434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>
                <a:solidFill>
                  <a:srgbClr val="43434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>
                <a:solidFill>
                  <a:srgbClr val="43434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>
                <a:solidFill>
                  <a:srgbClr val="43434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>
                <a:solidFill>
                  <a:srgbClr val="43434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>
                <a:solidFill>
                  <a:srgbClr val="43434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42" name="Google Shape;42;p7"/>
          <p:cNvSpPr/>
          <p:nvPr/>
        </p:nvSpPr>
        <p:spPr>
          <a:xfrm>
            <a:off x="0" y="0"/>
            <a:ext cx="12192000" cy="137200"/>
          </a:xfrm>
          <a:prstGeom prst="rect">
            <a:avLst/>
          </a:prstGeom>
          <a:gradFill>
            <a:gsLst>
              <a:gs pos="0">
                <a:srgbClr val="0A3799"/>
              </a:gs>
              <a:gs pos="100000">
                <a:srgbClr val="0A6B7C"/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" name="Google Shape;43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41601" y="6325095"/>
            <a:ext cx="1947535" cy="309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12732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074DD-33B4-6048-A4DB-C55EA1103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52D784-ABCC-984C-AFE8-3721E126E9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B67AB9-7A4F-2A4B-B86B-DCF4F924F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9A08B-59D4-334C-8D95-E3FD54A70B12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A43151-F1D3-BE47-A920-87068CCE1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3CC54E-55A6-CD4B-93EA-79D12DFD3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A3DFE-396E-4248-8768-C620AC5E2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957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CCFF1-3AFC-5F4D-BAD9-D5311D716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AFF6DC-1500-7047-90F4-CB23A7E171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7BEC5-6620-2645-897C-0BDC17E3A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9A08B-59D4-334C-8D95-E3FD54A70B12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AEEED1-A0E9-C44A-944B-68BDE3378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341E6-43EC-1C4C-9F32-26A40E3B0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A3DFE-396E-4248-8768-C620AC5E2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885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50FE9-5FB0-4A4C-BB6F-DFF54D31E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4F055-0B76-5D4B-BED9-BFA148FD93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64C1E7-0B7A-3348-93BB-B8A5435C52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0D0C15-8F25-BA4D-AFDC-B0953594F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9A08B-59D4-334C-8D95-E3FD54A70B12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569551-9F6D-534C-A6A0-BB7216888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2CBD51-79ED-4041-BB2C-D02EC59AB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A3DFE-396E-4248-8768-C620AC5E2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998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1F198-43FD-7E4F-900E-B6164AF7F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774DF0-97EC-674F-9FFA-7526F81C0F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2EE51F-6BE7-0F49-B549-F00E5B008C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F9BB02-5986-E04E-BA4A-2E720F5613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30A50D-C4A0-D449-A861-5AFDE70230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013339-6F9C-E240-8160-CF09C3DB3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9A08B-59D4-334C-8D95-E3FD54A70B12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86B95D-9A4C-054A-B5D2-7BFAE7ED9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2DB824-7125-A74B-809F-C88E25795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A3DFE-396E-4248-8768-C620AC5E2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290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246E4-13B9-3E4E-B775-81CFF1E79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181703-4D00-9840-A734-CD2666FBB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9A08B-59D4-334C-8D95-E3FD54A70B12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499351-DC38-6047-8633-131D1C877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15354E-5CAE-A043-9335-FA47AD6C5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A3DFE-396E-4248-8768-C620AC5E2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885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043D9C-3E0C-4B41-9145-65FD55FAD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9A08B-59D4-334C-8D95-E3FD54A70B12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97E30E-DB5F-8842-9E8E-A94B1FDD7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F4413E-3C9F-3A43-AF9C-C1E1E179E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A3DFE-396E-4248-8768-C620AC5E2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498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FF901-D5D3-9D42-B524-96EBC52B9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82803-6098-E24C-8D7B-D4F122E008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F9569-3170-1C47-ABA1-81DAFD3DFA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6F364F-EA25-2040-B005-355DD10C9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9A08B-59D4-334C-8D95-E3FD54A70B12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8661C0-D410-364D-A2CF-AD8198882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94B8D4-87F4-724C-80A8-C91E36A54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A3DFE-396E-4248-8768-C620AC5E2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603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D05B0-25D2-2641-959E-73B1B8FDF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51F17D-DE0B-284D-98FE-9C75283DCF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81149C-9258-F643-899F-A6CEAA3BE2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BF68A3-9CFA-084C-987D-5BAAFE17F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9A08B-59D4-334C-8D95-E3FD54A70B12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2F29DE-B7D0-C143-8F4A-0A8DC0787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DA978F-E4A0-C543-A4C8-246008CA1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A3DFE-396E-4248-8768-C620AC5E2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23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DBEB5E-9A34-234B-934D-EB726646B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A58C61-9C0A-5D4B-A0AE-739CF203D3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A1EFFD-7A55-DB4C-8EBE-6AE7DC13B5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B9A08B-59D4-334C-8D95-E3FD54A70B12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F04A36-6E14-6D48-8BFE-1F9D4E7CF1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CF9E68-DF9B-0A4F-B7FD-3FEEFA0DFD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9A3DFE-396E-4248-8768-C620AC5E2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938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mailto:mkarasek@inspiresemi.com" TargetMode="External"/><Relationship Id="rId7" Type="http://schemas.openxmlformats.org/officeDocument/2006/relationships/hyperlink" Target="https://github.com/riscv-admin/riscv-embedded-sig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alendar.google.com/calendar/u/0/embed?src=tech.meetings@riscv.org" TargetMode="External"/><Relationship Id="rId5" Type="http://schemas.openxmlformats.org/officeDocument/2006/relationships/hyperlink" Target="https://lists.riscv.org/g/sig-embedded" TargetMode="External"/><Relationship Id="rId4" Type="http://schemas.openxmlformats.org/officeDocument/2006/relationships/hyperlink" Target="mailto:sig-embedded@lists.riscv.org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0451E-73F8-46DE-9A04-E493ED4D9E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02026"/>
            <a:ext cx="9144000" cy="1164328"/>
          </a:xfrm>
        </p:spPr>
        <p:txBody>
          <a:bodyPr>
            <a:normAutofit/>
          </a:bodyPr>
          <a:lstStyle/>
          <a:p>
            <a:r>
              <a:rPr lang="en-GB" dirty="0"/>
              <a:t>Embedded SIG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7E35AF-ACBC-4DC0-9520-859DFD904A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75020"/>
            <a:ext cx="9144000" cy="903068"/>
          </a:xfrm>
        </p:spPr>
        <p:txBody>
          <a:bodyPr>
            <a:normAutofit/>
          </a:bodyPr>
          <a:lstStyle/>
          <a:p>
            <a:r>
              <a:rPr lang="en-US" dirty="0">
                <a:sym typeface="Wingdings" pitchFamily="2" charset="2"/>
              </a:rPr>
              <a:t>3</a:t>
            </a:r>
            <a:r>
              <a:rPr lang="en-US" baseline="30000" dirty="0">
                <a:sym typeface="Wingdings" pitchFamily="2" charset="2"/>
              </a:rPr>
              <a:t>rd</a:t>
            </a:r>
            <a:r>
              <a:rPr lang="en-US" dirty="0">
                <a:sym typeface="Wingdings" pitchFamily="2" charset="2"/>
              </a:rPr>
              <a:t> Thursday of Each Month </a:t>
            </a:r>
            <a:r>
              <a:rPr lang="en-US">
                <a:sym typeface="Wingdings" pitchFamily="2" charset="2"/>
              </a:rPr>
              <a:t>8am Pacific</a:t>
            </a:r>
            <a:endParaRPr lang="en-US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186299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4D84D-45DF-0B45-8732-8AF5B3E17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01384"/>
          </a:xfrm>
        </p:spPr>
        <p:txBody>
          <a:bodyPr/>
          <a:lstStyle/>
          <a:p>
            <a:pPr algn="ctr"/>
            <a:r>
              <a:rPr lang="en-US" b="1" dirty="0"/>
              <a:t>Antitrust Policy Notice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F4E802-C482-E24E-9019-F88032FE3D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00752"/>
            <a:ext cx="10515600" cy="595724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/>
              <a:t>RISC-V </a:t>
            </a:r>
            <a:r>
              <a:rPr lang="en-US"/>
              <a:t>International meetings </a:t>
            </a:r>
            <a:r>
              <a:rPr lang="en-US" dirty="0"/>
              <a:t>involve participation by industry competitors, and it is the intention of RISC-V International to conduct all its activities in accordance with applicable antitrust and competition laws. It is therefore extremely important that attendees adhere </a:t>
            </a:r>
            <a:r>
              <a:rPr lang="en-US"/>
              <a:t>to meeting </a:t>
            </a:r>
            <a:r>
              <a:rPr lang="en-US" dirty="0"/>
              <a:t>agendas, and be aware of, and not participate in, any activities that are prohibited under applicable US state, federal or foreign antitrust and competition laws.</a:t>
            </a:r>
            <a:endParaRPr lang="en-US" sz="1000" dirty="0"/>
          </a:p>
          <a:p>
            <a:pPr algn="just"/>
            <a:endParaRPr lang="en-US" sz="1000" dirty="0"/>
          </a:p>
          <a:p>
            <a:pPr marL="0" indent="0" algn="just">
              <a:buNone/>
            </a:pPr>
            <a:r>
              <a:rPr lang="en-US" dirty="0"/>
              <a:t>Examples of types of actions that are prohibited at RISC-V </a:t>
            </a:r>
            <a:r>
              <a:rPr lang="en-US"/>
              <a:t>International meetings </a:t>
            </a:r>
            <a:r>
              <a:rPr lang="en-US" dirty="0"/>
              <a:t>and in connection with RISC-V International activities are described in the RISC-V International Regulations Article 7 available here: https://</a:t>
            </a:r>
            <a:r>
              <a:rPr lang="en-US" dirty="0" err="1"/>
              <a:t>riscv.org</a:t>
            </a:r>
            <a:r>
              <a:rPr lang="en-US" dirty="0"/>
              <a:t>/regulations/</a:t>
            </a:r>
            <a:endParaRPr lang="en-US" sz="1000" dirty="0"/>
          </a:p>
          <a:p>
            <a:pPr marL="0" indent="0" algn="just">
              <a:buNone/>
            </a:pPr>
            <a:endParaRPr lang="en-US" sz="1000" dirty="0"/>
          </a:p>
          <a:p>
            <a:pPr marL="0" indent="0" algn="just">
              <a:buNone/>
            </a:pPr>
            <a:r>
              <a:rPr lang="en-US" dirty="0"/>
              <a:t>If you have questions about these matters, please contact your company counsel.</a:t>
            </a:r>
          </a:p>
        </p:txBody>
      </p:sp>
      <p:pic>
        <p:nvPicPr>
          <p:cNvPr id="4" name="Google Shape;26;p17">
            <a:extLst>
              <a:ext uri="{FF2B5EF4-FFF2-40B4-BE49-F238E27FC236}">
                <a16:creationId xmlns:a16="http://schemas.microsoft.com/office/drawing/2014/main" id="{32872F9F-116C-BD41-828B-C195346F38D2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904800" y="0"/>
            <a:ext cx="1157061" cy="9007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35650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134E3-B8B4-154D-ACF5-EFA0206E4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21933"/>
          </a:xfrm>
        </p:spPr>
        <p:txBody>
          <a:bodyPr/>
          <a:lstStyle/>
          <a:p>
            <a:pPr algn="ctr"/>
            <a:r>
              <a:rPr lang="en-US" b="1" dirty="0"/>
              <a:t>RISC-V International Code of Conduct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0FF87-BC4C-F249-9533-6C73C45C48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9882"/>
            <a:ext cx="10515600" cy="545557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/>
              <a:t>RISC-V is a free and open </a:t>
            </a:r>
            <a:r>
              <a:rPr lang="en-US"/>
              <a:t>ISA enabling </a:t>
            </a:r>
            <a:r>
              <a:rPr lang="en-US" dirty="0"/>
              <a:t>a new era of processor innovation through open standard collaboration. Born in academia and research, RISC-V ISA delivers a new level of free, extensible software and hardware freedom on architecture</a:t>
            </a:r>
            <a:r>
              <a:rPr lang="en-US"/>
              <a:t>, paving </a:t>
            </a:r>
            <a:r>
              <a:rPr lang="en-US" dirty="0"/>
              <a:t>the way for the next 50 years </a:t>
            </a:r>
            <a:r>
              <a:rPr lang="en-US"/>
              <a:t>of computing </a:t>
            </a:r>
            <a:r>
              <a:rPr lang="en-US" dirty="0"/>
              <a:t>design and innovation.</a:t>
            </a:r>
            <a:endParaRPr lang="en-US" sz="1000" dirty="0"/>
          </a:p>
          <a:p>
            <a:pPr algn="just"/>
            <a:endParaRPr lang="en-US" sz="1000" dirty="0"/>
          </a:p>
          <a:p>
            <a:pPr marL="0" indent="0" algn="just">
              <a:buNone/>
            </a:pPr>
            <a:r>
              <a:rPr lang="en-US" dirty="0"/>
              <a:t>We are a transparent, collaborative community where all are welcomed, and all members are encouraged to participate.</a:t>
            </a:r>
            <a:endParaRPr lang="en-US" sz="1000" dirty="0"/>
          </a:p>
          <a:p>
            <a:pPr algn="just"/>
            <a:endParaRPr lang="en-US" sz="1000" dirty="0"/>
          </a:p>
          <a:p>
            <a:pPr marL="0" indent="0" algn="just">
              <a:buNone/>
            </a:pPr>
            <a:r>
              <a:rPr lang="en-US" dirty="0"/>
              <a:t>We as members, contributors, and leaders pledge to make participation in our community a harassment-free experience for everyone.</a:t>
            </a:r>
            <a:endParaRPr lang="en-US" sz="1000" dirty="0"/>
          </a:p>
          <a:p>
            <a:pPr algn="just"/>
            <a:endParaRPr lang="en-US" sz="1000" dirty="0"/>
          </a:p>
          <a:p>
            <a:pPr marL="0" indent="0" algn="just">
              <a:buNone/>
            </a:pPr>
            <a:r>
              <a:rPr lang="en-US" dirty="0"/>
              <a:t>https://</a:t>
            </a:r>
            <a:r>
              <a:rPr lang="en-US" dirty="0" err="1"/>
              <a:t>riscv.org</a:t>
            </a:r>
            <a:r>
              <a:rPr lang="en-US" dirty="0"/>
              <a:t>/</a:t>
            </a:r>
            <a:r>
              <a:rPr lang="en-US" dirty="0" err="1"/>
              <a:t>risc</a:t>
            </a:r>
            <a:r>
              <a:rPr lang="en-US" dirty="0"/>
              <a:t>-v-international-community-code-of-conduct/</a:t>
            </a:r>
          </a:p>
        </p:txBody>
      </p:sp>
      <p:pic>
        <p:nvPicPr>
          <p:cNvPr id="4" name="Google Shape;26;p17">
            <a:extLst>
              <a:ext uri="{FF2B5EF4-FFF2-40B4-BE49-F238E27FC236}">
                <a16:creationId xmlns:a16="http://schemas.microsoft.com/office/drawing/2014/main" id="{94AE4462-A6C2-C94F-800C-8F1939E339D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904800" y="0"/>
            <a:ext cx="1157061" cy="9007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53512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7"/>
          <p:cNvSpPr txBox="1">
            <a:spLocks noGrp="1"/>
          </p:cNvSpPr>
          <p:nvPr>
            <p:ph type="title"/>
          </p:nvPr>
        </p:nvSpPr>
        <p:spPr>
          <a:xfrm>
            <a:off x="415600" y="288567"/>
            <a:ext cx="11360800" cy="997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Only RISC-V Members May Attend</a:t>
            </a:r>
            <a:endParaRPr/>
          </a:p>
        </p:txBody>
      </p:sp>
      <p:sp>
        <p:nvSpPr>
          <p:cNvPr id="284" name="Google Shape;284;p47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dirty="0"/>
              <a:t>It is easy to become a member. Check out riscv.org</a:t>
            </a:r>
            <a:endParaRPr dirty="0"/>
          </a:p>
          <a:p>
            <a:r>
              <a:rPr lang="en" dirty="0"/>
              <a:t>If you need work done between non-members or other orgs and RISC-V, we will use a joint working group.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833AA-D14E-446F-B46E-1318F3A8B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36269"/>
          </a:xfrm>
          <a:solidFill>
            <a:schemeClr val="accent1"/>
          </a:solidFill>
        </p:spPr>
        <p:txBody>
          <a:bodyPr/>
          <a:lstStyle/>
          <a:p>
            <a:pPr algn="ctr"/>
            <a:r>
              <a:rPr lang="en-GB" b="1" dirty="0" err="1">
                <a:solidFill>
                  <a:schemeClr val="bg1"/>
                </a:solidFill>
              </a:rPr>
              <a:t>Adminstrative</a:t>
            </a:r>
            <a:r>
              <a:rPr lang="en-GB" b="1" dirty="0">
                <a:solidFill>
                  <a:schemeClr val="bg1"/>
                </a:solidFill>
              </a:rPr>
              <a:t> Pointers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7CA82-E688-4BD3-9E72-B6FC9C9CE8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483" y="890648"/>
            <a:ext cx="11907748" cy="5967352"/>
          </a:xfrm>
        </p:spPr>
        <p:txBody>
          <a:bodyPr>
            <a:normAutofit/>
          </a:bodyPr>
          <a:lstStyle/>
          <a:p>
            <a:r>
              <a:rPr lang="en-GB" sz="2600" dirty="0"/>
              <a:t>Chair </a:t>
            </a:r>
            <a:r>
              <a:rPr lang="en-GB" sz="2600"/>
              <a:t>– Marc </a:t>
            </a:r>
            <a:r>
              <a:rPr lang="en-GB" sz="2600" dirty="0"/>
              <a:t>Karasek (</a:t>
            </a:r>
            <a:r>
              <a:rPr lang="en-GB" sz="2600" dirty="0">
                <a:hlinkClick r:id="rId3"/>
              </a:rPr>
              <a:t>mkarasek@inspiresemi.com</a:t>
            </a:r>
            <a:r>
              <a:rPr lang="en-GB" sz="2600" dirty="0"/>
              <a:t>)	</a:t>
            </a:r>
          </a:p>
          <a:p>
            <a:r>
              <a:rPr lang="en-GB" sz="2600" dirty="0"/>
              <a:t>Co-chair –  </a:t>
            </a:r>
            <a:endParaRPr lang="en-GB" u="sng" dirty="0"/>
          </a:p>
          <a:p>
            <a:r>
              <a:rPr lang="en-US" sz="2600" dirty="0"/>
              <a:t>SIG Email: </a:t>
            </a:r>
            <a:r>
              <a:rPr lang="en-US" sz="2600" dirty="0">
                <a:hlinkClick r:id="rId4"/>
              </a:rPr>
              <a:t>sig-embedded@lists.riscv.org</a:t>
            </a:r>
            <a:r>
              <a:rPr lang="en-US" sz="2600" dirty="0"/>
              <a:t> </a:t>
            </a:r>
          </a:p>
          <a:p>
            <a:r>
              <a:rPr lang="en-US" sz="2600" dirty="0"/>
              <a:t>Groups : </a:t>
            </a:r>
            <a:r>
              <a:rPr lang="en-US" sz="2600" dirty="0">
                <a:hlinkClick r:id="rId5"/>
              </a:rPr>
              <a:t>https://lists.riscv.org/g/sig-embedded</a:t>
            </a:r>
            <a:r>
              <a:rPr lang="en-US" sz="2600" dirty="0"/>
              <a:t>     </a:t>
            </a:r>
          </a:p>
          <a:p>
            <a:r>
              <a:rPr lang="en-US" dirty="0"/>
              <a:t>Notetakers:  please send emails to </a:t>
            </a:r>
            <a:r>
              <a:rPr lang="en-GB" sz="2800" dirty="0">
                <a:hlinkClick r:id="rId3"/>
              </a:rPr>
              <a:t>mkarasek@inspiresemi.com </a:t>
            </a:r>
            <a:endParaRPr lang="en-GB" sz="2800" dirty="0"/>
          </a:p>
          <a:p>
            <a:r>
              <a:rPr lang="en-US" sz="2600" dirty="0"/>
              <a:t>Meetings -</a:t>
            </a:r>
            <a:r>
              <a:rPr lang="en-GB" sz="2600" dirty="0"/>
              <a:t> Monthly at 8am Pacific time on 3</a:t>
            </a:r>
            <a:r>
              <a:rPr lang="en-GB" sz="2600" baseline="30000" dirty="0"/>
              <a:t>rd</a:t>
            </a:r>
            <a:r>
              <a:rPr lang="en-GB" sz="2600" dirty="0"/>
              <a:t> Thursdays. </a:t>
            </a:r>
          </a:p>
          <a:p>
            <a:pPr lvl="1"/>
            <a:r>
              <a:rPr lang="en-US" dirty="0"/>
              <a:t>See </a:t>
            </a:r>
            <a:r>
              <a:rPr lang="en-US" dirty="0">
                <a:hlinkClick r:id="rId6"/>
              </a:rPr>
              <a:t>https://calendar.google.com/calendar/u/0/embed?src=tech.meetings@riscv.org</a:t>
            </a:r>
            <a:r>
              <a:rPr lang="en-US" dirty="0"/>
              <a:t>        for zoom link.</a:t>
            </a:r>
            <a:endParaRPr lang="en-GB" dirty="0"/>
          </a:p>
          <a:p>
            <a:r>
              <a:rPr lang="en-GB" sz="2600" dirty="0"/>
              <a:t>Documents, meeting minutes, etc. </a:t>
            </a:r>
            <a:endParaRPr lang="en-GB" dirty="0"/>
          </a:p>
          <a:p>
            <a:pPr lvl="1"/>
            <a:r>
              <a:rPr lang="en-GB" u="sng" dirty="0">
                <a:solidFill>
                  <a:schemeClr val="accent1"/>
                </a:solidFill>
                <a:hlinkClick r:id="rId7"/>
              </a:rPr>
              <a:t>https://github.com/riscv-admin/riscv-embedded-sig</a:t>
            </a:r>
            <a:r>
              <a:rPr lang="en-GB" u="sng" dirty="0">
                <a:solidFill>
                  <a:schemeClr val="accent1"/>
                </a:solidFill>
              </a:rPr>
              <a:t> 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460166F-B35D-2B45-BDCB-755798B1FDA6}"/>
              </a:ext>
            </a:extLst>
          </p:cNvPr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572053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F9A77-73AE-4994-8A8A-58297B529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660" y="1"/>
            <a:ext cx="10515600" cy="866898"/>
          </a:xfrm>
          <a:solidFill>
            <a:schemeClr val="accent1"/>
          </a:solidFill>
        </p:spPr>
        <p:txBody>
          <a:bodyPr>
            <a:normAutofit/>
          </a:bodyPr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Embedded SIG Charter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6F2E3-61A0-451E-B552-D05036D30F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682" y="1527463"/>
            <a:ext cx="11041578" cy="5170219"/>
          </a:xfrm>
        </p:spPr>
        <p:txBody>
          <a:bodyPr>
            <a:normAutofit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Vision: 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To enable the adoption of RISC-V ISA into embedded ecosystems.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Focus</a:t>
            </a:r>
            <a:br>
              <a:rPr lang="en-US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The Embedded SIG is intended to both develop an umbrella strategy to holistically cover a number of the industries and task groups that share the fact that they use RISC-V in an embedded fashion. The strategy will consist of identifying the industries and groups in RVI and bring them together to coordinate their efforts and to identify and address gaps.</a:t>
            </a:r>
            <a:b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  <a:ea typeface="Arial" panose="020B0604020202020204" pitchFamily="34" charset="0"/>
              </a:rPr>
            </a:b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The group will also, through the technology HC, provide proactive and reactive involvement, review, and sign off for spec and other documents going to TSC-vote for approval.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spcBef>
                <a:spcPts val="0"/>
              </a:spcBef>
            </a:pP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83039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72668-C58F-4FA2-B274-E4B2F1561C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</a:rPr>
              <a:t>Discuss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vision for 2022 and what areas the Embedded SIG wants to address.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areas are currently being addresses.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gaps do we see?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 there any low hanging fruit that can be addressed?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Some areas to consider: </a:t>
            </a:r>
          </a:p>
          <a:p>
            <a:pPr marL="457200" lvl="1">
              <a:spcBef>
                <a:spcPts val="0"/>
              </a:spcBef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Secure Resilient Platforms</a:t>
            </a:r>
          </a:p>
          <a:p>
            <a:pPr marL="457200" lvl="1">
              <a:spcBef>
                <a:spcPts val="0"/>
              </a:spcBef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Secure Software</a:t>
            </a:r>
          </a:p>
          <a:p>
            <a:pPr marL="457200" lvl="1">
              <a:spcBef>
                <a:spcPts val="0"/>
              </a:spcBef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Virtualization</a:t>
            </a:r>
          </a:p>
          <a:p>
            <a:pPr marL="457200" lvl="1">
              <a:spcBef>
                <a:spcPts val="0"/>
              </a:spcBef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Quality Of Service</a:t>
            </a:r>
          </a:p>
          <a:p>
            <a:pPr marL="457200" lvl="1">
              <a:spcBef>
                <a:spcPts val="0"/>
              </a:spcBef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Confidential Computing – TEE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4F8F779-F911-4371-AC1A-8A5CE18F81B6}"/>
              </a:ext>
            </a:extLst>
          </p:cNvPr>
          <p:cNvSpPr txBox="1">
            <a:spLocks/>
          </p:cNvSpPr>
          <p:nvPr/>
        </p:nvSpPr>
        <p:spPr>
          <a:xfrm>
            <a:off x="889660" y="433450"/>
            <a:ext cx="10515600" cy="866898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b="1" dirty="0">
                <a:solidFill>
                  <a:schemeClr val="bg1"/>
                </a:solidFill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02613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651FF27-481A-4B56-AEE1-CB1D0ECC135C}"/>
              </a:ext>
            </a:extLst>
          </p:cNvPr>
          <p:cNvSpPr txBox="1">
            <a:spLocks/>
          </p:cNvSpPr>
          <p:nvPr/>
        </p:nvSpPr>
        <p:spPr>
          <a:xfrm>
            <a:off x="889660" y="2779085"/>
            <a:ext cx="10515600" cy="866898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b="1" dirty="0">
                <a:solidFill>
                  <a:schemeClr val="bg1"/>
                </a:soli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1915055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569</Words>
  <Application>Microsoft Office PowerPoint</Application>
  <PresentationFormat>Widescreen</PresentationFormat>
  <Paragraphs>53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Embedded SIG </vt:lpstr>
      <vt:lpstr>Antitrust Policy Notice</vt:lpstr>
      <vt:lpstr>RISC-V International Code of Conduct</vt:lpstr>
      <vt:lpstr>Only RISC-V Members May Attend</vt:lpstr>
      <vt:lpstr>Adminstrative Pointers</vt:lpstr>
      <vt:lpstr>Embedded SIG Charter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Architectural Test Task Group Call –  Minutes</dc:title>
  <dc:creator>Microsoft Office User</dc:creator>
  <cp:lastModifiedBy>Marc Karasek</cp:lastModifiedBy>
  <cp:revision>9</cp:revision>
  <dcterms:created xsi:type="dcterms:W3CDTF">2021-08-12T14:54:53Z</dcterms:created>
  <dcterms:modified xsi:type="dcterms:W3CDTF">2022-01-19T21:13:20Z</dcterms:modified>
</cp:coreProperties>
</file>