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352" r:id="rId3"/>
    <p:sldId id="353" r:id="rId4"/>
    <p:sldId id="359" r:id="rId5"/>
    <p:sldId id="259" r:id="rId6"/>
    <p:sldId id="356" r:id="rId7"/>
    <p:sldId id="357" r:id="rId8"/>
    <p:sldId id="3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96" d="100"/>
          <a:sy n="96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0156-4945-B44E-8D86-EEA785AD386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D5F83-CBDB-3845-A67F-2309D307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32F46-F64A-FA4B-BE66-765633A3E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4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e8baf48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e8baf48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32F46-F64A-FA4B-BE66-765633A3EF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55B0-0F31-9D45-9B47-B2874DC1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A333F-182A-8B43-9C3A-1DA6818CD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EA30-18C9-1D44-9C5D-953E03E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5198-0451-C949-8EB7-768F6831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09B7-5F03-6D43-B6FB-5F445442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DCC1-F0C7-FC47-8BA5-9335BA08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28D36-BB71-D443-B5C5-92C50071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FE4C-D3BF-B240-8DF1-02790276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9BD7-1BDC-6C41-817C-78EE47BB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30BC-CF59-EB47-9206-2C43EF14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C9B0C-3075-9646-A539-C1F8747D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E0C0F-DF1E-F042-BBC5-D1966677B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1A6B-2628-7247-9601-C5952A1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C76E-C691-9C49-B244-6237D9D7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43608-39FB-AD47-BECD-401CA426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1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2" name="Google Shape;42;p7"/>
          <p:cNvSpPr/>
          <p:nvPr/>
        </p:nvSpPr>
        <p:spPr>
          <a:xfrm>
            <a:off x="0" y="0"/>
            <a:ext cx="12192000" cy="137200"/>
          </a:xfrm>
          <a:prstGeom prst="rect">
            <a:avLst/>
          </a:prstGeom>
          <a:gradFill>
            <a:gsLst>
              <a:gs pos="0">
                <a:srgbClr val="0A3799"/>
              </a:gs>
              <a:gs pos="100000">
                <a:srgbClr val="0A6B7C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1601" y="6325095"/>
            <a:ext cx="1947535" cy="3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27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74DD-33B4-6048-A4DB-C55EA110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D784-ABCC-984C-AFE8-3721E126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7AB9-7A4F-2A4B-B86B-DCF4F924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3151-F1D3-BE47-A920-87068CCE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C54E-55A6-CD4B-93EA-79D12DFD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CFF1-3AFC-5F4D-BAD9-D5311D7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F6DC-1500-7047-90F4-CB23A7E1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BEC5-6620-2645-897C-0BDC17E3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EED1-A0E9-C44A-944B-68BDE337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41E6-43EC-1C4C-9F32-26A40E3B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0FE9-5FB0-4A4C-BB6F-DFF54D31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F055-0B76-5D4B-BED9-BFA148FD9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4C1E7-0B7A-3348-93BB-B8A5435C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0C15-8F25-BA4D-AFDC-B0953594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69551-9F6D-534C-A6A0-BB721688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CBD51-79ED-4041-BB2C-D02EC59A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F198-43FD-7E4F-900E-B6164AF7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74DF0-97EC-674F-9FFA-7526F81C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EE51F-6BE7-0F49-B549-F00E5B008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9BB02-5986-E04E-BA4A-2E720F561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0A50D-C4A0-D449-A861-5AFDE70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13339-6F9C-E240-8160-CF09C3D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6B95D-9A4C-054A-B5D2-7BFAE7ED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DB824-7125-A74B-809F-C88E2579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46E4-13B9-3E4E-B775-81CFF1E7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81703-4D00-9840-A734-CD2666FB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99351-DC38-6047-8633-131D1C87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5354E-5CAE-A043-9335-FA47AD6C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43D9C-3E0C-4B41-9145-65FD55F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7E30E-DB5F-8842-9E8E-A94B1FDD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4413E-3C9F-3A43-AF9C-C1E1E179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F901-D5D3-9D42-B524-96EBC52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2803-6098-E24C-8D7B-D4F122E0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9569-3170-1C47-ABA1-81DAFD3DF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F364F-EA25-2040-B005-355DD10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661C0-D410-364D-A2CF-AD819888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4B8D4-87F4-724C-80A8-C91E36A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05B0-25D2-2641-959E-73B1B8FD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1F17D-DE0B-284D-98FE-9C75283DC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1149C-9258-F643-899F-A6CEAA3B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F68A3-9CFA-084C-987D-5BAAFE1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29DE-B7D0-C143-8F4A-0A8DC078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978F-E4A0-C543-A4C8-246008CA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BEB5E-9A34-234B-934D-EB726646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58C61-9C0A-5D4B-A0AE-739CF203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EFFD-7A55-DB4C-8EBE-6AE7DC13B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4A36-6E14-6D48-8BFE-1F9D4E7CF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9E68-DF9B-0A4F-B7FD-3FEEFA0DF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karasek@inspiresemi.com" TargetMode="External"/><Relationship Id="rId7" Type="http://schemas.openxmlformats.org/officeDocument/2006/relationships/hyperlink" Target="https://github.com/riscv-admin/riscv-embedded-si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lendar.google.com/calendar/u/0/embed?src=tech.meetings@riscv.org" TargetMode="External"/><Relationship Id="rId5" Type="http://schemas.openxmlformats.org/officeDocument/2006/relationships/hyperlink" Target="https://lists.riscv.org/g/sig-embedded" TargetMode="External"/><Relationship Id="rId4" Type="http://schemas.openxmlformats.org/officeDocument/2006/relationships/hyperlink" Target="mailto:sig-embedded@lists.riscv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451E-73F8-46DE-9A04-E493ED4D9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2026"/>
            <a:ext cx="9144000" cy="1164328"/>
          </a:xfrm>
        </p:spPr>
        <p:txBody>
          <a:bodyPr>
            <a:normAutofit/>
          </a:bodyPr>
          <a:lstStyle/>
          <a:p>
            <a:r>
              <a:rPr lang="en-GB" dirty="0"/>
              <a:t>Embedded SIG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E35AF-ACBC-4DC0-9520-859DFD904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5020"/>
            <a:ext cx="9144000" cy="90306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3</a:t>
            </a:r>
            <a:r>
              <a:rPr lang="en-US" baseline="30000" dirty="0">
                <a:sym typeface="Wingdings" pitchFamily="2" charset="2"/>
              </a:rPr>
              <a:t>rd</a:t>
            </a:r>
            <a:r>
              <a:rPr lang="en-US" dirty="0">
                <a:sym typeface="Wingdings" pitchFamily="2" charset="2"/>
              </a:rPr>
              <a:t> Thursday of Each Month </a:t>
            </a:r>
            <a:r>
              <a:rPr lang="en-US">
                <a:sym typeface="Wingdings" pitchFamily="2" charset="2"/>
              </a:rPr>
              <a:t>8am Pacific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62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D84D-45DF-0B45-8732-8AF5B3E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1384"/>
          </a:xfrm>
        </p:spPr>
        <p:txBody>
          <a:bodyPr/>
          <a:lstStyle/>
          <a:p>
            <a:pPr algn="ctr"/>
            <a:r>
              <a:rPr lang="en-US" b="1" dirty="0"/>
              <a:t>Antitrust Policy 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E802-C482-E24E-9019-F88032FE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957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RISC-V </a:t>
            </a:r>
            <a:r>
              <a:rPr lang="en-US"/>
              <a:t>International meetings </a:t>
            </a:r>
            <a:r>
              <a:rPr lang="en-US" dirty="0"/>
              <a:t>involve participation by industry competitors, and it is the intention of RISC-V International to conduct all its activities in accordance with applicable antitrust and competition laws. It is therefore extremely important that attendees adhere </a:t>
            </a:r>
            <a:r>
              <a:rPr lang="en-US"/>
              <a:t>to meeting </a:t>
            </a:r>
            <a:r>
              <a:rPr lang="en-US" dirty="0"/>
              <a:t>agendas, and be aware of, and not participate in, any activities that are prohibited under applicable US state, federal or foreign antitrust and competition laws.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Examples of types of actions that are prohibited at RISC-V </a:t>
            </a:r>
            <a:r>
              <a:rPr lang="en-US"/>
              <a:t>International meetings </a:t>
            </a:r>
            <a:r>
              <a:rPr lang="en-US" dirty="0"/>
              <a:t>and in connection with RISC-V International activities are described in the RISC-V International Regulations Article 7 available here: https://</a:t>
            </a:r>
            <a:r>
              <a:rPr lang="en-US" dirty="0" err="1"/>
              <a:t>riscv.org</a:t>
            </a:r>
            <a:r>
              <a:rPr lang="en-US" dirty="0"/>
              <a:t>/regulations/</a:t>
            </a:r>
            <a:endParaRPr lang="en-US" sz="1000" dirty="0"/>
          </a:p>
          <a:p>
            <a:pPr marL="0" indent="0" algn="just">
              <a:buNone/>
            </a:pPr>
            <a:endParaRPr lang="en-US" sz="1000" dirty="0"/>
          </a:p>
          <a:p>
            <a:pPr marL="0" indent="0" algn="just">
              <a:buNone/>
            </a:pPr>
            <a:r>
              <a:rPr lang="en-US" dirty="0"/>
              <a:t>If you have questions about these matters, please contact your company counsel.</a:t>
            </a:r>
          </a:p>
        </p:txBody>
      </p:sp>
      <p:pic>
        <p:nvPicPr>
          <p:cNvPr id="4" name="Google Shape;26;p17">
            <a:extLst>
              <a:ext uri="{FF2B5EF4-FFF2-40B4-BE49-F238E27FC236}">
                <a16:creationId xmlns:a16="http://schemas.microsoft.com/office/drawing/2014/main" id="{32872F9F-116C-BD41-828B-C195346F38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04800" y="0"/>
            <a:ext cx="1157061" cy="90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65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4E3-B8B4-154D-ACF5-EFA0206E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1933"/>
          </a:xfrm>
        </p:spPr>
        <p:txBody>
          <a:bodyPr/>
          <a:lstStyle/>
          <a:p>
            <a:pPr algn="ctr"/>
            <a:r>
              <a:rPr lang="en-US" b="1" dirty="0"/>
              <a:t>RISC-V International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FF87-BC4C-F249-9533-6C73C45C4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882"/>
            <a:ext cx="10515600" cy="54555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RISC-V is a free and open </a:t>
            </a:r>
            <a:r>
              <a:rPr lang="en-US"/>
              <a:t>ISA enabling </a:t>
            </a:r>
            <a:r>
              <a:rPr lang="en-US" dirty="0"/>
              <a:t>a new era of processor innovation through open standard collaboration. Born in academia and research, RISC-V ISA delivers a new level of free, extensible software and hardware freedom on architecture</a:t>
            </a:r>
            <a:r>
              <a:rPr lang="en-US"/>
              <a:t>, paving </a:t>
            </a:r>
            <a:r>
              <a:rPr lang="en-US" dirty="0"/>
              <a:t>the way for the next 50 years </a:t>
            </a:r>
            <a:r>
              <a:rPr lang="en-US"/>
              <a:t>of computing </a:t>
            </a:r>
            <a:r>
              <a:rPr lang="en-US" dirty="0"/>
              <a:t>design and innovation.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We are a transparent, collaborative community where all are welcomed, and all members are encouraged to participate.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We as members, contributors, and leaders pledge to make participation in our community a harassment-free experience for everyone.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https://</a:t>
            </a:r>
            <a:r>
              <a:rPr lang="en-US" dirty="0" err="1"/>
              <a:t>riscv.org</a:t>
            </a:r>
            <a:r>
              <a:rPr lang="en-US" dirty="0"/>
              <a:t>/</a:t>
            </a:r>
            <a:r>
              <a:rPr lang="en-US" dirty="0" err="1"/>
              <a:t>risc</a:t>
            </a:r>
            <a:r>
              <a:rPr lang="en-US" dirty="0"/>
              <a:t>-v-international-community-code-of-conduct/</a:t>
            </a:r>
          </a:p>
        </p:txBody>
      </p:sp>
      <p:pic>
        <p:nvPicPr>
          <p:cNvPr id="4" name="Google Shape;26;p17">
            <a:extLst>
              <a:ext uri="{FF2B5EF4-FFF2-40B4-BE49-F238E27FC236}">
                <a16:creationId xmlns:a16="http://schemas.microsoft.com/office/drawing/2014/main" id="{94AE4462-A6C2-C94F-800C-8F1939E339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04800" y="0"/>
            <a:ext cx="1157061" cy="90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5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99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Only RISC-V Members May Attend</a:t>
            </a:r>
            <a:endParaRPr/>
          </a:p>
        </p:txBody>
      </p:sp>
      <p:sp>
        <p:nvSpPr>
          <p:cNvPr id="284" name="Google Shape;284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It is easy to become a member. Check out riscv.org</a:t>
            </a:r>
            <a:endParaRPr dirty="0"/>
          </a:p>
          <a:p>
            <a:r>
              <a:rPr lang="en" dirty="0"/>
              <a:t>If you need work done between non-members or other orgs and RISC-V, we will use a joint working group.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33AA-D14E-446F-B46E-1318F3A8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6269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GB" b="1" dirty="0" err="1">
                <a:solidFill>
                  <a:schemeClr val="bg1"/>
                </a:solidFill>
              </a:rPr>
              <a:t>Adminstrative</a:t>
            </a:r>
            <a:r>
              <a:rPr lang="en-GB" b="1" dirty="0">
                <a:solidFill>
                  <a:schemeClr val="bg1"/>
                </a:solidFill>
              </a:rPr>
              <a:t>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CA82-E688-4BD3-9E72-B6FC9C9C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3" y="890648"/>
            <a:ext cx="11907748" cy="5967352"/>
          </a:xfrm>
        </p:spPr>
        <p:txBody>
          <a:bodyPr>
            <a:normAutofit/>
          </a:bodyPr>
          <a:lstStyle/>
          <a:p>
            <a:r>
              <a:rPr lang="en-GB" sz="2600" dirty="0"/>
              <a:t>Chair </a:t>
            </a:r>
            <a:r>
              <a:rPr lang="en-GB" sz="2600"/>
              <a:t>– Marc </a:t>
            </a:r>
            <a:r>
              <a:rPr lang="en-GB" sz="2600" dirty="0"/>
              <a:t>Karasek (</a:t>
            </a:r>
            <a:r>
              <a:rPr lang="en-GB" sz="2600" dirty="0">
                <a:hlinkClick r:id="rId3"/>
              </a:rPr>
              <a:t>mkarasek@inspiresemi.com</a:t>
            </a:r>
            <a:r>
              <a:rPr lang="en-GB" sz="2600" dirty="0"/>
              <a:t>)	</a:t>
            </a:r>
          </a:p>
          <a:p>
            <a:r>
              <a:rPr lang="en-GB" sz="2600" dirty="0"/>
              <a:t>Co-chair –  </a:t>
            </a:r>
            <a:endParaRPr lang="en-GB" u="sng" dirty="0"/>
          </a:p>
          <a:p>
            <a:r>
              <a:rPr lang="en-US" sz="2600" dirty="0"/>
              <a:t>SIG Email: </a:t>
            </a:r>
            <a:r>
              <a:rPr lang="en-US" sz="2600" dirty="0">
                <a:hlinkClick r:id="rId4"/>
              </a:rPr>
              <a:t>sig-embedded@lists.riscv.org</a:t>
            </a:r>
            <a:r>
              <a:rPr lang="en-US" sz="2600" dirty="0"/>
              <a:t> </a:t>
            </a:r>
          </a:p>
          <a:p>
            <a:r>
              <a:rPr lang="en-US" sz="2600" dirty="0"/>
              <a:t>Groups : </a:t>
            </a:r>
            <a:r>
              <a:rPr lang="en-US" sz="2600" dirty="0">
                <a:hlinkClick r:id="rId5"/>
              </a:rPr>
              <a:t>https://lists.riscv.org/g/sig-embedded</a:t>
            </a:r>
            <a:r>
              <a:rPr lang="en-US" sz="2600" dirty="0"/>
              <a:t>     </a:t>
            </a:r>
          </a:p>
          <a:p>
            <a:r>
              <a:rPr lang="en-US" dirty="0"/>
              <a:t>Notetakers:  please send emails to </a:t>
            </a:r>
            <a:r>
              <a:rPr lang="en-GB" sz="2800" dirty="0">
                <a:hlinkClick r:id="rId3"/>
              </a:rPr>
              <a:t>mkarasek@inspiresemi.com </a:t>
            </a:r>
            <a:endParaRPr lang="en-GB" sz="2800" dirty="0"/>
          </a:p>
          <a:p>
            <a:r>
              <a:rPr lang="en-US" sz="2600" dirty="0"/>
              <a:t>Meetings -</a:t>
            </a:r>
            <a:r>
              <a:rPr lang="en-GB" sz="2600" dirty="0"/>
              <a:t> Monthly at 8am Pacific time on 3</a:t>
            </a:r>
            <a:r>
              <a:rPr lang="en-GB" sz="2600" baseline="30000" dirty="0"/>
              <a:t>rd</a:t>
            </a:r>
            <a:r>
              <a:rPr lang="en-GB" sz="2600" dirty="0"/>
              <a:t> Thursdays. 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6"/>
              </a:rPr>
              <a:t>https://calendar.google.com/calendar/u/0/embed?src=tech.meetings@riscv.org</a:t>
            </a:r>
            <a:r>
              <a:rPr lang="en-US" dirty="0"/>
              <a:t>        for zoom link.</a:t>
            </a:r>
            <a:endParaRPr lang="en-GB" dirty="0"/>
          </a:p>
          <a:p>
            <a:r>
              <a:rPr lang="en-GB" sz="2600" dirty="0"/>
              <a:t>Documents, meeting minutes, etc. </a:t>
            </a:r>
            <a:endParaRPr lang="en-GB" dirty="0"/>
          </a:p>
          <a:p>
            <a:pPr lvl="1"/>
            <a:r>
              <a:rPr lang="en-GB" u="sng" dirty="0">
                <a:solidFill>
                  <a:schemeClr val="accent1"/>
                </a:solidFill>
                <a:hlinkClick r:id="rId7"/>
              </a:rPr>
              <a:t>https://github.com/riscv-admin/riscv-embedded-sig</a:t>
            </a:r>
            <a:r>
              <a:rPr lang="en-GB" u="sng" dirty="0">
                <a:solidFill>
                  <a:schemeClr val="accent1"/>
                </a:solidFill>
              </a:rPr>
              <a:t>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60166F-B35D-2B45-BDCB-755798B1FDA6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7205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9A77-73AE-4994-8A8A-58297B52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60" y="1"/>
            <a:ext cx="10515600" cy="86689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Embedded SIG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F2E3-61A0-451E-B552-D05036D3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527463"/>
            <a:ext cx="11041578" cy="5170219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Vision: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enable the adoption of RISC-V ISA into embedded ecosystems.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Focus</a:t>
            </a:r>
            <a:b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Embedded SIG is intended to both develop an umbrella strategy to holistically cover a number of the industries and task groups that share the fact that they use RISC-V in an embedded fashion. The strategy will consist of identifying the industries and groups in RVI and bring them together to coordinate their efforts and to identify and address gaps.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group will also, through the technology HC, provide proactive and reactive involvement, review, and sign off for spec and other documents going to TSC-vote for approval.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303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2668-C58F-4FA2-B274-E4B2F156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Embedded gaps in current RISC-V Architecture</a:t>
            </a:r>
          </a:p>
          <a:p>
            <a:pPr lvl="1"/>
            <a:r>
              <a:rPr lang="en-US" dirty="0"/>
              <a:t>Secure boot</a:t>
            </a:r>
          </a:p>
          <a:p>
            <a:pPr lvl="2"/>
            <a:r>
              <a:rPr lang="en-US" dirty="0"/>
              <a:t>How is root of trust handled -  key0 support?</a:t>
            </a:r>
          </a:p>
          <a:p>
            <a:pPr lvl="2"/>
            <a:r>
              <a:rPr lang="en-US" dirty="0"/>
              <a:t>Current mechanism of SBI being used as a called back from Linux is a huge blocker (IMO) for this.  Any callback to a previous binary w/o someway to validate that binary has not been compromised is a hard sell for those who require secure boot.  </a:t>
            </a:r>
          </a:p>
          <a:p>
            <a:pPr lvl="1"/>
            <a:r>
              <a:rPr lang="en-US" dirty="0"/>
              <a:t>TEE – Trusted Execution Environment (ARM calls this Trust Zone) </a:t>
            </a:r>
            <a:br>
              <a:rPr lang="en-US" dirty="0"/>
            </a:br>
            <a:r>
              <a:rPr lang="en-US" dirty="0"/>
              <a:t>Place to hide your secret sauce/keys/etc.. </a:t>
            </a:r>
          </a:p>
          <a:p>
            <a:pPr lvl="1"/>
            <a:r>
              <a:rPr lang="en-US" dirty="0"/>
              <a:t>Industry Requirements – Automotive/Military/etc.</a:t>
            </a:r>
          </a:p>
          <a:p>
            <a:pPr lvl="1"/>
            <a:r>
              <a:rPr lang="en-US" dirty="0"/>
              <a:t>Low power requirements</a:t>
            </a:r>
          </a:p>
          <a:p>
            <a:r>
              <a:rPr lang="en-US" dirty="0"/>
              <a:t>Current State of Embedded Design in RISC-V?</a:t>
            </a:r>
          </a:p>
          <a:p>
            <a:r>
              <a:rPr lang="en-US" dirty="0"/>
              <a:t>Industry Trade Shows</a:t>
            </a:r>
          </a:p>
          <a:p>
            <a:pPr lvl="1"/>
            <a:r>
              <a:rPr lang="en-US" dirty="0"/>
              <a:t>How best to present RISC-V?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8F779-F911-4371-AC1A-8A5CE18F81B6}"/>
              </a:ext>
            </a:extLst>
          </p:cNvPr>
          <p:cNvSpPr txBox="1">
            <a:spLocks/>
          </p:cNvSpPr>
          <p:nvPr/>
        </p:nvSpPr>
        <p:spPr>
          <a:xfrm>
            <a:off x="889660" y="433450"/>
            <a:ext cx="10515600" cy="86689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261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51FF27-481A-4B56-AEE1-CB1D0ECC135C}"/>
              </a:ext>
            </a:extLst>
          </p:cNvPr>
          <p:cNvSpPr txBox="1">
            <a:spLocks/>
          </p:cNvSpPr>
          <p:nvPr/>
        </p:nvSpPr>
        <p:spPr>
          <a:xfrm>
            <a:off x="889660" y="2779085"/>
            <a:ext cx="10515600" cy="86689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9150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634</Words>
  <Application>Microsoft Office PowerPoint</Application>
  <PresentationFormat>Widescreen</PresentationFormat>
  <Paragraphs>50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Embedded SIG </vt:lpstr>
      <vt:lpstr>Antitrust Policy Notice</vt:lpstr>
      <vt:lpstr>RISC-V International Code of Conduct</vt:lpstr>
      <vt:lpstr>Only RISC-V Members May Attend</vt:lpstr>
      <vt:lpstr>Adminstrative Pointers</vt:lpstr>
      <vt:lpstr>Embedded SIG Charter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Test Task Group Call –  Minutes</dc:title>
  <dc:creator>Microsoft Office User</dc:creator>
  <cp:lastModifiedBy>Marc Karasek</cp:lastModifiedBy>
  <cp:revision>9</cp:revision>
  <dcterms:created xsi:type="dcterms:W3CDTF">2021-08-12T14:54:53Z</dcterms:created>
  <dcterms:modified xsi:type="dcterms:W3CDTF">2021-09-16T16:44:23Z</dcterms:modified>
</cp:coreProperties>
</file>