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D706FBD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D7017E-93CD-60CE-B9EB-E720BAF8D51B}" name="Federici, Fabio                           Export License Required - US Collins" initials="FF" userId="S::E11047284@adxuser.com::27da4f81-95b5-4890-83b6-e942c9d399c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450"/>
    <a:srgbClr val="F4928A"/>
    <a:srgbClr val="5D5E5E"/>
    <a:srgbClr val="497285"/>
    <a:srgbClr val="F78536"/>
    <a:srgbClr val="545454"/>
    <a:srgbClr val="DFEBED"/>
    <a:srgbClr val="70747D"/>
    <a:srgbClr val="E5E8ED"/>
    <a:srgbClr val="5C59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6491" autoAdjust="0"/>
  </p:normalViewPr>
  <p:slideViewPr>
    <p:cSldViewPr snapToGrid="0">
      <p:cViewPr>
        <p:scale>
          <a:sx n="25" d="100"/>
          <a:sy n="25" d="100"/>
        </p:scale>
        <p:origin x="1795" y="1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1_D706FBD5.xml><?xml version="1.0" encoding="utf-8"?>
<p188:cmLst xmlns:a="http://schemas.openxmlformats.org/drawingml/2006/main" xmlns:r="http://schemas.openxmlformats.org/officeDocument/2006/relationships" xmlns:p188="http://schemas.microsoft.com/office/powerpoint/2018/8/main">
  <p188:cm id="{22480BC4-8CDE-4C7C-B6C5-EF082EA1C571}" authorId="{E3D7017E-93CD-60CE-B9EB-E720BAF8D51B}" status="resolved" created="2024-06-05T07:26:43.899" complete="100000">
    <ac:txMkLst xmlns:ac="http://schemas.microsoft.com/office/drawing/2013/main/command">
      <pc:docMk xmlns:pc="http://schemas.microsoft.com/office/powerpoint/2013/main/command"/>
      <pc:sldMk xmlns:pc="http://schemas.microsoft.com/office/powerpoint/2013/main/command" cId="3607559125" sldId="257"/>
      <ac:spMk id="24" creationId="{447BFDB1-1D29-9FD9-8EDB-C87AE68464BA}"/>
      <ac:txMk cp="26">
        <ac:context len="27" hash="3086607951"/>
      </ac:txMk>
    </ac:txMkLst>
    <p188:pos x="1729824" y="1187960"/>
    <p188:txBody>
      <a:bodyPr/>
      <a:lstStyle/>
      <a:p>
        <a:r>
          <a:rPr lang="en-US"/>
          <a:t>"May need to execute …" perche' non e' sempre vero (anzi, tradizionalmente e' il contrario).
Alternativamente la metterei cosi' "Mixed criticality systems need to execute multiple software applications on the same embedded processor
- High-end devices leverage virtualization
- Low-end devices …"
Forse mi sembra piu' chiaro cosi' e generalizza anche (senza restringere alla safety)</a:t>
        </a:r>
      </a:p>
    </p188:txBody>
  </p188:cm>
  <p188:cm id="{F5EF95B0-0E5D-4A99-8B33-57A4C5D3BC0A}" authorId="{E3D7017E-93CD-60CE-B9EB-E720BAF8D51B}" status="resolved" created="2024-06-05T07:28:17.637" complete="100000">
    <ac:txMkLst xmlns:ac="http://schemas.microsoft.com/office/drawing/2013/main/command">
      <pc:docMk xmlns:pc="http://schemas.microsoft.com/office/powerpoint/2013/main/command"/>
      <pc:sldMk xmlns:pc="http://schemas.microsoft.com/office/powerpoint/2013/main/command" cId="3607559125" sldId="257"/>
      <ac:spMk id="24" creationId="{447BFDB1-1D29-9FD9-8EDB-C87AE68464BA}"/>
      <ac:txMk cp="26">
        <ac:context len="27" hash="3086607951"/>
      </ac:txMk>
    </ac:txMkLst>
    <p188:pos x="1729824" y="1187960"/>
    <p188:txBody>
      <a:bodyPr/>
      <a:lstStyle/>
      <a:p>
        <a:r>
          <a:rPr lang="en-US"/>
          <a:t>Qui e' 3 o n</a:t>
        </a:r>
      </a:p>
    </p188:txBody>
  </p188:cm>
  <p188:cm id="{C17558AE-76FA-4636-8B2E-AA3D419C9A10}" authorId="{E3D7017E-93CD-60CE-B9EB-E720BAF8D51B}" status="resolved" created="2024-06-05T07:28:35.065" complete="100000">
    <ac:txMkLst xmlns:ac="http://schemas.microsoft.com/office/drawing/2013/main/command">
      <pc:docMk xmlns:pc="http://schemas.microsoft.com/office/powerpoint/2013/main/command"/>
      <pc:sldMk xmlns:pc="http://schemas.microsoft.com/office/powerpoint/2013/main/command" cId="3607559125" sldId="257"/>
      <ac:spMk id="22" creationId="{C7B09A3F-1F4C-8A0F-EACD-E3C674A1E6A2}"/>
      <ac:txMk cp="24">
        <ac:context len="27" hash="3086607885"/>
      </ac:txMk>
    </ac:txMkLst>
    <p188:pos x="2686299" y="754823"/>
    <p188:txBody>
      <a:bodyPr/>
      <a:lstStyle/>
      <a:p>
        <a:r>
          <a:rPr lang="en-US"/>
          <a:t>Unprivileged application</a:t>
        </a:r>
      </a:p>
    </p188:txBody>
  </p188:cm>
  <p188:cm id="{DEC80E6A-1934-4409-8BCA-EBD1B9B6DE11}" authorId="{E3D7017E-93CD-60CE-B9EB-E720BAF8D51B}" status="resolved" created="2024-06-05T07:29:26.198" complete="100000">
    <ac:txMkLst xmlns:ac="http://schemas.microsoft.com/office/drawing/2013/main/command">
      <pc:docMk xmlns:pc="http://schemas.microsoft.com/office/powerpoint/2013/main/command"/>
      <pc:sldMk xmlns:pc="http://schemas.microsoft.com/office/powerpoint/2013/main/command" cId="3607559125" sldId="257"/>
      <ac:spMk id="42" creationId="{8A2BFEC0-50B7-379E-B4FC-0F9904DE314D}"/>
      <ac:txMk cp="26">
        <ac:context len="27" hash="3086607951"/>
      </ac:txMk>
    </ac:txMkLst>
    <p188:pos x="1712754" y="1187901"/>
    <p188:txBody>
      <a:bodyPr/>
      <a:lstStyle/>
      <a:p>
        <a:r>
          <a:rPr lang="en-US"/>
          <a:t>Come sopra</a:t>
        </a:r>
      </a:p>
    </p188:txBody>
  </p188:cm>
  <p188:cm id="{5598A71D-C6D8-48E0-97D9-874BFEB8DA84}" authorId="{E3D7017E-93CD-60CE-B9EB-E720BAF8D51B}" status="resolved" created="2024-06-05T07:31:27.898" complete="100000">
    <ac:txMkLst xmlns:ac="http://schemas.microsoft.com/office/drawing/2013/main/command">
      <pc:docMk xmlns:pc="http://schemas.microsoft.com/office/powerpoint/2013/main/command"/>
      <pc:sldMk xmlns:pc="http://schemas.microsoft.com/office/powerpoint/2013/main/command" cId="3607559125" sldId="257"/>
      <ac:spMk id="57" creationId="{371B10F0-50BF-2AB8-D4F5-2636694388B8}"/>
      <ac:txMk cp="0" len="1">
        <ac:context len="37" hash="1294139599"/>
      </ac:txMk>
    </ac:txMkLst>
    <p188:pos x="3956616" y="609224"/>
    <p188:txBody>
      <a:bodyPr/>
      <a:lstStyle/>
      <a:p>
        <a:r>
          <a:rPr lang="en-US"/>
          <a:t>Qui non metterei Threat Model, ma qualcosa tipo "Reference scenario &amp; emerging gaps"</a:t>
        </a:r>
      </a:p>
    </p188:txBody>
  </p188:cm>
  <p188:cm id="{F64A866C-428E-40AF-A380-40AA4A00AEC2}" authorId="{E3D7017E-93CD-60CE-B9EB-E720BAF8D51B}" status="resolved" created="2024-06-05T07:31:57.822" complete="100000">
    <ac:txMkLst xmlns:ac="http://schemas.microsoft.com/office/drawing/2013/main/command">
      <pc:docMk xmlns:pc="http://schemas.microsoft.com/office/powerpoint/2013/main/command"/>
      <pc:sldMk xmlns:pc="http://schemas.microsoft.com/office/powerpoint/2013/main/command" cId="3607559125" sldId="257"/>
      <ac:spMk id="1025" creationId="{DDF216C6-D82D-57D4-8902-D444465D0D63}"/>
      <ac:txMk cp="9" len="8">
        <ac:context len="18" hash="2600071079"/>
      </ac:txMk>
    </ac:txMkLst>
    <p188:pos x="3432749" y="611577"/>
    <p188:txBody>
      <a:bodyPr/>
      <a:lstStyle/>
      <a:p>
        <a:r>
          <a:rPr lang="en-US"/>
          <a:t>Proposed approach? Visto che di lato abbiamo standard approach</a:t>
        </a:r>
      </a:p>
    </p188:txBody>
  </p188:cm>
  <p188:cm id="{A58E9266-A1A2-452D-86A1-278C69D18A67}" authorId="{E3D7017E-93CD-60CE-B9EB-E720BAF8D51B}" status="resolved" created="2024-06-05T07:33:26.291" complete="100000">
    <ac:txMkLst xmlns:ac="http://schemas.microsoft.com/office/drawing/2013/main/command">
      <pc:docMk xmlns:pc="http://schemas.microsoft.com/office/powerpoint/2013/main/command"/>
      <pc:sldMk xmlns:pc="http://schemas.microsoft.com/office/powerpoint/2013/main/command" cId="3607559125" sldId="257"/>
      <ac:spMk id="1714" creationId="{75573CC1-0D10-1A0E-BF62-65DCC7870B44}"/>
      <ac:txMk cp="240" len="23">
        <ac:context len="328" hash="1395879424"/>
      </ac:txMk>
    </ac:txMkLst>
    <p188:pos x="4103373" y="2127538"/>
    <p188:txBody>
      <a:bodyPr/>
      <a:lstStyle/>
      <a:p>
        <a:r>
          <a:rPr lang="en-US"/>
          <a:t>Collins Aerospace Applied Research And Technology (Rome, Italy)</a:t>
        </a:r>
      </a:p>
    </p188:txBody>
  </p188:cm>
  <p188:cm id="{D547F2F4-066D-44DA-873F-0ABC2808359B}" authorId="{E3D7017E-93CD-60CE-B9EB-E720BAF8D51B}" created="2024-06-05T07:35:25.834">
    <ac:txMkLst xmlns:ac="http://schemas.microsoft.com/office/drawing/2013/main/command">
      <pc:docMk xmlns:pc="http://schemas.microsoft.com/office/powerpoint/2013/main/command"/>
      <pc:sldMk xmlns:pc="http://schemas.microsoft.com/office/powerpoint/2013/main/command" cId="3607559125" sldId="257"/>
      <ac:spMk id="15" creationId="{32167864-844E-1D48-12A4-56B716401EFD}"/>
      <ac:txMk cp="168" len="40">
        <ac:context len="542" hash="3920588339"/>
      </ac:txMk>
    </ac:txMkLst>
    <p188:pos x="7542208" y="3044154"/>
    <p188:txBody>
      <a:bodyPr/>
      <a:lstStyle/>
      <a:p>
        <a:r>
          <a:rPr lang="en-US"/>
          <a:t>Memory protection and privilege levels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27129-11D7-478E-A411-3588B4C269B4}" type="datetimeFigureOut">
              <a:rPr lang="en-GB" smtClean="0"/>
              <a:t>12/06/2024</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89E5E-0DAD-41D0-9CE8-76C8DF187B77}" type="slidenum">
              <a:rPr lang="en-GB" smtClean="0"/>
              <a:t>‹N›</a:t>
            </a:fld>
            <a:endParaRPr lang="en-GB"/>
          </a:p>
        </p:txBody>
      </p:sp>
    </p:spTree>
    <p:extLst>
      <p:ext uri="{BB962C8B-B14F-4D97-AF65-F5344CB8AC3E}">
        <p14:creationId xmlns:p14="http://schemas.microsoft.com/office/powerpoint/2010/main" val="364534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6C89E5E-0DAD-41D0-9CE8-76C8DF187B77}" type="slidenum">
              <a:rPr lang="en-GB" smtClean="0"/>
              <a:t>1</a:t>
            </a:fld>
            <a:endParaRPr lang="en-GB"/>
          </a:p>
        </p:txBody>
      </p:sp>
    </p:spTree>
    <p:extLst>
      <p:ext uri="{BB962C8B-B14F-4D97-AF65-F5344CB8AC3E}">
        <p14:creationId xmlns:p14="http://schemas.microsoft.com/office/powerpoint/2010/main" val="313124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176179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411019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230982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2820062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383988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263352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60180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346479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256355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406039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dirty="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9CD1B1D7-B4B6-4C29-A938-B78816B8CF3D}" type="datetimeFigureOut">
              <a:rPr lang="it-IT" smtClean="0"/>
              <a:t>12/06/2024</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E8A3C1FB-B83E-4640-A1CB-CB9054E74E77}" type="slidenum">
              <a:rPr lang="it-IT" smtClean="0"/>
              <a:t>‹N›</a:t>
            </a:fld>
            <a:endParaRPr lang="it-IT" dirty="0"/>
          </a:p>
        </p:txBody>
      </p:sp>
    </p:spTree>
    <p:extLst>
      <p:ext uri="{BB962C8B-B14F-4D97-AF65-F5344CB8AC3E}">
        <p14:creationId xmlns:p14="http://schemas.microsoft.com/office/powerpoint/2010/main" val="90056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9CD1B1D7-B4B6-4C29-A938-B78816B8CF3D}" type="datetimeFigureOut">
              <a:rPr lang="it-IT" smtClean="0"/>
              <a:t>12/06/2024</a:t>
            </a:fld>
            <a:endParaRPr lang="it-IT"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it-IT"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E8A3C1FB-B83E-4640-A1CB-CB9054E74E77}" type="slidenum">
              <a:rPr lang="it-IT" smtClean="0"/>
              <a:t>‹N›</a:t>
            </a:fld>
            <a:endParaRPr lang="it-IT" dirty="0"/>
          </a:p>
        </p:txBody>
      </p:sp>
    </p:spTree>
    <p:extLst>
      <p:ext uri="{BB962C8B-B14F-4D97-AF65-F5344CB8AC3E}">
        <p14:creationId xmlns:p14="http://schemas.microsoft.com/office/powerpoint/2010/main" val="25151060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1_D706FBD5.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2A5986-335D-2336-A333-937504935496}"/>
              </a:ext>
            </a:extLst>
          </p:cNvPr>
          <p:cNvSpPr>
            <a:spLocks noGrp="1" noRot="1" noMove="1" noResize="1" noEditPoints="1" noAdjustHandles="1" noChangeArrowheads="1" noChangeShapeType="1"/>
          </p:cNvSpPr>
          <p:nvPr/>
        </p:nvSpPr>
        <p:spPr>
          <a:xfrm>
            <a:off x="-20143" y="0"/>
            <a:ext cx="30295355" cy="4594209"/>
          </a:xfrm>
          <a:prstGeom prst="rect">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itle 1">
            <a:extLst>
              <a:ext uri="{FF2B5EF4-FFF2-40B4-BE49-F238E27FC236}">
                <a16:creationId xmlns:a16="http://schemas.microsoft.com/office/drawing/2014/main" id="{3AE8D6BA-D72F-ACFE-8C0D-F45EB6973B15}"/>
              </a:ext>
            </a:extLst>
          </p:cNvPr>
          <p:cNvSpPr txBox="1">
            <a:spLocks/>
          </p:cNvSpPr>
          <p:nvPr/>
        </p:nvSpPr>
        <p:spPr>
          <a:xfrm>
            <a:off x="128470" y="200890"/>
            <a:ext cx="19741662" cy="3309257"/>
          </a:xfrm>
          <a:prstGeom prst="rect">
            <a:avLst/>
          </a:prstGeom>
        </p:spPr>
        <p:txBody>
          <a:bodyPr vert="horz" lIns="91440" tIns="45720" rIns="91440" bIns="45720" rtlCol="0" anchor="ctr">
            <a:noAutofit/>
          </a:bodyPr>
          <a:lst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a:lstStyle>
          <a:p>
            <a:r>
              <a:rPr lang="en-GB" sz="9600" dirty="0">
                <a:solidFill>
                  <a:srgbClr val="2B4450"/>
                </a:solidFill>
              </a:rPr>
              <a:t>Enabling Multi-Context Execution in Machine-Mode on a RISC-V Processor</a:t>
            </a:r>
          </a:p>
        </p:txBody>
      </p:sp>
      <p:sp>
        <p:nvSpPr>
          <p:cNvPr id="6" name="Title 1">
            <a:extLst>
              <a:ext uri="{FF2B5EF4-FFF2-40B4-BE49-F238E27FC236}">
                <a16:creationId xmlns:a16="http://schemas.microsoft.com/office/drawing/2014/main" id="{0A271D05-A3AB-59BF-36DF-C526A3BF237C}"/>
              </a:ext>
            </a:extLst>
          </p:cNvPr>
          <p:cNvSpPr txBox="1">
            <a:spLocks/>
          </p:cNvSpPr>
          <p:nvPr/>
        </p:nvSpPr>
        <p:spPr>
          <a:xfrm>
            <a:off x="168567" y="3329137"/>
            <a:ext cx="19741662" cy="841573"/>
          </a:xfrm>
          <a:prstGeom prst="rect">
            <a:avLst/>
          </a:prstGeom>
        </p:spPr>
        <p:txBody>
          <a:bodyPr vert="horz" lIns="91440" tIns="45720" rIns="91440" bIns="45720" rtlCol="0" anchor="b">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algn="l"/>
            <a:r>
              <a:rPr lang="en-GB" sz="4400" dirty="0">
                <a:solidFill>
                  <a:srgbClr val="2B4450"/>
                </a:solidFill>
              </a:rPr>
              <a:t>Leonardo Fazzini †, Giacomo Valente †, Fabio Federici ‡, and Tania Di </a:t>
            </a:r>
            <a:r>
              <a:rPr lang="en-GB" sz="4400" dirty="0" err="1">
                <a:solidFill>
                  <a:srgbClr val="2B4450"/>
                </a:solidFill>
              </a:rPr>
              <a:t>Mascio</a:t>
            </a:r>
            <a:r>
              <a:rPr lang="en-GB" sz="4400" dirty="0">
                <a:solidFill>
                  <a:srgbClr val="2B4450"/>
                </a:solidFill>
              </a:rPr>
              <a:t> †</a:t>
            </a:r>
          </a:p>
          <a:p>
            <a:pPr algn="l"/>
            <a:r>
              <a:rPr lang="en-GB" sz="2800" dirty="0">
                <a:solidFill>
                  <a:srgbClr val="2B4450"/>
                </a:solidFill>
              </a:rPr>
              <a:t>† University of L’Aquila, ‡ Collins Aerospace</a:t>
            </a:r>
          </a:p>
        </p:txBody>
      </p:sp>
      <p:sp>
        <p:nvSpPr>
          <p:cNvPr id="12" name="Rectangle 11">
            <a:extLst>
              <a:ext uri="{FF2B5EF4-FFF2-40B4-BE49-F238E27FC236}">
                <a16:creationId xmlns:a16="http://schemas.microsoft.com/office/drawing/2014/main" id="{F43649F5-7B5F-6848-64E4-E5B1A4DE15CC}"/>
              </a:ext>
            </a:extLst>
          </p:cNvPr>
          <p:cNvSpPr>
            <a:spLocks/>
          </p:cNvSpPr>
          <p:nvPr/>
        </p:nvSpPr>
        <p:spPr>
          <a:xfrm>
            <a:off x="1227904" y="4598015"/>
            <a:ext cx="29047308" cy="11715474"/>
          </a:xfrm>
          <a:prstGeom prst="rect">
            <a:avLst/>
          </a:prstGeom>
          <a:noFill/>
          <a:ln w="38100">
            <a:solidFill>
              <a:srgbClr val="2B44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A586A964-7734-70C5-CCA8-FDB304864C9D}"/>
              </a:ext>
            </a:extLst>
          </p:cNvPr>
          <p:cNvSpPr txBox="1">
            <a:spLocks/>
          </p:cNvSpPr>
          <p:nvPr/>
        </p:nvSpPr>
        <p:spPr>
          <a:xfrm rot="16200000">
            <a:off x="-5257048" y="9855059"/>
            <a:ext cx="11715477" cy="1201380"/>
          </a:xfrm>
          <a:prstGeom prst="rect">
            <a:avLst/>
          </a:prstGeom>
          <a:solidFill>
            <a:srgbClr val="2B4450"/>
          </a:solidFill>
          <a:ln w="38100">
            <a:solidFill>
              <a:srgbClr val="545454"/>
            </a:solidFill>
          </a:ln>
        </p:spPr>
        <p:txBody>
          <a:bodyPr wrap="square" rtlCol="0">
            <a:spAutoFit/>
          </a:bodyPr>
          <a:lstStyle/>
          <a:p>
            <a:pPr algn="ctr"/>
            <a:r>
              <a:rPr lang="en-GB" sz="7200" dirty="0">
                <a:solidFill>
                  <a:schemeClr val="bg1"/>
                </a:solidFill>
              </a:rPr>
              <a:t>MOTIVATION AND GOAL</a:t>
            </a:r>
          </a:p>
        </p:txBody>
      </p:sp>
      <p:sp>
        <p:nvSpPr>
          <p:cNvPr id="22" name="Rectangle: Rounded Corners 21">
            <a:extLst>
              <a:ext uri="{FF2B5EF4-FFF2-40B4-BE49-F238E27FC236}">
                <a16:creationId xmlns:a16="http://schemas.microsoft.com/office/drawing/2014/main" id="{C7B09A3F-1F4C-8A0F-EACD-E3C674A1E6A2}"/>
              </a:ext>
            </a:extLst>
          </p:cNvPr>
          <p:cNvSpPr/>
          <p:nvPr/>
        </p:nvSpPr>
        <p:spPr>
          <a:xfrm>
            <a:off x="12288391" y="5790356"/>
            <a:ext cx="2944045" cy="1239380"/>
          </a:xfrm>
          <a:prstGeom prst="roundRect">
            <a:avLst>
              <a:gd name="adj" fmla="val 24003"/>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2B4450"/>
                </a:solidFill>
                <a:latin typeface="Söhne"/>
              </a:rPr>
              <a:t>Unprivileged Application</a:t>
            </a:r>
          </a:p>
          <a:p>
            <a:pPr algn="ctr"/>
            <a:r>
              <a:rPr lang="en-GB" sz="2800" dirty="0">
                <a:solidFill>
                  <a:srgbClr val="2B4450"/>
                </a:solidFill>
                <a:latin typeface="Söhne"/>
              </a:rPr>
              <a:t>1</a:t>
            </a:r>
          </a:p>
        </p:txBody>
      </p:sp>
      <p:sp>
        <p:nvSpPr>
          <p:cNvPr id="23" name="Rectangle: Rounded Corners 22">
            <a:extLst>
              <a:ext uri="{FF2B5EF4-FFF2-40B4-BE49-F238E27FC236}">
                <a16:creationId xmlns:a16="http://schemas.microsoft.com/office/drawing/2014/main" id="{AA3E11A7-2B63-A28F-1419-6477768A8640}"/>
              </a:ext>
            </a:extLst>
          </p:cNvPr>
          <p:cNvSpPr/>
          <p:nvPr/>
        </p:nvSpPr>
        <p:spPr>
          <a:xfrm>
            <a:off x="15485766" y="5790356"/>
            <a:ext cx="2944045" cy="1239380"/>
          </a:xfrm>
          <a:prstGeom prst="roundRect">
            <a:avLst>
              <a:gd name="adj" fmla="val 24003"/>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2B4450"/>
                </a:solidFill>
                <a:latin typeface="Söhne"/>
              </a:rPr>
              <a:t>Unprivileged Application</a:t>
            </a:r>
          </a:p>
          <a:p>
            <a:pPr algn="ctr"/>
            <a:r>
              <a:rPr lang="en-GB" sz="2800" dirty="0">
                <a:solidFill>
                  <a:srgbClr val="2B4450"/>
                </a:solidFill>
                <a:latin typeface="Söhne"/>
              </a:rPr>
              <a:t>2</a:t>
            </a:r>
          </a:p>
        </p:txBody>
      </p:sp>
      <p:sp>
        <p:nvSpPr>
          <p:cNvPr id="24" name="Rectangle: Rounded Corners 23">
            <a:extLst>
              <a:ext uri="{FF2B5EF4-FFF2-40B4-BE49-F238E27FC236}">
                <a16:creationId xmlns:a16="http://schemas.microsoft.com/office/drawing/2014/main" id="{447BFDB1-1D29-9FD9-8EDB-C87AE68464BA}"/>
              </a:ext>
            </a:extLst>
          </p:cNvPr>
          <p:cNvSpPr/>
          <p:nvPr/>
        </p:nvSpPr>
        <p:spPr>
          <a:xfrm>
            <a:off x="18683140" y="5790356"/>
            <a:ext cx="2944045" cy="1239380"/>
          </a:xfrm>
          <a:prstGeom prst="roundRect">
            <a:avLst>
              <a:gd name="adj" fmla="val 24003"/>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2B4450"/>
                </a:solidFill>
                <a:latin typeface="Söhne"/>
              </a:rPr>
              <a:t>Unprivileged Application</a:t>
            </a:r>
          </a:p>
          <a:p>
            <a:pPr algn="ctr"/>
            <a:r>
              <a:rPr lang="en-GB" sz="2800" dirty="0">
                <a:solidFill>
                  <a:srgbClr val="2B4450"/>
                </a:solidFill>
                <a:latin typeface="Söhne"/>
              </a:rPr>
              <a:t>3</a:t>
            </a:r>
          </a:p>
        </p:txBody>
      </p:sp>
      <p:sp>
        <p:nvSpPr>
          <p:cNvPr id="25" name="Rectangle: Rounded Corners 24">
            <a:extLst>
              <a:ext uri="{FF2B5EF4-FFF2-40B4-BE49-F238E27FC236}">
                <a16:creationId xmlns:a16="http://schemas.microsoft.com/office/drawing/2014/main" id="{7E08200A-E379-78D9-B706-FE7027CABF49}"/>
              </a:ext>
            </a:extLst>
          </p:cNvPr>
          <p:cNvSpPr/>
          <p:nvPr/>
        </p:nvSpPr>
        <p:spPr>
          <a:xfrm>
            <a:off x="12288391" y="7725756"/>
            <a:ext cx="9338794" cy="977742"/>
          </a:xfrm>
          <a:prstGeom prst="roundRect">
            <a:avLst>
              <a:gd name="adj" fmla="val 24003"/>
            </a:avLst>
          </a:prstGeom>
          <a:solidFill>
            <a:srgbClr val="2B44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Monitor</a:t>
            </a:r>
          </a:p>
        </p:txBody>
      </p:sp>
      <p:sp>
        <p:nvSpPr>
          <p:cNvPr id="26" name="Free-form: Shape 25">
            <a:extLst>
              <a:ext uri="{FF2B5EF4-FFF2-40B4-BE49-F238E27FC236}">
                <a16:creationId xmlns:a16="http://schemas.microsoft.com/office/drawing/2014/main" id="{4BD9A328-3CDD-5EEF-CC70-D2D3FDCC6075}"/>
              </a:ext>
            </a:extLst>
          </p:cNvPr>
          <p:cNvSpPr>
            <a:spLocks/>
          </p:cNvSpPr>
          <p:nvPr/>
        </p:nvSpPr>
        <p:spPr>
          <a:xfrm flipV="1">
            <a:off x="12288388" y="8849360"/>
            <a:ext cx="9338794" cy="231551"/>
          </a:xfrm>
          <a:custGeom>
            <a:avLst/>
            <a:gdLst>
              <a:gd name="connsiteX0" fmla="*/ 250 w 9525000"/>
              <a:gd name="connsiteY0" fmla="*/ 151 h 9525"/>
              <a:gd name="connsiteX1" fmla="*/ 9525250 w 9525000"/>
              <a:gd name="connsiteY1" fmla="*/ 151 h 9525"/>
            </a:gdLst>
            <a:ahLst/>
            <a:cxnLst>
              <a:cxn ang="0">
                <a:pos x="connsiteX0" y="connsiteY0"/>
              </a:cxn>
              <a:cxn ang="0">
                <a:pos x="connsiteX1" y="connsiteY1"/>
              </a:cxn>
            </a:cxnLst>
            <a:rect l="l" t="t" r="r" b="b"/>
            <a:pathLst>
              <a:path w="9525000" h="9525">
                <a:moveTo>
                  <a:pt x="250" y="151"/>
                </a:moveTo>
                <a:cubicBezTo>
                  <a:pt x="3661946" y="151"/>
                  <a:pt x="7323546" y="151"/>
                  <a:pt x="9525250" y="151"/>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dirty="0"/>
          </a:p>
        </p:txBody>
      </p:sp>
      <p:sp>
        <p:nvSpPr>
          <p:cNvPr id="27" name="Rectangle: Rounded Corners 26">
            <a:extLst>
              <a:ext uri="{FF2B5EF4-FFF2-40B4-BE49-F238E27FC236}">
                <a16:creationId xmlns:a16="http://schemas.microsoft.com/office/drawing/2014/main" id="{12362332-7008-2BC0-1444-35241B3BD740}"/>
              </a:ext>
            </a:extLst>
          </p:cNvPr>
          <p:cNvSpPr/>
          <p:nvPr/>
        </p:nvSpPr>
        <p:spPr>
          <a:xfrm>
            <a:off x="12283206" y="9418318"/>
            <a:ext cx="3197380" cy="977742"/>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Core HW</a:t>
            </a:r>
          </a:p>
        </p:txBody>
      </p:sp>
      <p:sp>
        <p:nvSpPr>
          <p:cNvPr id="28" name="Rectangle: Rounded Corners 27">
            <a:extLst>
              <a:ext uri="{FF2B5EF4-FFF2-40B4-BE49-F238E27FC236}">
                <a16:creationId xmlns:a16="http://schemas.microsoft.com/office/drawing/2014/main" id="{BE4491B5-C602-7E3B-E51F-9EA189C7550C}"/>
              </a:ext>
            </a:extLst>
          </p:cNvPr>
          <p:cNvSpPr/>
          <p:nvPr/>
        </p:nvSpPr>
        <p:spPr>
          <a:xfrm>
            <a:off x="16013115" y="9418318"/>
            <a:ext cx="2540770" cy="977742"/>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Peripheral 1</a:t>
            </a:r>
          </a:p>
        </p:txBody>
      </p:sp>
      <p:sp>
        <p:nvSpPr>
          <p:cNvPr id="29" name="Rectangle: Rounded Corners 28">
            <a:extLst>
              <a:ext uri="{FF2B5EF4-FFF2-40B4-BE49-F238E27FC236}">
                <a16:creationId xmlns:a16="http://schemas.microsoft.com/office/drawing/2014/main" id="{32C58DDB-688E-DED8-E595-E2DD70AFBF51}"/>
              </a:ext>
            </a:extLst>
          </p:cNvPr>
          <p:cNvSpPr/>
          <p:nvPr/>
        </p:nvSpPr>
        <p:spPr>
          <a:xfrm>
            <a:off x="19086412" y="9418318"/>
            <a:ext cx="2540770" cy="977742"/>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Peripheral 2</a:t>
            </a:r>
          </a:p>
        </p:txBody>
      </p:sp>
      <p:cxnSp>
        <p:nvCxnSpPr>
          <p:cNvPr id="30" name="Straight Arrow Connector 29">
            <a:extLst>
              <a:ext uri="{FF2B5EF4-FFF2-40B4-BE49-F238E27FC236}">
                <a16:creationId xmlns:a16="http://schemas.microsoft.com/office/drawing/2014/main" id="{1C34A4F4-714F-13ED-8F81-4FCC57CE1D2F}"/>
              </a:ext>
            </a:extLst>
          </p:cNvPr>
          <p:cNvCxnSpPr>
            <a:cxnSpLocks/>
            <a:stCxn id="25" idx="2"/>
          </p:cNvCxnSpPr>
          <p:nvPr/>
        </p:nvCxnSpPr>
        <p:spPr>
          <a:xfrm flipH="1">
            <a:off x="14296535" y="8703498"/>
            <a:ext cx="2661253" cy="714820"/>
          </a:xfrm>
          <a:prstGeom prst="straightConnector1">
            <a:avLst/>
          </a:prstGeom>
          <a:ln w="38100" cap="flat" cmpd="sng" algn="ctr">
            <a:solidFill>
              <a:srgbClr val="F7853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36289717-BB23-7840-A025-236866A008DF}"/>
              </a:ext>
            </a:extLst>
          </p:cNvPr>
          <p:cNvCxnSpPr>
            <a:cxnSpLocks/>
            <a:stCxn id="25" idx="2"/>
            <a:endCxn id="28" idx="0"/>
          </p:cNvCxnSpPr>
          <p:nvPr/>
        </p:nvCxnSpPr>
        <p:spPr>
          <a:xfrm>
            <a:off x="16957789" y="8703498"/>
            <a:ext cx="325711" cy="714820"/>
          </a:xfrm>
          <a:prstGeom prst="straightConnector1">
            <a:avLst/>
          </a:prstGeom>
          <a:ln w="38100" cap="flat" cmpd="sng" algn="ctr">
            <a:solidFill>
              <a:srgbClr val="F7853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EABBD9DE-305A-B5D8-6BE9-88A78AA664FB}"/>
              </a:ext>
            </a:extLst>
          </p:cNvPr>
          <p:cNvCxnSpPr>
            <a:cxnSpLocks/>
            <a:stCxn id="25" idx="2"/>
          </p:cNvCxnSpPr>
          <p:nvPr/>
        </p:nvCxnSpPr>
        <p:spPr>
          <a:xfrm>
            <a:off x="16957789" y="8703498"/>
            <a:ext cx="2794284" cy="714820"/>
          </a:xfrm>
          <a:prstGeom prst="straightConnector1">
            <a:avLst/>
          </a:prstGeom>
          <a:ln w="38100" cap="flat" cmpd="sng" algn="ctr">
            <a:solidFill>
              <a:srgbClr val="F7853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0CBBEB81-8194-2E46-87F2-6F40632C5999}"/>
              </a:ext>
            </a:extLst>
          </p:cNvPr>
          <p:cNvSpPr txBox="1"/>
          <p:nvPr/>
        </p:nvSpPr>
        <p:spPr>
          <a:xfrm>
            <a:off x="9567805" y="9573960"/>
            <a:ext cx="2073104" cy="523220"/>
          </a:xfrm>
          <a:prstGeom prst="rect">
            <a:avLst/>
          </a:prstGeom>
          <a:noFill/>
        </p:spPr>
        <p:txBody>
          <a:bodyPr wrap="square" rtlCol="0">
            <a:spAutoFit/>
          </a:bodyPr>
          <a:lstStyle/>
          <a:p>
            <a:pPr algn="ctr"/>
            <a:r>
              <a:rPr lang="en-GB" sz="2800" dirty="0">
                <a:latin typeface="Söhne"/>
              </a:rPr>
              <a:t>HW</a:t>
            </a:r>
          </a:p>
        </p:txBody>
      </p:sp>
      <p:sp>
        <p:nvSpPr>
          <p:cNvPr id="34" name="TextBox 33">
            <a:extLst>
              <a:ext uri="{FF2B5EF4-FFF2-40B4-BE49-F238E27FC236}">
                <a16:creationId xmlns:a16="http://schemas.microsoft.com/office/drawing/2014/main" id="{FF484606-3E6B-ED58-3950-A89B7C143885}"/>
              </a:ext>
            </a:extLst>
          </p:cNvPr>
          <p:cNvSpPr txBox="1"/>
          <p:nvPr/>
        </p:nvSpPr>
        <p:spPr>
          <a:xfrm>
            <a:off x="9199610" y="7884097"/>
            <a:ext cx="2809496" cy="523220"/>
          </a:xfrm>
          <a:prstGeom prst="rect">
            <a:avLst/>
          </a:prstGeom>
          <a:noFill/>
        </p:spPr>
        <p:txBody>
          <a:bodyPr wrap="square" rtlCol="0">
            <a:spAutoFit/>
          </a:bodyPr>
          <a:lstStyle/>
          <a:p>
            <a:pPr algn="ctr"/>
            <a:r>
              <a:rPr lang="en-GB" sz="2800" dirty="0">
                <a:latin typeface="Söhne"/>
              </a:rPr>
              <a:t>M-Mode SW</a:t>
            </a:r>
          </a:p>
        </p:txBody>
      </p:sp>
      <p:sp>
        <p:nvSpPr>
          <p:cNvPr id="35" name="TextBox 34">
            <a:extLst>
              <a:ext uri="{FF2B5EF4-FFF2-40B4-BE49-F238E27FC236}">
                <a16:creationId xmlns:a16="http://schemas.microsoft.com/office/drawing/2014/main" id="{C3AFF4B2-F139-948E-E03B-5A41D320C2AF}"/>
              </a:ext>
            </a:extLst>
          </p:cNvPr>
          <p:cNvSpPr txBox="1"/>
          <p:nvPr/>
        </p:nvSpPr>
        <p:spPr>
          <a:xfrm>
            <a:off x="9199610" y="6069218"/>
            <a:ext cx="2809496" cy="523220"/>
          </a:xfrm>
          <a:prstGeom prst="rect">
            <a:avLst/>
          </a:prstGeom>
          <a:noFill/>
        </p:spPr>
        <p:txBody>
          <a:bodyPr wrap="square" rtlCol="0">
            <a:spAutoFit/>
          </a:bodyPr>
          <a:lstStyle/>
          <a:p>
            <a:pPr algn="ctr"/>
            <a:r>
              <a:rPr lang="en-GB" sz="2800" dirty="0">
                <a:latin typeface="Söhne"/>
              </a:rPr>
              <a:t>S-Mode SW</a:t>
            </a:r>
          </a:p>
        </p:txBody>
      </p:sp>
      <p:sp>
        <p:nvSpPr>
          <p:cNvPr id="20" name="Rectangle 19">
            <a:extLst>
              <a:ext uri="{FF2B5EF4-FFF2-40B4-BE49-F238E27FC236}">
                <a16:creationId xmlns:a16="http://schemas.microsoft.com/office/drawing/2014/main" id="{F9309301-6236-EE18-91AA-5C9FF2188F50}"/>
              </a:ext>
            </a:extLst>
          </p:cNvPr>
          <p:cNvSpPr/>
          <p:nvPr/>
        </p:nvSpPr>
        <p:spPr>
          <a:xfrm>
            <a:off x="12283206" y="7342685"/>
            <a:ext cx="9343976" cy="81831"/>
          </a:xfrm>
          <a:prstGeom prst="rect">
            <a:avLst/>
          </a:prstGeom>
          <a:solidFill>
            <a:srgbClr val="F4928A"/>
          </a:solidFill>
          <a:ln>
            <a:solidFill>
              <a:srgbClr val="F4928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accent2">
                  <a:lumMod val="75000"/>
                </a:schemeClr>
              </a:solidFill>
            </a:endParaRPr>
          </a:p>
        </p:txBody>
      </p:sp>
      <p:sp>
        <p:nvSpPr>
          <p:cNvPr id="21" name="TextBox 20">
            <a:extLst>
              <a:ext uri="{FF2B5EF4-FFF2-40B4-BE49-F238E27FC236}">
                <a16:creationId xmlns:a16="http://schemas.microsoft.com/office/drawing/2014/main" id="{31CE5882-29FA-3A42-38D5-7C142F6BC9D6}"/>
              </a:ext>
            </a:extLst>
          </p:cNvPr>
          <p:cNvSpPr txBox="1"/>
          <p:nvPr/>
        </p:nvSpPr>
        <p:spPr>
          <a:xfrm>
            <a:off x="8620340" y="7094644"/>
            <a:ext cx="3968573" cy="523220"/>
          </a:xfrm>
          <a:prstGeom prst="rect">
            <a:avLst/>
          </a:prstGeom>
          <a:noFill/>
        </p:spPr>
        <p:txBody>
          <a:bodyPr wrap="square" rtlCol="0">
            <a:spAutoFit/>
          </a:bodyPr>
          <a:lstStyle/>
          <a:p>
            <a:pPr algn="ctr"/>
            <a:r>
              <a:rPr lang="en-GB" sz="2800" i="1" dirty="0">
                <a:solidFill>
                  <a:srgbClr val="F4928A"/>
                </a:solidFill>
                <a:latin typeface="Söhne"/>
              </a:rPr>
              <a:t>PMP/ePMP isolation</a:t>
            </a:r>
          </a:p>
        </p:txBody>
      </p:sp>
      <p:sp>
        <p:nvSpPr>
          <p:cNvPr id="40" name="Rectangle: Rounded Corners 39">
            <a:extLst>
              <a:ext uri="{FF2B5EF4-FFF2-40B4-BE49-F238E27FC236}">
                <a16:creationId xmlns:a16="http://schemas.microsoft.com/office/drawing/2014/main" id="{BD3F8FA8-B833-0D52-AB60-458BBC8A1AA1}"/>
              </a:ext>
            </a:extLst>
          </p:cNvPr>
          <p:cNvSpPr/>
          <p:nvPr/>
        </p:nvSpPr>
        <p:spPr>
          <a:xfrm>
            <a:off x="12292564" y="11349004"/>
            <a:ext cx="2938904" cy="1237217"/>
          </a:xfrm>
          <a:prstGeom prst="roundRect">
            <a:avLst>
              <a:gd name="adj" fmla="val 24003"/>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2B4450"/>
                </a:solidFill>
                <a:latin typeface="Söhne"/>
              </a:rPr>
              <a:t>Unprivileged Application</a:t>
            </a:r>
          </a:p>
          <a:p>
            <a:pPr algn="ctr"/>
            <a:r>
              <a:rPr lang="en-GB" sz="2800" dirty="0">
                <a:solidFill>
                  <a:srgbClr val="2B4450"/>
                </a:solidFill>
                <a:latin typeface="Söhne"/>
              </a:rPr>
              <a:t>1</a:t>
            </a:r>
          </a:p>
        </p:txBody>
      </p:sp>
      <p:sp>
        <p:nvSpPr>
          <p:cNvPr id="41" name="Rectangle: Rounded Corners 40">
            <a:extLst>
              <a:ext uri="{FF2B5EF4-FFF2-40B4-BE49-F238E27FC236}">
                <a16:creationId xmlns:a16="http://schemas.microsoft.com/office/drawing/2014/main" id="{092C94ED-60FD-A6E0-E11A-4D439B59E352}"/>
              </a:ext>
            </a:extLst>
          </p:cNvPr>
          <p:cNvSpPr/>
          <p:nvPr/>
        </p:nvSpPr>
        <p:spPr>
          <a:xfrm>
            <a:off x="15484355" y="11349004"/>
            <a:ext cx="2938904" cy="1237217"/>
          </a:xfrm>
          <a:prstGeom prst="roundRect">
            <a:avLst>
              <a:gd name="adj" fmla="val 24003"/>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2B4450"/>
                </a:solidFill>
                <a:latin typeface="Söhne"/>
              </a:rPr>
              <a:t>Unprivileged Application</a:t>
            </a:r>
          </a:p>
          <a:p>
            <a:pPr algn="ctr"/>
            <a:r>
              <a:rPr lang="en-GB" sz="2800" dirty="0">
                <a:solidFill>
                  <a:srgbClr val="2B4450"/>
                </a:solidFill>
                <a:latin typeface="Söhne"/>
              </a:rPr>
              <a:t>2</a:t>
            </a:r>
          </a:p>
        </p:txBody>
      </p:sp>
      <p:sp>
        <p:nvSpPr>
          <p:cNvPr id="42" name="Rectangle: Rounded Corners 41">
            <a:extLst>
              <a:ext uri="{FF2B5EF4-FFF2-40B4-BE49-F238E27FC236}">
                <a16:creationId xmlns:a16="http://schemas.microsoft.com/office/drawing/2014/main" id="{8A2BFEC0-50B7-379E-B4FC-0F9904DE314D}"/>
              </a:ext>
            </a:extLst>
          </p:cNvPr>
          <p:cNvSpPr/>
          <p:nvPr/>
        </p:nvSpPr>
        <p:spPr>
          <a:xfrm>
            <a:off x="18676147" y="11349004"/>
            <a:ext cx="2938904" cy="1237217"/>
          </a:xfrm>
          <a:prstGeom prst="roundRect">
            <a:avLst>
              <a:gd name="adj" fmla="val 24003"/>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2B4450"/>
                </a:solidFill>
                <a:latin typeface="Söhne"/>
              </a:rPr>
              <a:t>Unprivileged Application</a:t>
            </a:r>
          </a:p>
          <a:p>
            <a:pPr algn="ctr"/>
            <a:r>
              <a:rPr lang="en-GB" sz="2800" dirty="0">
                <a:solidFill>
                  <a:srgbClr val="2B4450"/>
                </a:solidFill>
                <a:latin typeface="Söhne"/>
              </a:rPr>
              <a:t>3</a:t>
            </a:r>
          </a:p>
        </p:txBody>
      </p:sp>
      <p:sp>
        <p:nvSpPr>
          <p:cNvPr id="43" name="Rectangle: Rounded Corners 42">
            <a:extLst>
              <a:ext uri="{FF2B5EF4-FFF2-40B4-BE49-F238E27FC236}">
                <a16:creationId xmlns:a16="http://schemas.microsoft.com/office/drawing/2014/main" id="{3C6B9CB2-86C0-937F-3808-864F85C5BAD7}"/>
              </a:ext>
            </a:extLst>
          </p:cNvPr>
          <p:cNvSpPr/>
          <p:nvPr/>
        </p:nvSpPr>
        <p:spPr>
          <a:xfrm>
            <a:off x="12292564" y="13266468"/>
            <a:ext cx="4054061" cy="976035"/>
          </a:xfrm>
          <a:prstGeom prst="roundRect">
            <a:avLst>
              <a:gd name="adj" fmla="val 24003"/>
            </a:avLst>
          </a:prstGeom>
          <a:solidFill>
            <a:srgbClr val="2B44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Monitor</a:t>
            </a:r>
          </a:p>
        </p:txBody>
      </p:sp>
      <p:sp>
        <p:nvSpPr>
          <p:cNvPr id="44" name="Free-form: Shape 43">
            <a:extLst>
              <a:ext uri="{FF2B5EF4-FFF2-40B4-BE49-F238E27FC236}">
                <a16:creationId xmlns:a16="http://schemas.microsoft.com/office/drawing/2014/main" id="{8D1CDCA3-6C26-EFDB-E2AE-3F196496F9BC}"/>
              </a:ext>
            </a:extLst>
          </p:cNvPr>
          <p:cNvSpPr>
            <a:spLocks/>
          </p:cNvSpPr>
          <p:nvPr/>
        </p:nvSpPr>
        <p:spPr>
          <a:xfrm flipV="1">
            <a:off x="12292560" y="14402667"/>
            <a:ext cx="9322487" cy="231146"/>
          </a:xfrm>
          <a:custGeom>
            <a:avLst/>
            <a:gdLst>
              <a:gd name="connsiteX0" fmla="*/ 250 w 9525000"/>
              <a:gd name="connsiteY0" fmla="*/ 151 h 9525"/>
              <a:gd name="connsiteX1" fmla="*/ 9525250 w 9525000"/>
              <a:gd name="connsiteY1" fmla="*/ 151 h 9525"/>
            </a:gdLst>
            <a:ahLst/>
            <a:cxnLst>
              <a:cxn ang="0">
                <a:pos x="connsiteX0" y="connsiteY0"/>
              </a:cxn>
              <a:cxn ang="0">
                <a:pos x="connsiteX1" y="connsiteY1"/>
              </a:cxn>
            </a:cxnLst>
            <a:rect l="l" t="t" r="r" b="b"/>
            <a:pathLst>
              <a:path w="9525000" h="9525">
                <a:moveTo>
                  <a:pt x="250" y="151"/>
                </a:moveTo>
                <a:cubicBezTo>
                  <a:pt x="3661946" y="151"/>
                  <a:pt x="7323546" y="151"/>
                  <a:pt x="9525250" y="151"/>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dirty="0"/>
          </a:p>
        </p:txBody>
      </p:sp>
      <p:sp>
        <p:nvSpPr>
          <p:cNvPr id="45" name="Rectangle: Rounded Corners 44">
            <a:extLst>
              <a:ext uri="{FF2B5EF4-FFF2-40B4-BE49-F238E27FC236}">
                <a16:creationId xmlns:a16="http://schemas.microsoft.com/office/drawing/2014/main" id="{FB2FB26A-DC9E-1128-7A3E-9C3039940EDE}"/>
              </a:ext>
            </a:extLst>
          </p:cNvPr>
          <p:cNvSpPr/>
          <p:nvPr/>
        </p:nvSpPr>
        <p:spPr>
          <a:xfrm>
            <a:off x="12287388" y="14970632"/>
            <a:ext cx="3191797" cy="976035"/>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Core HW</a:t>
            </a:r>
          </a:p>
        </p:txBody>
      </p:sp>
      <p:sp>
        <p:nvSpPr>
          <p:cNvPr id="46" name="Rectangle: Rounded Corners 45">
            <a:extLst>
              <a:ext uri="{FF2B5EF4-FFF2-40B4-BE49-F238E27FC236}">
                <a16:creationId xmlns:a16="http://schemas.microsoft.com/office/drawing/2014/main" id="{8D0A198E-507A-6AD2-0DA5-D9BAA5601A32}"/>
              </a:ext>
            </a:extLst>
          </p:cNvPr>
          <p:cNvSpPr/>
          <p:nvPr/>
        </p:nvSpPr>
        <p:spPr>
          <a:xfrm>
            <a:off x="16010783" y="14970632"/>
            <a:ext cx="2536333" cy="976035"/>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Peripheral 1</a:t>
            </a:r>
          </a:p>
        </p:txBody>
      </p:sp>
      <p:sp>
        <p:nvSpPr>
          <p:cNvPr id="47" name="Rectangle: Rounded Corners 46">
            <a:extLst>
              <a:ext uri="{FF2B5EF4-FFF2-40B4-BE49-F238E27FC236}">
                <a16:creationId xmlns:a16="http://schemas.microsoft.com/office/drawing/2014/main" id="{0432DB57-6142-856C-2C77-7954A701DBD8}"/>
              </a:ext>
            </a:extLst>
          </p:cNvPr>
          <p:cNvSpPr/>
          <p:nvPr/>
        </p:nvSpPr>
        <p:spPr>
          <a:xfrm>
            <a:off x="19078714" y="14970632"/>
            <a:ext cx="2536333" cy="976035"/>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Peripheral 2</a:t>
            </a:r>
          </a:p>
        </p:txBody>
      </p:sp>
      <p:cxnSp>
        <p:nvCxnSpPr>
          <p:cNvPr id="48" name="Straight Arrow Connector 47">
            <a:extLst>
              <a:ext uri="{FF2B5EF4-FFF2-40B4-BE49-F238E27FC236}">
                <a16:creationId xmlns:a16="http://schemas.microsoft.com/office/drawing/2014/main" id="{B5D65C17-4EE5-3C55-4C35-13B327353C97}"/>
              </a:ext>
            </a:extLst>
          </p:cNvPr>
          <p:cNvCxnSpPr>
            <a:cxnSpLocks/>
            <a:stCxn id="54" idx="2"/>
          </p:cNvCxnSpPr>
          <p:nvPr/>
        </p:nvCxnSpPr>
        <p:spPr>
          <a:xfrm flipH="1">
            <a:off x="14297202" y="14242503"/>
            <a:ext cx="5002029" cy="728129"/>
          </a:xfrm>
          <a:prstGeom prst="straightConnector1">
            <a:avLst/>
          </a:prstGeom>
          <a:ln w="38100" cap="flat" cmpd="sng" algn="ctr">
            <a:solidFill>
              <a:srgbClr val="F7853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3980C88-86C3-B470-7986-6817A5C0F1A1}"/>
              </a:ext>
            </a:extLst>
          </p:cNvPr>
          <p:cNvCxnSpPr>
            <a:cxnSpLocks/>
            <a:stCxn id="54" idx="2"/>
            <a:endCxn id="46" idx="0"/>
          </p:cNvCxnSpPr>
          <p:nvPr/>
        </p:nvCxnSpPr>
        <p:spPr>
          <a:xfrm flipH="1">
            <a:off x="17278950" y="14242503"/>
            <a:ext cx="2020281" cy="728129"/>
          </a:xfrm>
          <a:prstGeom prst="straightConnector1">
            <a:avLst/>
          </a:prstGeom>
          <a:ln w="38100" cap="flat" cmpd="sng" algn="ctr">
            <a:solidFill>
              <a:srgbClr val="F7853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63A8D06E-79E6-9871-8F69-277FF9D5A5C9}"/>
              </a:ext>
            </a:extLst>
          </p:cNvPr>
          <p:cNvCxnSpPr>
            <a:cxnSpLocks/>
            <a:stCxn id="54" idx="2"/>
          </p:cNvCxnSpPr>
          <p:nvPr/>
        </p:nvCxnSpPr>
        <p:spPr>
          <a:xfrm>
            <a:off x="19299231" y="14242503"/>
            <a:ext cx="443982" cy="728129"/>
          </a:xfrm>
          <a:prstGeom prst="straightConnector1">
            <a:avLst/>
          </a:prstGeom>
          <a:ln w="38100" cap="flat" cmpd="sng" algn="ctr">
            <a:solidFill>
              <a:srgbClr val="F7853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DC368328-CB09-0368-1761-055CAD41E579}"/>
              </a:ext>
            </a:extLst>
          </p:cNvPr>
          <p:cNvSpPr txBox="1"/>
          <p:nvPr/>
        </p:nvSpPr>
        <p:spPr>
          <a:xfrm>
            <a:off x="9576728" y="15126002"/>
            <a:ext cx="2069484" cy="523219"/>
          </a:xfrm>
          <a:prstGeom prst="rect">
            <a:avLst/>
          </a:prstGeom>
          <a:noFill/>
        </p:spPr>
        <p:txBody>
          <a:bodyPr wrap="square" rtlCol="0">
            <a:spAutoFit/>
          </a:bodyPr>
          <a:lstStyle/>
          <a:p>
            <a:pPr algn="ctr"/>
            <a:r>
              <a:rPr lang="en-GB" sz="2800" dirty="0">
                <a:latin typeface="Söhne"/>
              </a:rPr>
              <a:t>HW</a:t>
            </a:r>
          </a:p>
        </p:txBody>
      </p:sp>
      <p:sp>
        <p:nvSpPr>
          <p:cNvPr id="52" name="TextBox 51">
            <a:extLst>
              <a:ext uri="{FF2B5EF4-FFF2-40B4-BE49-F238E27FC236}">
                <a16:creationId xmlns:a16="http://schemas.microsoft.com/office/drawing/2014/main" id="{07FB13E0-1401-B791-BDB4-0881ECCC4474}"/>
              </a:ext>
            </a:extLst>
          </p:cNvPr>
          <p:cNvSpPr txBox="1"/>
          <p:nvPr/>
        </p:nvSpPr>
        <p:spPr>
          <a:xfrm>
            <a:off x="9209176" y="13439090"/>
            <a:ext cx="2804591" cy="523219"/>
          </a:xfrm>
          <a:prstGeom prst="rect">
            <a:avLst/>
          </a:prstGeom>
          <a:noFill/>
        </p:spPr>
        <p:txBody>
          <a:bodyPr wrap="square" rtlCol="0">
            <a:spAutoFit/>
          </a:bodyPr>
          <a:lstStyle/>
          <a:p>
            <a:pPr algn="ctr"/>
            <a:r>
              <a:rPr lang="en-GB" sz="2800" dirty="0">
                <a:latin typeface="Söhne"/>
              </a:rPr>
              <a:t>M-Mode SW</a:t>
            </a:r>
          </a:p>
        </p:txBody>
      </p:sp>
      <p:sp>
        <p:nvSpPr>
          <p:cNvPr id="53" name="TextBox 52">
            <a:extLst>
              <a:ext uri="{FF2B5EF4-FFF2-40B4-BE49-F238E27FC236}">
                <a16:creationId xmlns:a16="http://schemas.microsoft.com/office/drawing/2014/main" id="{403E8D24-35F6-2114-60DB-4FEB5F35A598}"/>
              </a:ext>
            </a:extLst>
          </p:cNvPr>
          <p:cNvSpPr txBox="1"/>
          <p:nvPr/>
        </p:nvSpPr>
        <p:spPr>
          <a:xfrm>
            <a:off x="9209176" y="11627380"/>
            <a:ext cx="2804591" cy="523219"/>
          </a:xfrm>
          <a:prstGeom prst="rect">
            <a:avLst/>
          </a:prstGeom>
          <a:noFill/>
        </p:spPr>
        <p:txBody>
          <a:bodyPr wrap="square" rtlCol="0">
            <a:spAutoFit/>
          </a:bodyPr>
          <a:lstStyle/>
          <a:p>
            <a:pPr algn="ctr"/>
            <a:r>
              <a:rPr lang="en-GB" sz="2800" dirty="0">
                <a:latin typeface="Söhne"/>
              </a:rPr>
              <a:t>S-Mode SW</a:t>
            </a:r>
          </a:p>
        </p:txBody>
      </p:sp>
      <p:sp>
        <p:nvSpPr>
          <p:cNvPr id="54" name="Rectangle: Rounded Corners 53">
            <a:extLst>
              <a:ext uri="{FF2B5EF4-FFF2-40B4-BE49-F238E27FC236}">
                <a16:creationId xmlns:a16="http://schemas.microsoft.com/office/drawing/2014/main" id="{2C46EF07-348A-D71C-107A-E78F33E635D0}"/>
              </a:ext>
            </a:extLst>
          </p:cNvPr>
          <p:cNvSpPr/>
          <p:nvPr/>
        </p:nvSpPr>
        <p:spPr>
          <a:xfrm>
            <a:off x="16983413" y="13266468"/>
            <a:ext cx="4631636" cy="976035"/>
          </a:xfrm>
          <a:prstGeom prst="roundRect">
            <a:avLst>
              <a:gd name="adj" fmla="val 24003"/>
            </a:avLst>
          </a:prstGeom>
          <a:solidFill>
            <a:srgbClr val="2B44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Untrusted M-Mode task</a:t>
            </a:r>
          </a:p>
        </p:txBody>
      </p:sp>
      <p:cxnSp>
        <p:nvCxnSpPr>
          <p:cNvPr id="55" name="Straight Arrow Connector 54">
            <a:extLst>
              <a:ext uri="{FF2B5EF4-FFF2-40B4-BE49-F238E27FC236}">
                <a16:creationId xmlns:a16="http://schemas.microsoft.com/office/drawing/2014/main" id="{696C65CF-C046-389D-41D7-BC5A4887A07D}"/>
              </a:ext>
            </a:extLst>
          </p:cNvPr>
          <p:cNvCxnSpPr>
            <a:cxnSpLocks/>
            <a:endCxn id="43" idx="3"/>
          </p:cNvCxnSpPr>
          <p:nvPr/>
        </p:nvCxnSpPr>
        <p:spPr>
          <a:xfrm flipH="1">
            <a:off x="16346624" y="13751388"/>
            <a:ext cx="636788" cy="3098"/>
          </a:xfrm>
          <a:prstGeom prst="straightConnector1">
            <a:avLst/>
          </a:prstGeom>
          <a:ln w="38100" cap="flat" cmpd="sng" algn="ctr">
            <a:solidFill>
              <a:srgbClr val="F7853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Rectangle 37">
            <a:extLst>
              <a:ext uri="{FF2B5EF4-FFF2-40B4-BE49-F238E27FC236}">
                <a16:creationId xmlns:a16="http://schemas.microsoft.com/office/drawing/2014/main" id="{A1195679-3442-011C-E04D-B627C1F00185}"/>
              </a:ext>
            </a:extLst>
          </p:cNvPr>
          <p:cNvSpPr/>
          <p:nvPr/>
        </p:nvSpPr>
        <p:spPr>
          <a:xfrm>
            <a:off x="12287388" y="12898623"/>
            <a:ext cx="9327660" cy="81688"/>
          </a:xfrm>
          <a:prstGeom prst="rect">
            <a:avLst/>
          </a:prstGeom>
          <a:solidFill>
            <a:srgbClr val="F4928A"/>
          </a:solidFill>
          <a:ln>
            <a:solidFill>
              <a:srgbClr val="F4928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39" name="TextBox 38">
            <a:extLst>
              <a:ext uri="{FF2B5EF4-FFF2-40B4-BE49-F238E27FC236}">
                <a16:creationId xmlns:a16="http://schemas.microsoft.com/office/drawing/2014/main" id="{C6DF3FA3-150B-A1F1-0106-374A6BDDD6D9}"/>
              </a:ext>
            </a:extLst>
          </p:cNvPr>
          <p:cNvSpPr txBox="1"/>
          <p:nvPr/>
        </p:nvSpPr>
        <p:spPr>
          <a:xfrm>
            <a:off x="8632473" y="12644059"/>
            <a:ext cx="3961643" cy="523219"/>
          </a:xfrm>
          <a:prstGeom prst="rect">
            <a:avLst/>
          </a:prstGeom>
          <a:noFill/>
        </p:spPr>
        <p:txBody>
          <a:bodyPr wrap="square" rtlCol="0">
            <a:spAutoFit/>
          </a:bodyPr>
          <a:lstStyle/>
          <a:p>
            <a:pPr algn="ctr"/>
            <a:r>
              <a:rPr lang="en-GB" sz="2800" i="1" dirty="0">
                <a:solidFill>
                  <a:srgbClr val="F4928A"/>
                </a:solidFill>
                <a:latin typeface="Söhne"/>
              </a:rPr>
              <a:t>PMP/ePMP isolation</a:t>
            </a:r>
          </a:p>
        </p:txBody>
      </p:sp>
      <p:sp>
        <p:nvSpPr>
          <p:cNvPr id="56" name="TextBox 55">
            <a:extLst>
              <a:ext uri="{FF2B5EF4-FFF2-40B4-BE49-F238E27FC236}">
                <a16:creationId xmlns:a16="http://schemas.microsoft.com/office/drawing/2014/main" id="{E70AB811-1A56-8DB4-632E-0102EB2A829E}"/>
              </a:ext>
            </a:extLst>
          </p:cNvPr>
          <p:cNvSpPr txBox="1"/>
          <p:nvPr/>
        </p:nvSpPr>
        <p:spPr>
          <a:xfrm>
            <a:off x="13724692" y="4974605"/>
            <a:ext cx="4647560" cy="707886"/>
          </a:xfrm>
          <a:prstGeom prst="rect">
            <a:avLst/>
          </a:prstGeom>
          <a:noFill/>
        </p:spPr>
        <p:txBody>
          <a:bodyPr wrap="square" rtlCol="0">
            <a:spAutoFit/>
          </a:bodyPr>
          <a:lstStyle/>
          <a:p>
            <a:pPr algn="ctr"/>
            <a:r>
              <a:rPr lang="en-GB" sz="4000" b="1" dirty="0">
                <a:solidFill>
                  <a:srgbClr val="2B4450"/>
                </a:solidFill>
              </a:rPr>
              <a:t>Standard Approach</a:t>
            </a:r>
          </a:p>
        </p:txBody>
      </p:sp>
      <p:sp>
        <p:nvSpPr>
          <p:cNvPr id="57" name="TextBox 56">
            <a:extLst>
              <a:ext uri="{FF2B5EF4-FFF2-40B4-BE49-F238E27FC236}">
                <a16:creationId xmlns:a16="http://schemas.microsoft.com/office/drawing/2014/main" id="{371B10F0-50BF-2AB8-D4F5-2636694388B8}"/>
              </a:ext>
            </a:extLst>
          </p:cNvPr>
          <p:cNvSpPr txBox="1"/>
          <p:nvPr/>
        </p:nvSpPr>
        <p:spPr>
          <a:xfrm>
            <a:off x="11651122" y="10533252"/>
            <a:ext cx="8794700" cy="707886"/>
          </a:xfrm>
          <a:prstGeom prst="rect">
            <a:avLst/>
          </a:prstGeom>
          <a:noFill/>
        </p:spPr>
        <p:txBody>
          <a:bodyPr wrap="square" rtlCol="0">
            <a:spAutoFit/>
          </a:bodyPr>
          <a:lstStyle/>
          <a:p>
            <a:pPr algn="ctr"/>
            <a:r>
              <a:rPr lang="en-GB" sz="4000" b="1" dirty="0">
                <a:solidFill>
                  <a:srgbClr val="2B4450"/>
                </a:solidFill>
              </a:rPr>
              <a:t>Reference Scenario &amp; Emerging Gaps  </a:t>
            </a:r>
          </a:p>
        </p:txBody>
      </p:sp>
      <p:sp>
        <p:nvSpPr>
          <p:cNvPr id="14" name="TextBox 13">
            <a:extLst>
              <a:ext uri="{FF2B5EF4-FFF2-40B4-BE49-F238E27FC236}">
                <a16:creationId xmlns:a16="http://schemas.microsoft.com/office/drawing/2014/main" id="{E0F1C9FD-C39B-9F87-4F0E-C8AAC4FBBE2B}"/>
              </a:ext>
            </a:extLst>
          </p:cNvPr>
          <p:cNvSpPr txBox="1"/>
          <p:nvPr/>
        </p:nvSpPr>
        <p:spPr>
          <a:xfrm>
            <a:off x="1529604" y="5244629"/>
            <a:ext cx="5095818" cy="923330"/>
          </a:xfrm>
          <a:prstGeom prst="rect">
            <a:avLst/>
          </a:prstGeom>
          <a:noFill/>
          <a:effectLst>
            <a:softEdge rad="63500"/>
          </a:effectLst>
        </p:spPr>
        <p:txBody>
          <a:bodyPr wrap="square" rtlCol="0">
            <a:spAutoFit/>
          </a:bodyPr>
          <a:lstStyle/>
          <a:p>
            <a:r>
              <a:rPr lang="en-GB" sz="5400" dirty="0">
                <a:solidFill>
                  <a:srgbClr val="2B4450"/>
                </a:solidFill>
              </a:rPr>
              <a:t>MOTIVATION</a:t>
            </a:r>
          </a:p>
        </p:txBody>
      </p:sp>
      <p:sp>
        <p:nvSpPr>
          <p:cNvPr id="15" name="TextBox 14">
            <a:extLst>
              <a:ext uri="{FF2B5EF4-FFF2-40B4-BE49-F238E27FC236}">
                <a16:creationId xmlns:a16="http://schemas.microsoft.com/office/drawing/2014/main" id="{32167864-844E-1D48-12A4-56B716401EFD}"/>
              </a:ext>
            </a:extLst>
          </p:cNvPr>
          <p:cNvSpPr txBox="1"/>
          <p:nvPr/>
        </p:nvSpPr>
        <p:spPr>
          <a:xfrm>
            <a:off x="1529603" y="6377495"/>
            <a:ext cx="7467634" cy="9448740"/>
          </a:xfrm>
          <a:prstGeom prst="rect">
            <a:avLst/>
          </a:prstGeom>
          <a:noFill/>
        </p:spPr>
        <p:txBody>
          <a:bodyPr wrap="square" rtlCol="0">
            <a:spAutoFit/>
          </a:bodyPr>
          <a:lstStyle/>
          <a:p>
            <a:r>
              <a:rPr lang="en-GB" sz="3200" b="1" dirty="0">
                <a:solidFill>
                  <a:srgbClr val="2B4450"/>
                </a:solidFill>
              </a:rPr>
              <a:t>Mixed-criticality systems </a:t>
            </a:r>
            <a:r>
              <a:rPr lang="en-GB" sz="3200" dirty="0">
                <a:solidFill>
                  <a:srgbClr val="2B4450"/>
                </a:solidFill>
              </a:rPr>
              <a:t>need to execute multiple software applications on the same </a:t>
            </a:r>
            <a:r>
              <a:rPr lang="en-GB" sz="3200" b="1" dirty="0">
                <a:solidFill>
                  <a:srgbClr val="2B4450"/>
                </a:solidFill>
              </a:rPr>
              <a:t>embedded processor</a:t>
            </a:r>
            <a:r>
              <a:rPr lang="en-GB" sz="3200" dirty="0">
                <a:solidFill>
                  <a:srgbClr val="2B4450"/>
                </a:solidFill>
              </a:rPr>
              <a:t>:</a:t>
            </a:r>
          </a:p>
          <a:p>
            <a:pPr marL="457200" indent="-457200">
              <a:buFont typeface="Arial" panose="020B0604020202020204" pitchFamily="34" charset="0"/>
              <a:buChar char="•"/>
            </a:pPr>
            <a:r>
              <a:rPr lang="en-GB" sz="3200" i="0" dirty="0">
                <a:solidFill>
                  <a:srgbClr val="2B4450"/>
                </a:solidFill>
                <a:effectLst/>
                <a:latin typeface="Söhne"/>
              </a:rPr>
              <a:t>High</a:t>
            </a:r>
            <a:r>
              <a:rPr lang="en-GB" sz="3200" dirty="0">
                <a:solidFill>
                  <a:srgbClr val="2B4450"/>
                </a:solidFill>
                <a:latin typeface="Söhne"/>
              </a:rPr>
              <a:t>-end devices leverage </a:t>
            </a:r>
            <a:r>
              <a:rPr lang="en-GB" sz="3200" b="1" dirty="0">
                <a:solidFill>
                  <a:srgbClr val="2B4450"/>
                </a:solidFill>
                <a:latin typeface="Söhne"/>
              </a:rPr>
              <a:t>v</a:t>
            </a:r>
            <a:r>
              <a:rPr lang="en-GB" sz="3200" b="1" dirty="0">
                <a:solidFill>
                  <a:srgbClr val="2B4450"/>
                </a:solidFill>
              </a:rPr>
              <a:t>irtualization</a:t>
            </a:r>
          </a:p>
          <a:p>
            <a:pPr marL="457200" indent="-457200">
              <a:buFont typeface="Arial" panose="020B0604020202020204" pitchFamily="34" charset="0"/>
              <a:buChar char="•"/>
            </a:pPr>
            <a:r>
              <a:rPr lang="en-GB" sz="3200" dirty="0">
                <a:solidFill>
                  <a:srgbClr val="2B4450"/>
                </a:solidFill>
              </a:rPr>
              <a:t> Low-end devices</a:t>
            </a:r>
            <a:r>
              <a:rPr lang="en-GB" sz="3200" b="1" dirty="0">
                <a:solidFill>
                  <a:srgbClr val="2B4450"/>
                </a:solidFill>
              </a:rPr>
              <a:t> </a:t>
            </a:r>
            <a:r>
              <a:rPr lang="en-GB" sz="3200" dirty="0">
                <a:solidFill>
                  <a:srgbClr val="2B4450"/>
                </a:solidFill>
              </a:rPr>
              <a:t>only use  </a:t>
            </a:r>
          </a:p>
          <a:p>
            <a:pPr marL="914400" lvl="1" indent="-457200">
              <a:buFont typeface="Arial" panose="020B0604020202020204" pitchFamily="34" charset="0"/>
              <a:buChar char="•"/>
            </a:pPr>
            <a:r>
              <a:rPr lang="en-GB" sz="3200" b="1" dirty="0">
                <a:solidFill>
                  <a:srgbClr val="2B4450"/>
                </a:solidFill>
              </a:rPr>
              <a:t>Memory protection</a:t>
            </a:r>
            <a:endParaRPr lang="en-GB" sz="3200" dirty="0">
              <a:solidFill>
                <a:srgbClr val="2B4450"/>
              </a:solidFill>
            </a:endParaRPr>
          </a:p>
          <a:p>
            <a:pPr marL="914400" lvl="1" indent="-457200">
              <a:buFont typeface="Arial" panose="020B0604020202020204" pitchFamily="34" charset="0"/>
              <a:buChar char="•"/>
            </a:pPr>
            <a:r>
              <a:rPr lang="en-GB" sz="3200" b="1" dirty="0">
                <a:solidFill>
                  <a:srgbClr val="2B4450"/>
                </a:solidFill>
              </a:rPr>
              <a:t>Privilege levels</a:t>
            </a:r>
          </a:p>
          <a:p>
            <a:pPr marL="914400" lvl="1" indent="-457200">
              <a:buFont typeface="Arial" panose="020B0604020202020204" pitchFamily="34" charset="0"/>
              <a:buChar char="•"/>
            </a:pPr>
            <a:endParaRPr lang="en-GB" sz="3200" dirty="0">
              <a:solidFill>
                <a:srgbClr val="2B4450"/>
              </a:solidFill>
            </a:endParaRPr>
          </a:p>
          <a:p>
            <a:r>
              <a:rPr lang="en-GB" sz="3200" b="1" dirty="0">
                <a:solidFill>
                  <a:srgbClr val="2B4450"/>
                </a:solidFill>
              </a:rPr>
              <a:t>RISC-V ISA</a:t>
            </a:r>
            <a:r>
              <a:rPr lang="en-GB" sz="3200" dirty="0">
                <a:solidFill>
                  <a:srgbClr val="2B4450"/>
                </a:solidFill>
              </a:rPr>
              <a:t>:</a:t>
            </a:r>
          </a:p>
          <a:p>
            <a:pPr marL="457200" indent="-457200">
              <a:buFont typeface="Arial" panose="020B0604020202020204" pitchFamily="34" charset="0"/>
              <a:buChar char="•"/>
            </a:pPr>
            <a:r>
              <a:rPr lang="en-GB" sz="3200" dirty="0">
                <a:solidFill>
                  <a:srgbClr val="2B4450"/>
                </a:solidFill>
              </a:rPr>
              <a:t>Provides multiple privilege levels (M, S, U) and supports memory partitioning using Physical Memory Protection (PMP) or enhanced PMP (</a:t>
            </a:r>
            <a:r>
              <a:rPr lang="en-GB" sz="3200" dirty="0" err="1">
                <a:solidFill>
                  <a:srgbClr val="2B4450"/>
                </a:solidFill>
              </a:rPr>
              <a:t>ePMP</a:t>
            </a:r>
            <a:r>
              <a:rPr lang="en-GB" sz="3200" dirty="0">
                <a:solidFill>
                  <a:srgbClr val="2B4450"/>
                </a:solidFill>
              </a:rPr>
              <a:t>)</a:t>
            </a:r>
          </a:p>
          <a:p>
            <a:pPr marL="457200" indent="-457200">
              <a:buFont typeface="Arial" panose="020B0604020202020204" pitchFamily="34" charset="0"/>
              <a:buChar char="•"/>
            </a:pPr>
            <a:r>
              <a:rPr lang="en-GB" sz="3200" dirty="0">
                <a:solidFill>
                  <a:srgbClr val="2B4450"/>
                </a:solidFill>
              </a:rPr>
              <a:t>Low-end RISC-V processors</a:t>
            </a:r>
            <a:r>
              <a:rPr lang="en-GB" sz="3200" b="0" i="0" dirty="0">
                <a:solidFill>
                  <a:srgbClr val="2B4450"/>
                </a:solidFill>
                <a:effectLst/>
                <a:latin typeface="Söhne"/>
              </a:rPr>
              <a:t> → </a:t>
            </a:r>
            <a:r>
              <a:rPr lang="en-GB" sz="3200" b="1" i="0" dirty="0">
                <a:solidFill>
                  <a:srgbClr val="2B4450"/>
                </a:solidFill>
                <a:effectLst/>
                <a:latin typeface="Söhne"/>
              </a:rPr>
              <a:t>Monitor in M-Mode</a:t>
            </a:r>
            <a:r>
              <a:rPr lang="en-GB" sz="3200" b="0" i="0" dirty="0">
                <a:solidFill>
                  <a:srgbClr val="2B4450"/>
                </a:solidFill>
                <a:effectLst/>
                <a:latin typeface="Söhne"/>
              </a:rPr>
              <a:t>, other </a:t>
            </a:r>
            <a:r>
              <a:rPr lang="en-GB" sz="3200" b="1" i="0" dirty="0">
                <a:solidFill>
                  <a:srgbClr val="2B4450"/>
                </a:solidFill>
                <a:effectLst/>
                <a:latin typeface="Söhne"/>
              </a:rPr>
              <a:t>applications in U-Mode</a:t>
            </a:r>
          </a:p>
          <a:p>
            <a:pPr marL="457200" indent="-457200">
              <a:buFont typeface="Arial" panose="020B0604020202020204" pitchFamily="34" charset="0"/>
              <a:buChar char="•"/>
            </a:pPr>
            <a:r>
              <a:rPr lang="en-GB" sz="3200" b="1" dirty="0">
                <a:solidFill>
                  <a:srgbClr val="2B4450"/>
                </a:solidFill>
                <a:latin typeface="Söhne"/>
              </a:rPr>
              <a:t>Threat Model: </a:t>
            </a:r>
            <a:r>
              <a:rPr lang="en-GB" sz="3200" dirty="0">
                <a:solidFill>
                  <a:srgbClr val="2B4450"/>
                </a:solidFill>
                <a:latin typeface="Söhne"/>
              </a:rPr>
              <a:t>It is not possible to execute additional components in M-mode without violating Isolation</a:t>
            </a:r>
            <a:endParaRPr lang="en-GB" sz="3200" dirty="0">
              <a:solidFill>
                <a:srgbClr val="2B4450"/>
              </a:solidFill>
            </a:endParaRPr>
          </a:p>
        </p:txBody>
      </p:sp>
      <p:cxnSp>
        <p:nvCxnSpPr>
          <p:cNvPr id="62" name="Straight Connector 61">
            <a:extLst>
              <a:ext uri="{FF2B5EF4-FFF2-40B4-BE49-F238E27FC236}">
                <a16:creationId xmlns:a16="http://schemas.microsoft.com/office/drawing/2014/main" id="{1836BD68-F5BE-6EE4-0FB1-DCA4BD6762BE}"/>
              </a:ext>
            </a:extLst>
          </p:cNvPr>
          <p:cNvCxnSpPr>
            <a:cxnSpLocks/>
          </p:cNvCxnSpPr>
          <p:nvPr/>
        </p:nvCxnSpPr>
        <p:spPr>
          <a:xfrm>
            <a:off x="1529604" y="6167959"/>
            <a:ext cx="7102869" cy="0"/>
          </a:xfrm>
          <a:prstGeom prst="line">
            <a:avLst/>
          </a:prstGeom>
          <a:ln w="28575">
            <a:solidFill>
              <a:srgbClr val="545454"/>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C8FAA4E-0C28-8AE9-F1E4-240867F5A40D}"/>
              </a:ext>
            </a:extLst>
          </p:cNvPr>
          <p:cNvSpPr txBox="1"/>
          <p:nvPr/>
        </p:nvSpPr>
        <p:spPr>
          <a:xfrm>
            <a:off x="22268424" y="6406649"/>
            <a:ext cx="6977705" cy="3539430"/>
          </a:xfrm>
          <a:prstGeom prst="rect">
            <a:avLst/>
          </a:prstGeom>
          <a:noFill/>
        </p:spPr>
        <p:txBody>
          <a:bodyPr wrap="square" rtlCol="0">
            <a:spAutoFit/>
          </a:bodyPr>
          <a:lstStyle/>
          <a:p>
            <a:r>
              <a:rPr lang="en-GB" sz="3200" dirty="0">
                <a:solidFill>
                  <a:srgbClr val="2B4450"/>
                </a:solidFill>
                <a:latin typeface="Söhne"/>
              </a:rPr>
              <a:t>To define a </a:t>
            </a:r>
            <a:r>
              <a:rPr lang="en-GB" sz="3200" b="1" dirty="0">
                <a:solidFill>
                  <a:srgbClr val="2B4450"/>
                </a:solidFill>
                <a:latin typeface="Söhne"/>
              </a:rPr>
              <a:t>RISC-V extension</a:t>
            </a:r>
            <a:r>
              <a:rPr lang="en-GB" sz="3200" dirty="0">
                <a:solidFill>
                  <a:srgbClr val="2B4450"/>
                </a:solidFill>
                <a:latin typeface="Söhne"/>
              </a:rPr>
              <a:t> suitable for Low-end processors capable of:</a:t>
            </a:r>
          </a:p>
          <a:p>
            <a:pPr marL="457200" indent="-457200">
              <a:buFont typeface="Arial" panose="020B0604020202020204" pitchFamily="34" charset="0"/>
              <a:buChar char="•"/>
            </a:pPr>
            <a:r>
              <a:rPr lang="en-GB" sz="3200" dirty="0">
                <a:solidFill>
                  <a:srgbClr val="2B4450"/>
                </a:solidFill>
                <a:latin typeface="Söhne"/>
              </a:rPr>
              <a:t>Defining </a:t>
            </a:r>
            <a:r>
              <a:rPr lang="en-GB" sz="3200" b="1" dirty="0">
                <a:solidFill>
                  <a:srgbClr val="2B4450"/>
                </a:solidFill>
                <a:latin typeface="Söhne"/>
              </a:rPr>
              <a:t>two separate Execution Contexts </a:t>
            </a:r>
            <a:r>
              <a:rPr lang="en-GB" sz="3200" dirty="0">
                <a:solidFill>
                  <a:srgbClr val="2B4450"/>
                </a:solidFill>
                <a:latin typeface="Söhne"/>
              </a:rPr>
              <a:t>for M-Mode</a:t>
            </a:r>
          </a:p>
          <a:p>
            <a:pPr marL="457200" indent="-457200">
              <a:buFont typeface="Arial" panose="020B0604020202020204" pitchFamily="34" charset="0"/>
              <a:buChar char="•"/>
            </a:pPr>
            <a:r>
              <a:rPr lang="en-GB" sz="3200" dirty="0">
                <a:solidFill>
                  <a:srgbClr val="2B4450"/>
                </a:solidFill>
                <a:latin typeface="Söhne"/>
              </a:rPr>
              <a:t>Enabling isolation between the two Contexts (</a:t>
            </a:r>
            <a:r>
              <a:rPr lang="en-GB" sz="3200" b="1" dirty="0">
                <a:solidFill>
                  <a:srgbClr val="2B4450"/>
                </a:solidFill>
                <a:latin typeface="Söhne"/>
              </a:rPr>
              <a:t>Horizontal Isolation</a:t>
            </a:r>
            <a:r>
              <a:rPr lang="en-GB" sz="3200" dirty="0">
                <a:solidFill>
                  <a:srgbClr val="2B4450"/>
                </a:solidFill>
                <a:latin typeface="Söhne"/>
              </a:rPr>
              <a:t>)</a:t>
            </a:r>
          </a:p>
          <a:p>
            <a:pPr marL="457200" indent="-457200">
              <a:buFont typeface="Arial" panose="020B0604020202020204" pitchFamily="34" charset="0"/>
              <a:buChar char="•"/>
            </a:pPr>
            <a:r>
              <a:rPr lang="en-GB" sz="3200" dirty="0">
                <a:solidFill>
                  <a:srgbClr val="2B4450"/>
                </a:solidFill>
                <a:latin typeface="Söhne"/>
              </a:rPr>
              <a:t>Defining </a:t>
            </a:r>
            <a:r>
              <a:rPr lang="en-GB" sz="3200" b="1" dirty="0">
                <a:solidFill>
                  <a:srgbClr val="2B4450"/>
                </a:solidFill>
                <a:latin typeface="Söhne"/>
              </a:rPr>
              <a:t>privileges for each Context</a:t>
            </a:r>
            <a:endParaRPr lang="en-GB" sz="3200" dirty="0">
              <a:solidFill>
                <a:srgbClr val="2B4450"/>
              </a:solidFill>
              <a:latin typeface="Söhne"/>
            </a:endParaRPr>
          </a:p>
        </p:txBody>
      </p:sp>
      <p:sp>
        <p:nvSpPr>
          <p:cNvPr id="63" name="TextBox 62">
            <a:extLst>
              <a:ext uri="{FF2B5EF4-FFF2-40B4-BE49-F238E27FC236}">
                <a16:creationId xmlns:a16="http://schemas.microsoft.com/office/drawing/2014/main" id="{72CD8140-C073-F644-29EB-19BBD361EB13}"/>
              </a:ext>
            </a:extLst>
          </p:cNvPr>
          <p:cNvSpPr txBox="1"/>
          <p:nvPr/>
        </p:nvSpPr>
        <p:spPr>
          <a:xfrm>
            <a:off x="22268424" y="5269961"/>
            <a:ext cx="3683536" cy="923330"/>
          </a:xfrm>
          <a:prstGeom prst="rect">
            <a:avLst/>
          </a:prstGeom>
          <a:noFill/>
          <a:effectLst>
            <a:softEdge rad="63500"/>
          </a:effectLst>
        </p:spPr>
        <p:txBody>
          <a:bodyPr wrap="square" rtlCol="0">
            <a:spAutoFit/>
          </a:bodyPr>
          <a:lstStyle/>
          <a:p>
            <a:r>
              <a:rPr lang="it-IT" sz="5400" dirty="0">
                <a:solidFill>
                  <a:srgbClr val="2B4450"/>
                </a:solidFill>
              </a:rPr>
              <a:t>G</a:t>
            </a:r>
            <a:r>
              <a:rPr lang="en-GB" sz="5400" dirty="0">
                <a:solidFill>
                  <a:srgbClr val="2B4450"/>
                </a:solidFill>
              </a:rPr>
              <a:t>OAL</a:t>
            </a:r>
          </a:p>
        </p:txBody>
      </p:sp>
      <p:cxnSp>
        <p:nvCxnSpPr>
          <p:cNvPr id="1024" name="Straight Connector 1023">
            <a:extLst>
              <a:ext uri="{FF2B5EF4-FFF2-40B4-BE49-F238E27FC236}">
                <a16:creationId xmlns:a16="http://schemas.microsoft.com/office/drawing/2014/main" id="{946E4996-1727-BFFD-6448-C06ED6915B8F}"/>
              </a:ext>
            </a:extLst>
          </p:cNvPr>
          <p:cNvCxnSpPr>
            <a:cxnSpLocks/>
          </p:cNvCxnSpPr>
          <p:nvPr/>
        </p:nvCxnSpPr>
        <p:spPr>
          <a:xfrm>
            <a:off x="22268424" y="6193291"/>
            <a:ext cx="6747860" cy="0"/>
          </a:xfrm>
          <a:prstGeom prst="line">
            <a:avLst/>
          </a:prstGeom>
          <a:ln w="28575">
            <a:solidFill>
              <a:srgbClr val="545454"/>
            </a:solidFill>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B8D4BD73-6ECA-8793-BBBF-0597CF59387A}"/>
              </a:ext>
            </a:extLst>
          </p:cNvPr>
          <p:cNvSpPr txBox="1"/>
          <p:nvPr/>
        </p:nvSpPr>
        <p:spPr>
          <a:xfrm>
            <a:off x="22248194" y="11974634"/>
            <a:ext cx="7502819" cy="3046988"/>
          </a:xfrm>
          <a:prstGeom prst="rect">
            <a:avLst/>
          </a:prstGeom>
          <a:noFill/>
        </p:spPr>
        <p:txBody>
          <a:bodyPr wrap="square" rtlCol="0">
            <a:spAutoFit/>
          </a:bodyPr>
          <a:lstStyle/>
          <a:p>
            <a:pPr marL="457200" indent="-457200">
              <a:buFont typeface="Arial" panose="020B0604020202020204" pitchFamily="34" charset="0"/>
              <a:buChar char="•"/>
            </a:pPr>
            <a:r>
              <a:rPr lang="en-GB" sz="3200" dirty="0">
                <a:solidFill>
                  <a:srgbClr val="2B4450"/>
                </a:solidFill>
                <a:latin typeface="Söhne"/>
              </a:rPr>
              <a:t>Study of proposals under discussion in the RISC-V community and </a:t>
            </a:r>
            <a:r>
              <a:rPr lang="en-GB" sz="3200" b="1" dirty="0">
                <a:solidFill>
                  <a:srgbClr val="2B4450"/>
                </a:solidFill>
                <a:latin typeface="Söhne"/>
              </a:rPr>
              <a:t>existing works </a:t>
            </a:r>
            <a:r>
              <a:rPr lang="en-GB" sz="3200" dirty="0">
                <a:solidFill>
                  <a:srgbClr val="2B4450"/>
                </a:solidFill>
                <a:latin typeface="Söhne"/>
              </a:rPr>
              <a:t>on isolation in RISC-V processors</a:t>
            </a:r>
          </a:p>
          <a:p>
            <a:pPr marL="457200" indent="-457200">
              <a:buFont typeface="Arial" panose="020B0604020202020204" pitchFamily="34" charset="0"/>
              <a:buChar char="•"/>
            </a:pPr>
            <a:r>
              <a:rPr lang="en-GB" sz="3200" dirty="0">
                <a:solidFill>
                  <a:srgbClr val="2B4450"/>
                </a:solidFill>
                <a:latin typeface="Söhne"/>
              </a:rPr>
              <a:t>Definition of </a:t>
            </a:r>
            <a:r>
              <a:rPr lang="en-GB" sz="3200" b="1" dirty="0">
                <a:solidFill>
                  <a:srgbClr val="2B4450"/>
                </a:solidFill>
                <a:latin typeface="Söhne"/>
              </a:rPr>
              <a:t>new extension rules</a:t>
            </a:r>
            <a:endParaRPr lang="en-GB" sz="3200" dirty="0">
              <a:solidFill>
                <a:srgbClr val="2B4450"/>
              </a:solidFill>
              <a:latin typeface="Söhne"/>
            </a:endParaRPr>
          </a:p>
          <a:p>
            <a:pPr marL="457200" indent="-457200">
              <a:buFont typeface="Arial" panose="020B0604020202020204" pitchFamily="34" charset="0"/>
              <a:buChar char="•"/>
            </a:pPr>
            <a:r>
              <a:rPr lang="en-GB" sz="3200" dirty="0">
                <a:solidFill>
                  <a:srgbClr val="2B4450"/>
                </a:solidFill>
                <a:latin typeface="Söhne"/>
              </a:rPr>
              <a:t>Test on the </a:t>
            </a:r>
            <a:r>
              <a:rPr lang="en-GB" sz="3200" b="1" dirty="0">
                <a:solidFill>
                  <a:srgbClr val="2B4450"/>
                </a:solidFill>
                <a:latin typeface="Söhne"/>
              </a:rPr>
              <a:t>Ibex</a:t>
            </a:r>
            <a:r>
              <a:rPr lang="en-GB" sz="3200" dirty="0">
                <a:solidFill>
                  <a:srgbClr val="2B4450"/>
                </a:solidFill>
                <a:latin typeface="Söhne"/>
              </a:rPr>
              <a:t> processor by </a:t>
            </a:r>
            <a:r>
              <a:rPr lang="en-GB" sz="3200" b="1" dirty="0" err="1">
                <a:solidFill>
                  <a:srgbClr val="2B4450"/>
                </a:solidFill>
                <a:latin typeface="Söhne"/>
              </a:rPr>
              <a:t>lowRISC</a:t>
            </a:r>
            <a:endParaRPr lang="en-GB" sz="3200" b="1" dirty="0">
              <a:solidFill>
                <a:srgbClr val="2B4450"/>
              </a:solidFill>
              <a:latin typeface="Söhne"/>
            </a:endParaRPr>
          </a:p>
          <a:p>
            <a:pPr marL="457200" indent="-457200">
              <a:buFont typeface="Arial" panose="020B0604020202020204" pitchFamily="34" charset="0"/>
              <a:buChar char="•"/>
            </a:pPr>
            <a:endParaRPr lang="en-GB" sz="3200" dirty="0">
              <a:solidFill>
                <a:srgbClr val="2B4450"/>
              </a:solidFill>
              <a:latin typeface="Söhne"/>
            </a:endParaRPr>
          </a:p>
        </p:txBody>
      </p:sp>
      <p:sp>
        <p:nvSpPr>
          <p:cNvPr id="1025" name="TextBox 1024">
            <a:extLst>
              <a:ext uri="{FF2B5EF4-FFF2-40B4-BE49-F238E27FC236}">
                <a16:creationId xmlns:a16="http://schemas.microsoft.com/office/drawing/2014/main" id="{DDF216C6-D82D-57D4-8902-D444465D0D63}"/>
              </a:ext>
            </a:extLst>
          </p:cNvPr>
          <p:cNvSpPr txBox="1"/>
          <p:nvPr/>
        </p:nvSpPr>
        <p:spPr>
          <a:xfrm>
            <a:off x="22248195" y="10914676"/>
            <a:ext cx="7523048" cy="923330"/>
          </a:xfrm>
          <a:prstGeom prst="rect">
            <a:avLst/>
          </a:prstGeom>
          <a:noFill/>
          <a:effectLst>
            <a:softEdge rad="63500"/>
          </a:effectLst>
        </p:spPr>
        <p:txBody>
          <a:bodyPr wrap="square" rtlCol="0">
            <a:spAutoFit/>
          </a:bodyPr>
          <a:lstStyle/>
          <a:p>
            <a:r>
              <a:rPr lang="it-IT" sz="5400" dirty="0">
                <a:solidFill>
                  <a:srgbClr val="2B4450"/>
                </a:solidFill>
              </a:rPr>
              <a:t>PROPOSED APPROACH</a:t>
            </a:r>
            <a:endParaRPr lang="en-GB" sz="5400" dirty="0">
              <a:solidFill>
                <a:srgbClr val="2B4450"/>
              </a:solidFill>
            </a:endParaRPr>
          </a:p>
        </p:txBody>
      </p:sp>
      <p:cxnSp>
        <p:nvCxnSpPr>
          <p:cNvPr id="1027" name="Straight Connector 1026">
            <a:extLst>
              <a:ext uri="{FF2B5EF4-FFF2-40B4-BE49-F238E27FC236}">
                <a16:creationId xmlns:a16="http://schemas.microsoft.com/office/drawing/2014/main" id="{65CCA0EA-F44C-457C-F4D6-BFCA7AD4AEB8}"/>
              </a:ext>
            </a:extLst>
          </p:cNvPr>
          <p:cNvCxnSpPr>
            <a:cxnSpLocks/>
          </p:cNvCxnSpPr>
          <p:nvPr/>
        </p:nvCxnSpPr>
        <p:spPr>
          <a:xfrm>
            <a:off x="22248195" y="11838006"/>
            <a:ext cx="7247067" cy="0"/>
          </a:xfrm>
          <a:prstGeom prst="line">
            <a:avLst/>
          </a:prstGeom>
          <a:ln w="28575">
            <a:solidFill>
              <a:srgbClr val="545454"/>
            </a:solidFill>
          </a:ln>
        </p:spPr>
        <p:style>
          <a:lnRef idx="2">
            <a:schemeClr val="accent1"/>
          </a:lnRef>
          <a:fillRef idx="0">
            <a:schemeClr val="accent1"/>
          </a:fillRef>
          <a:effectRef idx="1">
            <a:schemeClr val="accent1"/>
          </a:effectRef>
          <a:fontRef idx="minor">
            <a:schemeClr val="tx1"/>
          </a:fontRef>
        </p:style>
      </p:cxnSp>
      <p:sp>
        <p:nvSpPr>
          <p:cNvPr id="1031" name="Rectangle 1030">
            <a:extLst>
              <a:ext uri="{FF2B5EF4-FFF2-40B4-BE49-F238E27FC236}">
                <a16:creationId xmlns:a16="http://schemas.microsoft.com/office/drawing/2014/main" id="{4AA94B26-452F-B349-B63C-F66ACEB3EEB7}"/>
              </a:ext>
            </a:extLst>
          </p:cNvPr>
          <p:cNvSpPr>
            <a:spLocks/>
          </p:cNvSpPr>
          <p:nvPr/>
        </p:nvSpPr>
        <p:spPr>
          <a:xfrm>
            <a:off x="1253333" y="16450115"/>
            <a:ext cx="29021879" cy="23912073"/>
          </a:xfrm>
          <a:prstGeom prst="rect">
            <a:avLst/>
          </a:prstGeom>
          <a:noFill/>
          <a:ln w="38100">
            <a:solidFill>
              <a:srgbClr val="2B44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2" name="TextBox 1031">
            <a:extLst>
              <a:ext uri="{FF2B5EF4-FFF2-40B4-BE49-F238E27FC236}">
                <a16:creationId xmlns:a16="http://schemas.microsoft.com/office/drawing/2014/main" id="{B86EF3D5-F549-7931-BB08-AF95554D9120}"/>
              </a:ext>
            </a:extLst>
          </p:cNvPr>
          <p:cNvSpPr txBox="1">
            <a:spLocks/>
          </p:cNvSpPr>
          <p:nvPr/>
        </p:nvSpPr>
        <p:spPr>
          <a:xfrm rot="16200000">
            <a:off x="-11329370" y="27779485"/>
            <a:ext cx="23912073" cy="1253332"/>
          </a:xfrm>
          <a:prstGeom prst="rect">
            <a:avLst/>
          </a:prstGeom>
          <a:solidFill>
            <a:srgbClr val="2B4450"/>
          </a:solidFill>
          <a:ln w="38100">
            <a:solidFill>
              <a:srgbClr val="5C5953"/>
            </a:solidFill>
          </a:ln>
        </p:spPr>
        <p:txBody>
          <a:bodyPr wrap="square" rtlCol="0">
            <a:spAutoFit/>
          </a:bodyPr>
          <a:lstStyle/>
          <a:p>
            <a:pPr algn="ctr"/>
            <a:r>
              <a:rPr lang="en-GB" sz="7200" dirty="0">
                <a:solidFill>
                  <a:schemeClr val="bg1"/>
                </a:solidFill>
              </a:rPr>
              <a:t>APPROACH</a:t>
            </a:r>
          </a:p>
        </p:txBody>
      </p:sp>
      <p:sp>
        <p:nvSpPr>
          <p:cNvPr id="1040" name="Rettangolo con angoli arrotondati 5">
            <a:extLst>
              <a:ext uri="{FF2B5EF4-FFF2-40B4-BE49-F238E27FC236}">
                <a16:creationId xmlns:a16="http://schemas.microsoft.com/office/drawing/2014/main" id="{F1DE145F-74F5-E5AF-8EE5-3DBBDC9038AC}"/>
              </a:ext>
            </a:extLst>
          </p:cNvPr>
          <p:cNvSpPr/>
          <p:nvPr/>
        </p:nvSpPr>
        <p:spPr bwMode="auto">
          <a:xfrm>
            <a:off x="9064723" y="20748419"/>
            <a:ext cx="3957341" cy="2137742"/>
          </a:xfrm>
          <a:prstGeom prst="roundRect">
            <a:avLst/>
          </a:prstGeom>
          <a:solidFill>
            <a:srgbClr val="F78536"/>
          </a:solidFill>
          <a:ln w="25400" cap="flat" cmpd="sng" algn="ctr">
            <a:noFill/>
            <a:prstDash val="solid"/>
            <a:round/>
            <a:headEnd type="none" w="med" len="med"/>
            <a:tailEnd type="none" w="med" len="med"/>
          </a:ln>
          <a:effectLst>
            <a:softEdge rad="63500"/>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sp>
        <p:nvSpPr>
          <p:cNvPr id="1041" name="Circle: Hollow 1040">
            <a:extLst>
              <a:ext uri="{FF2B5EF4-FFF2-40B4-BE49-F238E27FC236}">
                <a16:creationId xmlns:a16="http://schemas.microsoft.com/office/drawing/2014/main" id="{993BA978-0F6C-4F27-4F20-E72E85134E48}"/>
              </a:ext>
            </a:extLst>
          </p:cNvPr>
          <p:cNvSpPr/>
          <p:nvPr/>
        </p:nvSpPr>
        <p:spPr>
          <a:xfrm>
            <a:off x="9001613" y="19032685"/>
            <a:ext cx="7040880" cy="6878320"/>
          </a:xfrm>
          <a:prstGeom prst="donut">
            <a:avLst>
              <a:gd name="adj" fmla="val 358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43" name="Rettangolo con angoli arrotondati 8">
            <a:extLst>
              <a:ext uri="{FF2B5EF4-FFF2-40B4-BE49-F238E27FC236}">
                <a16:creationId xmlns:a16="http://schemas.microsoft.com/office/drawing/2014/main" id="{F1F6348B-DBDD-3547-69B2-F99686E66FF4}"/>
              </a:ext>
            </a:extLst>
          </p:cNvPr>
          <p:cNvSpPr/>
          <p:nvPr/>
        </p:nvSpPr>
        <p:spPr bwMode="auto">
          <a:xfrm>
            <a:off x="1473984" y="19079505"/>
            <a:ext cx="10567785" cy="570757"/>
          </a:xfrm>
          <a:prstGeom prst="roundRect">
            <a:avLst/>
          </a:prstGeom>
          <a:solidFill>
            <a:srgbClr val="DFEBED"/>
          </a:solidFill>
          <a:ln w="25400" cap="flat" cmpd="sng" algn="ctr">
            <a:solidFill>
              <a:srgbClr val="DFEBED"/>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rgbClr val="2B4450"/>
                </a:solidFill>
                <a:effectLst/>
                <a:latin typeface="Helvetica Neue Light" charset="0"/>
                <a:ea typeface="ヒラギノ角ゴ ProN W3" charset="0"/>
                <a:cs typeface="ヒラギノ角ゴ ProN W3" charset="0"/>
                <a:sym typeface="Helvetica Neue Light" charset="0"/>
              </a:rPr>
              <a:t>BUS</a:t>
            </a:r>
            <a:endParaRPr kumimoji="0" lang="en-GB" sz="2400" b="1" i="0" u="none" strike="noStrike" cap="none" normalizeH="0" baseline="0" dirty="0">
              <a:ln>
                <a:noFill/>
              </a:ln>
              <a:solidFill>
                <a:srgbClr val="2B4450"/>
              </a:solidFill>
              <a:effectLst/>
              <a:latin typeface="Helvetica Neue Light" charset="0"/>
              <a:ea typeface="ヒラギノ角ゴ ProN W3" charset="0"/>
              <a:cs typeface="ヒラギノ角ゴ ProN W3" charset="0"/>
              <a:sym typeface="Helvetica Neue Light" charset="0"/>
            </a:endParaRPr>
          </a:p>
        </p:txBody>
      </p:sp>
      <p:cxnSp>
        <p:nvCxnSpPr>
          <p:cNvPr id="1044" name="Connettore 2 10">
            <a:extLst>
              <a:ext uri="{FF2B5EF4-FFF2-40B4-BE49-F238E27FC236}">
                <a16:creationId xmlns:a16="http://schemas.microsoft.com/office/drawing/2014/main" id="{0420D8E3-525F-4635-3DC9-24878ACC88CB}"/>
              </a:ext>
            </a:extLst>
          </p:cNvPr>
          <p:cNvCxnSpPr>
            <a:cxnSpLocks/>
          </p:cNvCxnSpPr>
          <p:nvPr/>
        </p:nvCxnSpPr>
        <p:spPr bwMode="auto">
          <a:xfrm flipV="1">
            <a:off x="10754444" y="19649526"/>
            <a:ext cx="0" cy="981354"/>
          </a:xfrm>
          <a:prstGeom prst="straightConnector1">
            <a:avLst/>
          </a:prstGeom>
          <a:solidFill>
            <a:srgbClr val="BFBFBF"/>
          </a:solidFill>
          <a:ln w="76200" cap="flat" cmpd="sng" algn="ctr">
            <a:solidFill>
              <a:srgbClr val="F4928A"/>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66" name="Rettangolo con angoli arrotondati 11">
            <a:extLst>
              <a:ext uri="{FF2B5EF4-FFF2-40B4-BE49-F238E27FC236}">
                <a16:creationId xmlns:a16="http://schemas.microsoft.com/office/drawing/2014/main" id="{3D1BF1E8-C6BA-EF74-1846-8F2AA66D1372}"/>
              </a:ext>
            </a:extLst>
          </p:cNvPr>
          <p:cNvSpPr/>
          <p:nvPr/>
        </p:nvSpPr>
        <p:spPr bwMode="auto">
          <a:xfrm>
            <a:off x="1662107" y="16852864"/>
            <a:ext cx="2366913" cy="816434"/>
          </a:xfrm>
          <a:prstGeom prst="roundRect">
            <a:avLst/>
          </a:prstGeom>
          <a:solidFill>
            <a:srgbClr val="497285"/>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rPr>
              <a:t>RAM</a:t>
            </a: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cxnSp>
        <p:nvCxnSpPr>
          <p:cNvPr id="1067" name="Connettore 2 12">
            <a:extLst>
              <a:ext uri="{FF2B5EF4-FFF2-40B4-BE49-F238E27FC236}">
                <a16:creationId xmlns:a16="http://schemas.microsoft.com/office/drawing/2014/main" id="{A0599C9A-57AA-CC2E-5A58-0A921B50E12E}"/>
              </a:ext>
            </a:extLst>
          </p:cNvPr>
          <p:cNvCxnSpPr>
            <a:cxnSpLocks/>
          </p:cNvCxnSpPr>
          <p:nvPr/>
        </p:nvCxnSpPr>
        <p:spPr bwMode="auto">
          <a:xfrm flipV="1">
            <a:off x="2845570" y="17656967"/>
            <a:ext cx="0" cy="1441190"/>
          </a:xfrm>
          <a:prstGeom prst="straightConnector1">
            <a:avLst/>
          </a:prstGeom>
          <a:solidFill>
            <a:srgbClr val="DFDCD3"/>
          </a:solidFill>
          <a:ln w="76200" cap="flat" cmpd="sng" algn="ctr">
            <a:solidFill>
              <a:srgbClr val="DFEBED"/>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64" name="Rettangolo con angoli arrotondati 15">
            <a:extLst>
              <a:ext uri="{FF2B5EF4-FFF2-40B4-BE49-F238E27FC236}">
                <a16:creationId xmlns:a16="http://schemas.microsoft.com/office/drawing/2014/main" id="{0313A1F8-D7F8-A04D-6047-BBAA1E558387}"/>
              </a:ext>
            </a:extLst>
          </p:cNvPr>
          <p:cNvSpPr/>
          <p:nvPr/>
        </p:nvSpPr>
        <p:spPr bwMode="auto">
          <a:xfrm>
            <a:off x="4490589" y="16840533"/>
            <a:ext cx="2366913" cy="816434"/>
          </a:xfrm>
          <a:prstGeom prst="roundRect">
            <a:avLst/>
          </a:prstGeom>
          <a:solidFill>
            <a:srgbClr val="497285"/>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rPr>
              <a:t>GPIO</a:t>
            </a: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cxnSp>
        <p:nvCxnSpPr>
          <p:cNvPr id="1065" name="Connettore 2 16">
            <a:extLst>
              <a:ext uri="{FF2B5EF4-FFF2-40B4-BE49-F238E27FC236}">
                <a16:creationId xmlns:a16="http://schemas.microsoft.com/office/drawing/2014/main" id="{4321DA4F-C117-8655-334D-54A8AA9A2DBB}"/>
              </a:ext>
            </a:extLst>
          </p:cNvPr>
          <p:cNvCxnSpPr>
            <a:cxnSpLocks/>
          </p:cNvCxnSpPr>
          <p:nvPr/>
        </p:nvCxnSpPr>
        <p:spPr bwMode="auto">
          <a:xfrm flipV="1">
            <a:off x="5674052" y="17644636"/>
            <a:ext cx="0" cy="1441190"/>
          </a:xfrm>
          <a:prstGeom prst="straightConnector1">
            <a:avLst/>
          </a:prstGeom>
          <a:solidFill>
            <a:srgbClr val="DFDCD3"/>
          </a:solidFill>
          <a:ln w="76200" cap="flat" cmpd="sng" algn="ctr">
            <a:solidFill>
              <a:srgbClr val="DFEBED"/>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62" name="Rettangolo con angoli arrotondati 17">
            <a:extLst>
              <a:ext uri="{FF2B5EF4-FFF2-40B4-BE49-F238E27FC236}">
                <a16:creationId xmlns:a16="http://schemas.microsoft.com/office/drawing/2014/main" id="{CF865047-DB88-6E8A-AE04-CCA3ADC66EF7}"/>
              </a:ext>
            </a:extLst>
          </p:cNvPr>
          <p:cNvSpPr/>
          <p:nvPr/>
        </p:nvSpPr>
        <p:spPr bwMode="auto">
          <a:xfrm>
            <a:off x="7319070" y="16828203"/>
            <a:ext cx="2366913" cy="816434"/>
          </a:xfrm>
          <a:prstGeom prst="roundRect">
            <a:avLst/>
          </a:prstGeom>
          <a:solidFill>
            <a:srgbClr val="497285"/>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rPr>
              <a:t>TIMER</a:t>
            </a: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cxnSp>
        <p:nvCxnSpPr>
          <p:cNvPr id="1063" name="Connettore 2 18">
            <a:extLst>
              <a:ext uri="{FF2B5EF4-FFF2-40B4-BE49-F238E27FC236}">
                <a16:creationId xmlns:a16="http://schemas.microsoft.com/office/drawing/2014/main" id="{160D8719-0065-8225-B204-4C5768A5599B}"/>
              </a:ext>
            </a:extLst>
          </p:cNvPr>
          <p:cNvCxnSpPr>
            <a:cxnSpLocks/>
          </p:cNvCxnSpPr>
          <p:nvPr/>
        </p:nvCxnSpPr>
        <p:spPr bwMode="auto">
          <a:xfrm flipV="1">
            <a:off x="8502533" y="17632306"/>
            <a:ext cx="0" cy="1441190"/>
          </a:xfrm>
          <a:prstGeom prst="straightConnector1">
            <a:avLst/>
          </a:prstGeom>
          <a:solidFill>
            <a:srgbClr val="DFDCD3"/>
          </a:solidFill>
          <a:ln w="76200" cap="flat" cmpd="sng" algn="ctr">
            <a:solidFill>
              <a:srgbClr val="DFEBED"/>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60" name="Rettangolo con angoli arrotondati 19">
            <a:extLst>
              <a:ext uri="{FF2B5EF4-FFF2-40B4-BE49-F238E27FC236}">
                <a16:creationId xmlns:a16="http://schemas.microsoft.com/office/drawing/2014/main" id="{5801455A-C7D4-0AE4-B700-EF0391BB696E}"/>
              </a:ext>
            </a:extLst>
          </p:cNvPr>
          <p:cNvSpPr/>
          <p:nvPr/>
        </p:nvSpPr>
        <p:spPr bwMode="auto">
          <a:xfrm>
            <a:off x="1648210" y="20401025"/>
            <a:ext cx="3752360" cy="1459700"/>
          </a:xfrm>
          <a:prstGeom prst="roundRect">
            <a:avLst/>
          </a:prstGeom>
          <a:solidFill>
            <a:srgbClr val="497285"/>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rPr>
              <a:t>Debugger</a:t>
            </a: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cxnSp>
        <p:nvCxnSpPr>
          <p:cNvPr id="1061" name="Connettore 2 20">
            <a:extLst>
              <a:ext uri="{FF2B5EF4-FFF2-40B4-BE49-F238E27FC236}">
                <a16:creationId xmlns:a16="http://schemas.microsoft.com/office/drawing/2014/main" id="{562A7286-3580-96E2-E771-EAA1F6F16B20}"/>
              </a:ext>
            </a:extLst>
          </p:cNvPr>
          <p:cNvCxnSpPr>
            <a:cxnSpLocks/>
            <a:stCxn id="1060" idx="0"/>
          </p:cNvCxnSpPr>
          <p:nvPr/>
        </p:nvCxnSpPr>
        <p:spPr bwMode="auto">
          <a:xfrm flipV="1">
            <a:off x="3524391" y="19639814"/>
            <a:ext cx="6" cy="761211"/>
          </a:xfrm>
          <a:prstGeom prst="straightConnector1">
            <a:avLst/>
          </a:prstGeom>
          <a:solidFill>
            <a:srgbClr val="BFBFBF"/>
          </a:solidFill>
          <a:ln w="76200" cap="flat" cmpd="sng" algn="ctr">
            <a:solidFill>
              <a:srgbClr val="70747D"/>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58" name="Rettangolo con angoli arrotondati 29">
            <a:extLst>
              <a:ext uri="{FF2B5EF4-FFF2-40B4-BE49-F238E27FC236}">
                <a16:creationId xmlns:a16="http://schemas.microsoft.com/office/drawing/2014/main" id="{911E05E9-79BE-4D48-498B-01D5CB01C237}"/>
              </a:ext>
            </a:extLst>
          </p:cNvPr>
          <p:cNvSpPr/>
          <p:nvPr/>
        </p:nvSpPr>
        <p:spPr bwMode="auto">
          <a:xfrm>
            <a:off x="5958624" y="20618483"/>
            <a:ext cx="2366913" cy="816434"/>
          </a:xfrm>
          <a:prstGeom prst="roundRect">
            <a:avLst/>
          </a:prstGeom>
          <a:solidFill>
            <a:srgbClr val="497285"/>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rPr>
              <a:t>UART</a:t>
            </a: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cxnSp>
        <p:nvCxnSpPr>
          <p:cNvPr id="1059" name="Connettore 2 35">
            <a:extLst>
              <a:ext uri="{FF2B5EF4-FFF2-40B4-BE49-F238E27FC236}">
                <a16:creationId xmlns:a16="http://schemas.microsoft.com/office/drawing/2014/main" id="{91CFCCE1-A0A0-ECF5-B7C4-D7FCFD3F15B1}"/>
              </a:ext>
            </a:extLst>
          </p:cNvPr>
          <p:cNvCxnSpPr>
            <a:cxnSpLocks/>
            <a:endCxn id="1058" idx="0"/>
          </p:cNvCxnSpPr>
          <p:nvPr/>
        </p:nvCxnSpPr>
        <p:spPr bwMode="auto">
          <a:xfrm>
            <a:off x="7140950" y="19662704"/>
            <a:ext cx="1132" cy="955779"/>
          </a:xfrm>
          <a:prstGeom prst="straightConnector1">
            <a:avLst/>
          </a:prstGeom>
          <a:solidFill>
            <a:srgbClr val="DFDCD3"/>
          </a:solidFill>
          <a:ln w="76200" cap="flat" cmpd="sng" algn="ctr">
            <a:solidFill>
              <a:srgbClr val="DFEBED"/>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052" name="Gruppo 51">
            <a:extLst>
              <a:ext uri="{FF2B5EF4-FFF2-40B4-BE49-F238E27FC236}">
                <a16:creationId xmlns:a16="http://schemas.microsoft.com/office/drawing/2014/main" id="{334E5CF6-CE1F-78A4-7598-15C0B7A9ADFD}"/>
              </a:ext>
            </a:extLst>
          </p:cNvPr>
          <p:cNvGrpSpPr/>
          <p:nvPr/>
        </p:nvGrpSpPr>
        <p:grpSpPr>
          <a:xfrm>
            <a:off x="2340927" y="21864526"/>
            <a:ext cx="2366913" cy="1572063"/>
            <a:chOff x="1022145" y="5313638"/>
            <a:chExt cx="1514162" cy="1005680"/>
          </a:xfrm>
          <a:solidFill>
            <a:srgbClr val="2B4450"/>
          </a:solidFill>
        </p:grpSpPr>
        <p:sp>
          <p:nvSpPr>
            <p:cNvPr id="1056" name="Rettangolo con angoli arrotondati 44">
              <a:extLst>
                <a:ext uri="{FF2B5EF4-FFF2-40B4-BE49-F238E27FC236}">
                  <a16:creationId xmlns:a16="http://schemas.microsoft.com/office/drawing/2014/main" id="{C3467158-CFFC-C7CC-55CC-F96FCC54CFBD}"/>
                </a:ext>
              </a:extLst>
            </p:cNvPr>
            <p:cNvSpPr/>
            <p:nvPr/>
          </p:nvSpPr>
          <p:spPr bwMode="auto">
            <a:xfrm>
              <a:off x="1022145" y="5797029"/>
              <a:ext cx="1514162" cy="522289"/>
            </a:xfrm>
            <a:prstGeom prst="roundRect">
              <a:avLst/>
            </a:prstGeom>
            <a:grp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it-IT" sz="2400" b="1" dirty="0">
                  <a:solidFill>
                    <a:schemeClr val="bg1"/>
                  </a:solidFill>
                  <a:latin typeface="Helvetica Neue Light" charset="0"/>
                  <a:ea typeface="ヒラギノ角ゴ ProN W3" charset="0"/>
                  <a:cs typeface="ヒラギノ角ゴ ProN W3" charset="0"/>
                  <a:sym typeface="Helvetica Neue Light" charset="0"/>
                </a:rPr>
                <a:t>DPI Debugger </a:t>
              </a:r>
            </a:p>
            <a:p>
              <a:pPr marL="0" marR="0" indent="0" algn="ctr" defTabSz="914400" rtl="0" eaLnBrk="1" fontAlgn="base" latinLnBrk="0" hangingPunct="1">
                <a:lnSpc>
                  <a:spcPct val="100000"/>
                </a:lnSpc>
                <a:spcBef>
                  <a:spcPct val="0"/>
                </a:spcBef>
                <a:spcAft>
                  <a:spcPct val="0"/>
                </a:spcAft>
                <a:buClrTx/>
                <a:buSzTx/>
                <a:buFontTx/>
                <a:buNone/>
                <a:tabLst/>
              </a:pPr>
              <a:r>
                <a:rPr lang="it-IT" sz="2400" b="1" dirty="0">
                  <a:solidFill>
                    <a:schemeClr val="bg1"/>
                  </a:solidFill>
                  <a:latin typeface="Helvetica Neue Light" charset="0"/>
                  <a:ea typeface="ヒラギノ角ゴ ProN W3" charset="0"/>
                  <a:cs typeface="ヒラギノ角ゴ ProN W3" charset="0"/>
                  <a:sym typeface="Helvetica Neue Light" charset="0"/>
                </a:rPr>
                <a:t>Module</a:t>
              </a:r>
            </a:p>
          </p:txBody>
        </p:sp>
        <p:sp>
          <p:nvSpPr>
            <p:cNvPr id="1057" name="Freccia bidirezionale verticale 49">
              <a:extLst>
                <a:ext uri="{FF2B5EF4-FFF2-40B4-BE49-F238E27FC236}">
                  <a16:creationId xmlns:a16="http://schemas.microsoft.com/office/drawing/2014/main" id="{AE872CF0-10D7-DC62-2782-C3F761056EC8}"/>
                </a:ext>
              </a:extLst>
            </p:cNvPr>
            <p:cNvSpPr/>
            <p:nvPr/>
          </p:nvSpPr>
          <p:spPr bwMode="auto">
            <a:xfrm>
              <a:off x="1635205" y="5313638"/>
              <a:ext cx="288031" cy="483391"/>
            </a:xfrm>
            <a:prstGeom prst="upDownArrow">
              <a:avLst/>
            </a:prstGeom>
            <a:grp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endParaRPr>
            </a:p>
          </p:txBody>
        </p:sp>
      </p:grpSp>
      <p:grpSp>
        <p:nvGrpSpPr>
          <p:cNvPr id="1053" name="Gruppo 52">
            <a:extLst>
              <a:ext uri="{FF2B5EF4-FFF2-40B4-BE49-F238E27FC236}">
                <a16:creationId xmlns:a16="http://schemas.microsoft.com/office/drawing/2014/main" id="{BD5322C7-97D0-E48D-7E6E-984D1A85B345}"/>
              </a:ext>
            </a:extLst>
          </p:cNvPr>
          <p:cNvGrpSpPr/>
          <p:nvPr/>
        </p:nvGrpSpPr>
        <p:grpSpPr>
          <a:xfrm>
            <a:off x="5958621" y="21409985"/>
            <a:ext cx="2366913" cy="1589230"/>
            <a:chOff x="3336457" y="5022859"/>
            <a:chExt cx="1514162" cy="1016662"/>
          </a:xfrm>
          <a:solidFill>
            <a:srgbClr val="2B4450"/>
          </a:solidFill>
        </p:grpSpPr>
        <p:sp>
          <p:nvSpPr>
            <p:cNvPr id="1054" name="Rettangolo con angoli arrotondati 47">
              <a:extLst>
                <a:ext uri="{FF2B5EF4-FFF2-40B4-BE49-F238E27FC236}">
                  <a16:creationId xmlns:a16="http://schemas.microsoft.com/office/drawing/2014/main" id="{62247BA9-27CB-2834-FECF-245F140C1859}"/>
                </a:ext>
              </a:extLst>
            </p:cNvPr>
            <p:cNvSpPr/>
            <p:nvPr/>
          </p:nvSpPr>
          <p:spPr bwMode="auto">
            <a:xfrm>
              <a:off x="3336457" y="5517232"/>
              <a:ext cx="1514162" cy="522289"/>
            </a:xfrm>
            <a:prstGeom prst="roundRect">
              <a:avLst/>
            </a:prstGeom>
            <a:grp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rPr>
                <a:t>DPI UART</a:t>
              </a:r>
            </a:p>
            <a:p>
              <a:pPr marL="0" marR="0" indent="0" algn="ctr" defTabSz="914400" rtl="0" eaLnBrk="1" fontAlgn="base" latinLnBrk="0" hangingPunct="1">
                <a:lnSpc>
                  <a:spcPct val="100000"/>
                </a:lnSpc>
                <a:spcBef>
                  <a:spcPct val="0"/>
                </a:spcBef>
                <a:spcAft>
                  <a:spcPct val="0"/>
                </a:spcAft>
                <a:buClrTx/>
                <a:buSzTx/>
                <a:buFontTx/>
                <a:buNone/>
                <a:tabLst/>
              </a:pPr>
              <a:r>
                <a:rPr lang="it-IT" sz="2400" b="1" dirty="0">
                  <a:solidFill>
                    <a:schemeClr val="bg1"/>
                  </a:solidFill>
                  <a:latin typeface="Helvetica Neue Light" charset="0"/>
                  <a:ea typeface="ヒラギノ角ゴ ProN W3" charset="0"/>
                  <a:cs typeface="ヒラギノ角ゴ ProN W3" charset="0"/>
                  <a:sym typeface="Helvetica Neue Light" charset="0"/>
                </a:rPr>
                <a:t>Module</a:t>
              </a: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sp>
          <p:nvSpPr>
            <p:cNvPr id="1055" name="Freccia bidirezionale verticale 50">
              <a:extLst>
                <a:ext uri="{FF2B5EF4-FFF2-40B4-BE49-F238E27FC236}">
                  <a16:creationId xmlns:a16="http://schemas.microsoft.com/office/drawing/2014/main" id="{9CA24914-3A45-D1FE-32F4-678454FF0344}"/>
                </a:ext>
              </a:extLst>
            </p:cNvPr>
            <p:cNvSpPr/>
            <p:nvPr/>
          </p:nvSpPr>
          <p:spPr bwMode="auto">
            <a:xfrm>
              <a:off x="3948801" y="5022859"/>
              <a:ext cx="288031" cy="483391"/>
            </a:xfrm>
            <a:prstGeom prst="upDownArrow">
              <a:avLst/>
            </a:prstGeom>
            <a:grp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Helvetica Neue Light" charset="0"/>
                <a:ea typeface="ヒラギノ角ゴ ProN W3" charset="0"/>
                <a:cs typeface="ヒラギノ角ゴ ProN W3" charset="0"/>
                <a:sym typeface="Helvetica Neue Light" charset="0"/>
              </a:endParaRPr>
            </a:p>
          </p:txBody>
        </p:sp>
      </p:grpSp>
      <p:sp>
        <p:nvSpPr>
          <p:cNvPr id="1051" name="Rettangolo con angoli arrotondati 5">
            <a:extLst>
              <a:ext uri="{FF2B5EF4-FFF2-40B4-BE49-F238E27FC236}">
                <a16:creationId xmlns:a16="http://schemas.microsoft.com/office/drawing/2014/main" id="{BE031F6B-5909-76E0-9ED3-A67FD9EAD8EA}"/>
              </a:ext>
            </a:extLst>
          </p:cNvPr>
          <p:cNvSpPr/>
          <p:nvPr/>
        </p:nvSpPr>
        <p:spPr bwMode="auto">
          <a:xfrm>
            <a:off x="8886931" y="20522521"/>
            <a:ext cx="3752360" cy="1998330"/>
          </a:xfrm>
          <a:prstGeom prst="roundRect">
            <a:avLst/>
          </a:prstGeom>
          <a:solidFill>
            <a:srgbClr val="F78536"/>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rPr>
              <a:t>IBEX</a:t>
            </a:r>
            <a:endParaRPr kumimoji="0" lang="en-GB" sz="2400" b="1" i="0" u="none" strike="noStrike" cap="none" normalizeH="0" baseline="0" dirty="0">
              <a:ln>
                <a:noFill/>
              </a:ln>
              <a:solidFill>
                <a:schemeClr val="bg1"/>
              </a:solidFill>
              <a:effectLst/>
              <a:latin typeface="Helvetica Neue Light" charset="0"/>
              <a:ea typeface="ヒラギノ角ゴ ProN W3" charset="0"/>
              <a:cs typeface="ヒラギノ角ゴ ProN W3" charset="0"/>
              <a:sym typeface="Helvetica Neue Light" charset="0"/>
            </a:endParaRPr>
          </a:p>
        </p:txBody>
      </p:sp>
      <p:sp>
        <p:nvSpPr>
          <p:cNvPr id="1069" name="Oval 1068">
            <a:extLst>
              <a:ext uri="{FF2B5EF4-FFF2-40B4-BE49-F238E27FC236}">
                <a16:creationId xmlns:a16="http://schemas.microsoft.com/office/drawing/2014/main" id="{00B22013-CCB2-D550-999E-2F9DC3FF8429}"/>
              </a:ext>
            </a:extLst>
          </p:cNvPr>
          <p:cNvSpPr/>
          <p:nvPr/>
        </p:nvSpPr>
        <p:spPr>
          <a:xfrm flipH="1">
            <a:off x="11452690" y="21514899"/>
            <a:ext cx="2036903" cy="1893915"/>
          </a:xfrm>
          <a:prstGeom prst="ellipse">
            <a:avLst/>
          </a:prstGeom>
          <a:noFill/>
          <a:ln w="76200">
            <a:solidFill>
              <a:srgbClr val="222544"/>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0" name="Rectangle 1069">
            <a:extLst>
              <a:ext uri="{FF2B5EF4-FFF2-40B4-BE49-F238E27FC236}">
                <a16:creationId xmlns:a16="http://schemas.microsoft.com/office/drawing/2014/main" id="{4E9BC1B2-C63B-FF0F-7080-5F36367FB7B4}"/>
              </a:ext>
            </a:extLst>
          </p:cNvPr>
          <p:cNvSpPr/>
          <p:nvPr/>
        </p:nvSpPr>
        <p:spPr>
          <a:xfrm rot="2700000" flipH="1">
            <a:off x="11407239" y="23046274"/>
            <a:ext cx="209257" cy="57763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1" name="Rectangle: Rounded Corners 1070">
            <a:extLst>
              <a:ext uri="{FF2B5EF4-FFF2-40B4-BE49-F238E27FC236}">
                <a16:creationId xmlns:a16="http://schemas.microsoft.com/office/drawing/2014/main" id="{CBAB16A7-DC9E-385F-EA75-7ABEB15A52C2}"/>
              </a:ext>
            </a:extLst>
          </p:cNvPr>
          <p:cNvSpPr/>
          <p:nvPr/>
        </p:nvSpPr>
        <p:spPr>
          <a:xfrm rot="2700000" flipH="1">
            <a:off x="10823945" y="23114446"/>
            <a:ext cx="414264" cy="1391663"/>
          </a:xfrm>
          <a:prstGeom prst="roundRect">
            <a:avLst>
              <a:gd name="adj" fmla="val 19119"/>
            </a:avLst>
          </a:prstGeom>
          <a:solidFill>
            <a:srgbClr val="2B4450"/>
          </a:solidFill>
          <a:ln>
            <a:solidFill>
              <a:srgbClr val="2B44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4" name="Rectangle: Rounded Corners 1113">
            <a:extLst>
              <a:ext uri="{FF2B5EF4-FFF2-40B4-BE49-F238E27FC236}">
                <a16:creationId xmlns:a16="http://schemas.microsoft.com/office/drawing/2014/main" id="{FA4566B5-A2DD-8A49-9DAB-922889D80BD9}"/>
              </a:ext>
            </a:extLst>
          </p:cNvPr>
          <p:cNvSpPr/>
          <p:nvPr/>
        </p:nvSpPr>
        <p:spPr>
          <a:xfrm>
            <a:off x="24607446" y="18140649"/>
            <a:ext cx="3422556" cy="1227004"/>
          </a:xfrm>
          <a:prstGeom prst="roundRect">
            <a:avLst>
              <a:gd name="adj" fmla="val 24003"/>
            </a:avLst>
          </a:prstGeom>
          <a:solidFill>
            <a:srgbClr val="DFEB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2B4450"/>
                </a:solidFill>
                <a:latin typeface="Söhne"/>
              </a:rPr>
              <a:t>Secondary User (SU)</a:t>
            </a:r>
          </a:p>
        </p:txBody>
      </p:sp>
      <p:sp>
        <p:nvSpPr>
          <p:cNvPr id="1115" name="Rectangle: Rounded Corners 1114">
            <a:extLst>
              <a:ext uri="{FF2B5EF4-FFF2-40B4-BE49-F238E27FC236}">
                <a16:creationId xmlns:a16="http://schemas.microsoft.com/office/drawing/2014/main" id="{D8588BC6-71D7-16A1-FD1E-753433946C86}"/>
              </a:ext>
            </a:extLst>
          </p:cNvPr>
          <p:cNvSpPr/>
          <p:nvPr/>
        </p:nvSpPr>
        <p:spPr>
          <a:xfrm>
            <a:off x="17958142" y="20042285"/>
            <a:ext cx="5883664" cy="967978"/>
          </a:xfrm>
          <a:prstGeom prst="roundRect">
            <a:avLst>
              <a:gd name="adj" fmla="val 24003"/>
            </a:avLst>
          </a:prstGeom>
          <a:solidFill>
            <a:srgbClr val="2B44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Primary Monitor (PM)</a:t>
            </a:r>
          </a:p>
        </p:txBody>
      </p:sp>
      <p:sp>
        <p:nvSpPr>
          <p:cNvPr id="1116" name="Free-form: Shape 1115">
            <a:extLst>
              <a:ext uri="{FF2B5EF4-FFF2-40B4-BE49-F238E27FC236}">
                <a16:creationId xmlns:a16="http://schemas.microsoft.com/office/drawing/2014/main" id="{AFF6D295-5517-DB48-CB04-9B794CCD3704}"/>
              </a:ext>
            </a:extLst>
          </p:cNvPr>
          <p:cNvSpPr>
            <a:spLocks/>
          </p:cNvSpPr>
          <p:nvPr/>
        </p:nvSpPr>
        <p:spPr>
          <a:xfrm flipV="1">
            <a:off x="17958139" y="21169103"/>
            <a:ext cx="10805200" cy="196198"/>
          </a:xfrm>
          <a:custGeom>
            <a:avLst/>
            <a:gdLst>
              <a:gd name="connsiteX0" fmla="*/ 250 w 9525000"/>
              <a:gd name="connsiteY0" fmla="*/ 151 h 9525"/>
              <a:gd name="connsiteX1" fmla="*/ 9525250 w 9525000"/>
              <a:gd name="connsiteY1" fmla="*/ 151 h 9525"/>
            </a:gdLst>
            <a:ahLst/>
            <a:cxnLst>
              <a:cxn ang="0">
                <a:pos x="connsiteX0" y="connsiteY0"/>
              </a:cxn>
              <a:cxn ang="0">
                <a:pos x="connsiteX1" y="connsiteY1"/>
              </a:cxn>
            </a:cxnLst>
            <a:rect l="l" t="t" r="r" b="b"/>
            <a:pathLst>
              <a:path w="9525000" h="9525">
                <a:moveTo>
                  <a:pt x="250" y="151"/>
                </a:moveTo>
                <a:cubicBezTo>
                  <a:pt x="3661946" y="151"/>
                  <a:pt x="7323546" y="151"/>
                  <a:pt x="9525250" y="151"/>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dirty="0"/>
          </a:p>
        </p:txBody>
      </p:sp>
      <p:sp>
        <p:nvSpPr>
          <p:cNvPr id="1117" name="Rectangle: Rounded Corners 1116">
            <a:extLst>
              <a:ext uri="{FF2B5EF4-FFF2-40B4-BE49-F238E27FC236}">
                <a16:creationId xmlns:a16="http://schemas.microsoft.com/office/drawing/2014/main" id="{19C21189-DBB8-9DE6-2A7F-0BEE25EBB393}"/>
              </a:ext>
            </a:extLst>
          </p:cNvPr>
          <p:cNvSpPr/>
          <p:nvPr/>
        </p:nvSpPr>
        <p:spPr>
          <a:xfrm>
            <a:off x="17953010" y="21732381"/>
            <a:ext cx="1618146" cy="967978"/>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PM CSRs</a:t>
            </a:r>
          </a:p>
        </p:txBody>
      </p:sp>
      <p:sp>
        <p:nvSpPr>
          <p:cNvPr id="1118" name="Rectangle: Rounded Corners 1117">
            <a:extLst>
              <a:ext uri="{FF2B5EF4-FFF2-40B4-BE49-F238E27FC236}">
                <a16:creationId xmlns:a16="http://schemas.microsoft.com/office/drawing/2014/main" id="{BAFBC049-030D-D67F-1026-F21D3462EBA7}"/>
              </a:ext>
            </a:extLst>
          </p:cNvPr>
          <p:cNvSpPr/>
          <p:nvPr/>
        </p:nvSpPr>
        <p:spPr>
          <a:xfrm>
            <a:off x="19624242" y="21732381"/>
            <a:ext cx="2228329" cy="967978"/>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Peripheral 1</a:t>
            </a:r>
          </a:p>
        </p:txBody>
      </p:sp>
      <p:sp>
        <p:nvSpPr>
          <p:cNvPr id="1119" name="TextBox 1118">
            <a:extLst>
              <a:ext uri="{FF2B5EF4-FFF2-40B4-BE49-F238E27FC236}">
                <a16:creationId xmlns:a16="http://schemas.microsoft.com/office/drawing/2014/main" id="{82AB9FDD-78C9-DF77-12C9-BD40DC8798E2}"/>
              </a:ext>
            </a:extLst>
          </p:cNvPr>
          <p:cNvSpPr txBox="1"/>
          <p:nvPr/>
        </p:nvSpPr>
        <p:spPr>
          <a:xfrm>
            <a:off x="15264725" y="21886469"/>
            <a:ext cx="2052401" cy="607172"/>
          </a:xfrm>
          <a:prstGeom prst="rect">
            <a:avLst/>
          </a:prstGeom>
          <a:noFill/>
        </p:spPr>
        <p:txBody>
          <a:bodyPr wrap="square" rtlCol="0">
            <a:spAutoFit/>
          </a:bodyPr>
          <a:lstStyle/>
          <a:p>
            <a:pPr algn="ctr"/>
            <a:r>
              <a:rPr lang="en-GB" sz="2800" dirty="0">
                <a:latin typeface="Söhne"/>
              </a:rPr>
              <a:t>HW</a:t>
            </a:r>
          </a:p>
        </p:txBody>
      </p:sp>
      <p:sp>
        <p:nvSpPr>
          <p:cNvPr id="1120" name="TextBox 1119">
            <a:extLst>
              <a:ext uri="{FF2B5EF4-FFF2-40B4-BE49-F238E27FC236}">
                <a16:creationId xmlns:a16="http://schemas.microsoft.com/office/drawing/2014/main" id="{83AF04D2-58FB-5720-80EB-283184052AEE}"/>
              </a:ext>
            </a:extLst>
          </p:cNvPr>
          <p:cNvSpPr txBox="1"/>
          <p:nvPr/>
        </p:nvSpPr>
        <p:spPr>
          <a:xfrm>
            <a:off x="14900207" y="20213481"/>
            <a:ext cx="2781439" cy="607172"/>
          </a:xfrm>
          <a:prstGeom prst="rect">
            <a:avLst/>
          </a:prstGeom>
          <a:noFill/>
        </p:spPr>
        <p:txBody>
          <a:bodyPr wrap="square" rtlCol="0">
            <a:spAutoFit/>
          </a:bodyPr>
          <a:lstStyle/>
          <a:p>
            <a:pPr algn="ctr"/>
            <a:r>
              <a:rPr lang="en-GB" sz="2800" dirty="0">
                <a:latin typeface="Söhne"/>
              </a:rPr>
              <a:t>M-Mode SW</a:t>
            </a:r>
          </a:p>
        </p:txBody>
      </p:sp>
      <p:sp>
        <p:nvSpPr>
          <p:cNvPr id="1121" name="TextBox 1120">
            <a:extLst>
              <a:ext uri="{FF2B5EF4-FFF2-40B4-BE49-F238E27FC236}">
                <a16:creationId xmlns:a16="http://schemas.microsoft.com/office/drawing/2014/main" id="{9D24ABD3-B1E7-EF43-E58B-09E2EA5F2A9D}"/>
              </a:ext>
            </a:extLst>
          </p:cNvPr>
          <p:cNvSpPr txBox="1"/>
          <p:nvPr/>
        </p:nvSpPr>
        <p:spPr>
          <a:xfrm>
            <a:off x="14900207" y="18416727"/>
            <a:ext cx="2781439" cy="607172"/>
          </a:xfrm>
          <a:prstGeom prst="rect">
            <a:avLst/>
          </a:prstGeom>
          <a:noFill/>
        </p:spPr>
        <p:txBody>
          <a:bodyPr wrap="square" rtlCol="0">
            <a:spAutoFit/>
          </a:bodyPr>
          <a:lstStyle/>
          <a:p>
            <a:pPr algn="ctr"/>
            <a:r>
              <a:rPr lang="en-GB" sz="2800" dirty="0">
                <a:latin typeface="Söhne"/>
              </a:rPr>
              <a:t>S-Mode SW</a:t>
            </a:r>
          </a:p>
        </p:txBody>
      </p:sp>
      <p:sp>
        <p:nvSpPr>
          <p:cNvPr id="1122" name="Rectangle: Rounded Corners 1121">
            <a:extLst>
              <a:ext uri="{FF2B5EF4-FFF2-40B4-BE49-F238E27FC236}">
                <a16:creationId xmlns:a16="http://schemas.microsoft.com/office/drawing/2014/main" id="{D7971564-63D2-7675-2082-411C0EF1EE05}"/>
              </a:ext>
            </a:extLst>
          </p:cNvPr>
          <p:cNvSpPr/>
          <p:nvPr/>
        </p:nvSpPr>
        <p:spPr>
          <a:xfrm>
            <a:off x="24607446" y="20056720"/>
            <a:ext cx="3422556" cy="967978"/>
          </a:xfrm>
          <a:prstGeom prst="roundRect">
            <a:avLst>
              <a:gd name="adj" fmla="val 24003"/>
            </a:avLst>
          </a:prstGeom>
          <a:solidFill>
            <a:srgbClr val="2B44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Secondary Monitor (SM)</a:t>
            </a:r>
          </a:p>
        </p:txBody>
      </p:sp>
      <p:sp>
        <p:nvSpPr>
          <p:cNvPr id="1123" name="Rectangle: Rounded Corners 1122">
            <a:extLst>
              <a:ext uri="{FF2B5EF4-FFF2-40B4-BE49-F238E27FC236}">
                <a16:creationId xmlns:a16="http://schemas.microsoft.com/office/drawing/2014/main" id="{B7D020A9-4730-CF54-9C2A-284251250361}"/>
              </a:ext>
            </a:extLst>
          </p:cNvPr>
          <p:cNvSpPr/>
          <p:nvPr/>
        </p:nvSpPr>
        <p:spPr>
          <a:xfrm>
            <a:off x="25801673" y="21689398"/>
            <a:ext cx="2228329" cy="967978"/>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Peripheral 2</a:t>
            </a:r>
          </a:p>
        </p:txBody>
      </p:sp>
      <p:sp>
        <p:nvSpPr>
          <p:cNvPr id="1124" name="Rectangle: Rounded Corners 1123">
            <a:extLst>
              <a:ext uri="{FF2B5EF4-FFF2-40B4-BE49-F238E27FC236}">
                <a16:creationId xmlns:a16="http://schemas.microsoft.com/office/drawing/2014/main" id="{355DFA49-F64B-721E-FC28-CB11B08117A1}"/>
              </a:ext>
            </a:extLst>
          </p:cNvPr>
          <p:cNvSpPr/>
          <p:nvPr/>
        </p:nvSpPr>
        <p:spPr>
          <a:xfrm>
            <a:off x="21905657" y="21689398"/>
            <a:ext cx="3842231" cy="967978"/>
          </a:xfrm>
          <a:prstGeom prst="roundRect">
            <a:avLst>
              <a:gd name="adj" fmla="val 24003"/>
            </a:avLst>
          </a:prstGeom>
          <a:solidFill>
            <a:srgbClr val="4972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latin typeface="Söhne"/>
              </a:rPr>
              <a:t>PM/SM        CSRs</a:t>
            </a:r>
          </a:p>
        </p:txBody>
      </p:sp>
      <p:sp>
        <p:nvSpPr>
          <p:cNvPr id="1110" name="Rectangle 1109">
            <a:extLst>
              <a:ext uri="{FF2B5EF4-FFF2-40B4-BE49-F238E27FC236}">
                <a16:creationId xmlns:a16="http://schemas.microsoft.com/office/drawing/2014/main" id="{215908B2-7CA1-B0B0-9089-1D17EC15DC0E}"/>
              </a:ext>
            </a:extLst>
          </p:cNvPr>
          <p:cNvSpPr/>
          <p:nvPr/>
        </p:nvSpPr>
        <p:spPr>
          <a:xfrm>
            <a:off x="24622173" y="19729073"/>
            <a:ext cx="3838273" cy="127584"/>
          </a:xfrm>
          <a:prstGeom prst="rect">
            <a:avLst/>
          </a:prstGeom>
          <a:solidFill>
            <a:srgbClr val="F492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11" name="TextBox 1110">
            <a:extLst>
              <a:ext uri="{FF2B5EF4-FFF2-40B4-BE49-F238E27FC236}">
                <a16:creationId xmlns:a16="http://schemas.microsoft.com/office/drawing/2014/main" id="{C0D88FB5-652A-C70B-AC0A-67DC5756B9D0}"/>
              </a:ext>
            </a:extLst>
          </p:cNvPr>
          <p:cNvSpPr txBox="1"/>
          <p:nvPr/>
        </p:nvSpPr>
        <p:spPr>
          <a:xfrm>
            <a:off x="27494853" y="19223745"/>
            <a:ext cx="3422556" cy="1145298"/>
          </a:xfrm>
          <a:prstGeom prst="rect">
            <a:avLst/>
          </a:prstGeom>
          <a:noFill/>
        </p:spPr>
        <p:txBody>
          <a:bodyPr wrap="square" rtlCol="0">
            <a:spAutoFit/>
          </a:bodyPr>
          <a:lstStyle/>
          <a:p>
            <a:pPr algn="ctr"/>
            <a:r>
              <a:rPr lang="en-GB" sz="2800" i="1" dirty="0">
                <a:solidFill>
                  <a:srgbClr val="F4928A"/>
                </a:solidFill>
                <a:latin typeface="Söhne"/>
              </a:rPr>
              <a:t>ePMP </a:t>
            </a:r>
          </a:p>
          <a:p>
            <a:pPr algn="ctr"/>
            <a:r>
              <a:rPr lang="en-GB" sz="2800" i="1" dirty="0">
                <a:solidFill>
                  <a:srgbClr val="F4928A"/>
                </a:solidFill>
                <a:latin typeface="Söhne"/>
              </a:rPr>
              <a:t>isolation</a:t>
            </a:r>
          </a:p>
        </p:txBody>
      </p:sp>
      <p:sp>
        <p:nvSpPr>
          <p:cNvPr id="1112" name="Rectangle 1111">
            <a:extLst>
              <a:ext uri="{FF2B5EF4-FFF2-40B4-BE49-F238E27FC236}">
                <a16:creationId xmlns:a16="http://schemas.microsoft.com/office/drawing/2014/main" id="{5D358480-6C7D-4ACD-1437-F0C2E2EAAC31}"/>
              </a:ext>
            </a:extLst>
          </p:cNvPr>
          <p:cNvSpPr/>
          <p:nvPr/>
        </p:nvSpPr>
        <p:spPr>
          <a:xfrm flipH="1">
            <a:off x="24118295" y="18018354"/>
            <a:ext cx="127584" cy="4839486"/>
          </a:xfrm>
          <a:prstGeom prst="rect">
            <a:avLst/>
          </a:prstGeom>
          <a:solidFill>
            <a:srgbClr val="F78536"/>
          </a:solidFill>
          <a:ln>
            <a:solidFill>
              <a:srgbClr val="F7853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800" dirty="0">
              <a:solidFill>
                <a:srgbClr val="F78536"/>
              </a:solidFill>
            </a:endParaRPr>
          </a:p>
        </p:txBody>
      </p:sp>
      <p:sp>
        <p:nvSpPr>
          <p:cNvPr id="1113" name="TextBox 1112">
            <a:extLst>
              <a:ext uri="{FF2B5EF4-FFF2-40B4-BE49-F238E27FC236}">
                <a16:creationId xmlns:a16="http://schemas.microsoft.com/office/drawing/2014/main" id="{E923F29A-8EA5-4C15-E31E-EA2507C3BF58}"/>
              </a:ext>
            </a:extLst>
          </p:cNvPr>
          <p:cNvSpPr txBox="1"/>
          <p:nvPr/>
        </p:nvSpPr>
        <p:spPr>
          <a:xfrm>
            <a:off x="20592140" y="18095526"/>
            <a:ext cx="3508101" cy="523220"/>
          </a:xfrm>
          <a:prstGeom prst="rect">
            <a:avLst/>
          </a:prstGeom>
          <a:noFill/>
        </p:spPr>
        <p:txBody>
          <a:bodyPr wrap="square" rtlCol="0">
            <a:spAutoFit/>
          </a:bodyPr>
          <a:lstStyle/>
          <a:p>
            <a:pPr algn="ctr"/>
            <a:r>
              <a:rPr lang="en-GB" sz="2800" i="1" dirty="0">
                <a:solidFill>
                  <a:srgbClr val="F78536"/>
                </a:solidFill>
                <a:latin typeface="Söhne"/>
              </a:rPr>
              <a:t>Horizontal </a:t>
            </a:r>
            <a:r>
              <a:rPr lang="en-GB" sz="2800" dirty="0">
                <a:solidFill>
                  <a:srgbClr val="F78536"/>
                </a:solidFill>
                <a:latin typeface="Söhne"/>
              </a:rPr>
              <a:t>isolation</a:t>
            </a:r>
            <a:endParaRPr lang="en-GB" sz="2800" i="1" dirty="0">
              <a:solidFill>
                <a:srgbClr val="F78536"/>
              </a:solidFill>
              <a:latin typeface="Söhne"/>
            </a:endParaRPr>
          </a:p>
        </p:txBody>
      </p:sp>
      <p:sp>
        <p:nvSpPr>
          <p:cNvPr id="1105" name="Right Brace 1104">
            <a:extLst>
              <a:ext uri="{FF2B5EF4-FFF2-40B4-BE49-F238E27FC236}">
                <a16:creationId xmlns:a16="http://schemas.microsoft.com/office/drawing/2014/main" id="{1DEACEB1-5223-44DC-8E8F-6439DFBD3023}"/>
              </a:ext>
            </a:extLst>
          </p:cNvPr>
          <p:cNvSpPr/>
          <p:nvPr/>
        </p:nvSpPr>
        <p:spPr>
          <a:xfrm rot="16200000">
            <a:off x="20689372" y="14731898"/>
            <a:ext cx="550094" cy="6022815"/>
          </a:xfrm>
          <a:prstGeom prst="rightBrace">
            <a:avLst/>
          </a:prstGeom>
          <a:ln>
            <a:solidFill>
              <a:srgbClr val="2B44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2800" dirty="0"/>
          </a:p>
        </p:txBody>
      </p:sp>
      <p:sp>
        <p:nvSpPr>
          <p:cNvPr id="1106" name="TextBox 1105">
            <a:extLst>
              <a:ext uri="{FF2B5EF4-FFF2-40B4-BE49-F238E27FC236}">
                <a16:creationId xmlns:a16="http://schemas.microsoft.com/office/drawing/2014/main" id="{27414261-E5DD-D34C-69E5-D3C8EF5A5942}"/>
              </a:ext>
            </a:extLst>
          </p:cNvPr>
          <p:cNvSpPr txBox="1"/>
          <p:nvPr/>
        </p:nvSpPr>
        <p:spPr>
          <a:xfrm>
            <a:off x="19349364" y="16834032"/>
            <a:ext cx="3730880" cy="523220"/>
          </a:xfrm>
          <a:prstGeom prst="rect">
            <a:avLst/>
          </a:prstGeom>
          <a:noFill/>
          <a:ln>
            <a:noFill/>
          </a:ln>
        </p:spPr>
        <p:txBody>
          <a:bodyPr wrap="square">
            <a:spAutoFit/>
          </a:bodyPr>
          <a:lstStyle/>
          <a:p>
            <a:r>
              <a:rPr lang="en-US" sz="2800" b="1" dirty="0">
                <a:solidFill>
                  <a:srgbClr val="2B4450"/>
                </a:solidFill>
              </a:rPr>
              <a:t>Primary Context</a:t>
            </a:r>
            <a:endParaRPr lang="en-GB" sz="2800" dirty="0">
              <a:solidFill>
                <a:srgbClr val="2B4450"/>
              </a:solidFill>
            </a:endParaRPr>
          </a:p>
        </p:txBody>
      </p:sp>
      <p:sp>
        <p:nvSpPr>
          <p:cNvPr id="1107" name="Right Brace 1106">
            <a:extLst>
              <a:ext uri="{FF2B5EF4-FFF2-40B4-BE49-F238E27FC236}">
                <a16:creationId xmlns:a16="http://schemas.microsoft.com/office/drawing/2014/main" id="{1B9321ED-3CFF-ECE9-26C1-0028CB0863C8}"/>
              </a:ext>
            </a:extLst>
          </p:cNvPr>
          <p:cNvSpPr/>
          <p:nvPr/>
        </p:nvSpPr>
        <p:spPr>
          <a:xfrm rot="16200000">
            <a:off x="26149350" y="15700839"/>
            <a:ext cx="550094" cy="4072104"/>
          </a:xfrm>
          <a:prstGeom prst="rightBrace">
            <a:avLst/>
          </a:prstGeom>
          <a:ln>
            <a:solidFill>
              <a:srgbClr val="2B44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sz="2800" dirty="0"/>
          </a:p>
        </p:txBody>
      </p:sp>
      <p:sp>
        <p:nvSpPr>
          <p:cNvPr id="1108" name="TextBox 1107">
            <a:extLst>
              <a:ext uri="{FF2B5EF4-FFF2-40B4-BE49-F238E27FC236}">
                <a16:creationId xmlns:a16="http://schemas.microsoft.com/office/drawing/2014/main" id="{C85C5E9B-E87C-074E-D150-EF117C889FC9}"/>
              </a:ext>
            </a:extLst>
          </p:cNvPr>
          <p:cNvSpPr txBox="1"/>
          <p:nvPr/>
        </p:nvSpPr>
        <p:spPr>
          <a:xfrm>
            <a:off x="24434527" y="16807135"/>
            <a:ext cx="4213563" cy="523220"/>
          </a:xfrm>
          <a:prstGeom prst="rect">
            <a:avLst/>
          </a:prstGeom>
          <a:noFill/>
          <a:ln>
            <a:noFill/>
          </a:ln>
        </p:spPr>
        <p:txBody>
          <a:bodyPr wrap="square">
            <a:spAutoFit/>
          </a:bodyPr>
          <a:lstStyle/>
          <a:p>
            <a:r>
              <a:rPr lang="en-US" sz="2800" b="1" dirty="0">
                <a:solidFill>
                  <a:srgbClr val="2B4450"/>
                </a:solidFill>
              </a:rPr>
              <a:t>Secondary Context</a:t>
            </a:r>
            <a:endParaRPr lang="en-GB" sz="2800" dirty="0">
              <a:solidFill>
                <a:srgbClr val="2B4450"/>
              </a:solidFill>
            </a:endParaRPr>
          </a:p>
        </p:txBody>
      </p:sp>
      <p:cxnSp>
        <p:nvCxnSpPr>
          <p:cNvPr id="1125" name="Straight Connector 1124">
            <a:extLst>
              <a:ext uri="{FF2B5EF4-FFF2-40B4-BE49-F238E27FC236}">
                <a16:creationId xmlns:a16="http://schemas.microsoft.com/office/drawing/2014/main" id="{B0488EA2-66BC-F5D8-36AE-99F7FFA98F82}"/>
              </a:ext>
            </a:extLst>
          </p:cNvPr>
          <p:cNvCxnSpPr>
            <a:cxnSpLocks/>
            <a:stCxn id="1069" idx="1"/>
          </p:cNvCxnSpPr>
          <p:nvPr/>
        </p:nvCxnSpPr>
        <p:spPr>
          <a:xfrm flipV="1">
            <a:off x="13191295" y="16577408"/>
            <a:ext cx="2728938" cy="5214848"/>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6" name="Straight Connector 1125">
            <a:extLst>
              <a:ext uri="{FF2B5EF4-FFF2-40B4-BE49-F238E27FC236}">
                <a16:creationId xmlns:a16="http://schemas.microsoft.com/office/drawing/2014/main" id="{D1B8580C-6F66-727B-68F6-707DCDDB29C4}"/>
              </a:ext>
            </a:extLst>
          </p:cNvPr>
          <p:cNvCxnSpPr>
            <a:cxnSpLocks/>
          </p:cNvCxnSpPr>
          <p:nvPr/>
        </p:nvCxnSpPr>
        <p:spPr>
          <a:xfrm>
            <a:off x="13542679" y="22620155"/>
            <a:ext cx="2365833" cy="361435"/>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7" name="Straight Connector 1126">
            <a:extLst>
              <a:ext uri="{FF2B5EF4-FFF2-40B4-BE49-F238E27FC236}">
                <a16:creationId xmlns:a16="http://schemas.microsoft.com/office/drawing/2014/main" id="{81A24917-6873-A5F0-18E8-663D195EFAE8}"/>
              </a:ext>
            </a:extLst>
          </p:cNvPr>
          <p:cNvCxnSpPr>
            <a:cxnSpLocks/>
          </p:cNvCxnSpPr>
          <p:nvPr/>
        </p:nvCxnSpPr>
        <p:spPr>
          <a:xfrm>
            <a:off x="15920233" y="16577409"/>
            <a:ext cx="14041794" cy="0"/>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8" name="Straight Connector 1127">
            <a:extLst>
              <a:ext uri="{FF2B5EF4-FFF2-40B4-BE49-F238E27FC236}">
                <a16:creationId xmlns:a16="http://schemas.microsoft.com/office/drawing/2014/main" id="{6EB863CC-1A2D-37D4-7D24-C012FD5F7963}"/>
              </a:ext>
            </a:extLst>
          </p:cNvPr>
          <p:cNvCxnSpPr>
            <a:cxnSpLocks/>
          </p:cNvCxnSpPr>
          <p:nvPr/>
        </p:nvCxnSpPr>
        <p:spPr>
          <a:xfrm>
            <a:off x="15920233" y="22974163"/>
            <a:ext cx="14041794" cy="0"/>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9" name="Straight Connector 1128">
            <a:extLst>
              <a:ext uri="{FF2B5EF4-FFF2-40B4-BE49-F238E27FC236}">
                <a16:creationId xmlns:a16="http://schemas.microsoft.com/office/drawing/2014/main" id="{00CA9574-785C-1ABA-F986-254462773EDA}"/>
              </a:ext>
            </a:extLst>
          </p:cNvPr>
          <p:cNvCxnSpPr>
            <a:cxnSpLocks/>
          </p:cNvCxnSpPr>
          <p:nvPr/>
        </p:nvCxnSpPr>
        <p:spPr>
          <a:xfrm>
            <a:off x="29962027" y="16554178"/>
            <a:ext cx="0" cy="6419942"/>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1" name="Straight Connector 1220">
            <a:extLst>
              <a:ext uri="{FF2B5EF4-FFF2-40B4-BE49-F238E27FC236}">
                <a16:creationId xmlns:a16="http://schemas.microsoft.com/office/drawing/2014/main" id="{EED0F514-581C-69AE-4795-182B3B26A27F}"/>
              </a:ext>
            </a:extLst>
          </p:cNvPr>
          <p:cNvCxnSpPr>
            <a:cxnSpLocks/>
          </p:cNvCxnSpPr>
          <p:nvPr/>
        </p:nvCxnSpPr>
        <p:spPr>
          <a:xfrm flipH="1" flipV="1">
            <a:off x="13150303" y="23251524"/>
            <a:ext cx="2616815" cy="2636693"/>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2" name="Straight Connector 1221">
            <a:extLst>
              <a:ext uri="{FF2B5EF4-FFF2-40B4-BE49-F238E27FC236}">
                <a16:creationId xmlns:a16="http://schemas.microsoft.com/office/drawing/2014/main" id="{B5F5FDC2-1390-4216-0741-AB157AB83521}"/>
              </a:ext>
            </a:extLst>
          </p:cNvPr>
          <p:cNvCxnSpPr>
            <a:cxnSpLocks/>
          </p:cNvCxnSpPr>
          <p:nvPr/>
        </p:nvCxnSpPr>
        <p:spPr>
          <a:xfrm flipV="1">
            <a:off x="15724073" y="25888217"/>
            <a:ext cx="43045" cy="5858649"/>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3" name="Straight Connector 1222">
            <a:extLst>
              <a:ext uri="{FF2B5EF4-FFF2-40B4-BE49-F238E27FC236}">
                <a16:creationId xmlns:a16="http://schemas.microsoft.com/office/drawing/2014/main" id="{78D0501D-E097-CD96-B7CF-A6877E2395D5}"/>
              </a:ext>
            </a:extLst>
          </p:cNvPr>
          <p:cNvCxnSpPr>
            <a:cxnSpLocks/>
          </p:cNvCxnSpPr>
          <p:nvPr/>
        </p:nvCxnSpPr>
        <p:spPr>
          <a:xfrm>
            <a:off x="15714653" y="31786972"/>
            <a:ext cx="14142298" cy="30550"/>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4" name="Straight Connector 1223">
            <a:extLst>
              <a:ext uri="{FF2B5EF4-FFF2-40B4-BE49-F238E27FC236}">
                <a16:creationId xmlns:a16="http://schemas.microsoft.com/office/drawing/2014/main" id="{4182BBCD-36EA-686C-FDB9-89F1B930124F}"/>
              </a:ext>
            </a:extLst>
          </p:cNvPr>
          <p:cNvCxnSpPr>
            <a:cxnSpLocks/>
          </p:cNvCxnSpPr>
          <p:nvPr/>
        </p:nvCxnSpPr>
        <p:spPr>
          <a:xfrm flipH="1" flipV="1">
            <a:off x="13380049" y="22873063"/>
            <a:ext cx="16519946" cy="3107976"/>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5" name="Straight Connector 1224">
            <a:extLst>
              <a:ext uri="{FF2B5EF4-FFF2-40B4-BE49-F238E27FC236}">
                <a16:creationId xmlns:a16="http://schemas.microsoft.com/office/drawing/2014/main" id="{B3C92E28-C897-9470-3AB2-F65306018CA5}"/>
              </a:ext>
            </a:extLst>
          </p:cNvPr>
          <p:cNvCxnSpPr>
            <a:cxnSpLocks/>
          </p:cNvCxnSpPr>
          <p:nvPr/>
        </p:nvCxnSpPr>
        <p:spPr>
          <a:xfrm flipV="1">
            <a:off x="29856951" y="25964417"/>
            <a:ext cx="43044" cy="5858649"/>
          </a:xfrm>
          <a:prstGeom prst="line">
            <a:avLst/>
          </a:prstGeom>
          <a:ln w="28575" cap="flat" cmpd="sng" algn="ctr">
            <a:solidFill>
              <a:srgbClr val="5C595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70" name="Graphic 1468">
            <a:extLst>
              <a:ext uri="{FF2B5EF4-FFF2-40B4-BE49-F238E27FC236}">
                <a16:creationId xmlns:a16="http://schemas.microsoft.com/office/drawing/2014/main" id="{E0EA3F84-AE90-3C18-0513-A3A04FB18229}"/>
              </a:ext>
            </a:extLst>
          </p:cNvPr>
          <p:cNvSpPr/>
          <p:nvPr/>
        </p:nvSpPr>
        <p:spPr>
          <a:xfrm>
            <a:off x="20825454" y="2734049"/>
            <a:ext cx="6059221" cy="1025002"/>
          </a:xfrm>
          <a:custGeom>
            <a:avLst/>
            <a:gdLst>
              <a:gd name="connsiteX0" fmla="*/ 6277832 w 6605581"/>
              <a:gd name="connsiteY0" fmla="*/ 692893 h 1117427"/>
              <a:gd name="connsiteX1" fmla="*/ 6227239 w 6605581"/>
              <a:gd name="connsiteY1" fmla="*/ 714890 h 1117427"/>
              <a:gd name="connsiteX2" fmla="*/ 6170048 w 6605581"/>
              <a:gd name="connsiteY2" fmla="*/ 721489 h 1117427"/>
              <a:gd name="connsiteX3" fmla="*/ 6097460 w 6605581"/>
              <a:gd name="connsiteY3" fmla="*/ 710490 h 1117427"/>
              <a:gd name="connsiteX4" fmla="*/ 6042468 w 6605581"/>
              <a:gd name="connsiteY4" fmla="*/ 677496 h 1117427"/>
              <a:gd name="connsiteX5" fmla="*/ 6009473 w 6605581"/>
              <a:gd name="connsiteY5" fmla="*/ 626903 h 1117427"/>
              <a:gd name="connsiteX6" fmla="*/ 5998475 w 6605581"/>
              <a:gd name="connsiteY6" fmla="*/ 560913 h 1117427"/>
              <a:gd name="connsiteX7" fmla="*/ 6011673 w 6605581"/>
              <a:gd name="connsiteY7" fmla="*/ 494924 h 1117427"/>
              <a:gd name="connsiteX8" fmla="*/ 6046868 w 6605581"/>
              <a:gd name="connsiteY8" fmla="*/ 442132 h 1117427"/>
              <a:gd name="connsiteX9" fmla="*/ 6101859 w 6605581"/>
              <a:gd name="connsiteY9" fmla="*/ 409137 h 1117427"/>
              <a:gd name="connsiteX10" fmla="*/ 6172248 w 6605581"/>
              <a:gd name="connsiteY10" fmla="*/ 398139 h 1117427"/>
              <a:gd name="connsiteX11" fmla="*/ 6260234 w 6605581"/>
              <a:gd name="connsiteY11" fmla="*/ 415736 h 1117427"/>
              <a:gd name="connsiteX12" fmla="*/ 6247036 w 6605581"/>
              <a:gd name="connsiteY12" fmla="*/ 505922 h 1117427"/>
              <a:gd name="connsiteX13" fmla="*/ 6216241 w 6605581"/>
              <a:gd name="connsiteY13" fmla="*/ 497123 h 1117427"/>
              <a:gd name="connsiteX14" fmla="*/ 6185446 w 6605581"/>
              <a:gd name="connsiteY14" fmla="*/ 494924 h 1117427"/>
              <a:gd name="connsiteX15" fmla="*/ 6128255 w 6605581"/>
              <a:gd name="connsiteY15" fmla="*/ 512521 h 1117427"/>
              <a:gd name="connsiteX16" fmla="*/ 6128255 w 6605581"/>
              <a:gd name="connsiteY16" fmla="*/ 611506 h 1117427"/>
              <a:gd name="connsiteX17" fmla="*/ 6128255 w 6605581"/>
              <a:gd name="connsiteY17" fmla="*/ 611506 h 1117427"/>
              <a:gd name="connsiteX18" fmla="*/ 6187646 w 6605581"/>
              <a:gd name="connsiteY18" fmla="*/ 629103 h 1117427"/>
              <a:gd name="connsiteX19" fmla="*/ 6214041 w 6605581"/>
              <a:gd name="connsiteY19" fmla="*/ 626903 h 1117427"/>
              <a:gd name="connsiteX20" fmla="*/ 6240438 w 6605581"/>
              <a:gd name="connsiteY20" fmla="*/ 620304 h 1117427"/>
              <a:gd name="connsiteX21" fmla="*/ 6277832 w 6605581"/>
              <a:gd name="connsiteY21" fmla="*/ 692893 h 1117427"/>
              <a:gd name="connsiteX22" fmla="*/ 5796106 w 6605581"/>
              <a:gd name="connsiteY22" fmla="*/ 626903 h 1117427"/>
              <a:gd name="connsiteX23" fmla="*/ 5840099 w 6605581"/>
              <a:gd name="connsiteY23" fmla="*/ 607106 h 1117427"/>
              <a:gd name="connsiteX24" fmla="*/ 5840099 w 6605581"/>
              <a:gd name="connsiteY24" fmla="*/ 508122 h 1117427"/>
              <a:gd name="connsiteX25" fmla="*/ 5796106 w 6605581"/>
              <a:gd name="connsiteY25" fmla="*/ 488325 h 1117427"/>
              <a:gd name="connsiteX26" fmla="*/ 5749914 w 6605581"/>
              <a:gd name="connsiteY26" fmla="*/ 508122 h 1117427"/>
              <a:gd name="connsiteX27" fmla="*/ 5749914 w 6605581"/>
              <a:gd name="connsiteY27" fmla="*/ 607106 h 1117427"/>
              <a:gd name="connsiteX28" fmla="*/ 5796106 w 6605581"/>
              <a:gd name="connsiteY28" fmla="*/ 626903 h 1117427"/>
              <a:gd name="connsiteX29" fmla="*/ 5767511 w 6605581"/>
              <a:gd name="connsiteY29" fmla="*/ 723688 h 1117427"/>
              <a:gd name="connsiteX30" fmla="*/ 5710319 w 6605581"/>
              <a:gd name="connsiteY30" fmla="*/ 712690 h 1117427"/>
              <a:gd name="connsiteX31" fmla="*/ 5666326 w 6605581"/>
              <a:gd name="connsiteY31" fmla="*/ 679695 h 1117427"/>
              <a:gd name="connsiteX32" fmla="*/ 5637731 w 6605581"/>
              <a:gd name="connsiteY32" fmla="*/ 629103 h 1117427"/>
              <a:gd name="connsiteX33" fmla="*/ 5626732 w 6605581"/>
              <a:gd name="connsiteY33" fmla="*/ 563113 h 1117427"/>
              <a:gd name="connsiteX34" fmla="*/ 5637731 w 6605581"/>
              <a:gd name="connsiteY34" fmla="*/ 497123 h 1117427"/>
              <a:gd name="connsiteX35" fmla="*/ 5668526 w 6605581"/>
              <a:gd name="connsiteY35" fmla="*/ 444331 h 1117427"/>
              <a:gd name="connsiteX36" fmla="*/ 5714719 w 6605581"/>
              <a:gd name="connsiteY36" fmla="*/ 409137 h 1117427"/>
              <a:gd name="connsiteX37" fmla="*/ 5771910 w 6605581"/>
              <a:gd name="connsiteY37" fmla="*/ 395939 h 1117427"/>
              <a:gd name="connsiteX38" fmla="*/ 5822502 w 6605581"/>
              <a:gd name="connsiteY38" fmla="*/ 406937 h 1117427"/>
              <a:gd name="connsiteX39" fmla="*/ 5859897 w 6605581"/>
              <a:gd name="connsiteY39" fmla="*/ 439932 h 1117427"/>
              <a:gd name="connsiteX40" fmla="*/ 5862096 w 6605581"/>
              <a:gd name="connsiteY40" fmla="*/ 404738 h 1117427"/>
              <a:gd name="connsiteX41" fmla="*/ 5963280 w 6605581"/>
              <a:gd name="connsiteY41" fmla="*/ 404738 h 1117427"/>
              <a:gd name="connsiteX42" fmla="*/ 5963280 w 6605581"/>
              <a:gd name="connsiteY42" fmla="*/ 712690 h 1117427"/>
              <a:gd name="connsiteX43" fmla="*/ 5862096 w 6605581"/>
              <a:gd name="connsiteY43" fmla="*/ 712690 h 1117427"/>
              <a:gd name="connsiteX44" fmla="*/ 5859897 w 6605581"/>
              <a:gd name="connsiteY44" fmla="*/ 677496 h 1117427"/>
              <a:gd name="connsiteX45" fmla="*/ 5822502 w 6605581"/>
              <a:gd name="connsiteY45" fmla="*/ 710490 h 1117427"/>
              <a:gd name="connsiteX46" fmla="*/ 5767511 w 6605581"/>
              <a:gd name="connsiteY46" fmla="*/ 723688 h 1117427"/>
              <a:gd name="connsiteX47" fmla="*/ 5422164 w 6605581"/>
              <a:gd name="connsiteY47" fmla="*/ 626903 h 1117427"/>
              <a:gd name="connsiteX48" fmla="*/ 5468357 w 6605581"/>
              <a:gd name="connsiteY48" fmla="*/ 607106 h 1117427"/>
              <a:gd name="connsiteX49" fmla="*/ 5468357 w 6605581"/>
              <a:gd name="connsiteY49" fmla="*/ 508122 h 1117427"/>
              <a:gd name="connsiteX50" fmla="*/ 5422164 w 6605581"/>
              <a:gd name="connsiteY50" fmla="*/ 488325 h 1117427"/>
              <a:gd name="connsiteX51" fmla="*/ 5378171 w 6605581"/>
              <a:gd name="connsiteY51" fmla="*/ 508122 h 1117427"/>
              <a:gd name="connsiteX52" fmla="*/ 5378171 w 6605581"/>
              <a:gd name="connsiteY52" fmla="*/ 607106 h 1117427"/>
              <a:gd name="connsiteX53" fmla="*/ 5422164 w 6605581"/>
              <a:gd name="connsiteY53" fmla="*/ 626903 h 1117427"/>
              <a:gd name="connsiteX54" fmla="*/ 5257189 w 6605581"/>
              <a:gd name="connsiteY54" fmla="*/ 402538 h 1117427"/>
              <a:gd name="connsiteX55" fmla="*/ 5358373 w 6605581"/>
              <a:gd name="connsiteY55" fmla="*/ 402538 h 1117427"/>
              <a:gd name="connsiteX56" fmla="*/ 5360573 w 6605581"/>
              <a:gd name="connsiteY56" fmla="*/ 437733 h 1117427"/>
              <a:gd name="connsiteX57" fmla="*/ 5397967 w 6605581"/>
              <a:gd name="connsiteY57" fmla="*/ 404738 h 1117427"/>
              <a:gd name="connsiteX58" fmla="*/ 5450760 w 6605581"/>
              <a:gd name="connsiteY58" fmla="*/ 393739 h 1117427"/>
              <a:gd name="connsiteX59" fmla="*/ 5507950 w 6605581"/>
              <a:gd name="connsiteY59" fmla="*/ 404738 h 1117427"/>
              <a:gd name="connsiteX60" fmla="*/ 5551944 w 6605581"/>
              <a:gd name="connsiteY60" fmla="*/ 437733 h 1117427"/>
              <a:gd name="connsiteX61" fmla="*/ 5580539 w 6605581"/>
              <a:gd name="connsiteY61" fmla="*/ 488325 h 1117427"/>
              <a:gd name="connsiteX62" fmla="*/ 5591538 w 6605581"/>
              <a:gd name="connsiteY62" fmla="*/ 554315 h 1117427"/>
              <a:gd name="connsiteX63" fmla="*/ 5580539 w 6605581"/>
              <a:gd name="connsiteY63" fmla="*/ 620304 h 1117427"/>
              <a:gd name="connsiteX64" fmla="*/ 5549744 w 6605581"/>
              <a:gd name="connsiteY64" fmla="*/ 673096 h 1117427"/>
              <a:gd name="connsiteX65" fmla="*/ 5503551 w 6605581"/>
              <a:gd name="connsiteY65" fmla="*/ 708291 h 1117427"/>
              <a:gd name="connsiteX66" fmla="*/ 5446360 w 6605581"/>
              <a:gd name="connsiteY66" fmla="*/ 721489 h 1117427"/>
              <a:gd name="connsiteX67" fmla="*/ 5400167 w 6605581"/>
              <a:gd name="connsiteY67" fmla="*/ 710490 h 1117427"/>
              <a:gd name="connsiteX68" fmla="*/ 5364973 w 6605581"/>
              <a:gd name="connsiteY68" fmla="*/ 681895 h 1117427"/>
              <a:gd name="connsiteX69" fmla="*/ 5364973 w 6605581"/>
              <a:gd name="connsiteY69" fmla="*/ 844670 h 1117427"/>
              <a:gd name="connsiteX70" fmla="*/ 5257189 w 6605581"/>
              <a:gd name="connsiteY70" fmla="*/ 844670 h 1117427"/>
              <a:gd name="connsiteX71" fmla="*/ 5257189 w 6605581"/>
              <a:gd name="connsiteY71" fmla="*/ 402538 h 1117427"/>
              <a:gd name="connsiteX72" fmla="*/ 5092215 w 6605581"/>
              <a:gd name="connsiteY72" fmla="*/ 472927 h 1117427"/>
              <a:gd name="connsiteX73" fmla="*/ 5059220 w 6605581"/>
              <a:gd name="connsiteY73" fmla="*/ 490524 h 1117427"/>
              <a:gd name="connsiteX74" fmla="*/ 5068018 w 6605581"/>
              <a:gd name="connsiteY74" fmla="*/ 505922 h 1117427"/>
              <a:gd name="connsiteX75" fmla="*/ 5105413 w 6605581"/>
              <a:gd name="connsiteY75" fmla="*/ 519120 h 1117427"/>
              <a:gd name="connsiteX76" fmla="*/ 5186800 w 6605581"/>
              <a:gd name="connsiteY76" fmla="*/ 558714 h 1117427"/>
              <a:gd name="connsiteX77" fmla="*/ 5210996 w 6605581"/>
              <a:gd name="connsiteY77" fmla="*/ 626903 h 1117427"/>
              <a:gd name="connsiteX78" fmla="*/ 5173602 w 6605581"/>
              <a:gd name="connsiteY78" fmla="*/ 699492 h 1117427"/>
              <a:gd name="connsiteX79" fmla="*/ 5070218 w 6605581"/>
              <a:gd name="connsiteY79" fmla="*/ 725888 h 1117427"/>
              <a:gd name="connsiteX80" fmla="*/ 4999829 w 6605581"/>
              <a:gd name="connsiteY80" fmla="*/ 717089 h 1117427"/>
              <a:gd name="connsiteX81" fmla="*/ 4947037 w 6605581"/>
              <a:gd name="connsiteY81" fmla="*/ 695093 h 1117427"/>
              <a:gd name="connsiteX82" fmla="*/ 4982232 w 6605581"/>
              <a:gd name="connsiteY82" fmla="*/ 631303 h 1117427"/>
              <a:gd name="connsiteX83" fmla="*/ 5063619 w 6605581"/>
              <a:gd name="connsiteY83" fmla="*/ 646700 h 1117427"/>
              <a:gd name="connsiteX84" fmla="*/ 5103213 w 6605581"/>
              <a:gd name="connsiteY84" fmla="*/ 629103 h 1117427"/>
              <a:gd name="connsiteX85" fmla="*/ 5101013 w 6605581"/>
              <a:gd name="connsiteY85" fmla="*/ 620304 h 1117427"/>
              <a:gd name="connsiteX86" fmla="*/ 5094414 w 6605581"/>
              <a:gd name="connsiteY86" fmla="*/ 613705 h 1117427"/>
              <a:gd name="connsiteX87" fmla="*/ 5081216 w 6605581"/>
              <a:gd name="connsiteY87" fmla="*/ 607106 h 1117427"/>
              <a:gd name="connsiteX88" fmla="*/ 5059220 w 6605581"/>
              <a:gd name="connsiteY88" fmla="*/ 600507 h 1117427"/>
              <a:gd name="connsiteX89" fmla="*/ 5010827 w 6605581"/>
              <a:gd name="connsiteY89" fmla="*/ 582910 h 1117427"/>
              <a:gd name="connsiteX90" fmla="*/ 4977832 w 6605581"/>
              <a:gd name="connsiteY90" fmla="*/ 560913 h 1117427"/>
              <a:gd name="connsiteX91" fmla="*/ 4960235 w 6605581"/>
              <a:gd name="connsiteY91" fmla="*/ 532318 h 1117427"/>
              <a:gd name="connsiteX92" fmla="*/ 4953636 w 6605581"/>
              <a:gd name="connsiteY92" fmla="*/ 494924 h 1117427"/>
              <a:gd name="connsiteX93" fmla="*/ 4986631 w 6605581"/>
              <a:gd name="connsiteY93" fmla="*/ 422335 h 1117427"/>
              <a:gd name="connsiteX94" fmla="*/ 5085616 w 6605581"/>
              <a:gd name="connsiteY94" fmla="*/ 395939 h 1117427"/>
              <a:gd name="connsiteX95" fmla="*/ 5147206 w 6605581"/>
              <a:gd name="connsiteY95" fmla="*/ 402538 h 1117427"/>
              <a:gd name="connsiteX96" fmla="*/ 5197799 w 6605581"/>
              <a:gd name="connsiteY96" fmla="*/ 420135 h 1117427"/>
              <a:gd name="connsiteX97" fmla="*/ 5186800 w 6605581"/>
              <a:gd name="connsiteY97" fmla="*/ 497123 h 1117427"/>
              <a:gd name="connsiteX98" fmla="*/ 5140607 w 6605581"/>
              <a:gd name="connsiteY98" fmla="*/ 479526 h 1117427"/>
              <a:gd name="connsiteX99" fmla="*/ 5092215 w 6605581"/>
              <a:gd name="connsiteY99" fmla="*/ 472927 h 1117427"/>
              <a:gd name="connsiteX100" fmla="*/ 4746868 w 6605581"/>
              <a:gd name="connsiteY100" fmla="*/ 631303 h 1117427"/>
              <a:gd name="connsiteX101" fmla="*/ 4795261 w 6605581"/>
              <a:gd name="connsiteY101" fmla="*/ 611506 h 1117427"/>
              <a:gd name="connsiteX102" fmla="*/ 4795261 w 6605581"/>
              <a:gd name="connsiteY102" fmla="*/ 503722 h 1117427"/>
              <a:gd name="connsiteX103" fmla="*/ 4698475 w 6605581"/>
              <a:gd name="connsiteY103" fmla="*/ 503722 h 1117427"/>
              <a:gd name="connsiteX104" fmla="*/ 4698475 w 6605581"/>
              <a:gd name="connsiteY104" fmla="*/ 503722 h 1117427"/>
              <a:gd name="connsiteX105" fmla="*/ 4698475 w 6605581"/>
              <a:gd name="connsiteY105" fmla="*/ 611506 h 1117427"/>
              <a:gd name="connsiteX106" fmla="*/ 4746868 w 6605581"/>
              <a:gd name="connsiteY106" fmla="*/ 631303 h 1117427"/>
              <a:gd name="connsiteX107" fmla="*/ 4746868 w 6605581"/>
              <a:gd name="connsiteY107" fmla="*/ 723688 h 1117427"/>
              <a:gd name="connsiteX108" fmla="*/ 4678678 w 6605581"/>
              <a:gd name="connsiteY108" fmla="*/ 710490 h 1117427"/>
              <a:gd name="connsiteX109" fmla="*/ 4588492 w 6605581"/>
              <a:gd name="connsiteY109" fmla="*/ 624704 h 1117427"/>
              <a:gd name="connsiteX110" fmla="*/ 4575295 w 6605581"/>
              <a:gd name="connsiteY110" fmla="*/ 558714 h 1117427"/>
              <a:gd name="connsiteX111" fmla="*/ 4588492 w 6605581"/>
              <a:gd name="connsiteY111" fmla="*/ 492724 h 1117427"/>
              <a:gd name="connsiteX112" fmla="*/ 4678678 w 6605581"/>
              <a:gd name="connsiteY112" fmla="*/ 406937 h 1117427"/>
              <a:gd name="connsiteX113" fmla="*/ 4815057 w 6605581"/>
              <a:gd name="connsiteY113" fmla="*/ 406937 h 1117427"/>
              <a:gd name="connsiteX114" fmla="*/ 4870049 w 6605581"/>
              <a:gd name="connsiteY114" fmla="*/ 442132 h 1117427"/>
              <a:gd name="connsiteX115" fmla="*/ 4905244 w 6605581"/>
              <a:gd name="connsiteY115" fmla="*/ 494924 h 1117427"/>
              <a:gd name="connsiteX116" fmla="*/ 4918441 w 6605581"/>
              <a:gd name="connsiteY116" fmla="*/ 560913 h 1117427"/>
              <a:gd name="connsiteX117" fmla="*/ 4870049 w 6605581"/>
              <a:gd name="connsiteY117" fmla="*/ 677496 h 1117427"/>
              <a:gd name="connsiteX118" fmla="*/ 4817257 w 6605581"/>
              <a:gd name="connsiteY118" fmla="*/ 712690 h 1117427"/>
              <a:gd name="connsiteX119" fmla="*/ 4746868 w 6605581"/>
              <a:gd name="connsiteY119" fmla="*/ 723688 h 1117427"/>
              <a:gd name="connsiteX120" fmla="*/ 4335531 w 6605581"/>
              <a:gd name="connsiteY120" fmla="*/ 402538 h 1117427"/>
              <a:gd name="connsiteX121" fmla="*/ 4441115 w 6605581"/>
              <a:gd name="connsiteY121" fmla="*/ 402538 h 1117427"/>
              <a:gd name="connsiteX122" fmla="*/ 4443315 w 6605581"/>
              <a:gd name="connsiteY122" fmla="*/ 448731 h 1117427"/>
              <a:gd name="connsiteX123" fmla="*/ 4474110 w 6605581"/>
              <a:gd name="connsiteY123" fmla="*/ 409137 h 1117427"/>
              <a:gd name="connsiteX124" fmla="*/ 4520303 w 6605581"/>
              <a:gd name="connsiteY124" fmla="*/ 395939 h 1117427"/>
              <a:gd name="connsiteX125" fmla="*/ 4555497 w 6605581"/>
              <a:gd name="connsiteY125" fmla="*/ 402538 h 1117427"/>
              <a:gd name="connsiteX126" fmla="*/ 4546699 w 6605581"/>
              <a:gd name="connsiteY126" fmla="*/ 503722 h 1117427"/>
              <a:gd name="connsiteX127" fmla="*/ 4526902 w 6605581"/>
              <a:gd name="connsiteY127" fmla="*/ 497123 h 1117427"/>
              <a:gd name="connsiteX128" fmla="*/ 4507105 w 6605581"/>
              <a:gd name="connsiteY128" fmla="*/ 494924 h 1117427"/>
              <a:gd name="connsiteX129" fmla="*/ 4443315 w 6605581"/>
              <a:gd name="connsiteY129" fmla="*/ 576311 h 1117427"/>
              <a:gd name="connsiteX130" fmla="*/ 4443315 w 6605581"/>
              <a:gd name="connsiteY130" fmla="*/ 708291 h 1117427"/>
              <a:gd name="connsiteX131" fmla="*/ 4335531 w 6605581"/>
              <a:gd name="connsiteY131" fmla="*/ 708291 h 1117427"/>
              <a:gd name="connsiteX132" fmla="*/ 4335531 w 6605581"/>
              <a:gd name="connsiteY132" fmla="*/ 402538 h 1117427"/>
              <a:gd name="connsiteX133" fmla="*/ 3770218 w 6605581"/>
              <a:gd name="connsiteY133" fmla="*/ 516920 h 1117427"/>
              <a:gd name="connsiteX134" fmla="*/ 3717427 w 6605581"/>
              <a:gd name="connsiteY134" fmla="*/ 360744 h 1117427"/>
              <a:gd name="connsiteX135" fmla="*/ 3664635 w 6605581"/>
              <a:gd name="connsiteY135" fmla="*/ 516920 h 1117427"/>
              <a:gd name="connsiteX136" fmla="*/ 3770218 w 6605581"/>
              <a:gd name="connsiteY136" fmla="*/ 516920 h 1117427"/>
              <a:gd name="connsiteX137" fmla="*/ 3660235 w 6605581"/>
              <a:gd name="connsiteY137" fmla="*/ 257360 h 1117427"/>
              <a:gd name="connsiteX138" fmla="*/ 3785616 w 6605581"/>
              <a:gd name="connsiteY138" fmla="*/ 257360 h 1117427"/>
              <a:gd name="connsiteX139" fmla="*/ 3963789 w 6605581"/>
              <a:gd name="connsiteY139" fmla="*/ 712690 h 1117427"/>
              <a:gd name="connsiteX140" fmla="*/ 3836208 w 6605581"/>
              <a:gd name="connsiteY140" fmla="*/ 712690 h 1117427"/>
              <a:gd name="connsiteX141" fmla="*/ 3801014 w 6605581"/>
              <a:gd name="connsiteY141" fmla="*/ 607106 h 1117427"/>
              <a:gd name="connsiteX142" fmla="*/ 3633840 w 6605581"/>
              <a:gd name="connsiteY142" fmla="*/ 607106 h 1117427"/>
              <a:gd name="connsiteX143" fmla="*/ 3598645 w 6605581"/>
              <a:gd name="connsiteY143" fmla="*/ 712690 h 1117427"/>
              <a:gd name="connsiteX144" fmla="*/ 3479863 w 6605581"/>
              <a:gd name="connsiteY144" fmla="*/ 712690 h 1117427"/>
              <a:gd name="connsiteX145" fmla="*/ 3660235 w 6605581"/>
              <a:gd name="connsiteY145" fmla="*/ 257360 h 1117427"/>
              <a:gd name="connsiteX146" fmla="*/ 3222503 w 6605581"/>
              <a:gd name="connsiteY146" fmla="*/ 472927 h 1117427"/>
              <a:gd name="connsiteX147" fmla="*/ 3189508 w 6605581"/>
              <a:gd name="connsiteY147" fmla="*/ 490524 h 1117427"/>
              <a:gd name="connsiteX148" fmla="*/ 3198307 w 6605581"/>
              <a:gd name="connsiteY148" fmla="*/ 505922 h 1117427"/>
              <a:gd name="connsiteX149" fmla="*/ 3235701 w 6605581"/>
              <a:gd name="connsiteY149" fmla="*/ 519120 h 1117427"/>
              <a:gd name="connsiteX150" fmla="*/ 3317089 w 6605581"/>
              <a:gd name="connsiteY150" fmla="*/ 558714 h 1117427"/>
              <a:gd name="connsiteX151" fmla="*/ 3341285 w 6605581"/>
              <a:gd name="connsiteY151" fmla="*/ 626903 h 1117427"/>
              <a:gd name="connsiteX152" fmla="*/ 3303890 w 6605581"/>
              <a:gd name="connsiteY152" fmla="*/ 699492 h 1117427"/>
              <a:gd name="connsiteX153" fmla="*/ 3200506 w 6605581"/>
              <a:gd name="connsiteY153" fmla="*/ 725888 h 1117427"/>
              <a:gd name="connsiteX154" fmla="*/ 3130117 w 6605581"/>
              <a:gd name="connsiteY154" fmla="*/ 717089 h 1117427"/>
              <a:gd name="connsiteX155" fmla="*/ 3077325 w 6605581"/>
              <a:gd name="connsiteY155" fmla="*/ 695093 h 1117427"/>
              <a:gd name="connsiteX156" fmla="*/ 3112520 w 6605581"/>
              <a:gd name="connsiteY156" fmla="*/ 631303 h 1117427"/>
              <a:gd name="connsiteX157" fmla="*/ 3193907 w 6605581"/>
              <a:gd name="connsiteY157" fmla="*/ 646700 h 1117427"/>
              <a:gd name="connsiteX158" fmla="*/ 3233501 w 6605581"/>
              <a:gd name="connsiteY158" fmla="*/ 629103 h 1117427"/>
              <a:gd name="connsiteX159" fmla="*/ 3231302 w 6605581"/>
              <a:gd name="connsiteY159" fmla="*/ 620304 h 1117427"/>
              <a:gd name="connsiteX160" fmla="*/ 3224703 w 6605581"/>
              <a:gd name="connsiteY160" fmla="*/ 613705 h 1117427"/>
              <a:gd name="connsiteX161" fmla="*/ 3211505 w 6605581"/>
              <a:gd name="connsiteY161" fmla="*/ 607106 h 1117427"/>
              <a:gd name="connsiteX162" fmla="*/ 3189508 w 6605581"/>
              <a:gd name="connsiteY162" fmla="*/ 600507 h 1117427"/>
              <a:gd name="connsiteX163" fmla="*/ 3141116 w 6605581"/>
              <a:gd name="connsiteY163" fmla="*/ 582910 h 1117427"/>
              <a:gd name="connsiteX164" fmla="*/ 3108121 w 6605581"/>
              <a:gd name="connsiteY164" fmla="*/ 560913 h 1117427"/>
              <a:gd name="connsiteX165" fmla="*/ 3090523 w 6605581"/>
              <a:gd name="connsiteY165" fmla="*/ 532318 h 1117427"/>
              <a:gd name="connsiteX166" fmla="*/ 3083924 w 6605581"/>
              <a:gd name="connsiteY166" fmla="*/ 494924 h 1117427"/>
              <a:gd name="connsiteX167" fmla="*/ 3119119 w 6605581"/>
              <a:gd name="connsiteY167" fmla="*/ 422335 h 1117427"/>
              <a:gd name="connsiteX168" fmla="*/ 3218104 w 6605581"/>
              <a:gd name="connsiteY168" fmla="*/ 395939 h 1117427"/>
              <a:gd name="connsiteX169" fmla="*/ 3279694 w 6605581"/>
              <a:gd name="connsiteY169" fmla="*/ 402538 h 1117427"/>
              <a:gd name="connsiteX170" fmla="*/ 3330286 w 6605581"/>
              <a:gd name="connsiteY170" fmla="*/ 420135 h 1117427"/>
              <a:gd name="connsiteX171" fmla="*/ 3319288 w 6605581"/>
              <a:gd name="connsiteY171" fmla="*/ 497123 h 1117427"/>
              <a:gd name="connsiteX172" fmla="*/ 3273095 w 6605581"/>
              <a:gd name="connsiteY172" fmla="*/ 479526 h 1117427"/>
              <a:gd name="connsiteX173" fmla="*/ 3222503 w 6605581"/>
              <a:gd name="connsiteY173" fmla="*/ 472927 h 1117427"/>
              <a:gd name="connsiteX174" fmla="*/ 2729779 w 6605581"/>
              <a:gd name="connsiteY174" fmla="*/ 402538 h 1117427"/>
              <a:gd name="connsiteX175" fmla="*/ 2835363 w 6605581"/>
              <a:gd name="connsiteY175" fmla="*/ 402538 h 1117427"/>
              <a:gd name="connsiteX176" fmla="*/ 2837562 w 6605581"/>
              <a:gd name="connsiteY176" fmla="*/ 439932 h 1117427"/>
              <a:gd name="connsiteX177" fmla="*/ 2872757 w 6605581"/>
              <a:gd name="connsiteY177" fmla="*/ 404738 h 1117427"/>
              <a:gd name="connsiteX178" fmla="*/ 2925549 w 6605581"/>
              <a:gd name="connsiteY178" fmla="*/ 391540 h 1117427"/>
              <a:gd name="connsiteX179" fmla="*/ 3006936 w 6605581"/>
              <a:gd name="connsiteY179" fmla="*/ 424535 h 1117427"/>
              <a:gd name="connsiteX180" fmla="*/ 3033332 w 6605581"/>
              <a:gd name="connsiteY180" fmla="*/ 523519 h 1117427"/>
              <a:gd name="connsiteX181" fmla="*/ 3033332 w 6605581"/>
              <a:gd name="connsiteY181" fmla="*/ 712690 h 1117427"/>
              <a:gd name="connsiteX182" fmla="*/ 2925549 w 6605581"/>
              <a:gd name="connsiteY182" fmla="*/ 712690 h 1117427"/>
              <a:gd name="connsiteX183" fmla="*/ 2925549 w 6605581"/>
              <a:gd name="connsiteY183" fmla="*/ 545516 h 1117427"/>
              <a:gd name="connsiteX184" fmla="*/ 2883755 w 6605581"/>
              <a:gd name="connsiteY184" fmla="*/ 490524 h 1117427"/>
              <a:gd name="connsiteX185" fmla="*/ 2848561 w 6605581"/>
              <a:gd name="connsiteY185" fmla="*/ 505922 h 1117427"/>
              <a:gd name="connsiteX186" fmla="*/ 2837562 w 6605581"/>
              <a:gd name="connsiteY186" fmla="*/ 549915 h 1117427"/>
              <a:gd name="connsiteX187" fmla="*/ 2837562 w 6605581"/>
              <a:gd name="connsiteY187" fmla="*/ 712690 h 1117427"/>
              <a:gd name="connsiteX188" fmla="*/ 2729779 w 6605581"/>
              <a:gd name="connsiteY188" fmla="*/ 712690 h 1117427"/>
              <a:gd name="connsiteX189" fmla="*/ 2729779 w 6605581"/>
              <a:gd name="connsiteY189" fmla="*/ 402538 h 1117427"/>
              <a:gd name="connsiteX190" fmla="*/ 2551607 w 6605581"/>
              <a:gd name="connsiteY190" fmla="*/ 402538 h 1117427"/>
              <a:gd name="connsiteX191" fmla="*/ 2659390 w 6605581"/>
              <a:gd name="connsiteY191" fmla="*/ 402538 h 1117427"/>
              <a:gd name="connsiteX192" fmla="*/ 2659390 w 6605581"/>
              <a:gd name="connsiteY192" fmla="*/ 712690 h 1117427"/>
              <a:gd name="connsiteX193" fmla="*/ 2551607 w 6605581"/>
              <a:gd name="connsiteY193" fmla="*/ 712690 h 1117427"/>
              <a:gd name="connsiteX194" fmla="*/ 2551607 w 6605581"/>
              <a:gd name="connsiteY194" fmla="*/ 402538 h 1117427"/>
              <a:gd name="connsiteX195" fmla="*/ 2606598 w 6605581"/>
              <a:gd name="connsiteY195" fmla="*/ 354145 h 1117427"/>
              <a:gd name="connsiteX196" fmla="*/ 2562605 w 6605581"/>
              <a:gd name="connsiteY196" fmla="*/ 336548 h 1117427"/>
              <a:gd name="connsiteX197" fmla="*/ 2560405 w 6605581"/>
              <a:gd name="connsiteY197" fmla="*/ 255161 h 1117427"/>
              <a:gd name="connsiteX198" fmla="*/ 2562605 w 6605581"/>
              <a:gd name="connsiteY198" fmla="*/ 252961 h 1117427"/>
              <a:gd name="connsiteX199" fmla="*/ 2648392 w 6605581"/>
              <a:gd name="connsiteY199" fmla="*/ 252961 h 1117427"/>
              <a:gd name="connsiteX200" fmla="*/ 2665989 w 6605581"/>
              <a:gd name="connsiteY200" fmla="*/ 294755 h 1117427"/>
              <a:gd name="connsiteX201" fmla="*/ 2648392 w 6605581"/>
              <a:gd name="connsiteY201" fmla="*/ 336548 h 1117427"/>
              <a:gd name="connsiteX202" fmla="*/ 2606598 w 6605581"/>
              <a:gd name="connsiteY202" fmla="*/ 354145 h 1117427"/>
              <a:gd name="connsiteX203" fmla="*/ 2366835 w 6605581"/>
              <a:gd name="connsiteY203" fmla="*/ 257360 h 1117427"/>
              <a:gd name="connsiteX204" fmla="*/ 2474618 w 6605581"/>
              <a:gd name="connsiteY204" fmla="*/ 257360 h 1117427"/>
              <a:gd name="connsiteX205" fmla="*/ 2474618 w 6605581"/>
              <a:gd name="connsiteY205" fmla="*/ 712690 h 1117427"/>
              <a:gd name="connsiteX206" fmla="*/ 2366835 w 6605581"/>
              <a:gd name="connsiteY206" fmla="*/ 712690 h 1117427"/>
              <a:gd name="connsiteX207" fmla="*/ 2366835 w 6605581"/>
              <a:gd name="connsiteY207" fmla="*/ 257360 h 1117427"/>
              <a:gd name="connsiteX208" fmla="*/ 2190862 w 6605581"/>
              <a:gd name="connsiteY208" fmla="*/ 257360 h 1117427"/>
              <a:gd name="connsiteX209" fmla="*/ 2298646 w 6605581"/>
              <a:gd name="connsiteY209" fmla="*/ 257360 h 1117427"/>
              <a:gd name="connsiteX210" fmla="*/ 2298646 w 6605581"/>
              <a:gd name="connsiteY210" fmla="*/ 712690 h 1117427"/>
              <a:gd name="connsiteX211" fmla="*/ 2190862 w 6605581"/>
              <a:gd name="connsiteY211" fmla="*/ 712690 h 1117427"/>
              <a:gd name="connsiteX212" fmla="*/ 2190862 w 6605581"/>
              <a:gd name="connsiteY212" fmla="*/ 257360 h 1117427"/>
              <a:gd name="connsiteX213" fmla="*/ 1975295 w 6605581"/>
              <a:gd name="connsiteY213" fmla="*/ 633502 h 1117427"/>
              <a:gd name="connsiteX214" fmla="*/ 2023688 w 6605581"/>
              <a:gd name="connsiteY214" fmla="*/ 613705 h 1117427"/>
              <a:gd name="connsiteX215" fmla="*/ 2023688 w 6605581"/>
              <a:gd name="connsiteY215" fmla="*/ 505922 h 1117427"/>
              <a:gd name="connsiteX216" fmla="*/ 1975295 w 6605581"/>
              <a:gd name="connsiteY216" fmla="*/ 486125 h 1117427"/>
              <a:gd name="connsiteX217" fmla="*/ 1926903 w 6605581"/>
              <a:gd name="connsiteY217" fmla="*/ 505922 h 1117427"/>
              <a:gd name="connsiteX218" fmla="*/ 1926903 w 6605581"/>
              <a:gd name="connsiteY218" fmla="*/ 613705 h 1117427"/>
              <a:gd name="connsiteX219" fmla="*/ 1975295 w 6605581"/>
              <a:gd name="connsiteY219" fmla="*/ 633502 h 1117427"/>
              <a:gd name="connsiteX220" fmla="*/ 1975295 w 6605581"/>
              <a:gd name="connsiteY220" fmla="*/ 723688 h 1117427"/>
              <a:gd name="connsiteX221" fmla="*/ 1907106 w 6605581"/>
              <a:gd name="connsiteY221" fmla="*/ 710490 h 1117427"/>
              <a:gd name="connsiteX222" fmla="*/ 1852114 w 6605581"/>
              <a:gd name="connsiteY222" fmla="*/ 673096 h 1117427"/>
              <a:gd name="connsiteX223" fmla="*/ 1816920 w 6605581"/>
              <a:gd name="connsiteY223" fmla="*/ 618105 h 1117427"/>
              <a:gd name="connsiteX224" fmla="*/ 1803722 w 6605581"/>
              <a:gd name="connsiteY224" fmla="*/ 552115 h 1117427"/>
              <a:gd name="connsiteX225" fmla="*/ 1816920 w 6605581"/>
              <a:gd name="connsiteY225" fmla="*/ 488325 h 1117427"/>
              <a:gd name="connsiteX226" fmla="*/ 1852114 w 6605581"/>
              <a:gd name="connsiteY226" fmla="*/ 439932 h 1117427"/>
              <a:gd name="connsiteX227" fmla="*/ 1907106 w 6605581"/>
              <a:gd name="connsiteY227" fmla="*/ 406937 h 1117427"/>
              <a:gd name="connsiteX228" fmla="*/ 1975295 w 6605581"/>
              <a:gd name="connsiteY228" fmla="*/ 395939 h 1117427"/>
              <a:gd name="connsiteX229" fmla="*/ 2043485 w 6605581"/>
              <a:gd name="connsiteY229" fmla="*/ 409137 h 1117427"/>
              <a:gd name="connsiteX230" fmla="*/ 2098476 w 6605581"/>
              <a:gd name="connsiteY230" fmla="*/ 444331 h 1117427"/>
              <a:gd name="connsiteX231" fmla="*/ 2133671 w 6605581"/>
              <a:gd name="connsiteY231" fmla="*/ 497123 h 1117427"/>
              <a:gd name="connsiteX232" fmla="*/ 2146869 w 6605581"/>
              <a:gd name="connsiteY232" fmla="*/ 563113 h 1117427"/>
              <a:gd name="connsiteX233" fmla="*/ 2098476 w 6605581"/>
              <a:gd name="connsiteY233" fmla="*/ 679695 h 1117427"/>
              <a:gd name="connsiteX234" fmla="*/ 2045685 w 6605581"/>
              <a:gd name="connsiteY234" fmla="*/ 714890 h 1117427"/>
              <a:gd name="connsiteX235" fmla="*/ 1975295 w 6605581"/>
              <a:gd name="connsiteY235" fmla="*/ 723688 h 1117427"/>
              <a:gd name="connsiteX236" fmla="*/ 1777326 w 6605581"/>
              <a:gd name="connsiteY236" fmla="*/ 670897 h 1117427"/>
              <a:gd name="connsiteX237" fmla="*/ 1702537 w 6605581"/>
              <a:gd name="connsiteY237" fmla="*/ 708291 h 1117427"/>
              <a:gd name="connsiteX238" fmla="*/ 1612351 w 6605581"/>
              <a:gd name="connsiteY238" fmla="*/ 721489 h 1117427"/>
              <a:gd name="connsiteX239" fmla="*/ 1513367 w 6605581"/>
              <a:gd name="connsiteY239" fmla="*/ 706091 h 1117427"/>
              <a:gd name="connsiteX240" fmla="*/ 1438578 w 6605581"/>
              <a:gd name="connsiteY240" fmla="*/ 659898 h 1117427"/>
              <a:gd name="connsiteX241" fmla="*/ 1392385 w 6605581"/>
              <a:gd name="connsiteY241" fmla="*/ 587309 h 1117427"/>
              <a:gd name="connsiteX242" fmla="*/ 1376988 w 6605581"/>
              <a:gd name="connsiteY242" fmla="*/ 488325 h 1117427"/>
              <a:gd name="connsiteX243" fmla="*/ 1394585 w 6605581"/>
              <a:gd name="connsiteY243" fmla="*/ 393739 h 1117427"/>
              <a:gd name="connsiteX244" fmla="*/ 1445177 w 6605581"/>
              <a:gd name="connsiteY244" fmla="*/ 318951 h 1117427"/>
              <a:gd name="connsiteX245" fmla="*/ 1524365 w 6605581"/>
              <a:gd name="connsiteY245" fmla="*/ 270558 h 1117427"/>
              <a:gd name="connsiteX246" fmla="*/ 1625549 w 6605581"/>
              <a:gd name="connsiteY246" fmla="*/ 252961 h 1117427"/>
              <a:gd name="connsiteX247" fmla="*/ 1665143 w 6605581"/>
              <a:gd name="connsiteY247" fmla="*/ 255161 h 1117427"/>
              <a:gd name="connsiteX248" fmla="*/ 1742131 w 6605581"/>
              <a:gd name="connsiteY248" fmla="*/ 274958 h 1117427"/>
              <a:gd name="connsiteX249" fmla="*/ 1772927 w 6605581"/>
              <a:gd name="connsiteY249" fmla="*/ 288156 h 1117427"/>
              <a:gd name="connsiteX250" fmla="*/ 1724534 w 6605581"/>
              <a:gd name="connsiteY250" fmla="*/ 382741 h 1117427"/>
              <a:gd name="connsiteX251" fmla="*/ 1700338 w 6605581"/>
              <a:gd name="connsiteY251" fmla="*/ 371743 h 1117427"/>
              <a:gd name="connsiteX252" fmla="*/ 1678341 w 6605581"/>
              <a:gd name="connsiteY252" fmla="*/ 362944 h 1117427"/>
              <a:gd name="connsiteX253" fmla="*/ 1656345 w 6605581"/>
              <a:gd name="connsiteY253" fmla="*/ 358545 h 1117427"/>
              <a:gd name="connsiteX254" fmla="*/ 1629949 w 6605581"/>
              <a:gd name="connsiteY254" fmla="*/ 356345 h 1117427"/>
              <a:gd name="connsiteX255" fmla="*/ 1530964 w 6605581"/>
              <a:gd name="connsiteY255" fmla="*/ 391540 h 1117427"/>
              <a:gd name="connsiteX256" fmla="*/ 1495769 w 6605581"/>
              <a:gd name="connsiteY256" fmla="*/ 486125 h 1117427"/>
              <a:gd name="connsiteX257" fmla="*/ 1504568 w 6605581"/>
              <a:gd name="connsiteY257" fmla="*/ 538917 h 1117427"/>
              <a:gd name="connsiteX258" fmla="*/ 1530964 w 6605581"/>
              <a:gd name="connsiteY258" fmla="*/ 580710 h 1117427"/>
              <a:gd name="connsiteX259" fmla="*/ 1570558 w 6605581"/>
              <a:gd name="connsiteY259" fmla="*/ 607106 h 1117427"/>
              <a:gd name="connsiteX260" fmla="*/ 1623350 w 6605581"/>
              <a:gd name="connsiteY260" fmla="*/ 615905 h 1117427"/>
              <a:gd name="connsiteX261" fmla="*/ 1676141 w 6605581"/>
              <a:gd name="connsiteY261" fmla="*/ 607106 h 1117427"/>
              <a:gd name="connsiteX262" fmla="*/ 1724534 w 6605581"/>
              <a:gd name="connsiteY262" fmla="*/ 580710 h 1117427"/>
              <a:gd name="connsiteX263" fmla="*/ 1777326 w 6605581"/>
              <a:gd name="connsiteY263" fmla="*/ 670897 h 1117427"/>
              <a:gd name="connsiteX264" fmla="*/ 444331 w 6605581"/>
              <a:gd name="connsiteY264" fmla="*/ 6599 h 1117427"/>
              <a:gd name="connsiteX265" fmla="*/ 481726 w 6605581"/>
              <a:gd name="connsiteY265" fmla="*/ 0 h 1117427"/>
              <a:gd name="connsiteX266" fmla="*/ 538917 w 6605581"/>
              <a:gd name="connsiteY266" fmla="*/ 332149 h 1117427"/>
              <a:gd name="connsiteX267" fmla="*/ 501523 w 6605581"/>
              <a:gd name="connsiteY267" fmla="*/ 338748 h 1117427"/>
              <a:gd name="connsiteX268" fmla="*/ 444331 w 6605581"/>
              <a:gd name="connsiteY268" fmla="*/ 6599 h 1117427"/>
              <a:gd name="connsiteX269" fmla="*/ 428934 w 6605581"/>
              <a:gd name="connsiteY269" fmla="*/ 373942 h 1117427"/>
              <a:gd name="connsiteX270" fmla="*/ 468528 w 6605581"/>
              <a:gd name="connsiteY270" fmla="*/ 351946 h 1117427"/>
              <a:gd name="connsiteX271" fmla="*/ 301354 w 6605581"/>
              <a:gd name="connsiteY271" fmla="*/ 59391 h 1117427"/>
              <a:gd name="connsiteX272" fmla="*/ 261760 w 6605581"/>
              <a:gd name="connsiteY272" fmla="*/ 81387 h 1117427"/>
              <a:gd name="connsiteX273" fmla="*/ 428934 w 6605581"/>
              <a:gd name="connsiteY273" fmla="*/ 373942 h 1117427"/>
              <a:gd name="connsiteX274" fmla="*/ 334348 w 6605581"/>
              <a:gd name="connsiteY274" fmla="*/ 558714 h 1117427"/>
              <a:gd name="connsiteX275" fmla="*/ 336548 w 6605581"/>
              <a:gd name="connsiteY275" fmla="*/ 521320 h 1117427"/>
              <a:gd name="connsiteX276" fmla="*/ 2200 w 6605581"/>
              <a:gd name="connsiteY276" fmla="*/ 521320 h 1117427"/>
              <a:gd name="connsiteX277" fmla="*/ 0 w 6605581"/>
              <a:gd name="connsiteY277" fmla="*/ 556514 h 1117427"/>
              <a:gd name="connsiteX278" fmla="*/ 0 w 6605581"/>
              <a:gd name="connsiteY278" fmla="*/ 589509 h 1117427"/>
              <a:gd name="connsiteX279" fmla="*/ 332149 w 6605581"/>
              <a:gd name="connsiteY279" fmla="*/ 589509 h 1117427"/>
              <a:gd name="connsiteX280" fmla="*/ 334348 w 6605581"/>
              <a:gd name="connsiteY280" fmla="*/ 558714 h 1117427"/>
              <a:gd name="connsiteX281" fmla="*/ 785279 w 6605581"/>
              <a:gd name="connsiteY281" fmla="*/ 558714 h 1117427"/>
              <a:gd name="connsiteX282" fmla="*/ 558714 w 6605581"/>
              <a:gd name="connsiteY282" fmla="*/ 785279 h 1117427"/>
              <a:gd name="connsiteX283" fmla="*/ 336548 w 6605581"/>
              <a:gd name="connsiteY283" fmla="*/ 598308 h 1117427"/>
              <a:gd name="connsiteX284" fmla="*/ 24196 w 6605581"/>
              <a:gd name="connsiteY284" fmla="*/ 712690 h 1117427"/>
              <a:gd name="connsiteX285" fmla="*/ 50592 w 6605581"/>
              <a:gd name="connsiteY285" fmla="*/ 783079 h 1117427"/>
              <a:gd name="connsiteX286" fmla="*/ 360744 w 6605581"/>
              <a:gd name="connsiteY286" fmla="*/ 668697 h 1117427"/>
              <a:gd name="connsiteX287" fmla="*/ 105584 w 6605581"/>
              <a:gd name="connsiteY287" fmla="*/ 884264 h 1117427"/>
              <a:gd name="connsiteX288" fmla="*/ 158376 w 6605581"/>
              <a:gd name="connsiteY288" fmla="*/ 948054 h 1117427"/>
              <a:gd name="connsiteX289" fmla="*/ 395939 w 6605581"/>
              <a:gd name="connsiteY289" fmla="*/ 747885 h 1117427"/>
              <a:gd name="connsiteX290" fmla="*/ 239763 w 6605581"/>
              <a:gd name="connsiteY290" fmla="*/ 1018443 h 1117427"/>
              <a:gd name="connsiteX291" fmla="*/ 316751 w 6605581"/>
              <a:gd name="connsiteY291" fmla="*/ 1064636 h 1117427"/>
              <a:gd name="connsiteX292" fmla="*/ 466328 w 6605581"/>
              <a:gd name="connsiteY292" fmla="*/ 809475 h 1117427"/>
              <a:gd name="connsiteX293" fmla="*/ 415736 w 6605581"/>
              <a:gd name="connsiteY293" fmla="*/ 1099830 h 1117427"/>
              <a:gd name="connsiteX294" fmla="*/ 512521 w 6605581"/>
              <a:gd name="connsiteY294" fmla="*/ 1117428 h 1117427"/>
              <a:gd name="connsiteX295" fmla="*/ 558714 w 6605581"/>
              <a:gd name="connsiteY295" fmla="*/ 844670 h 1117427"/>
              <a:gd name="connsiteX296" fmla="*/ 607106 w 6605581"/>
              <a:gd name="connsiteY296" fmla="*/ 1115228 h 1117427"/>
              <a:gd name="connsiteX297" fmla="*/ 708291 w 6605581"/>
              <a:gd name="connsiteY297" fmla="*/ 1097631 h 1117427"/>
              <a:gd name="connsiteX298" fmla="*/ 664298 w 6605581"/>
              <a:gd name="connsiteY298" fmla="*/ 844670 h 1117427"/>
              <a:gd name="connsiteX299" fmla="*/ 791878 w 6605581"/>
              <a:gd name="connsiteY299" fmla="*/ 1066836 h 1117427"/>
              <a:gd name="connsiteX300" fmla="*/ 890863 w 6605581"/>
              <a:gd name="connsiteY300" fmla="*/ 1009644 h 1117427"/>
              <a:gd name="connsiteX301" fmla="*/ 774281 w 6605581"/>
              <a:gd name="connsiteY301" fmla="*/ 807276 h 1117427"/>
              <a:gd name="connsiteX302" fmla="*/ 952453 w 6605581"/>
              <a:gd name="connsiteY302" fmla="*/ 959052 h 1117427"/>
              <a:gd name="connsiteX303" fmla="*/ 1027242 w 6605581"/>
              <a:gd name="connsiteY303" fmla="*/ 866666 h 1117427"/>
              <a:gd name="connsiteX304" fmla="*/ 868866 w 6605581"/>
              <a:gd name="connsiteY304" fmla="*/ 732487 h 1117427"/>
              <a:gd name="connsiteX305" fmla="*/ 1064636 w 6605581"/>
              <a:gd name="connsiteY305" fmla="*/ 805076 h 1117427"/>
              <a:gd name="connsiteX306" fmla="*/ 1106429 w 6605581"/>
              <a:gd name="connsiteY306" fmla="*/ 686294 h 1117427"/>
              <a:gd name="connsiteX307" fmla="*/ 934856 w 6605581"/>
              <a:gd name="connsiteY307" fmla="*/ 622504 h 1117427"/>
              <a:gd name="connsiteX308" fmla="*/ 1117428 w 6605581"/>
              <a:gd name="connsiteY308" fmla="*/ 622504 h 1117427"/>
              <a:gd name="connsiteX309" fmla="*/ 1121827 w 6605581"/>
              <a:gd name="connsiteY309" fmla="*/ 558714 h 1117427"/>
              <a:gd name="connsiteX310" fmla="*/ 1117428 w 6605581"/>
              <a:gd name="connsiteY310" fmla="*/ 486125 h 1117427"/>
              <a:gd name="connsiteX311" fmla="*/ 772081 w 6605581"/>
              <a:gd name="connsiteY311" fmla="*/ 486125 h 1117427"/>
              <a:gd name="connsiteX312" fmla="*/ 785279 w 6605581"/>
              <a:gd name="connsiteY312" fmla="*/ 558714 h 1117427"/>
              <a:gd name="connsiteX313" fmla="*/ 338748 w 6605581"/>
              <a:gd name="connsiteY313" fmla="*/ 508122 h 1117427"/>
              <a:gd name="connsiteX314" fmla="*/ 360744 w 6605581"/>
              <a:gd name="connsiteY314" fmla="*/ 453130 h 1117427"/>
              <a:gd name="connsiteX315" fmla="*/ 48393 w 6605581"/>
              <a:gd name="connsiteY315" fmla="*/ 336548 h 1117427"/>
              <a:gd name="connsiteX316" fmla="*/ 28596 w 6605581"/>
              <a:gd name="connsiteY316" fmla="*/ 393739 h 1117427"/>
              <a:gd name="connsiteX317" fmla="*/ 338748 w 6605581"/>
              <a:gd name="connsiteY317" fmla="*/ 508122 h 1117427"/>
              <a:gd name="connsiteX318" fmla="*/ 981049 w 6605581"/>
              <a:gd name="connsiteY318" fmla="*/ 189171 h 1117427"/>
              <a:gd name="connsiteX319" fmla="*/ 723688 w 6605581"/>
              <a:gd name="connsiteY319" fmla="*/ 404738 h 1117427"/>
              <a:gd name="connsiteX320" fmla="*/ 741286 w 6605581"/>
              <a:gd name="connsiteY320" fmla="*/ 426734 h 1117427"/>
              <a:gd name="connsiteX321" fmla="*/ 996446 w 6605581"/>
              <a:gd name="connsiteY321" fmla="*/ 211167 h 1117427"/>
              <a:gd name="connsiteX322" fmla="*/ 981049 w 6605581"/>
              <a:gd name="connsiteY322" fmla="*/ 189171 h 1117427"/>
              <a:gd name="connsiteX323" fmla="*/ 853468 w 6605581"/>
              <a:gd name="connsiteY323" fmla="*/ 79188 h 1117427"/>
              <a:gd name="connsiteX324" fmla="*/ 827072 w 6605581"/>
              <a:gd name="connsiteY324" fmla="*/ 63790 h 1117427"/>
              <a:gd name="connsiteX325" fmla="*/ 659898 w 6605581"/>
              <a:gd name="connsiteY325" fmla="*/ 356345 h 1117427"/>
              <a:gd name="connsiteX326" fmla="*/ 688494 w 6605581"/>
              <a:gd name="connsiteY326" fmla="*/ 371743 h 1117427"/>
              <a:gd name="connsiteX327" fmla="*/ 853468 w 6605581"/>
              <a:gd name="connsiteY327" fmla="*/ 79188 h 1117427"/>
              <a:gd name="connsiteX328" fmla="*/ 406937 w 6605581"/>
              <a:gd name="connsiteY328" fmla="*/ 391540 h 1117427"/>
              <a:gd name="connsiteX329" fmla="*/ 149577 w 6605581"/>
              <a:gd name="connsiteY329" fmla="*/ 175973 h 1117427"/>
              <a:gd name="connsiteX330" fmla="*/ 116582 w 6605581"/>
              <a:gd name="connsiteY330" fmla="*/ 215567 h 1117427"/>
              <a:gd name="connsiteX331" fmla="*/ 371743 w 6605581"/>
              <a:gd name="connsiteY331" fmla="*/ 431134 h 1117427"/>
              <a:gd name="connsiteX332" fmla="*/ 406937 w 6605581"/>
              <a:gd name="connsiteY332" fmla="*/ 391540 h 1117427"/>
              <a:gd name="connsiteX333" fmla="*/ 582910 w 6605581"/>
              <a:gd name="connsiteY333" fmla="*/ 334348 h 1117427"/>
              <a:gd name="connsiteX334" fmla="*/ 615905 w 6605581"/>
              <a:gd name="connsiteY334" fmla="*/ 340947 h 1117427"/>
              <a:gd name="connsiteX335" fmla="*/ 673096 w 6605581"/>
              <a:gd name="connsiteY335" fmla="*/ 8799 h 1117427"/>
              <a:gd name="connsiteX336" fmla="*/ 640101 w 6605581"/>
              <a:gd name="connsiteY336" fmla="*/ 2200 h 1117427"/>
              <a:gd name="connsiteX337" fmla="*/ 582910 w 6605581"/>
              <a:gd name="connsiteY337" fmla="*/ 334348 h 1117427"/>
              <a:gd name="connsiteX338" fmla="*/ 4284939 w 6605581"/>
              <a:gd name="connsiteY338" fmla="*/ 549915 h 1117427"/>
              <a:gd name="connsiteX339" fmla="*/ 4273941 w 6605581"/>
              <a:gd name="connsiteY339" fmla="*/ 486125 h 1117427"/>
              <a:gd name="connsiteX340" fmla="*/ 4243146 w 6605581"/>
              <a:gd name="connsiteY340" fmla="*/ 437733 h 1117427"/>
              <a:gd name="connsiteX341" fmla="*/ 4194753 w 6605581"/>
              <a:gd name="connsiteY341" fmla="*/ 406937 h 1117427"/>
              <a:gd name="connsiteX342" fmla="*/ 4130963 w 6605581"/>
              <a:gd name="connsiteY342" fmla="*/ 395939 h 1117427"/>
              <a:gd name="connsiteX343" fmla="*/ 4064973 w 6605581"/>
              <a:gd name="connsiteY343" fmla="*/ 406937 h 1117427"/>
              <a:gd name="connsiteX344" fmla="*/ 4014381 w 6605581"/>
              <a:gd name="connsiteY344" fmla="*/ 439932 h 1117427"/>
              <a:gd name="connsiteX345" fmla="*/ 3981386 w 6605581"/>
              <a:gd name="connsiteY345" fmla="*/ 492724 h 1117427"/>
              <a:gd name="connsiteX346" fmla="*/ 3970388 w 6605581"/>
              <a:gd name="connsiteY346" fmla="*/ 558714 h 1117427"/>
              <a:gd name="connsiteX347" fmla="*/ 3983585 w 6605581"/>
              <a:gd name="connsiteY347" fmla="*/ 626903 h 1117427"/>
              <a:gd name="connsiteX348" fmla="*/ 4020980 w 6605581"/>
              <a:gd name="connsiteY348" fmla="*/ 679695 h 1117427"/>
              <a:gd name="connsiteX349" fmla="*/ 4080371 w 6605581"/>
              <a:gd name="connsiteY349" fmla="*/ 712690 h 1117427"/>
              <a:gd name="connsiteX350" fmla="*/ 4157359 w 6605581"/>
              <a:gd name="connsiteY350" fmla="*/ 723688 h 1117427"/>
              <a:gd name="connsiteX351" fmla="*/ 4225548 w 6605581"/>
              <a:gd name="connsiteY351" fmla="*/ 714890 h 1117427"/>
              <a:gd name="connsiteX352" fmla="*/ 4282740 w 6605581"/>
              <a:gd name="connsiteY352" fmla="*/ 690694 h 1117427"/>
              <a:gd name="connsiteX353" fmla="*/ 4247545 w 6605581"/>
              <a:gd name="connsiteY353" fmla="*/ 622504 h 1117427"/>
              <a:gd name="connsiteX354" fmla="*/ 4205751 w 6605581"/>
              <a:gd name="connsiteY354" fmla="*/ 635702 h 1117427"/>
              <a:gd name="connsiteX355" fmla="*/ 4166157 w 6605581"/>
              <a:gd name="connsiteY355" fmla="*/ 640101 h 1117427"/>
              <a:gd name="connsiteX356" fmla="*/ 4062773 w 6605581"/>
              <a:gd name="connsiteY356" fmla="*/ 587309 h 1117427"/>
              <a:gd name="connsiteX357" fmla="*/ 4280540 w 6605581"/>
              <a:gd name="connsiteY357" fmla="*/ 587309 h 1117427"/>
              <a:gd name="connsiteX358" fmla="*/ 4284939 w 6605581"/>
              <a:gd name="connsiteY358" fmla="*/ 549915 h 1117427"/>
              <a:gd name="connsiteX359" fmla="*/ 4062773 w 6605581"/>
              <a:gd name="connsiteY359" fmla="*/ 530118 h 1117427"/>
              <a:gd name="connsiteX360" fmla="*/ 4130963 w 6605581"/>
              <a:gd name="connsiteY360" fmla="*/ 466328 h 1117427"/>
              <a:gd name="connsiteX361" fmla="*/ 4174956 w 6605581"/>
              <a:gd name="connsiteY361" fmla="*/ 481726 h 1117427"/>
              <a:gd name="connsiteX362" fmla="*/ 4194753 w 6605581"/>
              <a:gd name="connsiteY362" fmla="*/ 527919 h 1117427"/>
              <a:gd name="connsiteX363" fmla="*/ 4062773 w 6605581"/>
              <a:gd name="connsiteY363" fmla="*/ 530118 h 1117427"/>
              <a:gd name="connsiteX364" fmla="*/ 6605581 w 6605581"/>
              <a:gd name="connsiteY364" fmla="*/ 549915 h 1117427"/>
              <a:gd name="connsiteX365" fmla="*/ 6594583 w 6605581"/>
              <a:gd name="connsiteY365" fmla="*/ 486125 h 1117427"/>
              <a:gd name="connsiteX366" fmla="*/ 6563788 w 6605581"/>
              <a:gd name="connsiteY366" fmla="*/ 437733 h 1117427"/>
              <a:gd name="connsiteX367" fmla="*/ 6515395 w 6605581"/>
              <a:gd name="connsiteY367" fmla="*/ 406937 h 1117427"/>
              <a:gd name="connsiteX368" fmla="*/ 6451605 w 6605581"/>
              <a:gd name="connsiteY368" fmla="*/ 395939 h 1117427"/>
              <a:gd name="connsiteX369" fmla="*/ 6385615 w 6605581"/>
              <a:gd name="connsiteY369" fmla="*/ 406937 h 1117427"/>
              <a:gd name="connsiteX370" fmla="*/ 6335023 w 6605581"/>
              <a:gd name="connsiteY370" fmla="*/ 439932 h 1117427"/>
              <a:gd name="connsiteX371" fmla="*/ 6302028 w 6605581"/>
              <a:gd name="connsiteY371" fmla="*/ 492724 h 1117427"/>
              <a:gd name="connsiteX372" fmla="*/ 6291029 w 6605581"/>
              <a:gd name="connsiteY372" fmla="*/ 558714 h 1117427"/>
              <a:gd name="connsiteX373" fmla="*/ 6304228 w 6605581"/>
              <a:gd name="connsiteY373" fmla="*/ 626903 h 1117427"/>
              <a:gd name="connsiteX374" fmla="*/ 6341622 w 6605581"/>
              <a:gd name="connsiteY374" fmla="*/ 679695 h 1117427"/>
              <a:gd name="connsiteX375" fmla="*/ 6401013 w 6605581"/>
              <a:gd name="connsiteY375" fmla="*/ 712690 h 1117427"/>
              <a:gd name="connsiteX376" fmla="*/ 6478001 w 6605581"/>
              <a:gd name="connsiteY376" fmla="*/ 723688 h 1117427"/>
              <a:gd name="connsiteX377" fmla="*/ 6548390 w 6605581"/>
              <a:gd name="connsiteY377" fmla="*/ 714890 h 1117427"/>
              <a:gd name="connsiteX378" fmla="*/ 6603382 w 6605581"/>
              <a:gd name="connsiteY378" fmla="*/ 690694 h 1117427"/>
              <a:gd name="connsiteX379" fmla="*/ 6568187 w 6605581"/>
              <a:gd name="connsiteY379" fmla="*/ 622504 h 1117427"/>
              <a:gd name="connsiteX380" fmla="*/ 6526393 w 6605581"/>
              <a:gd name="connsiteY380" fmla="*/ 635702 h 1117427"/>
              <a:gd name="connsiteX381" fmla="*/ 6486800 w 6605581"/>
              <a:gd name="connsiteY381" fmla="*/ 640101 h 1117427"/>
              <a:gd name="connsiteX382" fmla="*/ 6383416 w 6605581"/>
              <a:gd name="connsiteY382" fmla="*/ 587309 h 1117427"/>
              <a:gd name="connsiteX383" fmla="*/ 6601182 w 6605581"/>
              <a:gd name="connsiteY383" fmla="*/ 587309 h 1117427"/>
              <a:gd name="connsiteX384" fmla="*/ 6605581 w 6605581"/>
              <a:gd name="connsiteY384" fmla="*/ 549915 h 1117427"/>
              <a:gd name="connsiteX385" fmla="*/ 6383416 w 6605581"/>
              <a:gd name="connsiteY385" fmla="*/ 530118 h 1117427"/>
              <a:gd name="connsiteX386" fmla="*/ 6451605 w 6605581"/>
              <a:gd name="connsiteY386" fmla="*/ 466328 h 1117427"/>
              <a:gd name="connsiteX387" fmla="*/ 6495598 w 6605581"/>
              <a:gd name="connsiteY387" fmla="*/ 481726 h 1117427"/>
              <a:gd name="connsiteX388" fmla="*/ 6515395 w 6605581"/>
              <a:gd name="connsiteY388" fmla="*/ 527919 h 1117427"/>
              <a:gd name="connsiteX389" fmla="*/ 6383416 w 6605581"/>
              <a:gd name="connsiteY389" fmla="*/ 530118 h 1117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Lst>
            <a:rect l="l" t="t" r="r" b="b"/>
            <a:pathLst>
              <a:path w="6605581" h="1117427">
                <a:moveTo>
                  <a:pt x="6277832" y="692893"/>
                </a:moveTo>
                <a:cubicBezTo>
                  <a:pt x="6262434" y="701692"/>
                  <a:pt x="6244837" y="710490"/>
                  <a:pt x="6227239" y="714890"/>
                </a:cubicBezTo>
                <a:cubicBezTo>
                  <a:pt x="6207443" y="719289"/>
                  <a:pt x="6189846" y="721489"/>
                  <a:pt x="6170048" y="721489"/>
                </a:cubicBezTo>
                <a:cubicBezTo>
                  <a:pt x="6145852" y="721489"/>
                  <a:pt x="6121656" y="717089"/>
                  <a:pt x="6097460" y="710490"/>
                </a:cubicBezTo>
                <a:cubicBezTo>
                  <a:pt x="6077663" y="703891"/>
                  <a:pt x="6057866" y="692893"/>
                  <a:pt x="6042468" y="677496"/>
                </a:cubicBezTo>
                <a:cubicBezTo>
                  <a:pt x="6027070" y="664298"/>
                  <a:pt x="6016072" y="646700"/>
                  <a:pt x="6009473" y="626903"/>
                </a:cubicBezTo>
                <a:cubicBezTo>
                  <a:pt x="6000675" y="604907"/>
                  <a:pt x="5998475" y="582910"/>
                  <a:pt x="5998475" y="560913"/>
                </a:cubicBezTo>
                <a:cubicBezTo>
                  <a:pt x="5998475" y="538917"/>
                  <a:pt x="6002874" y="514721"/>
                  <a:pt x="6011673" y="494924"/>
                </a:cubicBezTo>
                <a:cubicBezTo>
                  <a:pt x="6020471" y="475127"/>
                  <a:pt x="6031470" y="457529"/>
                  <a:pt x="6046868" y="442132"/>
                </a:cubicBezTo>
                <a:cubicBezTo>
                  <a:pt x="6062265" y="426734"/>
                  <a:pt x="6079863" y="415736"/>
                  <a:pt x="6101859" y="409137"/>
                </a:cubicBezTo>
                <a:cubicBezTo>
                  <a:pt x="6123856" y="400338"/>
                  <a:pt x="6148052" y="395939"/>
                  <a:pt x="6172248" y="398139"/>
                </a:cubicBezTo>
                <a:cubicBezTo>
                  <a:pt x="6203043" y="398139"/>
                  <a:pt x="6231639" y="402538"/>
                  <a:pt x="6260234" y="415736"/>
                </a:cubicBezTo>
                <a:lnTo>
                  <a:pt x="6247036" y="505922"/>
                </a:lnTo>
                <a:cubicBezTo>
                  <a:pt x="6238238" y="501523"/>
                  <a:pt x="6227239" y="497123"/>
                  <a:pt x="6216241" y="497123"/>
                </a:cubicBezTo>
                <a:cubicBezTo>
                  <a:pt x="6207443" y="494924"/>
                  <a:pt x="6196444" y="494924"/>
                  <a:pt x="6185446" y="494924"/>
                </a:cubicBezTo>
                <a:cubicBezTo>
                  <a:pt x="6165649" y="492724"/>
                  <a:pt x="6143653" y="499323"/>
                  <a:pt x="6128255" y="512521"/>
                </a:cubicBezTo>
                <a:cubicBezTo>
                  <a:pt x="6101859" y="538917"/>
                  <a:pt x="6099659" y="582910"/>
                  <a:pt x="6128255" y="611506"/>
                </a:cubicBezTo>
                <a:cubicBezTo>
                  <a:pt x="6128255" y="611506"/>
                  <a:pt x="6128255" y="611506"/>
                  <a:pt x="6128255" y="611506"/>
                </a:cubicBezTo>
                <a:cubicBezTo>
                  <a:pt x="6145852" y="624704"/>
                  <a:pt x="6165649" y="631303"/>
                  <a:pt x="6187646" y="629103"/>
                </a:cubicBezTo>
                <a:cubicBezTo>
                  <a:pt x="6196444" y="629103"/>
                  <a:pt x="6205243" y="629103"/>
                  <a:pt x="6214041" y="626903"/>
                </a:cubicBezTo>
                <a:cubicBezTo>
                  <a:pt x="6222841" y="624704"/>
                  <a:pt x="6231639" y="622504"/>
                  <a:pt x="6240438" y="620304"/>
                </a:cubicBezTo>
                <a:lnTo>
                  <a:pt x="6277832" y="692893"/>
                </a:lnTo>
                <a:close/>
                <a:moveTo>
                  <a:pt x="5796106" y="626903"/>
                </a:moveTo>
                <a:cubicBezTo>
                  <a:pt x="5813704" y="626903"/>
                  <a:pt x="5829101" y="620304"/>
                  <a:pt x="5840099" y="607106"/>
                </a:cubicBezTo>
                <a:cubicBezTo>
                  <a:pt x="5864295" y="578511"/>
                  <a:pt x="5864295" y="536717"/>
                  <a:pt x="5840099" y="508122"/>
                </a:cubicBezTo>
                <a:cubicBezTo>
                  <a:pt x="5829101" y="494924"/>
                  <a:pt x="5811504" y="488325"/>
                  <a:pt x="5796106" y="488325"/>
                </a:cubicBezTo>
                <a:cubicBezTo>
                  <a:pt x="5778509" y="488325"/>
                  <a:pt x="5763111" y="494924"/>
                  <a:pt x="5749914" y="508122"/>
                </a:cubicBezTo>
                <a:cubicBezTo>
                  <a:pt x="5725717" y="536717"/>
                  <a:pt x="5725717" y="578511"/>
                  <a:pt x="5749914" y="607106"/>
                </a:cubicBezTo>
                <a:cubicBezTo>
                  <a:pt x="5763111" y="620304"/>
                  <a:pt x="5780709" y="626903"/>
                  <a:pt x="5796106" y="626903"/>
                </a:cubicBezTo>
                <a:moveTo>
                  <a:pt x="5767511" y="723688"/>
                </a:moveTo>
                <a:cubicBezTo>
                  <a:pt x="5747714" y="723688"/>
                  <a:pt x="5727917" y="719289"/>
                  <a:pt x="5710319" y="712690"/>
                </a:cubicBezTo>
                <a:cubicBezTo>
                  <a:pt x="5692722" y="703891"/>
                  <a:pt x="5677324" y="692893"/>
                  <a:pt x="5666326" y="679695"/>
                </a:cubicBezTo>
                <a:cubicBezTo>
                  <a:pt x="5653128" y="664298"/>
                  <a:pt x="5644329" y="646700"/>
                  <a:pt x="5637731" y="629103"/>
                </a:cubicBezTo>
                <a:cubicBezTo>
                  <a:pt x="5631132" y="607106"/>
                  <a:pt x="5626732" y="585110"/>
                  <a:pt x="5626732" y="563113"/>
                </a:cubicBezTo>
                <a:cubicBezTo>
                  <a:pt x="5626732" y="541117"/>
                  <a:pt x="5631132" y="519120"/>
                  <a:pt x="5637731" y="497123"/>
                </a:cubicBezTo>
                <a:cubicBezTo>
                  <a:pt x="5644329" y="477326"/>
                  <a:pt x="5655328" y="459729"/>
                  <a:pt x="5668526" y="444331"/>
                </a:cubicBezTo>
                <a:cubicBezTo>
                  <a:pt x="5681724" y="428934"/>
                  <a:pt x="5697121" y="417936"/>
                  <a:pt x="5714719" y="409137"/>
                </a:cubicBezTo>
                <a:cubicBezTo>
                  <a:pt x="5732316" y="400338"/>
                  <a:pt x="5752113" y="395939"/>
                  <a:pt x="5771910" y="395939"/>
                </a:cubicBezTo>
                <a:cubicBezTo>
                  <a:pt x="5789507" y="395939"/>
                  <a:pt x="5807104" y="400338"/>
                  <a:pt x="5822502" y="406937"/>
                </a:cubicBezTo>
                <a:cubicBezTo>
                  <a:pt x="5837900" y="415736"/>
                  <a:pt x="5851097" y="426734"/>
                  <a:pt x="5859897" y="439932"/>
                </a:cubicBezTo>
                <a:lnTo>
                  <a:pt x="5862096" y="404738"/>
                </a:lnTo>
                <a:lnTo>
                  <a:pt x="5963280" y="404738"/>
                </a:lnTo>
                <a:lnTo>
                  <a:pt x="5963280" y="712690"/>
                </a:lnTo>
                <a:lnTo>
                  <a:pt x="5862096" y="712690"/>
                </a:lnTo>
                <a:lnTo>
                  <a:pt x="5859897" y="677496"/>
                </a:lnTo>
                <a:cubicBezTo>
                  <a:pt x="5851097" y="692893"/>
                  <a:pt x="5837900" y="703891"/>
                  <a:pt x="5822502" y="710490"/>
                </a:cubicBezTo>
                <a:cubicBezTo>
                  <a:pt x="5804905" y="719289"/>
                  <a:pt x="5785108" y="723688"/>
                  <a:pt x="5767511" y="723688"/>
                </a:cubicBezTo>
                <a:moveTo>
                  <a:pt x="5422164" y="626903"/>
                </a:moveTo>
                <a:cubicBezTo>
                  <a:pt x="5439761" y="626903"/>
                  <a:pt x="5455159" y="620304"/>
                  <a:pt x="5468357" y="607106"/>
                </a:cubicBezTo>
                <a:cubicBezTo>
                  <a:pt x="5492553" y="578511"/>
                  <a:pt x="5492553" y="536717"/>
                  <a:pt x="5468357" y="508122"/>
                </a:cubicBezTo>
                <a:cubicBezTo>
                  <a:pt x="5457358" y="494924"/>
                  <a:pt x="5439761" y="488325"/>
                  <a:pt x="5422164" y="488325"/>
                </a:cubicBezTo>
                <a:cubicBezTo>
                  <a:pt x="5404567" y="488325"/>
                  <a:pt x="5389169" y="494924"/>
                  <a:pt x="5378171" y="508122"/>
                </a:cubicBezTo>
                <a:cubicBezTo>
                  <a:pt x="5353974" y="536717"/>
                  <a:pt x="5353974" y="578511"/>
                  <a:pt x="5378171" y="607106"/>
                </a:cubicBezTo>
                <a:cubicBezTo>
                  <a:pt x="5386969" y="620304"/>
                  <a:pt x="5404567" y="626903"/>
                  <a:pt x="5422164" y="626903"/>
                </a:cubicBezTo>
                <a:moveTo>
                  <a:pt x="5257189" y="402538"/>
                </a:moveTo>
                <a:lnTo>
                  <a:pt x="5358373" y="402538"/>
                </a:lnTo>
                <a:lnTo>
                  <a:pt x="5360573" y="437733"/>
                </a:lnTo>
                <a:cubicBezTo>
                  <a:pt x="5369372" y="422335"/>
                  <a:pt x="5382570" y="411337"/>
                  <a:pt x="5397967" y="404738"/>
                </a:cubicBezTo>
                <a:cubicBezTo>
                  <a:pt x="5415565" y="395939"/>
                  <a:pt x="5433162" y="393739"/>
                  <a:pt x="5450760" y="393739"/>
                </a:cubicBezTo>
                <a:cubicBezTo>
                  <a:pt x="5470556" y="393739"/>
                  <a:pt x="5490353" y="398139"/>
                  <a:pt x="5507950" y="404738"/>
                </a:cubicBezTo>
                <a:cubicBezTo>
                  <a:pt x="5525548" y="413536"/>
                  <a:pt x="5540945" y="424535"/>
                  <a:pt x="5551944" y="437733"/>
                </a:cubicBezTo>
                <a:cubicBezTo>
                  <a:pt x="5565142" y="453130"/>
                  <a:pt x="5573940" y="470727"/>
                  <a:pt x="5580539" y="488325"/>
                </a:cubicBezTo>
                <a:cubicBezTo>
                  <a:pt x="5587138" y="510321"/>
                  <a:pt x="5591538" y="532318"/>
                  <a:pt x="5591538" y="554315"/>
                </a:cubicBezTo>
                <a:cubicBezTo>
                  <a:pt x="5591538" y="576311"/>
                  <a:pt x="5587138" y="598308"/>
                  <a:pt x="5580539" y="620304"/>
                </a:cubicBezTo>
                <a:cubicBezTo>
                  <a:pt x="5573940" y="640101"/>
                  <a:pt x="5562942" y="657699"/>
                  <a:pt x="5549744" y="673096"/>
                </a:cubicBezTo>
                <a:cubicBezTo>
                  <a:pt x="5536546" y="688494"/>
                  <a:pt x="5521149" y="699492"/>
                  <a:pt x="5503551" y="708291"/>
                </a:cubicBezTo>
                <a:cubicBezTo>
                  <a:pt x="5485954" y="717089"/>
                  <a:pt x="5466157" y="721489"/>
                  <a:pt x="5446360" y="721489"/>
                </a:cubicBezTo>
                <a:cubicBezTo>
                  <a:pt x="5430962" y="721489"/>
                  <a:pt x="5413365" y="719289"/>
                  <a:pt x="5400167" y="710490"/>
                </a:cubicBezTo>
                <a:cubicBezTo>
                  <a:pt x="5386969" y="703891"/>
                  <a:pt x="5373771" y="695093"/>
                  <a:pt x="5364973" y="681895"/>
                </a:cubicBezTo>
                <a:lnTo>
                  <a:pt x="5364973" y="844670"/>
                </a:lnTo>
                <a:lnTo>
                  <a:pt x="5257189" y="844670"/>
                </a:lnTo>
                <a:lnTo>
                  <a:pt x="5257189" y="402538"/>
                </a:lnTo>
                <a:close/>
                <a:moveTo>
                  <a:pt x="5092215" y="472927"/>
                </a:moveTo>
                <a:cubicBezTo>
                  <a:pt x="5070218" y="472927"/>
                  <a:pt x="5059220" y="479526"/>
                  <a:pt x="5059220" y="490524"/>
                </a:cubicBezTo>
                <a:cubicBezTo>
                  <a:pt x="5059220" y="497123"/>
                  <a:pt x="5063619" y="503722"/>
                  <a:pt x="5068018" y="505922"/>
                </a:cubicBezTo>
                <a:cubicBezTo>
                  <a:pt x="5079017" y="512521"/>
                  <a:pt x="5092215" y="514721"/>
                  <a:pt x="5105413" y="519120"/>
                </a:cubicBezTo>
                <a:cubicBezTo>
                  <a:pt x="5136208" y="525719"/>
                  <a:pt x="5162604" y="538917"/>
                  <a:pt x="5186800" y="558714"/>
                </a:cubicBezTo>
                <a:cubicBezTo>
                  <a:pt x="5204397" y="576311"/>
                  <a:pt x="5213196" y="600507"/>
                  <a:pt x="5210996" y="626903"/>
                </a:cubicBezTo>
                <a:cubicBezTo>
                  <a:pt x="5213196" y="655499"/>
                  <a:pt x="5197799" y="684095"/>
                  <a:pt x="5173602" y="699492"/>
                </a:cubicBezTo>
                <a:cubicBezTo>
                  <a:pt x="5149406" y="717089"/>
                  <a:pt x="5114211" y="725888"/>
                  <a:pt x="5070218" y="725888"/>
                </a:cubicBezTo>
                <a:cubicBezTo>
                  <a:pt x="5046022" y="725888"/>
                  <a:pt x="5024025" y="723688"/>
                  <a:pt x="4999829" y="717089"/>
                </a:cubicBezTo>
                <a:cubicBezTo>
                  <a:pt x="4980032" y="712690"/>
                  <a:pt x="4962435" y="706091"/>
                  <a:pt x="4947037" y="695093"/>
                </a:cubicBezTo>
                <a:lnTo>
                  <a:pt x="4982232" y="631303"/>
                </a:lnTo>
                <a:cubicBezTo>
                  <a:pt x="5008628" y="640101"/>
                  <a:pt x="5035023" y="646700"/>
                  <a:pt x="5063619" y="646700"/>
                </a:cubicBezTo>
                <a:cubicBezTo>
                  <a:pt x="5090015" y="646700"/>
                  <a:pt x="5103213" y="640101"/>
                  <a:pt x="5103213" y="629103"/>
                </a:cubicBezTo>
                <a:cubicBezTo>
                  <a:pt x="5103213" y="626903"/>
                  <a:pt x="5103213" y="622504"/>
                  <a:pt x="5101013" y="620304"/>
                </a:cubicBezTo>
                <a:cubicBezTo>
                  <a:pt x="5098814" y="618105"/>
                  <a:pt x="5096614" y="615905"/>
                  <a:pt x="5094414" y="613705"/>
                </a:cubicBezTo>
                <a:cubicBezTo>
                  <a:pt x="5090015" y="611506"/>
                  <a:pt x="5085616" y="609306"/>
                  <a:pt x="5081216" y="607106"/>
                </a:cubicBezTo>
                <a:cubicBezTo>
                  <a:pt x="5074617" y="604907"/>
                  <a:pt x="5068018" y="602707"/>
                  <a:pt x="5059220" y="600507"/>
                </a:cubicBezTo>
                <a:cubicBezTo>
                  <a:pt x="5041622" y="596108"/>
                  <a:pt x="5026225" y="591709"/>
                  <a:pt x="5010827" y="582910"/>
                </a:cubicBezTo>
                <a:cubicBezTo>
                  <a:pt x="4999829" y="576311"/>
                  <a:pt x="4986631" y="569712"/>
                  <a:pt x="4977832" y="560913"/>
                </a:cubicBezTo>
                <a:cubicBezTo>
                  <a:pt x="4969034" y="552115"/>
                  <a:pt x="4964634" y="543316"/>
                  <a:pt x="4960235" y="532318"/>
                </a:cubicBezTo>
                <a:cubicBezTo>
                  <a:pt x="4955836" y="521320"/>
                  <a:pt x="4953636" y="508122"/>
                  <a:pt x="4953636" y="494924"/>
                </a:cubicBezTo>
                <a:cubicBezTo>
                  <a:pt x="4951436" y="466328"/>
                  <a:pt x="4964634" y="439932"/>
                  <a:pt x="4986631" y="422335"/>
                </a:cubicBezTo>
                <a:cubicBezTo>
                  <a:pt x="5015227" y="402538"/>
                  <a:pt x="5050421" y="393739"/>
                  <a:pt x="5085616" y="395939"/>
                </a:cubicBezTo>
                <a:cubicBezTo>
                  <a:pt x="5105413" y="395939"/>
                  <a:pt x="5127409" y="398139"/>
                  <a:pt x="5147206" y="402538"/>
                </a:cubicBezTo>
                <a:cubicBezTo>
                  <a:pt x="5164804" y="406937"/>
                  <a:pt x="5182401" y="411337"/>
                  <a:pt x="5197799" y="420135"/>
                </a:cubicBezTo>
                <a:lnTo>
                  <a:pt x="5186800" y="497123"/>
                </a:lnTo>
                <a:cubicBezTo>
                  <a:pt x="5171402" y="490524"/>
                  <a:pt x="5156005" y="483925"/>
                  <a:pt x="5140607" y="479526"/>
                </a:cubicBezTo>
                <a:cubicBezTo>
                  <a:pt x="5125210" y="475127"/>
                  <a:pt x="5107612" y="472927"/>
                  <a:pt x="5092215" y="472927"/>
                </a:cubicBezTo>
                <a:moveTo>
                  <a:pt x="4746868" y="631303"/>
                </a:moveTo>
                <a:cubicBezTo>
                  <a:pt x="4764465" y="631303"/>
                  <a:pt x="4784262" y="624704"/>
                  <a:pt x="4795261" y="611506"/>
                </a:cubicBezTo>
                <a:cubicBezTo>
                  <a:pt x="4819457" y="580710"/>
                  <a:pt x="4819457" y="536717"/>
                  <a:pt x="4795261" y="503722"/>
                </a:cubicBezTo>
                <a:cubicBezTo>
                  <a:pt x="4768865" y="477326"/>
                  <a:pt x="4724871" y="477326"/>
                  <a:pt x="4698475" y="503722"/>
                </a:cubicBezTo>
                <a:cubicBezTo>
                  <a:pt x="4698475" y="503722"/>
                  <a:pt x="4698475" y="503722"/>
                  <a:pt x="4698475" y="503722"/>
                </a:cubicBezTo>
                <a:cubicBezTo>
                  <a:pt x="4674279" y="534518"/>
                  <a:pt x="4674279" y="578511"/>
                  <a:pt x="4698475" y="611506"/>
                </a:cubicBezTo>
                <a:cubicBezTo>
                  <a:pt x="4709474" y="624704"/>
                  <a:pt x="4727071" y="633502"/>
                  <a:pt x="4746868" y="631303"/>
                </a:cubicBezTo>
                <a:moveTo>
                  <a:pt x="4746868" y="723688"/>
                </a:moveTo>
                <a:cubicBezTo>
                  <a:pt x="4722672" y="723688"/>
                  <a:pt x="4700675" y="719289"/>
                  <a:pt x="4678678" y="710490"/>
                </a:cubicBezTo>
                <a:cubicBezTo>
                  <a:pt x="4639085" y="695093"/>
                  <a:pt x="4606090" y="664298"/>
                  <a:pt x="4588492" y="624704"/>
                </a:cubicBezTo>
                <a:cubicBezTo>
                  <a:pt x="4579694" y="604907"/>
                  <a:pt x="4575295" y="580710"/>
                  <a:pt x="4575295" y="558714"/>
                </a:cubicBezTo>
                <a:cubicBezTo>
                  <a:pt x="4575295" y="536717"/>
                  <a:pt x="4579694" y="514721"/>
                  <a:pt x="4588492" y="492724"/>
                </a:cubicBezTo>
                <a:cubicBezTo>
                  <a:pt x="4606090" y="453130"/>
                  <a:pt x="4636885" y="422335"/>
                  <a:pt x="4678678" y="406937"/>
                </a:cubicBezTo>
                <a:cubicBezTo>
                  <a:pt x="4722672" y="391540"/>
                  <a:pt x="4771064" y="391540"/>
                  <a:pt x="4815057" y="406937"/>
                </a:cubicBezTo>
                <a:cubicBezTo>
                  <a:pt x="4834855" y="415736"/>
                  <a:pt x="4852452" y="426734"/>
                  <a:pt x="4870049" y="442132"/>
                </a:cubicBezTo>
                <a:cubicBezTo>
                  <a:pt x="4885446" y="457529"/>
                  <a:pt x="4896445" y="475127"/>
                  <a:pt x="4905244" y="494924"/>
                </a:cubicBezTo>
                <a:cubicBezTo>
                  <a:pt x="4914042" y="514721"/>
                  <a:pt x="4918441" y="538917"/>
                  <a:pt x="4918441" y="560913"/>
                </a:cubicBezTo>
                <a:cubicBezTo>
                  <a:pt x="4918441" y="604907"/>
                  <a:pt x="4900844" y="646700"/>
                  <a:pt x="4870049" y="677496"/>
                </a:cubicBezTo>
                <a:cubicBezTo>
                  <a:pt x="4854651" y="692893"/>
                  <a:pt x="4837054" y="703891"/>
                  <a:pt x="4817257" y="712690"/>
                </a:cubicBezTo>
                <a:cubicBezTo>
                  <a:pt x="4793061" y="719289"/>
                  <a:pt x="4768865" y="723688"/>
                  <a:pt x="4746868" y="723688"/>
                </a:cubicBezTo>
                <a:moveTo>
                  <a:pt x="4335531" y="402538"/>
                </a:moveTo>
                <a:lnTo>
                  <a:pt x="4441115" y="402538"/>
                </a:lnTo>
                <a:lnTo>
                  <a:pt x="4443315" y="448731"/>
                </a:lnTo>
                <a:cubicBezTo>
                  <a:pt x="4449914" y="433333"/>
                  <a:pt x="4460912" y="420135"/>
                  <a:pt x="4474110" y="409137"/>
                </a:cubicBezTo>
                <a:cubicBezTo>
                  <a:pt x="4487308" y="400338"/>
                  <a:pt x="4504905" y="395939"/>
                  <a:pt x="4520303" y="395939"/>
                </a:cubicBezTo>
                <a:cubicBezTo>
                  <a:pt x="4533501" y="395939"/>
                  <a:pt x="4544499" y="398139"/>
                  <a:pt x="4555497" y="402538"/>
                </a:cubicBezTo>
                <a:lnTo>
                  <a:pt x="4546699" y="503722"/>
                </a:lnTo>
                <a:cubicBezTo>
                  <a:pt x="4540100" y="501523"/>
                  <a:pt x="4533501" y="499323"/>
                  <a:pt x="4526902" y="497123"/>
                </a:cubicBezTo>
                <a:cubicBezTo>
                  <a:pt x="4520303" y="494924"/>
                  <a:pt x="4513704" y="494924"/>
                  <a:pt x="4507105" y="494924"/>
                </a:cubicBezTo>
                <a:cubicBezTo>
                  <a:pt x="4465311" y="494924"/>
                  <a:pt x="4443315" y="521320"/>
                  <a:pt x="4443315" y="576311"/>
                </a:cubicBezTo>
                <a:lnTo>
                  <a:pt x="4443315" y="708291"/>
                </a:lnTo>
                <a:lnTo>
                  <a:pt x="4335531" y="708291"/>
                </a:lnTo>
                <a:lnTo>
                  <a:pt x="4335531" y="402538"/>
                </a:lnTo>
                <a:close/>
                <a:moveTo>
                  <a:pt x="3770218" y="516920"/>
                </a:moveTo>
                <a:lnTo>
                  <a:pt x="3717427" y="360744"/>
                </a:lnTo>
                <a:lnTo>
                  <a:pt x="3664635" y="516920"/>
                </a:lnTo>
                <a:lnTo>
                  <a:pt x="3770218" y="516920"/>
                </a:lnTo>
                <a:close/>
                <a:moveTo>
                  <a:pt x="3660235" y="257360"/>
                </a:moveTo>
                <a:lnTo>
                  <a:pt x="3785616" y="257360"/>
                </a:lnTo>
                <a:lnTo>
                  <a:pt x="3963789" y="712690"/>
                </a:lnTo>
                <a:lnTo>
                  <a:pt x="3836208" y="712690"/>
                </a:lnTo>
                <a:lnTo>
                  <a:pt x="3801014" y="607106"/>
                </a:lnTo>
                <a:lnTo>
                  <a:pt x="3633840" y="607106"/>
                </a:lnTo>
                <a:lnTo>
                  <a:pt x="3598645" y="712690"/>
                </a:lnTo>
                <a:lnTo>
                  <a:pt x="3479863" y="712690"/>
                </a:lnTo>
                <a:lnTo>
                  <a:pt x="3660235" y="257360"/>
                </a:lnTo>
                <a:close/>
                <a:moveTo>
                  <a:pt x="3222503" y="472927"/>
                </a:moveTo>
                <a:cubicBezTo>
                  <a:pt x="3200506" y="472927"/>
                  <a:pt x="3189508" y="479526"/>
                  <a:pt x="3189508" y="490524"/>
                </a:cubicBezTo>
                <a:cubicBezTo>
                  <a:pt x="3189508" y="497123"/>
                  <a:pt x="3193907" y="503722"/>
                  <a:pt x="3198307" y="505922"/>
                </a:cubicBezTo>
                <a:cubicBezTo>
                  <a:pt x="3209305" y="512521"/>
                  <a:pt x="3222503" y="514721"/>
                  <a:pt x="3235701" y="519120"/>
                </a:cubicBezTo>
                <a:cubicBezTo>
                  <a:pt x="3266496" y="523519"/>
                  <a:pt x="3292892" y="538917"/>
                  <a:pt x="3317089" y="558714"/>
                </a:cubicBezTo>
                <a:cubicBezTo>
                  <a:pt x="3334686" y="576311"/>
                  <a:pt x="3343484" y="600507"/>
                  <a:pt x="3341285" y="626903"/>
                </a:cubicBezTo>
                <a:cubicBezTo>
                  <a:pt x="3343484" y="655499"/>
                  <a:pt x="3328087" y="684095"/>
                  <a:pt x="3303890" y="699492"/>
                </a:cubicBezTo>
                <a:cubicBezTo>
                  <a:pt x="3279694" y="717089"/>
                  <a:pt x="3244500" y="725888"/>
                  <a:pt x="3200506" y="725888"/>
                </a:cubicBezTo>
                <a:cubicBezTo>
                  <a:pt x="3176310" y="725888"/>
                  <a:pt x="3154313" y="723688"/>
                  <a:pt x="3130117" y="717089"/>
                </a:cubicBezTo>
                <a:cubicBezTo>
                  <a:pt x="3110320" y="712690"/>
                  <a:pt x="3092723" y="706091"/>
                  <a:pt x="3077325" y="695093"/>
                </a:cubicBezTo>
                <a:lnTo>
                  <a:pt x="3112520" y="631303"/>
                </a:lnTo>
                <a:cubicBezTo>
                  <a:pt x="3138916" y="640101"/>
                  <a:pt x="3165312" y="646700"/>
                  <a:pt x="3193907" y="646700"/>
                </a:cubicBezTo>
                <a:cubicBezTo>
                  <a:pt x="3220303" y="646700"/>
                  <a:pt x="3233501" y="640101"/>
                  <a:pt x="3233501" y="629103"/>
                </a:cubicBezTo>
                <a:cubicBezTo>
                  <a:pt x="3233501" y="626903"/>
                  <a:pt x="3233501" y="622504"/>
                  <a:pt x="3231302" y="620304"/>
                </a:cubicBezTo>
                <a:cubicBezTo>
                  <a:pt x="3229102" y="618105"/>
                  <a:pt x="3226902" y="615905"/>
                  <a:pt x="3224703" y="613705"/>
                </a:cubicBezTo>
                <a:cubicBezTo>
                  <a:pt x="3220303" y="611506"/>
                  <a:pt x="3215904" y="609306"/>
                  <a:pt x="3211505" y="607106"/>
                </a:cubicBezTo>
                <a:cubicBezTo>
                  <a:pt x="3204906" y="604907"/>
                  <a:pt x="3198307" y="602707"/>
                  <a:pt x="3189508" y="600507"/>
                </a:cubicBezTo>
                <a:cubicBezTo>
                  <a:pt x="3171911" y="596108"/>
                  <a:pt x="3156513" y="591709"/>
                  <a:pt x="3141116" y="582910"/>
                </a:cubicBezTo>
                <a:cubicBezTo>
                  <a:pt x="3130117" y="576311"/>
                  <a:pt x="3119119" y="569712"/>
                  <a:pt x="3108121" y="560913"/>
                </a:cubicBezTo>
                <a:cubicBezTo>
                  <a:pt x="3099322" y="552115"/>
                  <a:pt x="3092723" y="543316"/>
                  <a:pt x="3090523" y="532318"/>
                </a:cubicBezTo>
                <a:cubicBezTo>
                  <a:pt x="3086124" y="521320"/>
                  <a:pt x="3083924" y="508122"/>
                  <a:pt x="3083924" y="494924"/>
                </a:cubicBezTo>
                <a:cubicBezTo>
                  <a:pt x="3081725" y="466328"/>
                  <a:pt x="3094923" y="439932"/>
                  <a:pt x="3119119" y="422335"/>
                </a:cubicBezTo>
                <a:cubicBezTo>
                  <a:pt x="3147714" y="402538"/>
                  <a:pt x="3182909" y="393739"/>
                  <a:pt x="3218104" y="395939"/>
                </a:cubicBezTo>
                <a:cubicBezTo>
                  <a:pt x="3237901" y="395939"/>
                  <a:pt x="3259897" y="398139"/>
                  <a:pt x="3279694" y="402538"/>
                </a:cubicBezTo>
                <a:cubicBezTo>
                  <a:pt x="3297291" y="406937"/>
                  <a:pt x="3314889" y="411337"/>
                  <a:pt x="3330286" y="420135"/>
                </a:cubicBezTo>
                <a:lnTo>
                  <a:pt x="3319288" y="497123"/>
                </a:lnTo>
                <a:cubicBezTo>
                  <a:pt x="3303890" y="490524"/>
                  <a:pt x="3288493" y="483925"/>
                  <a:pt x="3273095" y="479526"/>
                </a:cubicBezTo>
                <a:cubicBezTo>
                  <a:pt x="3255498" y="475127"/>
                  <a:pt x="3240100" y="472927"/>
                  <a:pt x="3222503" y="472927"/>
                </a:cubicBezTo>
                <a:moveTo>
                  <a:pt x="2729779" y="402538"/>
                </a:moveTo>
                <a:lnTo>
                  <a:pt x="2835363" y="402538"/>
                </a:lnTo>
                <a:lnTo>
                  <a:pt x="2837562" y="439932"/>
                </a:lnTo>
                <a:cubicBezTo>
                  <a:pt x="2846361" y="424535"/>
                  <a:pt x="2857359" y="413536"/>
                  <a:pt x="2872757" y="404738"/>
                </a:cubicBezTo>
                <a:cubicBezTo>
                  <a:pt x="2890354" y="395939"/>
                  <a:pt x="2907952" y="391540"/>
                  <a:pt x="2925549" y="391540"/>
                </a:cubicBezTo>
                <a:cubicBezTo>
                  <a:pt x="2956344" y="389340"/>
                  <a:pt x="2984940" y="402538"/>
                  <a:pt x="3006936" y="424535"/>
                </a:cubicBezTo>
                <a:cubicBezTo>
                  <a:pt x="3024534" y="446531"/>
                  <a:pt x="3033332" y="479526"/>
                  <a:pt x="3033332" y="523519"/>
                </a:cubicBezTo>
                <a:lnTo>
                  <a:pt x="3033332" y="712690"/>
                </a:lnTo>
                <a:lnTo>
                  <a:pt x="2925549" y="712690"/>
                </a:lnTo>
                <a:lnTo>
                  <a:pt x="2925549" y="545516"/>
                </a:lnTo>
                <a:cubicBezTo>
                  <a:pt x="2925549" y="508122"/>
                  <a:pt x="2912351" y="490524"/>
                  <a:pt x="2883755" y="490524"/>
                </a:cubicBezTo>
                <a:cubicBezTo>
                  <a:pt x="2870557" y="490524"/>
                  <a:pt x="2857359" y="494924"/>
                  <a:pt x="2848561" y="505922"/>
                </a:cubicBezTo>
                <a:cubicBezTo>
                  <a:pt x="2839762" y="519120"/>
                  <a:pt x="2835363" y="534518"/>
                  <a:pt x="2837562" y="549915"/>
                </a:cubicBezTo>
                <a:lnTo>
                  <a:pt x="2837562" y="712690"/>
                </a:lnTo>
                <a:lnTo>
                  <a:pt x="2729779" y="712690"/>
                </a:lnTo>
                <a:lnTo>
                  <a:pt x="2729779" y="402538"/>
                </a:lnTo>
                <a:close/>
                <a:moveTo>
                  <a:pt x="2551607" y="402538"/>
                </a:moveTo>
                <a:lnTo>
                  <a:pt x="2659390" y="402538"/>
                </a:lnTo>
                <a:lnTo>
                  <a:pt x="2659390" y="712690"/>
                </a:lnTo>
                <a:lnTo>
                  <a:pt x="2551607" y="712690"/>
                </a:lnTo>
                <a:lnTo>
                  <a:pt x="2551607" y="402538"/>
                </a:lnTo>
                <a:close/>
                <a:moveTo>
                  <a:pt x="2606598" y="354145"/>
                </a:moveTo>
                <a:cubicBezTo>
                  <a:pt x="2591200" y="354145"/>
                  <a:pt x="2575803" y="349746"/>
                  <a:pt x="2562605" y="336548"/>
                </a:cubicBezTo>
                <a:cubicBezTo>
                  <a:pt x="2540608" y="314551"/>
                  <a:pt x="2538408" y="277157"/>
                  <a:pt x="2560405" y="255161"/>
                </a:cubicBezTo>
                <a:cubicBezTo>
                  <a:pt x="2560405" y="255161"/>
                  <a:pt x="2560405" y="255161"/>
                  <a:pt x="2562605" y="252961"/>
                </a:cubicBezTo>
                <a:cubicBezTo>
                  <a:pt x="2586801" y="230964"/>
                  <a:pt x="2624195" y="230964"/>
                  <a:pt x="2648392" y="252961"/>
                </a:cubicBezTo>
                <a:cubicBezTo>
                  <a:pt x="2659390" y="263959"/>
                  <a:pt x="2665989" y="279357"/>
                  <a:pt x="2665989" y="294755"/>
                </a:cubicBezTo>
                <a:cubicBezTo>
                  <a:pt x="2665989" y="310152"/>
                  <a:pt x="2659390" y="325550"/>
                  <a:pt x="2648392" y="336548"/>
                </a:cubicBezTo>
                <a:cubicBezTo>
                  <a:pt x="2637393" y="349746"/>
                  <a:pt x="2621996" y="356345"/>
                  <a:pt x="2606598" y="354145"/>
                </a:cubicBezTo>
                <a:moveTo>
                  <a:pt x="2366835" y="257360"/>
                </a:moveTo>
                <a:lnTo>
                  <a:pt x="2474618" y="257360"/>
                </a:lnTo>
                <a:lnTo>
                  <a:pt x="2474618" y="712690"/>
                </a:lnTo>
                <a:lnTo>
                  <a:pt x="2366835" y="712690"/>
                </a:lnTo>
                <a:lnTo>
                  <a:pt x="2366835" y="257360"/>
                </a:lnTo>
                <a:close/>
                <a:moveTo>
                  <a:pt x="2190862" y="257360"/>
                </a:moveTo>
                <a:lnTo>
                  <a:pt x="2298646" y="257360"/>
                </a:lnTo>
                <a:lnTo>
                  <a:pt x="2298646" y="712690"/>
                </a:lnTo>
                <a:lnTo>
                  <a:pt x="2190862" y="712690"/>
                </a:lnTo>
                <a:lnTo>
                  <a:pt x="2190862" y="257360"/>
                </a:lnTo>
                <a:close/>
                <a:moveTo>
                  <a:pt x="1975295" y="633502"/>
                </a:moveTo>
                <a:cubicBezTo>
                  <a:pt x="1992893" y="633502"/>
                  <a:pt x="2012690" y="626903"/>
                  <a:pt x="2023688" y="613705"/>
                </a:cubicBezTo>
                <a:cubicBezTo>
                  <a:pt x="2047884" y="582910"/>
                  <a:pt x="2047884" y="538917"/>
                  <a:pt x="2023688" y="505922"/>
                </a:cubicBezTo>
                <a:cubicBezTo>
                  <a:pt x="2010490" y="492724"/>
                  <a:pt x="1992893" y="483925"/>
                  <a:pt x="1975295" y="486125"/>
                </a:cubicBezTo>
                <a:cubicBezTo>
                  <a:pt x="1957698" y="486125"/>
                  <a:pt x="1937901" y="492724"/>
                  <a:pt x="1926903" y="505922"/>
                </a:cubicBezTo>
                <a:cubicBezTo>
                  <a:pt x="1902707" y="536717"/>
                  <a:pt x="1902707" y="580710"/>
                  <a:pt x="1926903" y="613705"/>
                </a:cubicBezTo>
                <a:cubicBezTo>
                  <a:pt x="1937901" y="626903"/>
                  <a:pt x="1955498" y="633502"/>
                  <a:pt x="1975295" y="633502"/>
                </a:cubicBezTo>
                <a:moveTo>
                  <a:pt x="1975295" y="723688"/>
                </a:moveTo>
                <a:cubicBezTo>
                  <a:pt x="1951099" y="723688"/>
                  <a:pt x="1929102" y="719289"/>
                  <a:pt x="1907106" y="710490"/>
                </a:cubicBezTo>
                <a:cubicBezTo>
                  <a:pt x="1887309" y="701692"/>
                  <a:pt x="1867512" y="688494"/>
                  <a:pt x="1852114" y="673096"/>
                </a:cubicBezTo>
                <a:cubicBezTo>
                  <a:pt x="1836717" y="657699"/>
                  <a:pt x="1823519" y="640101"/>
                  <a:pt x="1816920" y="618105"/>
                </a:cubicBezTo>
                <a:cubicBezTo>
                  <a:pt x="1808121" y="596108"/>
                  <a:pt x="1803722" y="574112"/>
                  <a:pt x="1803722" y="552115"/>
                </a:cubicBezTo>
                <a:cubicBezTo>
                  <a:pt x="1803722" y="530118"/>
                  <a:pt x="1808121" y="508122"/>
                  <a:pt x="1816920" y="488325"/>
                </a:cubicBezTo>
                <a:cubicBezTo>
                  <a:pt x="1825718" y="470727"/>
                  <a:pt x="1836717" y="453130"/>
                  <a:pt x="1852114" y="439932"/>
                </a:cubicBezTo>
                <a:cubicBezTo>
                  <a:pt x="1867512" y="426734"/>
                  <a:pt x="1887309" y="415736"/>
                  <a:pt x="1907106" y="406937"/>
                </a:cubicBezTo>
                <a:cubicBezTo>
                  <a:pt x="1929102" y="398139"/>
                  <a:pt x="1951099" y="395939"/>
                  <a:pt x="1975295" y="395939"/>
                </a:cubicBezTo>
                <a:cubicBezTo>
                  <a:pt x="1999492" y="395939"/>
                  <a:pt x="2021488" y="400338"/>
                  <a:pt x="2043485" y="409137"/>
                </a:cubicBezTo>
                <a:cubicBezTo>
                  <a:pt x="2063282" y="417936"/>
                  <a:pt x="2080879" y="428934"/>
                  <a:pt x="2098476" y="444331"/>
                </a:cubicBezTo>
                <a:cubicBezTo>
                  <a:pt x="2113874" y="459729"/>
                  <a:pt x="2124872" y="477326"/>
                  <a:pt x="2133671" y="497123"/>
                </a:cubicBezTo>
                <a:cubicBezTo>
                  <a:pt x="2142470" y="516920"/>
                  <a:pt x="2146869" y="541117"/>
                  <a:pt x="2146869" y="563113"/>
                </a:cubicBezTo>
                <a:cubicBezTo>
                  <a:pt x="2146869" y="607106"/>
                  <a:pt x="2129272" y="648900"/>
                  <a:pt x="2098476" y="679695"/>
                </a:cubicBezTo>
                <a:cubicBezTo>
                  <a:pt x="2083079" y="695093"/>
                  <a:pt x="2065481" y="706091"/>
                  <a:pt x="2045685" y="714890"/>
                </a:cubicBezTo>
                <a:cubicBezTo>
                  <a:pt x="2021488" y="719289"/>
                  <a:pt x="1997292" y="723688"/>
                  <a:pt x="1975295" y="723688"/>
                </a:cubicBezTo>
                <a:moveTo>
                  <a:pt x="1777326" y="670897"/>
                </a:moveTo>
                <a:cubicBezTo>
                  <a:pt x="1755329" y="688494"/>
                  <a:pt x="1728933" y="699492"/>
                  <a:pt x="1702537" y="708291"/>
                </a:cubicBezTo>
                <a:cubicBezTo>
                  <a:pt x="1673942" y="717089"/>
                  <a:pt x="1643147" y="721489"/>
                  <a:pt x="1612351" y="721489"/>
                </a:cubicBezTo>
                <a:cubicBezTo>
                  <a:pt x="1579356" y="721489"/>
                  <a:pt x="1546361" y="717089"/>
                  <a:pt x="1513367" y="706091"/>
                </a:cubicBezTo>
                <a:cubicBezTo>
                  <a:pt x="1484771" y="697292"/>
                  <a:pt x="1460575" y="681895"/>
                  <a:pt x="1438578" y="659898"/>
                </a:cubicBezTo>
                <a:cubicBezTo>
                  <a:pt x="1416581" y="640101"/>
                  <a:pt x="1401184" y="613705"/>
                  <a:pt x="1392385" y="587309"/>
                </a:cubicBezTo>
                <a:cubicBezTo>
                  <a:pt x="1381387" y="556514"/>
                  <a:pt x="1374788" y="521320"/>
                  <a:pt x="1376988" y="488325"/>
                </a:cubicBezTo>
                <a:cubicBezTo>
                  <a:pt x="1376988" y="455330"/>
                  <a:pt x="1383587" y="422335"/>
                  <a:pt x="1394585" y="393739"/>
                </a:cubicBezTo>
                <a:cubicBezTo>
                  <a:pt x="1405583" y="365144"/>
                  <a:pt x="1423181" y="340947"/>
                  <a:pt x="1445177" y="318951"/>
                </a:cubicBezTo>
                <a:cubicBezTo>
                  <a:pt x="1467174" y="296954"/>
                  <a:pt x="1495769" y="281557"/>
                  <a:pt x="1524365" y="270558"/>
                </a:cubicBezTo>
                <a:cubicBezTo>
                  <a:pt x="1557360" y="259560"/>
                  <a:pt x="1590355" y="252961"/>
                  <a:pt x="1625549" y="252961"/>
                </a:cubicBezTo>
                <a:cubicBezTo>
                  <a:pt x="1638747" y="252961"/>
                  <a:pt x="1651945" y="252961"/>
                  <a:pt x="1665143" y="255161"/>
                </a:cubicBezTo>
                <a:cubicBezTo>
                  <a:pt x="1691539" y="259560"/>
                  <a:pt x="1717935" y="266159"/>
                  <a:pt x="1742131" y="274958"/>
                </a:cubicBezTo>
                <a:cubicBezTo>
                  <a:pt x="1753130" y="279357"/>
                  <a:pt x="1764128" y="283756"/>
                  <a:pt x="1772927" y="288156"/>
                </a:cubicBezTo>
                <a:lnTo>
                  <a:pt x="1724534" y="382741"/>
                </a:lnTo>
                <a:lnTo>
                  <a:pt x="1700338" y="371743"/>
                </a:lnTo>
                <a:cubicBezTo>
                  <a:pt x="1693739" y="369543"/>
                  <a:pt x="1687140" y="365144"/>
                  <a:pt x="1678341" y="362944"/>
                </a:cubicBezTo>
                <a:cubicBezTo>
                  <a:pt x="1671742" y="360744"/>
                  <a:pt x="1662944" y="358545"/>
                  <a:pt x="1656345" y="358545"/>
                </a:cubicBezTo>
                <a:cubicBezTo>
                  <a:pt x="1647546" y="358545"/>
                  <a:pt x="1638747" y="356345"/>
                  <a:pt x="1629949" y="356345"/>
                </a:cubicBezTo>
                <a:cubicBezTo>
                  <a:pt x="1594754" y="354145"/>
                  <a:pt x="1559559" y="367343"/>
                  <a:pt x="1530964" y="391540"/>
                </a:cubicBezTo>
                <a:cubicBezTo>
                  <a:pt x="1506768" y="415736"/>
                  <a:pt x="1493570" y="450930"/>
                  <a:pt x="1495769" y="486125"/>
                </a:cubicBezTo>
                <a:cubicBezTo>
                  <a:pt x="1495769" y="503722"/>
                  <a:pt x="1497969" y="521320"/>
                  <a:pt x="1504568" y="538917"/>
                </a:cubicBezTo>
                <a:cubicBezTo>
                  <a:pt x="1508967" y="554315"/>
                  <a:pt x="1517766" y="567513"/>
                  <a:pt x="1530964" y="580710"/>
                </a:cubicBezTo>
                <a:cubicBezTo>
                  <a:pt x="1541962" y="591709"/>
                  <a:pt x="1555160" y="600507"/>
                  <a:pt x="1570558" y="607106"/>
                </a:cubicBezTo>
                <a:cubicBezTo>
                  <a:pt x="1588155" y="613705"/>
                  <a:pt x="1605752" y="615905"/>
                  <a:pt x="1623350" y="615905"/>
                </a:cubicBezTo>
                <a:cubicBezTo>
                  <a:pt x="1640947" y="615905"/>
                  <a:pt x="1658544" y="613705"/>
                  <a:pt x="1676141" y="607106"/>
                </a:cubicBezTo>
                <a:cubicBezTo>
                  <a:pt x="1693739" y="600507"/>
                  <a:pt x="1709136" y="591709"/>
                  <a:pt x="1724534" y="580710"/>
                </a:cubicBezTo>
                <a:lnTo>
                  <a:pt x="1777326" y="670897"/>
                </a:lnTo>
                <a:close/>
                <a:moveTo>
                  <a:pt x="444331" y="6599"/>
                </a:moveTo>
                <a:cubicBezTo>
                  <a:pt x="457529" y="4399"/>
                  <a:pt x="468528" y="2200"/>
                  <a:pt x="481726" y="0"/>
                </a:cubicBezTo>
                <a:lnTo>
                  <a:pt x="538917" y="332149"/>
                </a:lnTo>
                <a:cubicBezTo>
                  <a:pt x="525719" y="332149"/>
                  <a:pt x="514721" y="334348"/>
                  <a:pt x="501523" y="338748"/>
                </a:cubicBezTo>
                <a:lnTo>
                  <a:pt x="444331" y="6599"/>
                </a:lnTo>
                <a:close/>
                <a:moveTo>
                  <a:pt x="428934" y="373942"/>
                </a:moveTo>
                <a:cubicBezTo>
                  <a:pt x="442132" y="365144"/>
                  <a:pt x="455330" y="358545"/>
                  <a:pt x="468528" y="351946"/>
                </a:cubicBezTo>
                <a:lnTo>
                  <a:pt x="301354" y="59391"/>
                </a:lnTo>
                <a:cubicBezTo>
                  <a:pt x="288156" y="65990"/>
                  <a:pt x="274958" y="72589"/>
                  <a:pt x="261760" y="81387"/>
                </a:cubicBezTo>
                <a:lnTo>
                  <a:pt x="428934" y="373942"/>
                </a:lnTo>
                <a:close/>
                <a:moveTo>
                  <a:pt x="334348" y="558714"/>
                </a:moveTo>
                <a:cubicBezTo>
                  <a:pt x="334348" y="545516"/>
                  <a:pt x="334348" y="534518"/>
                  <a:pt x="336548" y="521320"/>
                </a:cubicBezTo>
                <a:lnTo>
                  <a:pt x="2200" y="521320"/>
                </a:lnTo>
                <a:cubicBezTo>
                  <a:pt x="2200" y="532318"/>
                  <a:pt x="0" y="545516"/>
                  <a:pt x="0" y="556514"/>
                </a:cubicBezTo>
                <a:cubicBezTo>
                  <a:pt x="0" y="567513"/>
                  <a:pt x="0" y="578511"/>
                  <a:pt x="0" y="589509"/>
                </a:cubicBezTo>
                <a:lnTo>
                  <a:pt x="332149" y="589509"/>
                </a:lnTo>
                <a:cubicBezTo>
                  <a:pt x="334348" y="580710"/>
                  <a:pt x="334348" y="569712"/>
                  <a:pt x="334348" y="558714"/>
                </a:cubicBezTo>
                <a:moveTo>
                  <a:pt x="785279" y="558714"/>
                </a:moveTo>
                <a:cubicBezTo>
                  <a:pt x="785279" y="684095"/>
                  <a:pt x="684094" y="785279"/>
                  <a:pt x="558714" y="785279"/>
                </a:cubicBezTo>
                <a:cubicBezTo>
                  <a:pt x="448731" y="785279"/>
                  <a:pt x="354145" y="706091"/>
                  <a:pt x="336548" y="598308"/>
                </a:cubicBezTo>
                <a:lnTo>
                  <a:pt x="24196" y="712690"/>
                </a:lnTo>
                <a:cubicBezTo>
                  <a:pt x="30795" y="736886"/>
                  <a:pt x="39594" y="761083"/>
                  <a:pt x="50592" y="783079"/>
                </a:cubicBezTo>
                <a:lnTo>
                  <a:pt x="360744" y="668697"/>
                </a:lnTo>
                <a:lnTo>
                  <a:pt x="105584" y="884264"/>
                </a:lnTo>
                <a:cubicBezTo>
                  <a:pt x="120981" y="906260"/>
                  <a:pt x="138579" y="928257"/>
                  <a:pt x="158376" y="948054"/>
                </a:cubicBezTo>
                <a:lnTo>
                  <a:pt x="395939" y="747885"/>
                </a:lnTo>
                <a:lnTo>
                  <a:pt x="239763" y="1018443"/>
                </a:lnTo>
                <a:cubicBezTo>
                  <a:pt x="263959" y="1036040"/>
                  <a:pt x="290355" y="1051438"/>
                  <a:pt x="316751" y="1064636"/>
                </a:cubicBezTo>
                <a:lnTo>
                  <a:pt x="466328" y="809475"/>
                </a:lnTo>
                <a:lnTo>
                  <a:pt x="415736" y="1099830"/>
                </a:lnTo>
                <a:cubicBezTo>
                  <a:pt x="446531" y="1108629"/>
                  <a:pt x="479526" y="1113028"/>
                  <a:pt x="512521" y="1117428"/>
                </a:cubicBezTo>
                <a:lnTo>
                  <a:pt x="558714" y="844670"/>
                </a:lnTo>
                <a:lnTo>
                  <a:pt x="607106" y="1115228"/>
                </a:lnTo>
                <a:cubicBezTo>
                  <a:pt x="640101" y="1113028"/>
                  <a:pt x="675296" y="1106429"/>
                  <a:pt x="708291" y="1097631"/>
                </a:cubicBezTo>
                <a:lnTo>
                  <a:pt x="664298" y="844670"/>
                </a:lnTo>
                <a:lnTo>
                  <a:pt x="791878" y="1066836"/>
                </a:lnTo>
                <a:cubicBezTo>
                  <a:pt x="827072" y="1051438"/>
                  <a:pt x="860067" y="1031641"/>
                  <a:pt x="890863" y="1009644"/>
                </a:cubicBezTo>
                <a:lnTo>
                  <a:pt x="774281" y="807276"/>
                </a:lnTo>
                <a:lnTo>
                  <a:pt x="952453" y="959052"/>
                </a:lnTo>
                <a:cubicBezTo>
                  <a:pt x="981049" y="930457"/>
                  <a:pt x="1007445" y="899661"/>
                  <a:pt x="1027242" y="866666"/>
                </a:cubicBezTo>
                <a:lnTo>
                  <a:pt x="868866" y="732487"/>
                </a:lnTo>
                <a:lnTo>
                  <a:pt x="1064636" y="805076"/>
                </a:lnTo>
                <a:cubicBezTo>
                  <a:pt x="1082233" y="767682"/>
                  <a:pt x="1097631" y="728088"/>
                  <a:pt x="1106429" y="686294"/>
                </a:cubicBezTo>
                <a:lnTo>
                  <a:pt x="934856" y="622504"/>
                </a:lnTo>
                <a:lnTo>
                  <a:pt x="1117428" y="622504"/>
                </a:lnTo>
                <a:cubicBezTo>
                  <a:pt x="1119627" y="600507"/>
                  <a:pt x="1121827" y="580710"/>
                  <a:pt x="1121827" y="558714"/>
                </a:cubicBezTo>
                <a:cubicBezTo>
                  <a:pt x="1121827" y="534518"/>
                  <a:pt x="1119627" y="510321"/>
                  <a:pt x="1117428" y="486125"/>
                </a:cubicBezTo>
                <a:lnTo>
                  <a:pt x="772081" y="486125"/>
                </a:lnTo>
                <a:cubicBezTo>
                  <a:pt x="780880" y="505922"/>
                  <a:pt x="785279" y="532318"/>
                  <a:pt x="785279" y="558714"/>
                </a:cubicBezTo>
                <a:moveTo>
                  <a:pt x="338748" y="508122"/>
                </a:moveTo>
                <a:cubicBezTo>
                  <a:pt x="343147" y="488325"/>
                  <a:pt x="349746" y="470727"/>
                  <a:pt x="360744" y="453130"/>
                </a:cubicBezTo>
                <a:lnTo>
                  <a:pt x="48393" y="336548"/>
                </a:lnTo>
                <a:cubicBezTo>
                  <a:pt x="39594" y="354145"/>
                  <a:pt x="32995" y="373942"/>
                  <a:pt x="28596" y="393739"/>
                </a:cubicBezTo>
                <a:lnTo>
                  <a:pt x="338748" y="508122"/>
                </a:lnTo>
                <a:close/>
                <a:moveTo>
                  <a:pt x="981049" y="189171"/>
                </a:moveTo>
                <a:lnTo>
                  <a:pt x="723688" y="404738"/>
                </a:lnTo>
                <a:cubicBezTo>
                  <a:pt x="730287" y="411337"/>
                  <a:pt x="734687" y="417936"/>
                  <a:pt x="741286" y="426734"/>
                </a:cubicBezTo>
                <a:lnTo>
                  <a:pt x="996446" y="211167"/>
                </a:lnTo>
                <a:cubicBezTo>
                  <a:pt x="992047" y="202369"/>
                  <a:pt x="985448" y="195770"/>
                  <a:pt x="981049" y="189171"/>
                </a:cubicBezTo>
                <a:moveTo>
                  <a:pt x="853468" y="79188"/>
                </a:moveTo>
                <a:cubicBezTo>
                  <a:pt x="844670" y="72589"/>
                  <a:pt x="835871" y="68189"/>
                  <a:pt x="827072" y="63790"/>
                </a:cubicBezTo>
                <a:lnTo>
                  <a:pt x="659898" y="356345"/>
                </a:lnTo>
                <a:cubicBezTo>
                  <a:pt x="668697" y="360744"/>
                  <a:pt x="679695" y="367343"/>
                  <a:pt x="688494" y="371743"/>
                </a:cubicBezTo>
                <a:lnTo>
                  <a:pt x="853468" y="79188"/>
                </a:lnTo>
                <a:close/>
                <a:moveTo>
                  <a:pt x="406937" y="391540"/>
                </a:moveTo>
                <a:lnTo>
                  <a:pt x="149577" y="175973"/>
                </a:lnTo>
                <a:cubicBezTo>
                  <a:pt x="138579" y="189171"/>
                  <a:pt x="127580" y="202369"/>
                  <a:pt x="116582" y="215567"/>
                </a:cubicBezTo>
                <a:lnTo>
                  <a:pt x="371743" y="431134"/>
                </a:lnTo>
                <a:cubicBezTo>
                  <a:pt x="382741" y="417936"/>
                  <a:pt x="393739" y="404738"/>
                  <a:pt x="406937" y="391540"/>
                </a:cubicBezTo>
                <a:moveTo>
                  <a:pt x="582910" y="334348"/>
                </a:moveTo>
                <a:cubicBezTo>
                  <a:pt x="593908" y="334348"/>
                  <a:pt x="604907" y="336548"/>
                  <a:pt x="615905" y="340947"/>
                </a:cubicBezTo>
                <a:lnTo>
                  <a:pt x="673096" y="8799"/>
                </a:lnTo>
                <a:cubicBezTo>
                  <a:pt x="662098" y="6599"/>
                  <a:pt x="651100" y="4399"/>
                  <a:pt x="640101" y="2200"/>
                </a:cubicBezTo>
                <a:lnTo>
                  <a:pt x="582910" y="334348"/>
                </a:lnTo>
                <a:close/>
                <a:moveTo>
                  <a:pt x="4284939" y="549915"/>
                </a:moveTo>
                <a:cubicBezTo>
                  <a:pt x="4284939" y="527919"/>
                  <a:pt x="4280540" y="505922"/>
                  <a:pt x="4273941" y="486125"/>
                </a:cubicBezTo>
                <a:cubicBezTo>
                  <a:pt x="4267342" y="468528"/>
                  <a:pt x="4256344" y="450930"/>
                  <a:pt x="4243146" y="437733"/>
                </a:cubicBezTo>
                <a:cubicBezTo>
                  <a:pt x="4229948" y="424535"/>
                  <a:pt x="4212350" y="413536"/>
                  <a:pt x="4194753" y="406937"/>
                </a:cubicBezTo>
                <a:cubicBezTo>
                  <a:pt x="4174956" y="400338"/>
                  <a:pt x="4152960" y="395939"/>
                  <a:pt x="4130963" y="395939"/>
                </a:cubicBezTo>
                <a:cubicBezTo>
                  <a:pt x="4108966" y="395939"/>
                  <a:pt x="4086970" y="400338"/>
                  <a:pt x="4064973" y="406937"/>
                </a:cubicBezTo>
                <a:cubicBezTo>
                  <a:pt x="4045176" y="413536"/>
                  <a:pt x="4027579" y="426734"/>
                  <a:pt x="4014381" y="439932"/>
                </a:cubicBezTo>
                <a:cubicBezTo>
                  <a:pt x="3998983" y="455330"/>
                  <a:pt x="3987985" y="472927"/>
                  <a:pt x="3981386" y="492724"/>
                </a:cubicBezTo>
                <a:cubicBezTo>
                  <a:pt x="3972587" y="514721"/>
                  <a:pt x="3970388" y="536717"/>
                  <a:pt x="3970388" y="558714"/>
                </a:cubicBezTo>
                <a:cubicBezTo>
                  <a:pt x="3970388" y="582910"/>
                  <a:pt x="3974787" y="604907"/>
                  <a:pt x="3983585" y="626903"/>
                </a:cubicBezTo>
                <a:cubicBezTo>
                  <a:pt x="3992384" y="646700"/>
                  <a:pt x="4005582" y="664298"/>
                  <a:pt x="4020980" y="679695"/>
                </a:cubicBezTo>
                <a:cubicBezTo>
                  <a:pt x="4038577" y="695093"/>
                  <a:pt x="4058374" y="706091"/>
                  <a:pt x="4080371" y="712690"/>
                </a:cubicBezTo>
                <a:cubicBezTo>
                  <a:pt x="4104567" y="721489"/>
                  <a:pt x="4130963" y="723688"/>
                  <a:pt x="4157359" y="723688"/>
                </a:cubicBezTo>
                <a:cubicBezTo>
                  <a:pt x="4181555" y="723688"/>
                  <a:pt x="4203552" y="721489"/>
                  <a:pt x="4225548" y="714890"/>
                </a:cubicBezTo>
                <a:cubicBezTo>
                  <a:pt x="4245345" y="710490"/>
                  <a:pt x="4265142" y="701692"/>
                  <a:pt x="4282740" y="690694"/>
                </a:cubicBezTo>
                <a:lnTo>
                  <a:pt x="4247545" y="622504"/>
                </a:lnTo>
                <a:cubicBezTo>
                  <a:pt x="4234347" y="629103"/>
                  <a:pt x="4218950" y="633502"/>
                  <a:pt x="4205751" y="635702"/>
                </a:cubicBezTo>
                <a:cubicBezTo>
                  <a:pt x="4192553" y="637902"/>
                  <a:pt x="4179355" y="640101"/>
                  <a:pt x="4166157" y="640101"/>
                </a:cubicBezTo>
                <a:cubicBezTo>
                  <a:pt x="4117765" y="640101"/>
                  <a:pt x="4073772" y="622504"/>
                  <a:pt x="4062773" y="587309"/>
                </a:cubicBezTo>
                <a:lnTo>
                  <a:pt x="4280540" y="587309"/>
                </a:lnTo>
                <a:cubicBezTo>
                  <a:pt x="4282740" y="574112"/>
                  <a:pt x="4284939" y="560913"/>
                  <a:pt x="4284939" y="549915"/>
                </a:cubicBezTo>
                <a:moveTo>
                  <a:pt x="4062773" y="530118"/>
                </a:moveTo>
                <a:cubicBezTo>
                  <a:pt x="4071572" y="488325"/>
                  <a:pt x="4093568" y="466328"/>
                  <a:pt x="4130963" y="466328"/>
                </a:cubicBezTo>
                <a:cubicBezTo>
                  <a:pt x="4146361" y="466328"/>
                  <a:pt x="4163958" y="470727"/>
                  <a:pt x="4174956" y="481726"/>
                </a:cubicBezTo>
                <a:cubicBezTo>
                  <a:pt x="4185955" y="494924"/>
                  <a:pt x="4194753" y="510321"/>
                  <a:pt x="4194753" y="527919"/>
                </a:cubicBezTo>
                <a:lnTo>
                  <a:pt x="4062773" y="530118"/>
                </a:lnTo>
                <a:close/>
                <a:moveTo>
                  <a:pt x="6605581" y="549915"/>
                </a:moveTo>
                <a:cubicBezTo>
                  <a:pt x="6605581" y="527919"/>
                  <a:pt x="6603382" y="505922"/>
                  <a:pt x="6594583" y="486125"/>
                </a:cubicBezTo>
                <a:cubicBezTo>
                  <a:pt x="6587984" y="468528"/>
                  <a:pt x="6576985" y="450930"/>
                  <a:pt x="6563788" y="437733"/>
                </a:cubicBezTo>
                <a:cubicBezTo>
                  <a:pt x="6550590" y="424535"/>
                  <a:pt x="6532992" y="413536"/>
                  <a:pt x="6515395" y="406937"/>
                </a:cubicBezTo>
                <a:cubicBezTo>
                  <a:pt x="6495598" y="400338"/>
                  <a:pt x="6473602" y="395939"/>
                  <a:pt x="6451605" y="395939"/>
                </a:cubicBezTo>
                <a:cubicBezTo>
                  <a:pt x="6429609" y="395939"/>
                  <a:pt x="6407612" y="400338"/>
                  <a:pt x="6385615" y="406937"/>
                </a:cubicBezTo>
                <a:cubicBezTo>
                  <a:pt x="6365818" y="413536"/>
                  <a:pt x="6348221" y="426734"/>
                  <a:pt x="6335023" y="439932"/>
                </a:cubicBezTo>
                <a:cubicBezTo>
                  <a:pt x="6319625" y="455330"/>
                  <a:pt x="6308627" y="472927"/>
                  <a:pt x="6302028" y="492724"/>
                </a:cubicBezTo>
                <a:cubicBezTo>
                  <a:pt x="6293229" y="514721"/>
                  <a:pt x="6291029" y="536717"/>
                  <a:pt x="6291029" y="558714"/>
                </a:cubicBezTo>
                <a:cubicBezTo>
                  <a:pt x="6291029" y="582910"/>
                  <a:pt x="6295429" y="604907"/>
                  <a:pt x="6304228" y="626903"/>
                </a:cubicBezTo>
                <a:cubicBezTo>
                  <a:pt x="6313026" y="646700"/>
                  <a:pt x="6326224" y="664298"/>
                  <a:pt x="6341622" y="679695"/>
                </a:cubicBezTo>
                <a:cubicBezTo>
                  <a:pt x="6359219" y="695093"/>
                  <a:pt x="6379016" y="706091"/>
                  <a:pt x="6401013" y="712690"/>
                </a:cubicBezTo>
                <a:cubicBezTo>
                  <a:pt x="6425209" y="721489"/>
                  <a:pt x="6451605" y="723688"/>
                  <a:pt x="6478001" y="723688"/>
                </a:cubicBezTo>
                <a:cubicBezTo>
                  <a:pt x="6502197" y="723688"/>
                  <a:pt x="6524194" y="721489"/>
                  <a:pt x="6548390" y="714890"/>
                </a:cubicBezTo>
                <a:cubicBezTo>
                  <a:pt x="6568187" y="710490"/>
                  <a:pt x="6587984" y="701692"/>
                  <a:pt x="6603382" y="690694"/>
                </a:cubicBezTo>
                <a:lnTo>
                  <a:pt x="6568187" y="622504"/>
                </a:lnTo>
                <a:cubicBezTo>
                  <a:pt x="6554989" y="629103"/>
                  <a:pt x="6539592" y="633502"/>
                  <a:pt x="6526393" y="635702"/>
                </a:cubicBezTo>
                <a:cubicBezTo>
                  <a:pt x="6513195" y="637902"/>
                  <a:pt x="6499997" y="640101"/>
                  <a:pt x="6486800" y="640101"/>
                </a:cubicBezTo>
                <a:cubicBezTo>
                  <a:pt x="6438407" y="640101"/>
                  <a:pt x="6394414" y="622504"/>
                  <a:pt x="6383416" y="587309"/>
                </a:cubicBezTo>
                <a:lnTo>
                  <a:pt x="6601182" y="587309"/>
                </a:lnTo>
                <a:cubicBezTo>
                  <a:pt x="6603382" y="574112"/>
                  <a:pt x="6605581" y="560913"/>
                  <a:pt x="6605581" y="549915"/>
                </a:cubicBezTo>
                <a:moveTo>
                  <a:pt x="6383416" y="530118"/>
                </a:moveTo>
                <a:cubicBezTo>
                  <a:pt x="6392214" y="488325"/>
                  <a:pt x="6414211" y="466328"/>
                  <a:pt x="6451605" y="466328"/>
                </a:cubicBezTo>
                <a:cubicBezTo>
                  <a:pt x="6467002" y="466328"/>
                  <a:pt x="6484600" y="470727"/>
                  <a:pt x="6495598" y="481726"/>
                </a:cubicBezTo>
                <a:cubicBezTo>
                  <a:pt x="6506597" y="494924"/>
                  <a:pt x="6515395" y="510321"/>
                  <a:pt x="6515395" y="527919"/>
                </a:cubicBezTo>
                <a:lnTo>
                  <a:pt x="6383416" y="530118"/>
                </a:lnTo>
                <a:close/>
              </a:path>
            </a:pathLst>
          </a:custGeom>
          <a:solidFill>
            <a:schemeClr val="tx1"/>
          </a:solidFill>
          <a:ln w="21971" cap="flat">
            <a:noFill/>
            <a:prstDash val="solid"/>
            <a:miter/>
          </a:ln>
        </p:spPr>
        <p:txBody>
          <a:bodyPr rtlCol="0" anchor="ctr"/>
          <a:lstStyle/>
          <a:p>
            <a:endParaRPr lang="en-GB"/>
          </a:p>
        </p:txBody>
      </p:sp>
      <p:cxnSp>
        <p:nvCxnSpPr>
          <p:cNvPr id="1472" name="Straight Connector 1471">
            <a:extLst>
              <a:ext uri="{FF2B5EF4-FFF2-40B4-BE49-F238E27FC236}">
                <a16:creationId xmlns:a16="http://schemas.microsoft.com/office/drawing/2014/main" id="{B79077E8-3AD4-FF73-8581-BE294AC8F91C}"/>
              </a:ext>
            </a:extLst>
          </p:cNvPr>
          <p:cNvCxnSpPr>
            <a:cxnSpLocks/>
          </p:cNvCxnSpPr>
          <p:nvPr/>
        </p:nvCxnSpPr>
        <p:spPr>
          <a:xfrm>
            <a:off x="27130219" y="2441575"/>
            <a:ext cx="0" cy="1728667"/>
          </a:xfrm>
          <a:prstGeom prst="line">
            <a:avLst/>
          </a:prstGeom>
          <a:ln w="28575">
            <a:solidFill>
              <a:srgbClr val="2B4450"/>
            </a:solidFill>
          </a:ln>
        </p:spPr>
        <p:style>
          <a:lnRef idx="2">
            <a:schemeClr val="accent1"/>
          </a:lnRef>
          <a:fillRef idx="0">
            <a:schemeClr val="accent1"/>
          </a:fillRef>
          <a:effectRef idx="1">
            <a:schemeClr val="accent1"/>
          </a:effectRef>
          <a:fontRef idx="minor">
            <a:schemeClr val="tx1"/>
          </a:fontRef>
        </p:style>
      </p:cxnSp>
      <p:pic>
        <p:nvPicPr>
          <p:cNvPr id="1512" name="Graphic 1511">
            <a:extLst>
              <a:ext uri="{FF2B5EF4-FFF2-40B4-BE49-F238E27FC236}">
                <a16:creationId xmlns:a16="http://schemas.microsoft.com/office/drawing/2014/main" id="{92A6A20F-EA8E-703B-1C31-F32002C220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0892031" y="64225"/>
            <a:ext cx="8124253" cy="2238135"/>
          </a:xfrm>
          <a:prstGeom prst="rect">
            <a:avLst/>
          </a:prstGeom>
        </p:spPr>
      </p:pic>
      <p:sp>
        <p:nvSpPr>
          <p:cNvPr id="1526" name="Rectangle 1525">
            <a:extLst>
              <a:ext uri="{FF2B5EF4-FFF2-40B4-BE49-F238E27FC236}">
                <a16:creationId xmlns:a16="http://schemas.microsoft.com/office/drawing/2014/main" id="{536B60C0-1F0A-954B-D12E-A17BADCAC50C}"/>
              </a:ext>
            </a:extLst>
          </p:cNvPr>
          <p:cNvSpPr/>
          <p:nvPr/>
        </p:nvSpPr>
        <p:spPr>
          <a:xfrm>
            <a:off x="-20144" y="40479997"/>
            <a:ext cx="22863806" cy="2323765"/>
          </a:xfrm>
          <a:prstGeom prst="rect">
            <a:avLst/>
          </a:prstGeom>
          <a:noFill/>
          <a:ln w="38100">
            <a:solidFill>
              <a:srgbClr val="2B44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27" name="TextBox 1526">
            <a:extLst>
              <a:ext uri="{FF2B5EF4-FFF2-40B4-BE49-F238E27FC236}">
                <a16:creationId xmlns:a16="http://schemas.microsoft.com/office/drawing/2014/main" id="{BA7D6707-4621-5C7F-4E59-A175B5F1CA75}"/>
              </a:ext>
            </a:extLst>
          </p:cNvPr>
          <p:cNvSpPr txBox="1"/>
          <p:nvPr/>
        </p:nvSpPr>
        <p:spPr>
          <a:xfrm>
            <a:off x="18805325" y="26068097"/>
            <a:ext cx="1161944" cy="579908"/>
          </a:xfrm>
          <a:prstGeom prst="rect">
            <a:avLst/>
          </a:prstGeom>
          <a:noFill/>
        </p:spPr>
        <p:txBody>
          <a:bodyPr wrap="none" rtlCol="0">
            <a:spAutoFit/>
          </a:bodyPr>
          <a:lstStyle/>
          <a:p>
            <a:pPr algn="l"/>
            <a:r>
              <a:rPr lang="en-GB" sz="2400" spc="0" baseline="0" dirty="0">
                <a:ln/>
                <a:solidFill>
                  <a:srgbClr val="545454"/>
                </a:solidFill>
                <a:latin typeface="Segoe UI Emoji"/>
                <a:ea typeface="Segoe UI Emoji"/>
                <a:sym typeface="Segoe UI Emoji"/>
                <a:rtl val="0"/>
              </a:rPr>
              <a:t>0x758</a:t>
            </a:r>
          </a:p>
        </p:txBody>
      </p:sp>
      <p:sp>
        <p:nvSpPr>
          <p:cNvPr id="1528" name="TextBox 1527">
            <a:extLst>
              <a:ext uri="{FF2B5EF4-FFF2-40B4-BE49-F238E27FC236}">
                <a16:creationId xmlns:a16="http://schemas.microsoft.com/office/drawing/2014/main" id="{FDA0D98D-8912-87F8-1ED0-D51599A8F208}"/>
              </a:ext>
            </a:extLst>
          </p:cNvPr>
          <p:cNvSpPr txBox="1"/>
          <p:nvPr/>
        </p:nvSpPr>
        <p:spPr>
          <a:xfrm>
            <a:off x="18797001" y="26891440"/>
            <a:ext cx="1161943" cy="579909"/>
          </a:xfrm>
          <a:prstGeom prst="rect">
            <a:avLst/>
          </a:prstGeom>
          <a:noFill/>
        </p:spPr>
        <p:txBody>
          <a:bodyPr wrap="none" rtlCol="0">
            <a:spAutoFit/>
          </a:bodyPr>
          <a:lstStyle/>
          <a:p>
            <a:pPr algn="l"/>
            <a:r>
              <a:rPr lang="en-GB" sz="2400" spc="0" baseline="0" dirty="0">
                <a:ln/>
                <a:solidFill>
                  <a:srgbClr val="545454"/>
                </a:solidFill>
                <a:latin typeface="Segoe UI Emoji"/>
                <a:ea typeface="Segoe UI Emoji"/>
                <a:sym typeface="Segoe UI Emoji"/>
                <a:rtl val="0"/>
              </a:rPr>
              <a:t>0x759</a:t>
            </a:r>
          </a:p>
        </p:txBody>
      </p:sp>
      <p:sp>
        <p:nvSpPr>
          <p:cNvPr id="1529" name="TextBox 1528">
            <a:extLst>
              <a:ext uri="{FF2B5EF4-FFF2-40B4-BE49-F238E27FC236}">
                <a16:creationId xmlns:a16="http://schemas.microsoft.com/office/drawing/2014/main" id="{D7A50255-18A0-593D-942B-1732EF2D15FD}"/>
              </a:ext>
            </a:extLst>
          </p:cNvPr>
          <p:cNvSpPr txBox="1"/>
          <p:nvPr/>
        </p:nvSpPr>
        <p:spPr>
          <a:xfrm>
            <a:off x="18805324" y="27706662"/>
            <a:ext cx="1199473" cy="579908"/>
          </a:xfrm>
          <a:prstGeom prst="rect">
            <a:avLst/>
          </a:prstGeom>
          <a:noFill/>
        </p:spPr>
        <p:txBody>
          <a:bodyPr wrap="none" rtlCol="0">
            <a:spAutoFit/>
          </a:bodyPr>
          <a:lstStyle/>
          <a:p>
            <a:pPr algn="l"/>
            <a:r>
              <a:rPr lang="en-GB" sz="2400" spc="0" baseline="0" dirty="0">
                <a:ln/>
                <a:solidFill>
                  <a:srgbClr val="545454"/>
                </a:solidFill>
                <a:latin typeface="Segoe UI Emoji"/>
                <a:ea typeface="Segoe UI Emoji"/>
                <a:sym typeface="Segoe UI Emoji"/>
                <a:rtl val="0"/>
              </a:rPr>
              <a:t>0x75A</a:t>
            </a:r>
          </a:p>
        </p:txBody>
      </p:sp>
      <p:sp>
        <p:nvSpPr>
          <p:cNvPr id="1530" name="TextBox 1529">
            <a:extLst>
              <a:ext uri="{FF2B5EF4-FFF2-40B4-BE49-F238E27FC236}">
                <a16:creationId xmlns:a16="http://schemas.microsoft.com/office/drawing/2014/main" id="{62343BEC-20C5-64C7-C8EF-A6D66DC8A974}"/>
              </a:ext>
            </a:extLst>
          </p:cNvPr>
          <p:cNvSpPr txBox="1"/>
          <p:nvPr/>
        </p:nvSpPr>
        <p:spPr>
          <a:xfrm>
            <a:off x="18797001" y="28557398"/>
            <a:ext cx="1173202" cy="579909"/>
          </a:xfrm>
          <a:prstGeom prst="rect">
            <a:avLst/>
          </a:prstGeom>
          <a:noFill/>
        </p:spPr>
        <p:txBody>
          <a:bodyPr wrap="none" rtlCol="0">
            <a:spAutoFit/>
          </a:bodyPr>
          <a:lstStyle/>
          <a:p>
            <a:pPr algn="l"/>
            <a:r>
              <a:rPr lang="en-GB" sz="2400" spc="0" baseline="0" dirty="0">
                <a:ln/>
                <a:solidFill>
                  <a:srgbClr val="545454"/>
                </a:solidFill>
                <a:latin typeface="Segoe UI Emoji"/>
                <a:ea typeface="Segoe UI Emoji"/>
                <a:sym typeface="Segoe UI Emoji"/>
                <a:rtl val="0"/>
              </a:rPr>
              <a:t>0x75B</a:t>
            </a:r>
          </a:p>
        </p:txBody>
      </p:sp>
      <p:sp>
        <p:nvSpPr>
          <p:cNvPr id="1531" name="TextBox 1530">
            <a:extLst>
              <a:ext uri="{FF2B5EF4-FFF2-40B4-BE49-F238E27FC236}">
                <a16:creationId xmlns:a16="http://schemas.microsoft.com/office/drawing/2014/main" id="{48021A87-2AC4-7F62-5A9B-B5CAE1F02530}"/>
              </a:ext>
            </a:extLst>
          </p:cNvPr>
          <p:cNvSpPr txBox="1"/>
          <p:nvPr/>
        </p:nvSpPr>
        <p:spPr>
          <a:xfrm>
            <a:off x="18805324" y="29395144"/>
            <a:ext cx="1190092" cy="579908"/>
          </a:xfrm>
          <a:prstGeom prst="rect">
            <a:avLst/>
          </a:prstGeom>
          <a:noFill/>
        </p:spPr>
        <p:txBody>
          <a:bodyPr wrap="none" rtlCol="0">
            <a:spAutoFit/>
          </a:bodyPr>
          <a:lstStyle/>
          <a:p>
            <a:pPr algn="l"/>
            <a:r>
              <a:rPr lang="en-GB" sz="2400" spc="0" baseline="0" dirty="0">
                <a:ln/>
                <a:solidFill>
                  <a:srgbClr val="545454"/>
                </a:solidFill>
                <a:latin typeface="Segoe UI Emoji"/>
                <a:ea typeface="Segoe UI Emoji"/>
                <a:sym typeface="Segoe UI Emoji"/>
                <a:rtl val="0"/>
              </a:rPr>
              <a:t>0x75C</a:t>
            </a:r>
          </a:p>
        </p:txBody>
      </p:sp>
      <p:sp>
        <p:nvSpPr>
          <p:cNvPr id="1532" name="TextBox 1531">
            <a:extLst>
              <a:ext uri="{FF2B5EF4-FFF2-40B4-BE49-F238E27FC236}">
                <a16:creationId xmlns:a16="http://schemas.microsoft.com/office/drawing/2014/main" id="{C072EE13-6888-612D-5A7C-0967C24F3C17}"/>
              </a:ext>
            </a:extLst>
          </p:cNvPr>
          <p:cNvSpPr txBox="1"/>
          <p:nvPr/>
        </p:nvSpPr>
        <p:spPr>
          <a:xfrm>
            <a:off x="18805324" y="30164519"/>
            <a:ext cx="1220116" cy="579908"/>
          </a:xfrm>
          <a:prstGeom prst="rect">
            <a:avLst/>
          </a:prstGeom>
          <a:noFill/>
        </p:spPr>
        <p:txBody>
          <a:bodyPr wrap="none" rtlCol="0">
            <a:spAutoFit/>
          </a:bodyPr>
          <a:lstStyle/>
          <a:p>
            <a:pPr algn="l"/>
            <a:r>
              <a:rPr lang="en-GB" sz="2400" spc="0" baseline="0" dirty="0">
                <a:ln/>
                <a:solidFill>
                  <a:srgbClr val="545454"/>
                </a:solidFill>
                <a:latin typeface="Segoe UI Emoji"/>
                <a:ea typeface="Segoe UI Emoji"/>
                <a:sym typeface="Segoe UI Emoji"/>
                <a:rtl val="0"/>
              </a:rPr>
              <a:t>0x75D</a:t>
            </a:r>
          </a:p>
        </p:txBody>
      </p:sp>
      <p:sp>
        <p:nvSpPr>
          <p:cNvPr id="1533" name="TextBox 1532">
            <a:extLst>
              <a:ext uri="{FF2B5EF4-FFF2-40B4-BE49-F238E27FC236}">
                <a16:creationId xmlns:a16="http://schemas.microsoft.com/office/drawing/2014/main" id="{12A291E0-B896-0598-89B2-97A13C441435}"/>
              </a:ext>
            </a:extLst>
          </p:cNvPr>
          <p:cNvSpPr txBox="1"/>
          <p:nvPr/>
        </p:nvSpPr>
        <p:spPr>
          <a:xfrm>
            <a:off x="18799974" y="31018043"/>
            <a:ext cx="1148808" cy="579908"/>
          </a:xfrm>
          <a:prstGeom prst="rect">
            <a:avLst/>
          </a:prstGeom>
          <a:noFill/>
        </p:spPr>
        <p:txBody>
          <a:bodyPr wrap="none" rtlCol="0">
            <a:spAutoFit/>
          </a:bodyPr>
          <a:lstStyle/>
          <a:p>
            <a:pPr algn="l"/>
            <a:r>
              <a:rPr lang="en-GB" sz="2400" spc="0" baseline="0" dirty="0">
                <a:ln/>
                <a:solidFill>
                  <a:srgbClr val="545454"/>
                </a:solidFill>
                <a:latin typeface="Segoe UI Emoji"/>
                <a:ea typeface="Segoe UI Emoji"/>
                <a:sym typeface="Segoe UI Emoji"/>
                <a:rtl val="0"/>
              </a:rPr>
              <a:t>0x75E</a:t>
            </a:r>
          </a:p>
        </p:txBody>
      </p:sp>
      <p:sp>
        <p:nvSpPr>
          <p:cNvPr id="1535" name="TextBox 1534">
            <a:extLst>
              <a:ext uri="{FF2B5EF4-FFF2-40B4-BE49-F238E27FC236}">
                <a16:creationId xmlns:a16="http://schemas.microsoft.com/office/drawing/2014/main" id="{3FC5BAB9-85EB-F91D-6CB9-14A7C8D7038A}"/>
              </a:ext>
            </a:extLst>
          </p:cNvPr>
          <p:cNvSpPr txBox="1">
            <a:spLocks/>
          </p:cNvSpPr>
          <p:nvPr/>
        </p:nvSpPr>
        <p:spPr>
          <a:xfrm>
            <a:off x="27084659" y="28853719"/>
            <a:ext cx="1647964" cy="579908"/>
          </a:xfrm>
          <a:prstGeom prst="rect">
            <a:avLst/>
          </a:prstGeom>
          <a:noFill/>
        </p:spPr>
        <p:txBody>
          <a:bodyPr wrap="none" rtlCol="0">
            <a:spAutoFit/>
          </a:bodyPr>
          <a:lstStyle/>
          <a:p>
            <a:pPr algn="l"/>
            <a:r>
              <a:rPr lang="en-GB" sz="2400" spc="0" baseline="0" dirty="0" err="1">
                <a:ln/>
                <a:solidFill>
                  <a:srgbClr val="545454"/>
                </a:solidFill>
                <a:latin typeface="Segoe UI Emoji"/>
                <a:ea typeface="Segoe UI Emoji"/>
                <a:sym typeface="Segoe UI Emoji"/>
                <a:rtl val="0"/>
              </a:rPr>
              <a:t>pmp</a:t>
            </a:r>
            <a:r>
              <a:rPr lang="en-GB" sz="2400" dirty="0" err="1">
                <a:ln/>
                <a:solidFill>
                  <a:srgbClr val="545454"/>
                </a:solidFill>
                <a:latin typeface="Segoe UI Emoji"/>
                <a:ea typeface="Segoe UI Emoji"/>
                <a:sym typeface="Segoe UI Emoji"/>
                <a:rtl val="0"/>
              </a:rPr>
              <a:t>Z</a:t>
            </a:r>
            <a:r>
              <a:rPr lang="en-GB" sz="2400" spc="0" baseline="0" dirty="0" err="1">
                <a:ln/>
                <a:solidFill>
                  <a:srgbClr val="545454"/>
                </a:solidFill>
                <a:latin typeface="Segoe UI Emoji"/>
                <a:ea typeface="Segoe UI Emoji"/>
                <a:sym typeface="Segoe UI Emoji"/>
                <a:rtl val="0"/>
              </a:rPr>
              <a:t>cfg</a:t>
            </a:r>
            <a:endParaRPr lang="en-GB" sz="2400" spc="0" baseline="0" dirty="0">
              <a:ln/>
              <a:solidFill>
                <a:srgbClr val="545454"/>
              </a:solidFill>
              <a:latin typeface="Segoe UI Emoji"/>
              <a:ea typeface="Segoe UI Emoji"/>
              <a:sym typeface="Segoe UI Emoji"/>
              <a:rtl val="0"/>
            </a:endParaRPr>
          </a:p>
        </p:txBody>
      </p:sp>
      <p:sp>
        <p:nvSpPr>
          <p:cNvPr id="1536" name="TextBox 1535">
            <a:extLst>
              <a:ext uri="{FF2B5EF4-FFF2-40B4-BE49-F238E27FC236}">
                <a16:creationId xmlns:a16="http://schemas.microsoft.com/office/drawing/2014/main" id="{8FC0519E-0A00-0532-C147-F0C85ADFAF63}"/>
              </a:ext>
            </a:extLst>
          </p:cNvPr>
          <p:cNvSpPr txBox="1">
            <a:spLocks/>
          </p:cNvSpPr>
          <p:nvPr/>
        </p:nvSpPr>
        <p:spPr>
          <a:xfrm>
            <a:off x="26418232" y="28257134"/>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0</a:t>
            </a:r>
          </a:p>
        </p:txBody>
      </p:sp>
      <p:sp>
        <p:nvSpPr>
          <p:cNvPr id="1537" name="TextBox 1536">
            <a:extLst>
              <a:ext uri="{FF2B5EF4-FFF2-40B4-BE49-F238E27FC236}">
                <a16:creationId xmlns:a16="http://schemas.microsoft.com/office/drawing/2014/main" id="{633D3621-5A2C-11C8-AB4D-EFFD7898BF2A}"/>
              </a:ext>
            </a:extLst>
          </p:cNvPr>
          <p:cNvSpPr txBox="1">
            <a:spLocks/>
          </p:cNvSpPr>
          <p:nvPr/>
        </p:nvSpPr>
        <p:spPr>
          <a:xfrm>
            <a:off x="25445168" y="28257134"/>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1</a:t>
            </a:r>
          </a:p>
        </p:txBody>
      </p:sp>
      <p:sp>
        <p:nvSpPr>
          <p:cNvPr id="1538" name="TextBox 1537">
            <a:extLst>
              <a:ext uri="{FF2B5EF4-FFF2-40B4-BE49-F238E27FC236}">
                <a16:creationId xmlns:a16="http://schemas.microsoft.com/office/drawing/2014/main" id="{496475A7-364B-2E5E-A008-56AC6B7E4C93}"/>
              </a:ext>
            </a:extLst>
          </p:cNvPr>
          <p:cNvSpPr txBox="1">
            <a:spLocks/>
          </p:cNvSpPr>
          <p:nvPr/>
        </p:nvSpPr>
        <p:spPr>
          <a:xfrm>
            <a:off x="24475911" y="28257134"/>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2</a:t>
            </a:r>
          </a:p>
        </p:txBody>
      </p:sp>
      <p:sp>
        <p:nvSpPr>
          <p:cNvPr id="1539" name="TextBox 1538">
            <a:extLst>
              <a:ext uri="{FF2B5EF4-FFF2-40B4-BE49-F238E27FC236}">
                <a16:creationId xmlns:a16="http://schemas.microsoft.com/office/drawing/2014/main" id="{E761BC87-EE9B-A091-FE16-9ED117C98C00}"/>
              </a:ext>
            </a:extLst>
          </p:cNvPr>
          <p:cNvSpPr txBox="1">
            <a:spLocks/>
          </p:cNvSpPr>
          <p:nvPr/>
        </p:nvSpPr>
        <p:spPr>
          <a:xfrm>
            <a:off x="23380578" y="28257134"/>
            <a:ext cx="617751"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3-4</a:t>
            </a:r>
          </a:p>
        </p:txBody>
      </p:sp>
      <p:sp>
        <p:nvSpPr>
          <p:cNvPr id="1540" name="TextBox 1539">
            <a:extLst>
              <a:ext uri="{FF2B5EF4-FFF2-40B4-BE49-F238E27FC236}">
                <a16:creationId xmlns:a16="http://schemas.microsoft.com/office/drawing/2014/main" id="{A8113C73-E17C-A766-3728-B73E267A7F40}"/>
              </a:ext>
            </a:extLst>
          </p:cNvPr>
          <p:cNvSpPr txBox="1">
            <a:spLocks/>
          </p:cNvSpPr>
          <p:nvPr/>
        </p:nvSpPr>
        <p:spPr>
          <a:xfrm>
            <a:off x="22529699" y="28256040"/>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5</a:t>
            </a:r>
          </a:p>
        </p:txBody>
      </p:sp>
      <p:sp>
        <p:nvSpPr>
          <p:cNvPr id="1541" name="TextBox 1540">
            <a:extLst>
              <a:ext uri="{FF2B5EF4-FFF2-40B4-BE49-F238E27FC236}">
                <a16:creationId xmlns:a16="http://schemas.microsoft.com/office/drawing/2014/main" id="{5B6A0138-3634-BDB9-4285-C213AD5043B5}"/>
              </a:ext>
            </a:extLst>
          </p:cNvPr>
          <p:cNvSpPr txBox="1">
            <a:spLocks/>
          </p:cNvSpPr>
          <p:nvPr/>
        </p:nvSpPr>
        <p:spPr>
          <a:xfrm>
            <a:off x="21548885" y="28257134"/>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6</a:t>
            </a:r>
          </a:p>
        </p:txBody>
      </p:sp>
      <p:sp>
        <p:nvSpPr>
          <p:cNvPr id="1542" name="TextBox 1541">
            <a:extLst>
              <a:ext uri="{FF2B5EF4-FFF2-40B4-BE49-F238E27FC236}">
                <a16:creationId xmlns:a16="http://schemas.microsoft.com/office/drawing/2014/main" id="{D50005BF-E20F-8135-6A95-F146DDC7FC72}"/>
              </a:ext>
            </a:extLst>
          </p:cNvPr>
          <p:cNvSpPr txBox="1">
            <a:spLocks/>
          </p:cNvSpPr>
          <p:nvPr/>
        </p:nvSpPr>
        <p:spPr>
          <a:xfrm>
            <a:off x="20575778" y="28256040"/>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7</a:t>
            </a:r>
          </a:p>
        </p:txBody>
      </p:sp>
      <p:grpSp>
        <p:nvGrpSpPr>
          <p:cNvPr id="1543" name="Group 1542">
            <a:extLst>
              <a:ext uri="{FF2B5EF4-FFF2-40B4-BE49-F238E27FC236}">
                <a16:creationId xmlns:a16="http://schemas.microsoft.com/office/drawing/2014/main" id="{F781B16E-033E-2E67-B9BE-294D3BFC384F}"/>
              </a:ext>
            </a:extLst>
          </p:cNvPr>
          <p:cNvGrpSpPr>
            <a:grpSpLocks/>
          </p:cNvGrpSpPr>
          <p:nvPr/>
        </p:nvGrpSpPr>
        <p:grpSpPr>
          <a:xfrm>
            <a:off x="20250478" y="28716008"/>
            <a:ext cx="6815602" cy="964321"/>
            <a:chOff x="6527023" y="16345361"/>
            <a:chExt cx="6223835" cy="587692"/>
          </a:xfrm>
        </p:grpSpPr>
        <p:sp>
          <p:nvSpPr>
            <p:cNvPr id="1544" name="Free-form: Shape 1543">
              <a:extLst>
                <a:ext uri="{FF2B5EF4-FFF2-40B4-BE49-F238E27FC236}">
                  <a16:creationId xmlns:a16="http://schemas.microsoft.com/office/drawing/2014/main" id="{B80688E2-159F-A2EA-84D8-9CA8EBC2E940}"/>
                </a:ext>
              </a:extLst>
            </p:cNvPr>
            <p:cNvSpPr>
              <a:spLocks/>
            </p:cNvSpPr>
            <p:nvPr/>
          </p:nvSpPr>
          <p:spPr>
            <a:xfrm>
              <a:off x="6527023" y="16345361"/>
              <a:ext cx="888587" cy="587692"/>
            </a:xfrm>
            <a:custGeom>
              <a:avLst/>
              <a:gdLst>
                <a:gd name="connsiteX0" fmla="*/ 482 w 888587"/>
                <a:gd name="connsiteY0" fmla="*/ 1075 h 587692"/>
                <a:gd name="connsiteX1" fmla="*/ 889069 w 888587"/>
                <a:gd name="connsiteY1" fmla="*/ 1075 h 587692"/>
                <a:gd name="connsiteX2" fmla="*/ 482 w 888587"/>
                <a:gd name="connsiteY2" fmla="*/ 1075 h 587692"/>
                <a:gd name="connsiteX3" fmla="*/ 889069 w 888587"/>
                <a:gd name="connsiteY3" fmla="*/ 1075 h 587692"/>
                <a:gd name="connsiteX4" fmla="*/ 889069 w 888587"/>
                <a:gd name="connsiteY4" fmla="*/ 1075 h 587692"/>
                <a:gd name="connsiteX5" fmla="*/ 889069 w 888587"/>
                <a:gd name="connsiteY5" fmla="*/ 588767 h 587692"/>
                <a:gd name="connsiteX6" fmla="*/ 889069 w 888587"/>
                <a:gd name="connsiteY6" fmla="*/ 1075 h 587692"/>
                <a:gd name="connsiteX7" fmla="*/ 889069 w 888587"/>
                <a:gd name="connsiteY7" fmla="*/ 588767 h 587692"/>
                <a:gd name="connsiteX8" fmla="*/ 889069 w 888587"/>
                <a:gd name="connsiteY8" fmla="*/ 588767 h 587692"/>
                <a:gd name="connsiteX9" fmla="*/ 482 w 888587"/>
                <a:gd name="connsiteY9" fmla="*/ 588767 h 587692"/>
                <a:gd name="connsiteX10" fmla="*/ 889069 w 888587"/>
                <a:gd name="connsiteY10" fmla="*/ 588767 h 587692"/>
                <a:gd name="connsiteX11" fmla="*/ 482 w 888587"/>
                <a:gd name="connsiteY11" fmla="*/ 588767 h 587692"/>
                <a:gd name="connsiteX12" fmla="*/ 482 w 888587"/>
                <a:gd name="connsiteY12" fmla="*/ 588767 h 587692"/>
                <a:gd name="connsiteX13" fmla="*/ 482 w 888587"/>
                <a:gd name="connsiteY13" fmla="*/ 1075 h 587692"/>
                <a:gd name="connsiteX14" fmla="*/ 482 w 888587"/>
                <a:gd name="connsiteY14" fmla="*/ 588767 h 587692"/>
                <a:gd name="connsiteX15" fmla="*/ 482 w 888587"/>
                <a:gd name="connsiteY15" fmla="*/ 1075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482" y="1075"/>
                  </a:moveTo>
                  <a:cubicBezTo>
                    <a:pt x="342048" y="1075"/>
                    <a:pt x="683520" y="1075"/>
                    <a:pt x="889069" y="1075"/>
                  </a:cubicBezTo>
                  <a:moveTo>
                    <a:pt x="482" y="1075"/>
                  </a:moveTo>
                  <a:cubicBezTo>
                    <a:pt x="271182" y="1075"/>
                    <a:pt x="541978" y="1075"/>
                    <a:pt x="889069" y="1075"/>
                  </a:cubicBezTo>
                  <a:moveTo>
                    <a:pt x="889069" y="1075"/>
                  </a:moveTo>
                  <a:cubicBezTo>
                    <a:pt x="889069" y="133853"/>
                    <a:pt x="889069" y="266727"/>
                    <a:pt x="889069" y="588767"/>
                  </a:cubicBezTo>
                  <a:moveTo>
                    <a:pt x="889069" y="1075"/>
                  </a:moveTo>
                  <a:cubicBezTo>
                    <a:pt x="889069" y="136615"/>
                    <a:pt x="889069" y="272156"/>
                    <a:pt x="889069" y="588767"/>
                  </a:cubicBezTo>
                  <a:moveTo>
                    <a:pt x="889069" y="588767"/>
                  </a:moveTo>
                  <a:cubicBezTo>
                    <a:pt x="540645" y="588767"/>
                    <a:pt x="192220" y="588767"/>
                    <a:pt x="482" y="588767"/>
                  </a:cubicBezTo>
                  <a:moveTo>
                    <a:pt x="889069" y="588767"/>
                  </a:moveTo>
                  <a:cubicBezTo>
                    <a:pt x="602462" y="588767"/>
                    <a:pt x="315855" y="588767"/>
                    <a:pt x="482" y="588767"/>
                  </a:cubicBezTo>
                  <a:moveTo>
                    <a:pt x="482" y="588767"/>
                  </a:moveTo>
                  <a:cubicBezTo>
                    <a:pt x="482" y="458275"/>
                    <a:pt x="482" y="327782"/>
                    <a:pt x="482" y="1075"/>
                  </a:cubicBezTo>
                  <a:moveTo>
                    <a:pt x="482" y="588767"/>
                  </a:moveTo>
                  <a:cubicBezTo>
                    <a:pt x="482" y="390552"/>
                    <a:pt x="482" y="192241"/>
                    <a:pt x="482" y="1075"/>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L</a:t>
              </a:r>
              <a:endParaRPr lang="en-GB" sz="2400" dirty="0">
                <a:solidFill>
                  <a:srgbClr val="545454"/>
                </a:solidFill>
              </a:endParaRPr>
            </a:p>
          </p:txBody>
        </p:sp>
        <p:sp>
          <p:nvSpPr>
            <p:cNvPr id="1545" name="Free-form: Shape 1544">
              <a:extLst>
                <a:ext uri="{FF2B5EF4-FFF2-40B4-BE49-F238E27FC236}">
                  <a16:creationId xmlns:a16="http://schemas.microsoft.com/office/drawing/2014/main" id="{80A5B903-2E5C-3AF2-2F1C-E6B92F7AE03B}"/>
                </a:ext>
              </a:extLst>
            </p:cNvPr>
            <p:cNvSpPr>
              <a:spLocks/>
            </p:cNvSpPr>
            <p:nvPr/>
          </p:nvSpPr>
          <p:spPr>
            <a:xfrm>
              <a:off x="7415639" y="16345361"/>
              <a:ext cx="888587" cy="587692"/>
            </a:xfrm>
            <a:custGeom>
              <a:avLst/>
              <a:gdLst>
                <a:gd name="connsiteX0" fmla="*/ 575 w 888587"/>
                <a:gd name="connsiteY0" fmla="*/ 1075 h 587692"/>
                <a:gd name="connsiteX1" fmla="*/ 889162 w 888587"/>
                <a:gd name="connsiteY1" fmla="*/ 1075 h 587692"/>
                <a:gd name="connsiteX2" fmla="*/ 575 w 888587"/>
                <a:gd name="connsiteY2" fmla="*/ 1075 h 587692"/>
                <a:gd name="connsiteX3" fmla="*/ 889162 w 888587"/>
                <a:gd name="connsiteY3" fmla="*/ 1075 h 587692"/>
                <a:gd name="connsiteX4" fmla="*/ 889162 w 888587"/>
                <a:gd name="connsiteY4" fmla="*/ 1075 h 587692"/>
                <a:gd name="connsiteX5" fmla="*/ 889162 w 888587"/>
                <a:gd name="connsiteY5" fmla="*/ 588767 h 587692"/>
                <a:gd name="connsiteX6" fmla="*/ 889162 w 888587"/>
                <a:gd name="connsiteY6" fmla="*/ 1075 h 587692"/>
                <a:gd name="connsiteX7" fmla="*/ 889162 w 888587"/>
                <a:gd name="connsiteY7" fmla="*/ 588767 h 587692"/>
                <a:gd name="connsiteX8" fmla="*/ 889162 w 888587"/>
                <a:gd name="connsiteY8" fmla="*/ 588767 h 587692"/>
                <a:gd name="connsiteX9" fmla="*/ 575 w 888587"/>
                <a:gd name="connsiteY9" fmla="*/ 588767 h 587692"/>
                <a:gd name="connsiteX10" fmla="*/ 889162 w 888587"/>
                <a:gd name="connsiteY10" fmla="*/ 588767 h 587692"/>
                <a:gd name="connsiteX11" fmla="*/ 575 w 888587"/>
                <a:gd name="connsiteY11" fmla="*/ 588767 h 587692"/>
                <a:gd name="connsiteX12" fmla="*/ 575 w 888587"/>
                <a:gd name="connsiteY12" fmla="*/ 588767 h 587692"/>
                <a:gd name="connsiteX13" fmla="*/ 575 w 888587"/>
                <a:gd name="connsiteY13" fmla="*/ 1075 h 587692"/>
                <a:gd name="connsiteX14" fmla="*/ 575 w 888587"/>
                <a:gd name="connsiteY14" fmla="*/ 588767 h 587692"/>
                <a:gd name="connsiteX15" fmla="*/ 575 w 888587"/>
                <a:gd name="connsiteY15" fmla="*/ 1075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575" y="1075"/>
                  </a:moveTo>
                  <a:cubicBezTo>
                    <a:pt x="282039" y="1075"/>
                    <a:pt x="563407" y="1075"/>
                    <a:pt x="889162" y="1075"/>
                  </a:cubicBezTo>
                  <a:moveTo>
                    <a:pt x="575" y="1075"/>
                  </a:moveTo>
                  <a:cubicBezTo>
                    <a:pt x="202410" y="1075"/>
                    <a:pt x="404340" y="1075"/>
                    <a:pt x="889162" y="1075"/>
                  </a:cubicBezTo>
                  <a:moveTo>
                    <a:pt x="889162" y="1075"/>
                  </a:moveTo>
                  <a:cubicBezTo>
                    <a:pt x="889162" y="181002"/>
                    <a:pt x="889162" y="360834"/>
                    <a:pt x="889162" y="588767"/>
                  </a:cubicBezTo>
                  <a:moveTo>
                    <a:pt x="889162" y="1075"/>
                  </a:moveTo>
                  <a:cubicBezTo>
                    <a:pt x="889162" y="224626"/>
                    <a:pt x="889162" y="448178"/>
                    <a:pt x="889162" y="588767"/>
                  </a:cubicBezTo>
                  <a:moveTo>
                    <a:pt x="889162" y="588767"/>
                  </a:moveTo>
                  <a:cubicBezTo>
                    <a:pt x="704663" y="588767"/>
                    <a:pt x="520164" y="588767"/>
                    <a:pt x="575" y="588767"/>
                  </a:cubicBezTo>
                  <a:moveTo>
                    <a:pt x="889162" y="588767"/>
                  </a:moveTo>
                  <a:cubicBezTo>
                    <a:pt x="693614" y="588767"/>
                    <a:pt x="498161" y="588767"/>
                    <a:pt x="575" y="588767"/>
                  </a:cubicBezTo>
                  <a:moveTo>
                    <a:pt x="575" y="588767"/>
                  </a:moveTo>
                  <a:cubicBezTo>
                    <a:pt x="575" y="447892"/>
                    <a:pt x="575" y="307018"/>
                    <a:pt x="575" y="1075"/>
                  </a:cubicBezTo>
                  <a:moveTo>
                    <a:pt x="575" y="588767"/>
                  </a:moveTo>
                  <a:cubicBezTo>
                    <a:pt x="575" y="407602"/>
                    <a:pt x="575" y="226531"/>
                    <a:pt x="575" y="1075"/>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0</a:t>
              </a:r>
              <a:endParaRPr lang="en-GB" sz="2400" dirty="0">
                <a:solidFill>
                  <a:srgbClr val="545454"/>
                </a:solidFill>
              </a:endParaRPr>
            </a:p>
          </p:txBody>
        </p:sp>
        <p:sp>
          <p:nvSpPr>
            <p:cNvPr id="1546" name="Free-form: Shape 1545">
              <a:extLst>
                <a:ext uri="{FF2B5EF4-FFF2-40B4-BE49-F238E27FC236}">
                  <a16:creationId xmlns:a16="http://schemas.microsoft.com/office/drawing/2014/main" id="{B23A0BB5-A165-7E5A-EB38-015B964E35BB}"/>
                </a:ext>
              </a:extLst>
            </p:cNvPr>
            <p:cNvSpPr>
              <a:spLocks/>
            </p:cNvSpPr>
            <p:nvPr/>
          </p:nvSpPr>
          <p:spPr>
            <a:xfrm>
              <a:off x="8311293" y="16345361"/>
              <a:ext cx="888587" cy="587692"/>
            </a:xfrm>
            <a:custGeom>
              <a:avLst/>
              <a:gdLst>
                <a:gd name="connsiteX0" fmla="*/ 669 w 888587"/>
                <a:gd name="connsiteY0" fmla="*/ 1075 h 587692"/>
                <a:gd name="connsiteX1" fmla="*/ 889257 w 888587"/>
                <a:gd name="connsiteY1" fmla="*/ 1075 h 587692"/>
                <a:gd name="connsiteX2" fmla="*/ 669 w 888587"/>
                <a:gd name="connsiteY2" fmla="*/ 1075 h 587692"/>
                <a:gd name="connsiteX3" fmla="*/ 889257 w 888587"/>
                <a:gd name="connsiteY3" fmla="*/ 1075 h 587692"/>
                <a:gd name="connsiteX4" fmla="*/ 889257 w 888587"/>
                <a:gd name="connsiteY4" fmla="*/ 1075 h 587692"/>
                <a:gd name="connsiteX5" fmla="*/ 889257 w 888587"/>
                <a:gd name="connsiteY5" fmla="*/ 588767 h 587692"/>
                <a:gd name="connsiteX6" fmla="*/ 889257 w 888587"/>
                <a:gd name="connsiteY6" fmla="*/ 1075 h 587692"/>
                <a:gd name="connsiteX7" fmla="*/ 889257 w 888587"/>
                <a:gd name="connsiteY7" fmla="*/ 588767 h 587692"/>
                <a:gd name="connsiteX8" fmla="*/ 889257 w 888587"/>
                <a:gd name="connsiteY8" fmla="*/ 588767 h 587692"/>
                <a:gd name="connsiteX9" fmla="*/ 669 w 888587"/>
                <a:gd name="connsiteY9" fmla="*/ 588767 h 587692"/>
                <a:gd name="connsiteX10" fmla="*/ 889257 w 888587"/>
                <a:gd name="connsiteY10" fmla="*/ 588767 h 587692"/>
                <a:gd name="connsiteX11" fmla="*/ 669 w 888587"/>
                <a:gd name="connsiteY11" fmla="*/ 588767 h 587692"/>
                <a:gd name="connsiteX12" fmla="*/ 669 w 888587"/>
                <a:gd name="connsiteY12" fmla="*/ 588767 h 587692"/>
                <a:gd name="connsiteX13" fmla="*/ 669 w 888587"/>
                <a:gd name="connsiteY13" fmla="*/ 1075 h 587692"/>
                <a:gd name="connsiteX14" fmla="*/ 669 w 888587"/>
                <a:gd name="connsiteY14" fmla="*/ 588767 h 587692"/>
                <a:gd name="connsiteX15" fmla="*/ 669 w 888587"/>
                <a:gd name="connsiteY15" fmla="*/ 1075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669" y="1075"/>
                  </a:moveTo>
                  <a:cubicBezTo>
                    <a:pt x="207933" y="1075"/>
                    <a:pt x="415102" y="1075"/>
                    <a:pt x="889257" y="1075"/>
                  </a:cubicBezTo>
                  <a:moveTo>
                    <a:pt x="669" y="1075"/>
                  </a:moveTo>
                  <a:cubicBezTo>
                    <a:pt x="217077" y="1075"/>
                    <a:pt x="433485" y="1075"/>
                    <a:pt x="889257" y="1075"/>
                  </a:cubicBezTo>
                  <a:moveTo>
                    <a:pt x="889257" y="1075"/>
                  </a:moveTo>
                  <a:cubicBezTo>
                    <a:pt x="889257" y="149284"/>
                    <a:pt x="889257" y="297397"/>
                    <a:pt x="889257" y="588767"/>
                  </a:cubicBezTo>
                  <a:moveTo>
                    <a:pt x="889257" y="1075"/>
                  </a:moveTo>
                  <a:cubicBezTo>
                    <a:pt x="889257" y="169762"/>
                    <a:pt x="889257" y="338450"/>
                    <a:pt x="889257" y="588767"/>
                  </a:cubicBezTo>
                  <a:moveTo>
                    <a:pt x="889257" y="588767"/>
                  </a:moveTo>
                  <a:cubicBezTo>
                    <a:pt x="608650" y="588767"/>
                    <a:pt x="328043" y="588767"/>
                    <a:pt x="669" y="588767"/>
                  </a:cubicBezTo>
                  <a:moveTo>
                    <a:pt x="889257" y="588767"/>
                  </a:moveTo>
                  <a:cubicBezTo>
                    <a:pt x="557310" y="588767"/>
                    <a:pt x="225269" y="588767"/>
                    <a:pt x="669" y="588767"/>
                  </a:cubicBezTo>
                  <a:moveTo>
                    <a:pt x="669" y="588767"/>
                  </a:moveTo>
                  <a:cubicBezTo>
                    <a:pt x="669" y="436462"/>
                    <a:pt x="669" y="284062"/>
                    <a:pt x="669" y="1075"/>
                  </a:cubicBezTo>
                  <a:moveTo>
                    <a:pt x="669" y="588767"/>
                  </a:moveTo>
                  <a:cubicBezTo>
                    <a:pt x="669" y="392838"/>
                    <a:pt x="669" y="197004"/>
                    <a:pt x="669" y="1075"/>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S</a:t>
              </a:r>
              <a:endParaRPr lang="en-GB" sz="2400" dirty="0">
                <a:solidFill>
                  <a:srgbClr val="545454"/>
                </a:solidFill>
              </a:endParaRPr>
            </a:p>
          </p:txBody>
        </p:sp>
        <p:sp>
          <p:nvSpPr>
            <p:cNvPr id="1547" name="Free-form: Shape 1546">
              <a:extLst>
                <a:ext uri="{FF2B5EF4-FFF2-40B4-BE49-F238E27FC236}">
                  <a16:creationId xmlns:a16="http://schemas.microsoft.com/office/drawing/2014/main" id="{8978BF40-A208-70B4-58A3-9CE2EBDA44D8}"/>
                </a:ext>
              </a:extLst>
            </p:cNvPr>
            <p:cNvSpPr>
              <a:spLocks/>
            </p:cNvSpPr>
            <p:nvPr/>
          </p:nvSpPr>
          <p:spPr>
            <a:xfrm>
              <a:off x="10088525" y="16345361"/>
              <a:ext cx="888587" cy="587692"/>
            </a:xfrm>
            <a:custGeom>
              <a:avLst/>
              <a:gdLst>
                <a:gd name="connsiteX0" fmla="*/ 856 w 888587"/>
                <a:gd name="connsiteY0" fmla="*/ 1075 h 587692"/>
                <a:gd name="connsiteX1" fmla="*/ 889443 w 888587"/>
                <a:gd name="connsiteY1" fmla="*/ 1075 h 587692"/>
                <a:gd name="connsiteX2" fmla="*/ 856 w 888587"/>
                <a:gd name="connsiteY2" fmla="*/ 1075 h 587692"/>
                <a:gd name="connsiteX3" fmla="*/ 889443 w 888587"/>
                <a:gd name="connsiteY3" fmla="*/ 1075 h 587692"/>
                <a:gd name="connsiteX4" fmla="*/ 889443 w 888587"/>
                <a:gd name="connsiteY4" fmla="*/ 1075 h 587692"/>
                <a:gd name="connsiteX5" fmla="*/ 889443 w 888587"/>
                <a:gd name="connsiteY5" fmla="*/ 588767 h 587692"/>
                <a:gd name="connsiteX6" fmla="*/ 889443 w 888587"/>
                <a:gd name="connsiteY6" fmla="*/ 1075 h 587692"/>
                <a:gd name="connsiteX7" fmla="*/ 889443 w 888587"/>
                <a:gd name="connsiteY7" fmla="*/ 588767 h 587692"/>
                <a:gd name="connsiteX8" fmla="*/ 889443 w 888587"/>
                <a:gd name="connsiteY8" fmla="*/ 588767 h 587692"/>
                <a:gd name="connsiteX9" fmla="*/ 856 w 888587"/>
                <a:gd name="connsiteY9" fmla="*/ 588767 h 587692"/>
                <a:gd name="connsiteX10" fmla="*/ 889443 w 888587"/>
                <a:gd name="connsiteY10" fmla="*/ 588767 h 587692"/>
                <a:gd name="connsiteX11" fmla="*/ 856 w 888587"/>
                <a:gd name="connsiteY11" fmla="*/ 588767 h 587692"/>
                <a:gd name="connsiteX12" fmla="*/ 856 w 888587"/>
                <a:gd name="connsiteY12" fmla="*/ 588767 h 587692"/>
                <a:gd name="connsiteX13" fmla="*/ 856 w 888587"/>
                <a:gd name="connsiteY13" fmla="*/ 1075 h 587692"/>
                <a:gd name="connsiteX14" fmla="*/ 856 w 888587"/>
                <a:gd name="connsiteY14" fmla="*/ 588767 h 587692"/>
                <a:gd name="connsiteX15" fmla="*/ 856 w 888587"/>
                <a:gd name="connsiteY15" fmla="*/ 1075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856" y="1075"/>
                  </a:moveTo>
                  <a:cubicBezTo>
                    <a:pt x="324134" y="1075"/>
                    <a:pt x="647508" y="1075"/>
                    <a:pt x="889443" y="1075"/>
                  </a:cubicBezTo>
                  <a:moveTo>
                    <a:pt x="856" y="1075"/>
                  </a:moveTo>
                  <a:cubicBezTo>
                    <a:pt x="345089" y="1075"/>
                    <a:pt x="689418" y="1075"/>
                    <a:pt x="889443" y="1075"/>
                  </a:cubicBezTo>
                  <a:moveTo>
                    <a:pt x="889443" y="1075"/>
                  </a:moveTo>
                  <a:cubicBezTo>
                    <a:pt x="889443" y="146807"/>
                    <a:pt x="889443" y="292540"/>
                    <a:pt x="889443" y="588767"/>
                  </a:cubicBezTo>
                  <a:moveTo>
                    <a:pt x="889443" y="1075"/>
                  </a:moveTo>
                  <a:cubicBezTo>
                    <a:pt x="889443" y="217197"/>
                    <a:pt x="889443" y="433224"/>
                    <a:pt x="889443" y="588767"/>
                  </a:cubicBezTo>
                  <a:moveTo>
                    <a:pt x="889443" y="588767"/>
                  </a:moveTo>
                  <a:cubicBezTo>
                    <a:pt x="552353" y="588767"/>
                    <a:pt x="215264" y="588767"/>
                    <a:pt x="856" y="588767"/>
                  </a:cubicBezTo>
                  <a:moveTo>
                    <a:pt x="889443" y="588767"/>
                  </a:moveTo>
                  <a:cubicBezTo>
                    <a:pt x="659224" y="588767"/>
                    <a:pt x="428909" y="588767"/>
                    <a:pt x="856" y="588767"/>
                  </a:cubicBezTo>
                  <a:moveTo>
                    <a:pt x="856" y="588767"/>
                  </a:moveTo>
                  <a:cubicBezTo>
                    <a:pt x="856" y="384742"/>
                    <a:pt x="856" y="180716"/>
                    <a:pt x="856" y="1075"/>
                  </a:cubicBezTo>
                  <a:moveTo>
                    <a:pt x="856" y="588767"/>
                  </a:moveTo>
                  <a:cubicBezTo>
                    <a:pt x="856" y="458275"/>
                    <a:pt x="856" y="327687"/>
                    <a:pt x="856" y="1075"/>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X</a:t>
              </a:r>
              <a:endParaRPr lang="en-GB" sz="2400" dirty="0">
                <a:solidFill>
                  <a:srgbClr val="545454"/>
                </a:solidFill>
              </a:endParaRPr>
            </a:p>
          </p:txBody>
        </p:sp>
        <p:sp>
          <p:nvSpPr>
            <p:cNvPr id="1548" name="Free-form: Shape 1547">
              <a:extLst>
                <a:ext uri="{FF2B5EF4-FFF2-40B4-BE49-F238E27FC236}">
                  <a16:creationId xmlns:a16="http://schemas.microsoft.com/office/drawing/2014/main" id="{B9940F7E-0BAC-6396-FFD0-B5B036A59C6E}"/>
                </a:ext>
              </a:extLst>
            </p:cNvPr>
            <p:cNvSpPr>
              <a:spLocks/>
            </p:cNvSpPr>
            <p:nvPr/>
          </p:nvSpPr>
          <p:spPr>
            <a:xfrm>
              <a:off x="10973626" y="16345361"/>
              <a:ext cx="888587" cy="587692"/>
            </a:xfrm>
            <a:custGeom>
              <a:avLst/>
              <a:gdLst>
                <a:gd name="connsiteX0" fmla="*/ 949 w 888587"/>
                <a:gd name="connsiteY0" fmla="*/ 1075 h 587692"/>
                <a:gd name="connsiteX1" fmla="*/ 889536 w 888587"/>
                <a:gd name="connsiteY1" fmla="*/ 1075 h 587692"/>
                <a:gd name="connsiteX2" fmla="*/ 949 w 888587"/>
                <a:gd name="connsiteY2" fmla="*/ 1075 h 587692"/>
                <a:gd name="connsiteX3" fmla="*/ 889536 w 888587"/>
                <a:gd name="connsiteY3" fmla="*/ 1075 h 587692"/>
                <a:gd name="connsiteX4" fmla="*/ 889536 w 888587"/>
                <a:gd name="connsiteY4" fmla="*/ 1075 h 587692"/>
                <a:gd name="connsiteX5" fmla="*/ 889536 w 888587"/>
                <a:gd name="connsiteY5" fmla="*/ 588767 h 587692"/>
                <a:gd name="connsiteX6" fmla="*/ 889536 w 888587"/>
                <a:gd name="connsiteY6" fmla="*/ 1075 h 587692"/>
                <a:gd name="connsiteX7" fmla="*/ 889536 w 888587"/>
                <a:gd name="connsiteY7" fmla="*/ 588767 h 587692"/>
                <a:gd name="connsiteX8" fmla="*/ 889536 w 888587"/>
                <a:gd name="connsiteY8" fmla="*/ 588767 h 587692"/>
                <a:gd name="connsiteX9" fmla="*/ 949 w 888587"/>
                <a:gd name="connsiteY9" fmla="*/ 588767 h 587692"/>
                <a:gd name="connsiteX10" fmla="*/ 889536 w 888587"/>
                <a:gd name="connsiteY10" fmla="*/ 588767 h 587692"/>
                <a:gd name="connsiteX11" fmla="*/ 949 w 888587"/>
                <a:gd name="connsiteY11" fmla="*/ 588767 h 587692"/>
                <a:gd name="connsiteX12" fmla="*/ 949 w 888587"/>
                <a:gd name="connsiteY12" fmla="*/ 588767 h 587692"/>
                <a:gd name="connsiteX13" fmla="*/ 949 w 888587"/>
                <a:gd name="connsiteY13" fmla="*/ 1075 h 587692"/>
                <a:gd name="connsiteX14" fmla="*/ 949 w 888587"/>
                <a:gd name="connsiteY14" fmla="*/ 588767 h 587692"/>
                <a:gd name="connsiteX15" fmla="*/ 949 w 888587"/>
                <a:gd name="connsiteY15" fmla="*/ 1075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949" y="1075"/>
                  </a:moveTo>
                  <a:cubicBezTo>
                    <a:pt x="217166" y="1075"/>
                    <a:pt x="433384" y="1075"/>
                    <a:pt x="889536" y="1075"/>
                  </a:cubicBezTo>
                  <a:moveTo>
                    <a:pt x="949" y="1075"/>
                  </a:moveTo>
                  <a:cubicBezTo>
                    <a:pt x="278888" y="1075"/>
                    <a:pt x="556923" y="1075"/>
                    <a:pt x="889536" y="1075"/>
                  </a:cubicBezTo>
                  <a:moveTo>
                    <a:pt x="889536" y="1075"/>
                  </a:moveTo>
                  <a:cubicBezTo>
                    <a:pt x="889536" y="196337"/>
                    <a:pt x="889536" y="391600"/>
                    <a:pt x="889536" y="588767"/>
                  </a:cubicBezTo>
                  <a:moveTo>
                    <a:pt x="889536" y="1075"/>
                  </a:moveTo>
                  <a:cubicBezTo>
                    <a:pt x="889536" y="183288"/>
                    <a:pt x="889536" y="365501"/>
                    <a:pt x="889536" y="588767"/>
                  </a:cubicBezTo>
                  <a:moveTo>
                    <a:pt x="889536" y="588767"/>
                  </a:moveTo>
                  <a:cubicBezTo>
                    <a:pt x="653316" y="588767"/>
                    <a:pt x="417001" y="588767"/>
                    <a:pt x="949" y="588767"/>
                  </a:cubicBezTo>
                  <a:moveTo>
                    <a:pt x="889536" y="588767"/>
                  </a:moveTo>
                  <a:cubicBezTo>
                    <a:pt x="647125" y="588767"/>
                    <a:pt x="404714" y="588767"/>
                    <a:pt x="949" y="588767"/>
                  </a:cubicBezTo>
                  <a:moveTo>
                    <a:pt x="949" y="588767"/>
                  </a:moveTo>
                  <a:cubicBezTo>
                    <a:pt x="949" y="397791"/>
                    <a:pt x="949" y="206815"/>
                    <a:pt x="949" y="1075"/>
                  </a:cubicBezTo>
                  <a:moveTo>
                    <a:pt x="949" y="588767"/>
                  </a:moveTo>
                  <a:cubicBezTo>
                    <a:pt x="949" y="380551"/>
                    <a:pt x="949" y="172334"/>
                    <a:pt x="949" y="1075"/>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W</a:t>
              </a:r>
              <a:endParaRPr lang="en-GB" sz="2400" dirty="0">
                <a:solidFill>
                  <a:srgbClr val="545454"/>
                </a:solidFill>
              </a:endParaRPr>
            </a:p>
          </p:txBody>
        </p:sp>
        <p:sp>
          <p:nvSpPr>
            <p:cNvPr id="1549" name="Free-form: Shape 1548">
              <a:extLst>
                <a:ext uri="{FF2B5EF4-FFF2-40B4-BE49-F238E27FC236}">
                  <a16:creationId xmlns:a16="http://schemas.microsoft.com/office/drawing/2014/main" id="{DE1F3D5B-8924-0CCD-253B-5405312F7F35}"/>
                </a:ext>
              </a:extLst>
            </p:cNvPr>
            <p:cNvSpPr>
              <a:spLocks/>
            </p:cNvSpPr>
            <p:nvPr/>
          </p:nvSpPr>
          <p:spPr>
            <a:xfrm>
              <a:off x="11862271" y="16345361"/>
              <a:ext cx="888587" cy="587692"/>
            </a:xfrm>
            <a:custGeom>
              <a:avLst/>
              <a:gdLst>
                <a:gd name="connsiteX0" fmla="*/ 1042 w 888587"/>
                <a:gd name="connsiteY0" fmla="*/ 1075 h 587692"/>
                <a:gd name="connsiteX1" fmla="*/ 889629 w 888587"/>
                <a:gd name="connsiteY1" fmla="*/ 1075 h 587692"/>
                <a:gd name="connsiteX2" fmla="*/ 1042 w 888587"/>
                <a:gd name="connsiteY2" fmla="*/ 1075 h 587692"/>
                <a:gd name="connsiteX3" fmla="*/ 889629 w 888587"/>
                <a:gd name="connsiteY3" fmla="*/ 1075 h 587692"/>
                <a:gd name="connsiteX4" fmla="*/ 889629 w 888587"/>
                <a:gd name="connsiteY4" fmla="*/ 1075 h 587692"/>
                <a:gd name="connsiteX5" fmla="*/ 889629 w 888587"/>
                <a:gd name="connsiteY5" fmla="*/ 588767 h 587692"/>
                <a:gd name="connsiteX6" fmla="*/ 889629 w 888587"/>
                <a:gd name="connsiteY6" fmla="*/ 1075 h 587692"/>
                <a:gd name="connsiteX7" fmla="*/ 889629 w 888587"/>
                <a:gd name="connsiteY7" fmla="*/ 588767 h 587692"/>
                <a:gd name="connsiteX8" fmla="*/ 889629 w 888587"/>
                <a:gd name="connsiteY8" fmla="*/ 588767 h 587692"/>
                <a:gd name="connsiteX9" fmla="*/ 1042 w 888587"/>
                <a:gd name="connsiteY9" fmla="*/ 588767 h 587692"/>
                <a:gd name="connsiteX10" fmla="*/ 889629 w 888587"/>
                <a:gd name="connsiteY10" fmla="*/ 588767 h 587692"/>
                <a:gd name="connsiteX11" fmla="*/ 1042 w 888587"/>
                <a:gd name="connsiteY11" fmla="*/ 588767 h 587692"/>
                <a:gd name="connsiteX12" fmla="*/ 1042 w 888587"/>
                <a:gd name="connsiteY12" fmla="*/ 588767 h 587692"/>
                <a:gd name="connsiteX13" fmla="*/ 1042 w 888587"/>
                <a:gd name="connsiteY13" fmla="*/ 1075 h 587692"/>
                <a:gd name="connsiteX14" fmla="*/ 1042 w 888587"/>
                <a:gd name="connsiteY14" fmla="*/ 588767 h 587692"/>
                <a:gd name="connsiteX15" fmla="*/ 1042 w 888587"/>
                <a:gd name="connsiteY15" fmla="*/ 1075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1042" y="1075"/>
                  </a:moveTo>
                  <a:cubicBezTo>
                    <a:pt x="188589" y="1075"/>
                    <a:pt x="376137" y="1075"/>
                    <a:pt x="889629" y="1075"/>
                  </a:cubicBezTo>
                  <a:moveTo>
                    <a:pt x="1042" y="1075"/>
                  </a:moveTo>
                  <a:cubicBezTo>
                    <a:pt x="351181" y="1075"/>
                    <a:pt x="701320" y="1075"/>
                    <a:pt x="889629" y="1075"/>
                  </a:cubicBezTo>
                  <a:moveTo>
                    <a:pt x="889629" y="1075"/>
                  </a:moveTo>
                  <a:cubicBezTo>
                    <a:pt x="889629" y="176335"/>
                    <a:pt x="889629" y="351595"/>
                    <a:pt x="889629" y="588767"/>
                  </a:cubicBezTo>
                  <a:moveTo>
                    <a:pt x="889629" y="1075"/>
                  </a:moveTo>
                  <a:cubicBezTo>
                    <a:pt x="889629" y="219578"/>
                    <a:pt x="889629" y="438177"/>
                    <a:pt x="889629" y="588767"/>
                  </a:cubicBezTo>
                  <a:moveTo>
                    <a:pt x="889629" y="588767"/>
                  </a:moveTo>
                  <a:cubicBezTo>
                    <a:pt x="580829" y="588767"/>
                    <a:pt x="272028" y="588767"/>
                    <a:pt x="1042" y="588767"/>
                  </a:cubicBezTo>
                  <a:moveTo>
                    <a:pt x="889629" y="588767"/>
                  </a:moveTo>
                  <a:cubicBezTo>
                    <a:pt x="684366" y="588767"/>
                    <a:pt x="479007" y="588767"/>
                    <a:pt x="1042" y="588767"/>
                  </a:cubicBezTo>
                  <a:moveTo>
                    <a:pt x="1042" y="588767"/>
                  </a:moveTo>
                  <a:cubicBezTo>
                    <a:pt x="1042" y="430843"/>
                    <a:pt x="1042" y="272918"/>
                    <a:pt x="1042" y="1075"/>
                  </a:cubicBezTo>
                  <a:moveTo>
                    <a:pt x="1042" y="588767"/>
                  </a:moveTo>
                  <a:cubicBezTo>
                    <a:pt x="1042" y="365501"/>
                    <a:pt x="1042" y="142235"/>
                    <a:pt x="1042" y="1075"/>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R</a:t>
              </a:r>
              <a:endParaRPr lang="en-GB" sz="2400" dirty="0">
                <a:solidFill>
                  <a:srgbClr val="545454"/>
                </a:solidFill>
              </a:endParaRPr>
            </a:p>
          </p:txBody>
        </p:sp>
        <p:sp>
          <p:nvSpPr>
            <p:cNvPr id="1550" name="Free-form: Shape 1549">
              <a:extLst>
                <a:ext uri="{FF2B5EF4-FFF2-40B4-BE49-F238E27FC236}">
                  <a16:creationId xmlns:a16="http://schemas.microsoft.com/office/drawing/2014/main" id="{9355F7C5-CFBA-2937-4FC2-667866C95354}"/>
                </a:ext>
              </a:extLst>
            </p:cNvPr>
            <p:cNvSpPr>
              <a:spLocks/>
            </p:cNvSpPr>
            <p:nvPr/>
          </p:nvSpPr>
          <p:spPr>
            <a:xfrm>
              <a:off x="9199909" y="16345361"/>
              <a:ext cx="888587" cy="587692"/>
            </a:xfrm>
            <a:custGeom>
              <a:avLst/>
              <a:gdLst>
                <a:gd name="connsiteX0" fmla="*/ 763 w 888587"/>
                <a:gd name="connsiteY0" fmla="*/ 1075 h 587692"/>
                <a:gd name="connsiteX1" fmla="*/ 889350 w 888587"/>
                <a:gd name="connsiteY1" fmla="*/ 1075 h 587692"/>
                <a:gd name="connsiteX2" fmla="*/ 763 w 888587"/>
                <a:gd name="connsiteY2" fmla="*/ 1075 h 587692"/>
                <a:gd name="connsiteX3" fmla="*/ 889350 w 888587"/>
                <a:gd name="connsiteY3" fmla="*/ 1075 h 587692"/>
                <a:gd name="connsiteX4" fmla="*/ 889350 w 888587"/>
                <a:gd name="connsiteY4" fmla="*/ 1075 h 587692"/>
                <a:gd name="connsiteX5" fmla="*/ 889350 w 888587"/>
                <a:gd name="connsiteY5" fmla="*/ 588767 h 587692"/>
                <a:gd name="connsiteX6" fmla="*/ 889350 w 888587"/>
                <a:gd name="connsiteY6" fmla="*/ 1075 h 587692"/>
                <a:gd name="connsiteX7" fmla="*/ 889350 w 888587"/>
                <a:gd name="connsiteY7" fmla="*/ 588767 h 587692"/>
                <a:gd name="connsiteX8" fmla="*/ 889350 w 888587"/>
                <a:gd name="connsiteY8" fmla="*/ 588767 h 587692"/>
                <a:gd name="connsiteX9" fmla="*/ 763 w 888587"/>
                <a:gd name="connsiteY9" fmla="*/ 588767 h 587692"/>
                <a:gd name="connsiteX10" fmla="*/ 889350 w 888587"/>
                <a:gd name="connsiteY10" fmla="*/ 588767 h 587692"/>
                <a:gd name="connsiteX11" fmla="*/ 763 w 888587"/>
                <a:gd name="connsiteY11" fmla="*/ 588767 h 587692"/>
                <a:gd name="connsiteX12" fmla="*/ 763 w 888587"/>
                <a:gd name="connsiteY12" fmla="*/ 588767 h 587692"/>
                <a:gd name="connsiteX13" fmla="*/ 763 w 888587"/>
                <a:gd name="connsiteY13" fmla="*/ 1075 h 587692"/>
                <a:gd name="connsiteX14" fmla="*/ 763 w 888587"/>
                <a:gd name="connsiteY14" fmla="*/ 588767 h 587692"/>
                <a:gd name="connsiteX15" fmla="*/ 763 w 888587"/>
                <a:gd name="connsiteY15" fmla="*/ 1075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763" y="1075"/>
                  </a:moveTo>
                  <a:cubicBezTo>
                    <a:pt x="350806" y="1075"/>
                    <a:pt x="700945" y="1075"/>
                    <a:pt x="889350" y="1075"/>
                  </a:cubicBezTo>
                  <a:moveTo>
                    <a:pt x="763" y="1075"/>
                  </a:moveTo>
                  <a:cubicBezTo>
                    <a:pt x="250889" y="1075"/>
                    <a:pt x="501016" y="1075"/>
                    <a:pt x="889350" y="1075"/>
                  </a:cubicBezTo>
                  <a:moveTo>
                    <a:pt x="889350" y="1075"/>
                  </a:moveTo>
                  <a:cubicBezTo>
                    <a:pt x="889350" y="119280"/>
                    <a:pt x="889350" y="237485"/>
                    <a:pt x="889350" y="588767"/>
                  </a:cubicBezTo>
                  <a:moveTo>
                    <a:pt x="889350" y="1075"/>
                  </a:moveTo>
                  <a:cubicBezTo>
                    <a:pt x="889350" y="160142"/>
                    <a:pt x="889350" y="319210"/>
                    <a:pt x="889350" y="588767"/>
                  </a:cubicBezTo>
                  <a:moveTo>
                    <a:pt x="889350" y="588767"/>
                  </a:moveTo>
                  <a:cubicBezTo>
                    <a:pt x="703517" y="588767"/>
                    <a:pt x="517589" y="588767"/>
                    <a:pt x="763" y="588767"/>
                  </a:cubicBezTo>
                  <a:moveTo>
                    <a:pt x="889350" y="588767"/>
                  </a:moveTo>
                  <a:cubicBezTo>
                    <a:pt x="605505" y="588767"/>
                    <a:pt x="321660" y="588767"/>
                    <a:pt x="763" y="588767"/>
                  </a:cubicBezTo>
                  <a:moveTo>
                    <a:pt x="763" y="588767"/>
                  </a:moveTo>
                  <a:cubicBezTo>
                    <a:pt x="763" y="450369"/>
                    <a:pt x="763" y="312066"/>
                    <a:pt x="763" y="1075"/>
                  </a:cubicBezTo>
                  <a:moveTo>
                    <a:pt x="763" y="588767"/>
                  </a:moveTo>
                  <a:cubicBezTo>
                    <a:pt x="763" y="363501"/>
                    <a:pt x="763" y="138330"/>
                    <a:pt x="763" y="1075"/>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A</a:t>
              </a:r>
              <a:endParaRPr lang="en-GB" sz="2400" dirty="0">
                <a:solidFill>
                  <a:srgbClr val="545454"/>
                </a:solidFill>
              </a:endParaRPr>
            </a:p>
          </p:txBody>
        </p:sp>
      </p:grpSp>
      <p:sp>
        <p:nvSpPr>
          <p:cNvPr id="1552" name="TextBox 1551">
            <a:extLst>
              <a:ext uri="{FF2B5EF4-FFF2-40B4-BE49-F238E27FC236}">
                <a16:creationId xmlns:a16="http://schemas.microsoft.com/office/drawing/2014/main" id="{24425275-3943-2A10-4DF0-B9BDE43E667D}"/>
              </a:ext>
            </a:extLst>
          </p:cNvPr>
          <p:cNvSpPr txBox="1">
            <a:spLocks/>
          </p:cNvSpPr>
          <p:nvPr/>
        </p:nvSpPr>
        <p:spPr>
          <a:xfrm>
            <a:off x="27426661" y="26830810"/>
            <a:ext cx="1524112" cy="579908"/>
          </a:xfrm>
          <a:prstGeom prst="rect">
            <a:avLst/>
          </a:prstGeom>
          <a:noFill/>
        </p:spPr>
        <p:txBody>
          <a:bodyPr wrap="none" rtlCol="0">
            <a:spAutoFit/>
          </a:bodyPr>
          <a:lstStyle/>
          <a:p>
            <a:pPr algn="l"/>
            <a:r>
              <a:rPr lang="en-GB" sz="2400" spc="0" baseline="0" dirty="0" err="1">
                <a:ln/>
                <a:solidFill>
                  <a:srgbClr val="545454"/>
                </a:solidFill>
                <a:latin typeface="Segoe UI Emoji"/>
                <a:ea typeface="Segoe UI Emoji"/>
                <a:sym typeface="Segoe UI Emoji"/>
                <a:rtl val="0"/>
              </a:rPr>
              <a:t>mseccfg</a:t>
            </a:r>
            <a:endParaRPr lang="en-GB" sz="2400" spc="0" baseline="0" dirty="0">
              <a:ln/>
              <a:solidFill>
                <a:srgbClr val="545454"/>
              </a:solidFill>
              <a:latin typeface="Segoe UI Emoji"/>
              <a:ea typeface="Segoe UI Emoji"/>
              <a:sym typeface="Segoe UI Emoji"/>
              <a:rtl val="0"/>
            </a:endParaRPr>
          </a:p>
        </p:txBody>
      </p:sp>
      <p:sp>
        <p:nvSpPr>
          <p:cNvPr id="1553" name="TextBox 1552">
            <a:extLst>
              <a:ext uri="{FF2B5EF4-FFF2-40B4-BE49-F238E27FC236}">
                <a16:creationId xmlns:a16="http://schemas.microsoft.com/office/drawing/2014/main" id="{3C2DF48B-2B16-9754-40FE-3085B82DAC91}"/>
              </a:ext>
            </a:extLst>
          </p:cNvPr>
          <p:cNvSpPr txBox="1">
            <a:spLocks/>
          </p:cNvSpPr>
          <p:nvPr/>
        </p:nvSpPr>
        <p:spPr>
          <a:xfrm>
            <a:off x="26717725" y="26237471"/>
            <a:ext cx="362545" cy="463926"/>
          </a:xfrm>
          <a:prstGeom prst="rect">
            <a:avLst/>
          </a:prstGeom>
          <a:noFill/>
        </p:spPr>
        <p:txBody>
          <a:bodyPr wrap="none" rtlCol="0">
            <a:spAutoFit/>
          </a:bodyPr>
          <a:lstStyle/>
          <a:p>
            <a:pPr algn="l"/>
            <a:r>
              <a:rPr lang="en-GB" spc="0" baseline="0" dirty="0">
                <a:ln/>
                <a:solidFill>
                  <a:srgbClr val="545454"/>
                </a:solidFill>
                <a:latin typeface="Segoe UI Emoji"/>
                <a:ea typeface="Segoe UI Emoji"/>
                <a:sym typeface="Segoe UI Emoji"/>
                <a:rtl val="0"/>
              </a:rPr>
              <a:t>0</a:t>
            </a:r>
          </a:p>
        </p:txBody>
      </p:sp>
      <p:sp>
        <p:nvSpPr>
          <p:cNvPr id="1554" name="TextBox 1553">
            <a:extLst>
              <a:ext uri="{FF2B5EF4-FFF2-40B4-BE49-F238E27FC236}">
                <a16:creationId xmlns:a16="http://schemas.microsoft.com/office/drawing/2014/main" id="{E8AE4CB6-7CB0-2809-757D-D449F59CA9E1}"/>
              </a:ext>
            </a:extLst>
          </p:cNvPr>
          <p:cNvSpPr txBox="1">
            <a:spLocks/>
          </p:cNvSpPr>
          <p:nvPr/>
        </p:nvSpPr>
        <p:spPr>
          <a:xfrm>
            <a:off x="25497020" y="26237471"/>
            <a:ext cx="362545"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1</a:t>
            </a:r>
          </a:p>
        </p:txBody>
      </p:sp>
      <p:sp>
        <p:nvSpPr>
          <p:cNvPr id="1555" name="TextBox 1554">
            <a:extLst>
              <a:ext uri="{FF2B5EF4-FFF2-40B4-BE49-F238E27FC236}">
                <a16:creationId xmlns:a16="http://schemas.microsoft.com/office/drawing/2014/main" id="{121DE3F2-D81B-71CC-3168-A903D05447CF}"/>
              </a:ext>
            </a:extLst>
          </p:cNvPr>
          <p:cNvSpPr txBox="1">
            <a:spLocks/>
          </p:cNvSpPr>
          <p:nvPr/>
        </p:nvSpPr>
        <p:spPr>
          <a:xfrm>
            <a:off x="24404348" y="26237471"/>
            <a:ext cx="362545"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2</a:t>
            </a:r>
          </a:p>
        </p:txBody>
      </p:sp>
      <p:sp>
        <p:nvSpPr>
          <p:cNvPr id="1556" name="TextBox 1555">
            <a:extLst>
              <a:ext uri="{FF2B5EF4-FFF2-40B4-BE49-F238E27FC236}">
                <a16:creationId xmlns:a16="http://schemas.microsoft.com/office/drawing/2014/main" id="{93407F7B-8360-350B-D8E3-297ACF87E846}"/>
              </a:ext>
            </a:extLst>
          </p:cNvPr>
          <p:cNvSpPr txBox="1">
            <a:spLocks/>
          </p:cNvSpPr>
          <p:nvPr/>
        </p:nvSpPr>
        <p:spPr>
          <a:xfrm>
            <a:off x="23447723" y="26236280"/>
            <a:ext cx="362545"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3</a:t>
            </a:r>
          </a:p>
        </p:txBody>
      </p:sp>
      <p:sp>
        <p:nvSpPr>
          <p:cNvPr id="1557" name="TextBox 1556">
            <a:extLst>
              <a:ext uri="{FF2B5EF4-FFF2-40B4-BE49-F238E27FC236}">
                <a16:creationId xmlns:a16="http://schemas.microsoft.com/office/drawing/2014/main" id="{8C84130A-2B4C-38FD-9C19-F5202809DC78}"/>
              </a:ext>
            </a:extLst>
          </p:cNvPr>
          <p:cNvSpPr txBox="1">
            <a:spLocks/>
          </p:cNvSpPr>
          <p:nvPr/>
        </p:nvSpPr>
        <p:spPr>
          <a:xfrm>
            <a:off x="22491100" y="26236280"/>
            <a:ext cx="362545"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4</a:t>
            </a:r>
          </a:p>
        </p:txBody>
      </p:sp>
      <p:sp>
        <p:nvSpPr>
          <p:cNvPr id="1558" name="TextBox 1557">
            <a:extLst>
              <a:ext uri="{FF2B5EF4-FFF2-40B4-BE49-F238E27FC236}">
                <a16:creationId xmlns:a16="http://schemas.microsoft.com/office/drawing/2014/main" id="{D88F9D59-4885-F80C-E809-74B8B4E4C510}"/>
              </a:ext>
            </a:extLst>
          </p:cNvPr>
          <p:cNvSpPr txBox="1">
            <a:spLocks/>
          </p:cNvSpPr>
          <p:nvPr/>
        </p:nvSpPr>
        <p:spPr>
          <a:xfrm>
            <a:off x="21522249" y="26251867"/>
            <a:ext cx="362545"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5</a:t>
            </a:r>
          </a:p>
        </p:txBody>
      </p:sp>
      <p:sp>
        <p:nvSpPr>
          <p:cNvPr id="1559" name="TextBox 1558">
            <a:extLst>
              <a:ext uri="{FF2B5EF4-FFF2-40B4-BE49-F238E27FC236}">
                <a16:creationId xmlns:a16="http://schemas.microsoft.com/office/drawing/2014/main" id="{1E953889-F744-5466-0472-B326F4F03E05}"/>
              </a:ext>
            </a:extLst>
          </p:cNvPr>
          <p:cNvSpPr txBox="1">
            <a:spLocks/>
          </p:cNvSpPr>
          <p:nvPr/>
        </p:nvSpPr>
        <p:spPr>
          <a:xfrm>
            <a:off x="20390025" y="26236280"/>
            <a:ext cx="764121" cy="463926"/>
          </a:xfrm>
          <a:prstGeom prst="rect">
            <a:avLst/>
          </a:prstGeom>
          <a:noFill/>
        </p:spPr>
        <p:txBody>
          <a:bodyPr wrap="none" rtlCol="0">
            <a:spAutoFit/>
          </a:bodyPr>
          <a:lstStyle/>
          <a:p>
            <a:pPr algn="l"/>
            <a:r>
              <a:rPr lang="en-GB" spc="0" baseline="0" dirty="0">
                <a:ln/>
                <a:solidFill>
                  <a:srgbClr val="545454"/>
                </a:solidFill>
                <a:latin typeface="Segoe UI Emoji"/>
                <a:ea typeface="Segoe UI Emoji"/>
                <a:sym typeface="Segoe UI Emoji"/>
                <a:rtl val="0"/>
              </a:rPr>
              <a:t>6-31</a:t>
            </a:r>
          </a:p>
        </p:txBody>
      </p:sp>
      <p:grpSp>
        <p:nvGrpSpPr>
          <p:cNvPr id="1560" name="Group 1559">
            <a:extLst>
              <a:ext uri="{FF2B5EF4-FFF2-40B4-BE49-F238E27FC236}">
                <a16:creationId xmlns:a16="http://schemas.microsoft.com/office/drawing/2014/main" id="{56B68249-66B5-BE53-0D6C-D45FA6165397}"/>
              </a:ext>
            </a:extLst>
          </p:cNvPr>
          <p:cNvGrpSpPr>
            <a:grpSpLocks/>
          </p:cNvGrpSpPr>
          <p:nvPr/>
        </p:nvGrpSpPr>
        <p:grpSpPr>
          <a:xfrm>
            <a:off x="20250478" y="26711864"/>
            <a:ext cx="7154708" cy="979258"/>
            <a:chOff x="6527023" y="15280866"/>
            <a:chExt cx="6646057" cy="587692"/>
          </a:xfrm>
        </p:grpSpPr>
        <p:sp>
          <p:nvSpPr>
            <p:cNvPr id="1561" name="Free-form: Shape 1560">
              <a:extLst>
                <a:ext uri="{FF2B5EF4-FFF2-40B4-BE49-F238E27FC236}">
                  <a16:creationId xmlns:a16="http://schemas.microsoft.com/office/drawing/2014/main" id="{AAB01923-1A49-1734-048B-63A0235611C9}"/>
                </a:ext>
              </a:extLst>
            </p:cNvPr>
            <p:cNvSpPr>
              <a:spLocks/>
            </p:cNvSpPr>
            <p:nvPr/>
          </p:nvSpPr>
          <p:spPr>
            <a:xfrm>
              <a:off x="6527023" y="15280866"/>
              <a:ext cx="888587" cy="587692"/>
            </a:xfrm>
            <a:custGeom>
              <a:avLst/>
              <a:gdLst>
                <a:gd name="connsiteX0" fmla="*/ 482 w 888587"/>
                <a:gd name="connsiteY0" fmla="*/ 963 h 587692"/>
                <a:gd name="connsiteX1" fmla="*/ 889069 w 888587"/>
                <a:gd name="connsiteY1" fmla="*/ 963 h 587692"/>
                <a:gd name="connsiteX2" fmla="*/ 482 w 888587"/>
                <a:gd name="connsiteY2" fmla="*/ 963 h 587692"/>
                <a:gd name="connsiteX3" fmla="*/ 889069 w 888587"/>
                <a:gd name="connsiteY3" fmla="*/ 963 h 587692"/>
                <a:gd name="connsiteX4" fmla="*/ 889069 w 888587"/>
                <a:gd name="connsiteY4" fmla="*/ 963 h 587692"/>
                <a:gd name="connsiteX5" fmla="*/ 889069 w 888587"/>
                <a:gd name="connsiteY5" fmla="*/ 588655 h 587692"/>
                <a:gd name="connsiteX6" fmla="*/ 889069 w 888587"/>
                <a:gd name="connsiteY6" fmla="*/ 963 h 587692"/>
                <a:gd name="connsiteX7" fmla="*/ 889069 w 888587"/>
                <a:gd name="connsiteY7" fmla="*/ 588655 h 587692"/>
                <a:gd name="connsiteX8" fmla="*/ 889069 w 888587"/>
                <a:gd name="connsiteY8" fmla="*/ 588655 h 587692"/>
                <a:gd name="connsiteX9" fmla="*/ 482 w 888587"/>
                <a:gd name="connsiteY9" fmla="*/ 588655 h 587692"/>
                <a:gd name="connsiteX10" fmla="*/ 889069 w 888587"/>
                <a:gd name="connsiteY10" fmla="*/ 588655 h 587692"/>
                <a:gd name="connsiteX11" fmla="*/ 482 w 888587"/>
                <a:gd name="connsiteY11" fmla="*/ 588655 h 587692"/>
                <a:gd name="connsiteX12" fmla="*/ 482 w 888587"/>
                <a:gd name="connsiteY12" fmla="*/ 588655 h 587692"/>
                <a:gd name="connsiteX13" fmla="*/ 482 w 888587"/>
                <a:gd name="connsiteY13" fmla="*/ 963 h 587692"/>
                <a:gd name="connsiteX14" fmla="*/ 482 w 888587"/>
                <a:gd name="connsiteY14" fmla="*/ 588655 h 587692"/>
                <a:gd name="connsiteX15" fmla="*/ 482 w 888587"/>
                <a:gd name="connsiteY15" fmla="*/ 963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482" y="963"/>
                  </a:moveTo>
                  <a:cubicBezTo>
                    <a:pt x="197745" y="963"/>
                    <a:pt x="395007" y="963"/>
                    <a:pt x="889069" y="963"/>
                  </a:cubicBezTo>
                  <a:moveTo>
                    <a:pt x="482" y="963"/>
                  </a:moveTo>
                  <a:cubicBezTo>
                    <a:pt x="300234" y="963"/>
                    <a:pt x="599985" y="963"/>
                    <a:pt x="889069" y="963"/>
                  </a:cubicBezTo>
                  <a:moveTo>
                    <a:pt x="889069" y="963"/>
                  </a:moveTo>
                  <a:cubicBezTo>
                    <a:pt x="889069" y="182224"/>
                    <a:pt x="889069" y="363484"/>
                    <a:pt x="889069" y="588655"/>
                  </a:cubicBezTo>
                  <a:moveTo>
                    <a:pt x="889069" y="963"/>
                  </a:moveTo>
                  <a:cubicBezTo>
                    <a:pt x="889069" y="205941"/>
                    <a:pt x="889069" y="410919"/>
                    <a:pt x="889069" y="588655"/>
                  </a:cubicBezTo>
                  <a:moveTo>
                    <a:pt x="889069" y="588655"/>
                  </a:moveTo>
                  <a:cubicBezTo>
                    <a:pt x="682948" y="588655"/>
                    <a:pt x="476827" y="588655"/>
                    <a:pt x="482" y="588655"/>
                  </a:cubicBezTo>
                  <a:moveTo>
                    <a:pt x="889069" y="588655"/>
                  </a:moveTo>
                  <a:cubicBezTo>
                    <a:pt x="654945" y="588655"/>
                    <a:pt x="420725" y="588655"/>
                    <a:pt x="482" y="588655"/>
                  </a:cubicBezTo>
                  <a:moveTo>
                    <a:pt x="482" y="588655"/>
                  </a:moveTo>
                  <a:cubicBezTo>
                    <a:pt x="482" y="356341"/>
                    <a:pt x="482" y="124026"/>
                    <a:pt x="482" y="963"/>
                  </a:cubicBezTo>
                  <a:moveTo>
                    <a:pt x="482" y="588655"/>
                  </a:moveTo>
                  <a:cubicBezTo>
                    <a:pt x="482" y="449971"/>
                    <a:pt x="482" y="311287"/>
                    <a:pt x="482" y="963"/>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0</a:t>
              </a:r>
              <a:endParaRPr lang="en-GB" sz="2400" dirty="0">
                <a:solidFill>
                  <a:srgbClr val="545454"/>
                </a:solidFill>
              </a:endParaRPr>
            </a:p>
          </p:txBody>
        </p:sp>
        <p:sp>
          <p:nvSpPr>
            <p:cNvPr id="1562" name="Free-form: Shape 1561">
              <a:extLst>
                <a:ext uri="{FF2B5EF4-FFF2-40B4-BE49-F238E27FC236}">
                  <a16:creationId xmlns:a16="http://schemas.microsoft.com/office/drawing/2014/main" id="{6D023742-C2BB-C2C4-B2D5-B5AB8B6741F4}"/>
                </a:ext>
              </a:extLst>
            </p:cNvPr>
            <p:cNvSpPr>
              <a:spLocks/>
            </p:cNvSpPr>
            <p:nvPr/>
          </p:nvSpPr>
          <p:spPr>
            <a:xfrm>
              <a:off x="7415639" y="15280866"/>
              <a:ext cx="888587" cy="587692"/>
            </a:xfrm>
            <a:custGeom>
              <a:avLst/>
              <a:gdLst>
                <a:gd name="connsiteX0" fmla="*/ 575 w 888587"/>
                <a:gd name="connsiteY0" fmla="*/ 963 h 587692"/>
                <a:gd name="connsiteX1" fmla="*/ 889162 w 888587"/>
                <a:gd name="connsiteY1" fmla="*/ 963 h 587692"/>
                <a:gd name="connsiteX2" fmla="*/ 575 w 888587"/>
                <a:gd name="connsiteY2" fmla="*/ 963 h 587692"/>
                <a:gd name="connsiteX3" fmla="*/ 889162 w 888587"/>
                <a:gd name="connsiteY3" fmla="*/ 963 h 587692"/>
                <a:gd name="connsiteX4" fmla="*/ 889162 w 888587"/>
                <a:gd name="connsiteY4" fmla="*/ 963 h 587692"/>
                <a:gd name="connsiteX5" fmla="*/ 889162 w 888587"/>
                <a:gd name="connsiteY5" fmla="*/ 588655 h 587692"/>
                <a:gd name="connsiteX6" fmla="*/ 889162 w 888587"/>
                <a:gd name="connsiteY6" fmla="*/ 963 h 587692"/>
                <a:gd name="connsiteX7" fmla="*/ 889162 w 888587"/>
                <a:gd name="connsiteY7" fmla="*/ 588655 h 587692"/>
                <a:gd name="connsiteX8" fmla="*/ 889162 w 888587"/>
                <a:gd name="connsiteY8" fmla="*/ 588655 h 587692"/>
                <a:gd name="connsiteX9" fmla="*/ 575 w 888587"/>
                <a:gd name="connsiteY9" fmla="*/ 588655 h 587692"/>
                <a:gd name="connsiteX10" fmla="*/ 889162 w 888587"/>
                <a:gd name="connsiteY10" fmla="*/ 588655 h 587692"/>
                <a:gd name="connsiteX11" fmla="*/ 575 w 888587"/>
                <a:gd name="connsiteY11" fmla="*/ 588655 h 587692"/>
                <a:gd name="connsiteX12" fmla="*/ 575 w 888587"/>
                <a:gd name="connsiteY12" fmla="*/ 588655 h 587692"/>
                <a:gd name="connsiteX13" fmla="*/ 575 w 888587"/>
                <a:gd name="connsiteY13" fmla="*/ 963 h 587692"/>
                <a:gd name="connsiteX14" fmla="*/ 575 w 888587"/>
                <a:gd name="connsiteY14" fmla="*/ 588655 h 587692"/>
                <a:gd name="connsiteX15" fmla="*/ 575 w 888587"/>
                <a:gd name="connsiteY15" fmla="*/ 963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575" y="963"/>
                  </a:moveTo>
                  <a:cubicBezTo>
                    <a:pt x="213554" y="963"/>
                    <a:pt x="426628" y="963"/>
                    <a:pt x="889162" y="963"/>
                  </a:cubicBezTo>
                  <a:moveTo>
                    <a:pt x="575" y="963"/>
                  </a:moveTo>
                  <a:cubicBezTo>
                    <a:pt x="274419" y="963"/>
                    <a:pt x="548358" y="963"/>
                    <a:pt x="889162" y="963"/>
                  </a:cubicBezTo>
                  <a:moveTo>
                    <a:pt x="889162" y="963"/>
                  </a:moveTo>
                  <a:cubicBezTo>
                    <a:pt x="889162" y="209846"/>
                    <a:pt x="889162" y="418825"/>
                    <a:pt x="889162" y="588655"/>
                  </a:cubicBezTo>
                  <a:moveTo>
                    <a:pt x="889162" y="963"/>
                  </a:moveTo>
                  <a:cubicBezTo>
                    <a:pt x="889162" y="202417"/>
                    <a:pt x="889162" y="403966"/>
                    <a:pt x="889162" y="588655"/>
                  </a:cubicBezTo>
                  <a:moveTo>
                    <a:pt x="889162" y="588655"/>
                  </a:moveTo>
                  <a:cubicBezTo>
                    <a:pt x="554073" y="588655"/>
                    <a:pt x="218983" y="588655"/>
                    <a:pt x="575" y="588655"/>
                  </a:cubicBezTo>
                  <a:moveTo>
                    <a:pt x="889162" y="588655"/>
                  </a:moveTo>
                  <a:cubicBezTo>
                    <a:pt x="646370" y="588655"/>
                    <a:pt x="403578" y="588655"/>
                    <a:pt x="575" y="588655"/>
                  </a:cubicBezTo>
                  <a:moveTo>
                    <a:pt x="575" y="588655"/>
                  </a:moveTo>
                  <a:cubicBezTo>
                    <a:pt x="575" y="453400"/>
                    <a:pt x="575" y="318241"/>
                    <a:pt x="575" y="963"/>
                  </a:cubicBezTo>
                  <a:moveTo>
                    <a:pt x="575" y="588655"/>
                  </a:moveTo>
                  <a:cubicBezTo>
                    <a:pt x="575" y="403299"/>
                    <a:pt x="575" y="218038"/>
                    <a:pt x="575" y="963"/>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LPC</a:t>
              </a:r>
              <a:endParaRPr lang="en-GB" sz="2400" dirty="0">
                <a:solidFill>
                  <a:srgbClr val="545454"/>
                </a:solidFill>
              </a:endParaRPr>
            </a:p>
          </p:txBody>
        </p:sp>
        <p:sp>
          <p:nvSpPr>
            <p:cNvPr id="1563" name="Free-form: Shape 1562">
              <a:extLst>
                <a:ext uri="{FF2B5EF4-FFF2-40B4-BE49-F238E27FC236}">
                  <a16:creationId xmlns:a16="http://schemas.microsoft.com/office/drawing/2014/main" id="{13F1825F-24D0-7EAA-2C31-366C4C21A8D7}"/>
                </a:ext>
              </a:extLst>
            </p:cNvPr>
            <p:cNvSpPr>
              <a:spLocks/>
            </p:cNvSpPr>
            <p:nvPr/>
          </p:nvSpPr>
          <p:spPr>
            <a:xfrm>
              <a:off x="8311293" y="15280866"/>
              <a:ext cx="888587" cy="587692"/>
            </a:xfrm>
            <a:custGeom>
              <a:avLst/>
              <a:gdLst>
                <a:gd name="connsiteX0" fmla="*/ 669 w 888587"/>
                <a:gd name="connsiteY0" fmla="*/ 963 h 587692"/>
                <a:gd name="connsiteX1" fmla="*/ 889257 w 888587"/>
                <a:gd name="connsiteY1" fmla="*/ 963 h 587692"/>
                <a:gd name="connsiteX2" fmla="*/ 669 w 888587"/>
                <a:gd name="connsiteY2" fmla="*/ 963 h 587692"/>
                <a:gd name="connsiteX3" fmla="*/ 889257 w 888587"/>
                <a:gd name="connsiteY3" fmla="*/ 963 h 587692"/>
                <a:gd name="connsiteX4" fmla="*/ 889257 w 888587"/>
                <a:gd name="connsiteY4" fmla="*/ 963 h 587692"/>
                <a:gd name="connsiteX5" fmla="*/ 889257 w 888587"/>
                <a:gd name="connsiteY5" fmla="*/ 588655 h 587692"/>
                <a:gd name="connsiteX6" fmla="*/ 889257 w 888587"/>
                <a:gd name="connsiteY6" fmla="*/ 963 h 587692"/>
                <a:gd name="connsiteX7" fmla="*/ 889257 w 888587"/>
                <a:gd name="connsiteY7" fmla="*/ 588655 h 587692"/>
                <a:gd name="connsiteX8" fmla="*/ 889257 w 888587"/>
                <a:gd name="connsiteY8" fmla="*/ 588655 h 587692"/>
                <a:gd name="connsiteX9" fmla="*/ 669 w 888587"/>
                <a:gd name="connsiteY9" fmla="*/ 588655 h 587692"/>
                <a:gd name="connsiteX10" fmla="*/ 889257 w 888587"/>
                <a:gd name="connsiteY10" fmla="*/ 588655 h 587692"/>
                <a:gd name="connsiteX11" fmla="*/ 669 w 888587"/>
                <a:gd name="connsiteY11" fmla="*/ 588655 h 587692"/>
                <a:gd name="connsiteX12" fmla="*/ 669 w 888587"/>
                <a:gd name="connsiteY12" fmla="*/ 588655 h 587692"/>
                <a:gd name="connsiteX13" fmla="*/ 669 w 888587"/>
                <a:gd name="connsiteY13" fmla="*/ 963 h 587692"/>
                <a:gd name="connsiteX14" fmla="*/ 669 w 888587"/>
                <a:gd name="connsiteY14" fmla="*/ 588655 h 587692"/>
                <a:gd name="connsiteX15" fmla="*/ 669 w 888587"/>
                <a:gd name="connsiteY15" fmla="*/ 963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669" y="963"/>
                  </a:moveTo>
                  <a:cubicBezTo>
                    <a:pt x="230984" y="963"/>
                    <a:pt x="461298" y="963"/>
                    <a:pt x="889257" y="963"/>
                  </a:cubicBezTo>
                  <a:moveTo>
                    <a:pt x="669" y="963"/>
                  </a:moveTo>
                  <a:cubicBezTo>
                    <a:pt x="296897" y="963"/>
                    <a:pt x="593029" y="963"/>
                    <a:pt x="889257" y="963"/>
                  </a:cubicBezTo>
                  <a:moveTo>
                    <a:pt x="889257" y="963"/>
                  </a:moveTo>
                  <a:cubicBezTo>
                    <a:pt x="889257" y="196892"/>
                    <a:pt x="889257" y="392726"/>
                    <a:pt x="889257" y="588655"/>
                  </a:cubicBezTo>
                  <a:moveTo>
                    <a:pt x="889257" y="963"/>
                  </a:moveTo>
                  <a:cubicBezTo>
                    <a:pt x="889257" y="206989"/>
                    <a:pt x="889257" y="413014"/>
                    <a:pt x="889257" y="588655"/>
                  </a:cubicBezTo>
                  <a:moveTo>
                    <a:pt x="889257" y="588655"/>
                  </a:moveTo>
                  <a:cubicBezTo>
                    <a:pt x="587600" y="588655"/>
                    <a:pt x="286038" y="588655"/>
                    <a:pt x="669" y="588655"/>
                  </a:cubicBezTo>
                  <a:moveTo>
                    <a:pt x="889257" y="588655"/>
                  </a:moveTo>
                  <a:cubicBezTo>
                    <a:pt x="640654" y="588655"/>
                    <a:pt x="391956" y="588655"/>
                    <a:pt x="669" y="588655"/>
                  </a:cubicBezTo>
                  <a:moveTo>
                    <a:pt x="669" y="588655"/>
                  </a:moveTo>
                  <a:cubicBezTo>
                    <a:pt x="669" y="433779"/>
                    <a:pt x="669" y="278902"/>
                    <a:pt x="669" y="963"/>
                  </a:cubicBezTo>
                  <a:moveTo>
                    <a:pt x="669" y="588655"/>
                  </a:moveTo>
                  <a:cubicBezTo>
                    <a:pt x="669" y="435112"/>
                    <a:pt x="669" y="281665"/>
                    <a:pt x="669" y="963"/>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PC</a:t>
              </a:r>
              <a:endParaRPr lang="en-GB" sz="2400" dirty="0">
                <a:solidFill>
                  <a:srgbClr val="545454"/>
                </a:solidFill>
              </a:endParaRPr>
            </a:p>
          </p:txBody>
        </p:sp>
        <p:sp>
          <p:nvSpPr>
            <p:cNvPr id="1564" name="Free-form: Shape 1563">
              <a:extLst>
                <a:ext uri="{FF2B5EF4-FFF2-40B4-BE49-F238E27FC236}">
                  <a16:creationId xmlns:a16="http://schemas.microsoft.com/office/drawing/2014/main" id="{F04133A8-E8B2-14C6-A7D4-0F174E4DA2DE}"/>
                </a:ext>
              </a:extLst>
            </p:cNvPr>
            <p:cNvSpPr>
              <a:spLocks/>
            </p:cNvSpPr>
            <p:nvPr/>
          </p:nvSpPr>
          <p:spPr>
            <a:xfrm>
              <a:off x="10088525" y="15280866"/>
              <a:ext cx="888587" cy="587692"/>
            </a:xfrm>
            <a:custGeom>
              <a:avLst/>
              <a:gdLst>
                <a:gd name="connsiteX0" fmla="*/ 856 w 888587"/>
                <a:gd name="connsiteY0" fmla="*/ 963 h 587692"/>
                <a:gd name="connsiteX1" fmla="*/ 889443 w 888587"/>
                <a:gd name="connsiteY1" fmla="*/ 963 h 587692"/>
                <a:gd name="connsiteX2" fmla="*/ 856 w 888587"/>
                <a:gd name="connsiteY2" fmla="*/ 963 h 587692"/>
                <a:gd name="connsiteX3" fmla="*/ 889443 w 888587"/>
                <a:gd name="connsiteY3" fmla="*/ 963 h 587692"/>
                <a:gd name="connsiteX4" fmla="*/ 889443 w 888587"/>
                <a:gd name="connsiteY4" fmla="*/ 963 h 587692"/>
                <a:gd name="connsiteX5" fmla="*/ 889443 w 888587"/>
                <a:gd name="connsiteY5" fmla="*/ 588655 h 587692"/>
                <a:gd name="connsiteX6" fmla="*/ 889443 w 888587"/>
                <a:gd name="connsiteY6" fmla="*/ 963 h 587692"/>
                <a:gd name="connsiteX7" fmla="*/ 889443 w 888587"/>
                <a:gd name="connsiteY7" fmla="*/ 588655 h 587692"/>
                <a:gd name="connsiteX8" fmla="*/ 889443 w 888587"/>
                <a:gd name="connsiteY8" fmla="*/ 588655 h 587692"/>
                <a:gd name="connsiteX9" fmla="*/ 856 w 888587"/>
                <a:gd name="connsiteY9" fmla="*/ 588655 h 587692"/>
                <a:gd name="connsiteX10" fmla="*/ 889443 w 888587"/>
                <a:gd name="connsiteY10" fmla="*/ 588655 h 587692"/>
                <a:gd name="connsiteX11" fmla="*/ 856 w 888587"/>
                <a:gd name="connsiteY11" fmla="*/ 588655 h 587692"/>
                <a:gd name="connsiteX12" fmla="*/ 856 w 888587"/>
                <a:gd name="connsiteY12" fmla="*/ 588655 h 587692"/>
                <a:gd name="connsiteX13" fmla="*/ 856 w 888587"/>
                <a:gd name="connsiteY13" fmla="*/ 963 h 587692"/>
                <a:gd name="connsiteX14" fmla="*/ 856 w 888587"/>
                <a:gd name="connsiteY14" fmla="*/ 588655 h 587692"/>
                <a:gd name="connsiteX15" fmla="*/ 856 w 888587"/>
                <a:gd name="connsiteY15" fmla="*/ 963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856" y="963"/>
                  </a:moveTo>
                  <a:cubicBezTo>
                    <a:pt x="309275" y="963"/>
                    <a:pt x="617790" y="963"/>
                    <a:pt x="889443" y="963"/>
                  </a:cubicBezTo>
                  <a:moveTo>
                    <a:pt x="856" y="963"/>
                  </a:moveTo>
                  <a:cubicBezTo>
                    <a:pt x="198214" y="963"/>
                    <a:pt x="395572" y="963"/>
                    <a:pt x="889443" y="963"/>
                  </a:cubicBezTo>
                  <a:moveTo>
                    <a:pt x="889443" y="963"/>
                  </a:moveTo>
                  <a:cubicBezTo>
                    <a:pt x="889443" y="140599"/>
                    <a:pt x="889443" y="280236"/>
                    <a:pt x="889443" y="588655"/>
                  </a:cubicBezTo>
                  <a:moveTo>
                    <a:pt x="889443" y="963"/>
                  </a:moveTo>
                  <a:cubicBezTo>
                    <a:pt x="889443" y="230134"/>
                    <a:pt x="889443" y="459306"/>
                    <a:pt x="889443" y="588655"/>
                  </a:cubicBezTo>
                  <a:moveTo>
                    <a:pt x="889443" y="588655"/>
                  </a:moveTo>
                  <a:cubicBezTo>
                    <a:pt x="561878" y="588655"/>
                    <a:pt x="234409" y="588655"/>
                    <a:pt x="856" y="588655"/>
                  </a:cubicBezTo>
                  <a:moveTo>
                    <a:pt x="889443" y="588655"/>
                  </a:moveTo>
                  <a:cubicBezTo>
                    <a:pt x="547400" y="588655"/>
                    <a:pt x="205358" y="588655"/>
                    <a:pt x="856" y="588655"/>
                  </a:cubicBezTo>
                  <a:moveTo>
                    <a:pt x="856" y="588655"/>
                  </a:moveTo>
                  <a:cubicBezTo>
                    <a:pt x="856" y="398251"/>
                    <a:pt x="856" y="207846"/>
                    <a:pt x="856" y="963"/>
                  </a:cubicBezTo>
                  <a:moveTo>
                    <a:pt x="856" y="588655"/>
                  </a:moveTo>
                  <a:cubicBezTo>
                    <a:pt x="856" y="392536"/>
                    <a:pt x="856" y="196321"/>
                    <a:pt x="856" y="963"/>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RLB</a:t>
              </a:r>
              <a:endParaRPr lang="en-GB" sz="2400" dirty="0">
                <a:solidFill>
                  <a:srgbClr val="545454"/>
                </a:solidFill>
              </a:endParaRPr>
            </a:p>
          </p:txBody>
        </p:sp>
        <p:sp>
          <p:nvSpPr>
            <p:cNvPr id="1565" name="Free-form: Shape 1564">
              <a:extLst>
                <a:ext uri="{FF2B5EF4-FFF2-40B4-BE49-F238E27FC236}">
                  <a16:creationId xmlns:a16="http://schemas.microsoft.com/office/drawing/2014/main" id="{9BB51EEF-FAFE-2AC8-9FF3-5B32F897784E}"/>
                </a:ext>
              </a:extLst>
            </p:cNvPr>
            <p:cNvSpPr>
              <a:spLocks/>
            </p:cNvSpPr>
            <p:nvPr/>
          </p:nvSpPr>
          <p:spPr>
            <a:xfrm>
              <a:off x="10973625" y="15280866"/>
              <a:ext cx="1254858" cy="587692"/>
            </a:xfrm>
            <a:custGeom>
              <a:avLst/>
              <a:gdLst>
                <a:gd name="connsiteX0" fmla="*/ 949 w 888587"/>
                <a:gd name="connsiteY0" fmla="*/ 963 h 587692"/>
                <a:gd name="connsiteX1" fmla="*/ 889536 w 888587"/>
                <a:gd name="connsiteY1" fmla="*/ 963 h 587692"/>
                <a:gd name="connsiteX2" fmla="*/ 949 w 888587"/>
                <a:gd name="connsiteY2" fmla="*/ 963 h 587692"/>
                <a:gd name="connsiteX3" fmla="*/ 889536 w 888587"/>
                <a:gd name="connsiteY3" fmla="*/ 963 h 587692"/>
                <a:gd name="connsiteX4" fmla="*/ 889536 w 888587"/>
                <a:gd name="connsiteY4" fmla="*/ 963 h 587692"/>
                <a:gd name="connsiteX5" fmla="*/ 889536 w 888587"/>
                <a:gd name="connsiteY5" fmla="*/ 588655 h 587692"/>
                <a:gd name="connsiteX6" fmla="*/ 889536 w 888587"/>
                <a:gd name="connsiteY6" fmla="*/ 963 h 587692"/>
                <a:gd name="connsiteX7" fmla="*/ 889536 w 888587"/>
                <a:gd name="connsiteY7" fmla="*/ 588655 h 587692"/>
                <a:gd name="connsiteX8" fmla="*/ 889536 w 888587"/>
                <a:gd name="connsiteY8" fmla="*/ 588655 h 587692"/>
                <a:gd name="connsiteX9" fmla="*/ 949 w 888587"/>
                <a:gd name="connsiteY9" fmla="*/ 588655 h 587692"/>
                <a:gd name="connsiteX10" fmla="*/ 889536 w 888587"/>
                <a:gd name="connsiteY10" fmla="*/ 588655 h 587692"/>
                <a:gd name="connsiteX11" fmla="*/ 949 w 888587"/>
                <a:gd name="connsiteY11" fmla="*/ 588655 h 587692"/>
                <a:gd name="connsiteX12" fmla="*/ 949 w 888587"/>
                <a:gd name="connsiteY12" fmla="*/ 588655 h 587692"/>
                <a:gd name="connsiteX13" fmla="*/ 949 w 888587"/>
                <a:gd name="connsiteY13" fmla="*/ 963 h 587692"/>
                <a:gd name="connsiteX14" fmla="*/ 949 w 888587"/>
                <a:gd name="connsiteY14" fmla="*/ 588655 h 587692"/>
                <a:gd name="connsiteX15" fmla="*/ 949 w 888587"/>
                <a:gd name="connsiteY15" fmla="*/ 963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949" y="963"/>
                  </a:moveTo>
                  <a:cubicBezTo>
                    <a:pt x="289652" y="963"/>
                    <a:pt x="578354" y="963"/>
                    <a:pt x="889536" y="963"/>
                  </a:cubicBezTo>
                  <a:moveTo>
                    <a:pt x="949" y="963"/>
                  </a:moveTo>
                  <a:cubicBezTo>
                    <a:pt x="315750" y="963"/>
                    <a:pt x="630551" y="963"/>
                    <a:pt x="889536" y="963"/>
                  </a:cubicBezTo>
                  <a:moveTo>
                    <a:pt x="889536" y="963"/>
                  </a:moveTo>
                  <a:cubicBezTo>
                    <a:pt x="889536" y="217561"/>
                    <a:pt x="889536" y="434160"/>
                    <a:pt x="889536" y="588655"/>
                  </a:cubicBezTo>
                  <a:moveTo>
                    <a:pt x="889536" y="963"/>
                  </a:moveTo>
                  <a:cubicBezTo>
                    <a:pt x="889536" y="176890"/>
                    <a:pt x="889536" y="352816"/>
                    <a:pt x="889536" y="588655"/>
                  </a:cubicBezTo>
                  <a:moveTo>
                    <a:pt x="889536" y="588655"/>
                  </a:moveTo>
                  <a:cubicBezTo>
                    <a:pt x="561876" y="588655"/>
                    <a:pt x="234216" y="588655"/>
                    <a:pt x="949" y="588655"/>
                  </a:cubicBezTo>
                  <a:moveTo>
                    <a:pt x="889536" y="588655"/>
                  </a:moveTo>
                  <a:cubicBezTo>
                    <a:pt x="569115" y="588655"/>
                    <a:pt x="248789" y="588655"/>
                    <a:pt x="949" y="588655"/>
                  </a:cubicBezTo>
                  <a:moveTo>
                    <a:pt x="949" y="588655"/>
                  </a:moveTo>
                  <a:cubicBezTo>
                    <a:pt x="949" y="444828"/>
                    <a:pt x="949" y="301096"/>
                    <a:pt x="949" y="963"/>
                  </a:cubicBezTo>
                  <a:moveTo>
                    <a:pt x="949" y="588655"/>
                  </a:moveTo>
                  <a:cubicBezTo>
                    <a:pt x="949" y="404347"/>
                    <a:pt x="949" y="220038"/>
                    <a:pt x="949" y="963"/>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MMWP</a:t>
              </a:r>
              <a:endParaRPr lang="en-GB" sz="2400" dirty="0">
                <a:solidFill>
                  <a:srgbClr val="545454"/>
                </a:solidFill>
              </a:endParaRPr>
            </a:p>
          </p:txBody>
        </p:sp>
        <p:sp>
          <p:nvSpPr>
            <p:cNvPr id="1566" name="Free-form: Shape 1565">
              <a:extLst>
                <a:ext uri="{FF2B5EF4-FFF2-40B4-BE49-F238E27FC236}">
                  <a16:creationId xmlns:a16="http://schemas.microsoft.com/office/drawing/2014/main" id="{E81F11E4-9597-DFE9-42E7-5D64D5C7A2F0}"/>
                </a:ext>
              </a:extLst>
            </p:cNvPr>
            <p:cNvSpPr>
              <a:spLocks/>
            </p:cNvSpPr>
            <p:nvPr/>
          </p:nvSpPr>
          <p:spPr>
            <a:xfrm>
              <a:off x="12228483" y="15280866"/>
              <a:ext cx="944597" cy="587692"/>
            </a:xfrm>
            <a:custGeom>
              <a:avLst/>
              <a:gdLst>
                <a:gd name="connsiteX0" fmla="*/ 1042 w 888587"/>
                <a:gd name="connsiteY0" fmla="*/ 963 h 587692"/>
                <a:gd name="connsiteX1" fmla="*/ 889629 w 888587"/>
                <a:gd name="connsiteY1" fmla="*/ 963 h 587692"/>
                <a:gd name="connsiteX2" fmla="*/ 1042 w 888587"/>
                <a:gd name="connsiteY2" fmla="*/ 963 h 587692"/>
                <a:gd name="connsiteX3" fmla="*/ 889629 w 888587"/>
                <a:gd name="connsiteY3" fmla="*/ 963 h 587692"/>
                <a:gd name="connsiteX4" fmla="*/ 889629 w 888587"/>
                <a:gd name="connsiteY4" fmla="*/ 963 h 587692"/>
                <a:gd name="connsiteX5" fmla="*/ 889629 w 888587"/>
                <a:gd name="connsiteY5" fmla="*/ 588655 h 587692"/>
                <a:gd name="connsiteX6" fmla="*/ 889629 w 888587"/>
                <a:gd name="connsiteY6" fmla="*/ 963 h 587692"/>
                <a:gd name="connsiteX7" fmla="*/ 889629 w 888587"/>
                <a:gd name="connsiteY7" fmla="*/ 588655 h 587692"/>
                <a:gd name="connsiteX8" fmla="*/ 889629 w 888587"/>
                <a:gd name="connsiteY8" fmla="*/ 588655 h 587692"/>
                <a:gd name="connsiteX9" fmla="*/ 1042 w 888587"/>
                <a:gd name="connsiteY9" fmla="*/ 588655 h 587692"/>
                <a:gd name="connsiteX10" fmla="*/ 889629 w 888587"/>
                <a:gd name="connsiteY10" fmla="*/ 588655 h 587692"/>
                <a:gd name="connsiteX11" fmla="*/ 1042 w 888587"/>
                <a:gd name="connsiteY11" fmla="*/ 588655 h 587692"/>
                <a:gd name="connsiteX12" fmla="*/ 1042 w 888587"/>
                <a:gd name="connsiteY12" fmla="*/ 588655 h 587692"/>
                <a:gd name="connsiteX13" fmla="*/ 1042 w 888587"/>
                <a:gd name="connsiteY13" fmla="*/ 963 h 587692"/>
                <a:gd name="connsiteX14" fmla="*/ 1042 w 888587"/>
                <a:gd name="connsiteY14" fmla="*/ 588655 h 587692"/>
                <a:gd name="connsiteX15" fmla="*/ 1042 w 888587"/>
                <a:gd name="connsiteY15" fmla="*/ 963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1042" y="963"/>
                  </a:moveTo>
                  <a:cubicBezTo>
                    <a:pt x="239834" y="963"/>
                    <a:pt x="478530" y="963"/>
                    <a:pt x="889629" y="963"/>
                  </a:cubicBezTo>
                  <a:moveTo>
                    <a:pt x="1042" y="963"/>
                  </a:moveTo>
                  <a:cubicBezTo>
                    <a:pt x="338608" y="963"/>
                    <a:pt x="676269" y="963"/>
                    <a:pt x="889629" y="963"/>
                  </a:cubicBezTo>
                  <a:moveTo>
                    <a:pt x="889629" y="963"/>
                  </a:moveTo>
                  <a:cubicBezTo>
                    <a:pt x="889629" y="136885"/>
                    <a:pt x="889629" y="272806"/>
                    <a:pt x="889629" y="588655"/>
                  </a:cubicBezTo>
                  <a:moveTo>
                    <a:pt x="889629" y="963"/>
                  </a:moveTo>
                  <a:cubicBezTo>
                    <a:pt x="889629" y="140504"/>
                    <a:pt x="889629" y="280045"/>
                    <a:pt x="889629" y="588655"/>
                  </a:cubicBezTo>
                  <a:moveTo>
                    <a:pt x="889629" y="588655"/>
                  </a:moveTo>
                  <a:cubicBezTo>
                    <a:pt x="535299" y="588655"/>
                    <a:pt x="180874" y="588655"/>
                    <a:pt x="1042" y="588655"/>
                  </a:cubicBezTo>
                  <a:moveTo>
                    <a:pt x="889629" y="588655"/>
                  </a:moveTo>
                  <a:cubicBezTo>
                    <a:pt x="579591" y="588655"/>
                    <a:pt x="269552" y="588655"/>
                    <a:pt x="1042" y="588655"/>
                  </a:cubicBezTo>
                  <a:moveTo>
                    <a:pt x="1042" y="588655"/>
                  </a:moveTo>
                  <a:cubicBezTo>
                    <a:pt x="1042" y="375105"/>
                    <a:pt x="1042" y="161650"/>
                    <a:pt x="1042" y="963"/>
                  </a:cubicBezTo>
                  <a:moveTo>
                    <a:pt x="1042" y="588655"/>
                  </a:moveTo>
                  <a:cubicBezTo>
                    <a:pt x="1042" y="470164"/>
                    <a:pt x="1042" y="351769"/>
                    <a:pt x="1042" y="963"/>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MML</a:t>
              </a:r>
              <a:endParaRPr lang="en-GB" sz="2400" dirty="0">
                <a:solidFill>
                  <a:srgbClr val="545454"/>
                </a:solidFill>
              </a:endParaRPr>
            </a:p>
          </p:txBody>
        </p:sp>
        <p:sp>
          <p:nvSpPr>
            <p:cNvPr id="1567" name="Free-form: Shape 1566">
              <a:extLst>
                <a:ext uri="{FF2B5EF4-FFF2-40B4-BE49-F238E27FC236}">
                  <a16:creationId xmlns:a16="http://schemas.microsoft.com/office/drawing/2014/main" id="{59A1E0D9-F007-1DD5-3312-D55A98BE25E1}"/>
                </a:ext>
              </a:extLst>
            </p:cNvPr>
            <p:cNvSpPr>
              <a:spLocks/>
            </p:cNvSpPr>
            <p:nvPr/>
          </p:nvSpPr>
          <p:spPr>
            <a:xfrm>
              <a:off x="9199909" y="15280866"/>
              <a:ext cx="888587" cy="587692"/>
            </a:xfrm>
            <a:custGeom>
              <a:avLst/>
              <a:gdLst>
                <a:gd name="connsiteX0" fmla="*/ 763 w 888587"/>
                <a:gd name="connsiteY0" fmla="*/ 963 h 587692"/>
                <a:gd name="connsiteX1" fmla="*/ 889350 w 888587"/>
                <a:gd name="connsiteY1" fmla="*/ 963 h 587692"/>
                <a:gd name="connsiteX2" fmla="*/ 763 w 888587"/>
                <a:gd name="connsiteY2" fmla="*/ 963 h 587692"/>
                <a:gd name="connsiteX3" fmla="*/ 889350 w 888587"/>
                <a:gd name="connsiteY3" fmla="*/ 963 h 587692"/>
                <a:gd name="connsiteX4" fmla="*/ 889350 w 888587"/>
                <a:gd name="connsiteY4" fmla="*/ 963 h 587692"/>
                <a:gd name="connsiteX5" fmla="*/ 889350 w 888587"/>
                <a:gd name="connsiteY5" fmla="*/ 588655 h 587692"/>
                <a:gd name="connsiteX6" fmla="*/ 889350 w 888587"/>
                <a:gd name="connsiteY6" fmla="*/ 963 h 587692"/>
                <a:gd name="connsiteX7" fmla="*/ 889350 w 888587"/>
                <a:gd name="connsiteY7" fmla="*/ 588655 h 587692"/>
                <a:gd name="connsiteX8" fmla="*/ 889350 w 888587"/>
                <a:gd name="connsiteY8" fmla="*/ 588655 h 587692"/>
                <a:gd name="connsiteX9" fmla="*/ 763 w 888587"/>
                <a:gd name="connsiteY9" fmla="*/ 588655 h 587692"/>
                <a:gd name="connsiteX10" fmla="*/ 889350 w 888587"/>
                <a:gd name="connsiteY10" fmla="*/ 588655 h 587692"/>
                <a:gd name="connsiteX11" fmla="*/ 763 w 888587"/>
                <a:gd name="connsiteY11" fmla="*/ 588655 h 587692"/>
                <a:gd name="connsiteX12" fmla="*/ 763 w 888587"/>
                <a:gd name="connsiteY12" fmla="*/ 588655 h 587692"/>
                <a:gd name="connsiteX13" fmla="*/ 763 w 888587"/>
                <a:gd name="connsiteY13" fmla="*/ 963 h 587692"/>
                <a:gd name="connsiteX14" fmla="*/ 763 w 888587"/>
                <a:gd name="connsiteY14" fmla="*/ 588655 h 587692"/>
                <a:gd name="connsiteX15" fmla="*/ 763 w 888587"/>
                <a:gd name="connsiteY15" fmla="*/ 963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763" y="963"/>
                  </a:moveTo>
                  <a:cubicBezTo>
                    <a:pt x="209932" y="963"/>
                    <a:pt x="419101" y="963"/>
                    <a:pt x="889350" y="963"/>
                  </a:cubicBezTo>
                  <a:moveTo>
                    <a:pt x="763" y="963"/>
                  </a:moveTo>
                  <a:cubicBezTo>
                    <a:pt x="341281" y="963"/>
                    <a:pt x="681895" y="963"/>
                    <a:pt x="889350" y="963"/>
                  </a:cubicBezTo>
                  <a:moveTo>
                    <a:pt x="889350" y="963"/>
                  </a:moveTo>
                  <a:cubicBezTo>
                    <a:pt x="889350" y="219752"/>
                    <a:pt x="889350" y="438637"/>
                    <a:pt x="889350" y="588655"/>
                  </a:cubicBezTo>
                  <a:moveTo>
                    <a:pt x="889350" y="963"/>
                  </a:moveTo>
                  <a:cubicBezTo>
                    <a:pt x="889350" y="214037"/>
                    <a:pt x="889350" y="427111"/>
                    <a:pt x="889350" y="588655"/>
                  </a:cubicBezTo>
                  <a:moveTo>
                    <a:pt x="889350" y="588655"/>
                  </a:moveTo>
                  <a:cubicBezTo>
                    <a:pt x="691706" y="588655"/>
                    <a:pt x="493967" y="588655"/>
                    <a:pt x="763" y="588655"/>
                  </a:cubicBezTo>
                  <a:moveTo>
                    <a:pt x="889350" y="588655"/>
                  </a:moveTo>
                  <a:cubicBezTo>
                    <a:pt x="606076" y="588655"/>
                    <a:pt x="322803" y="588655"/>
                    <a:pt x="763" y="588655"/>
                  </a:cubicBezTo>
                  <a:moveTo>
                    <a:pt x="763" y="588655"/>
                  </a:moveTo>
                  <a:cubicBezTo>
                    <a:pt x="763" y="452257"/>
                    <a:pt x="763" y="315764"/>
                    <a:pt x="763" y="963"/>
                  </a:cubicBezTo>
                  <a:moveTo>
                    <a:pt x="763" y="588655"/>
                  </a:moveTo>
                  <a:cubicBezTo>
                    <a:pt x="763" y="359865"/>
                    <a:pt x="763" y="131170"/>
                    <a:pt x="763" y="963"/>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SCP</a:t>
              </a:r>
              <a:endParaRPr lang="en-GB" sz="2400" dirty="0">
                <a:solidFill>
                  <a:srgbClr val="545454"/>
                </a:solidFill>
              </a:endParaRPr>
            </a:p>
          </p:txBody>
        </p:sp>
      </p:grpSp>
      <p:sp>
        <p:nvSpPr>
          <p:cNvPr id="1569" name="TextBox 1568">
            <a:extLst>
              <a:ext uri="{FF2B5EF4-FFF2-40B4-BE49-F238E27FC236}">
                <a16:creationId xmlns:a16="http://schemas.microsoft.com/office/drawing/2014/main" id="{806BE8FB-0D3A-CDBB-C201-D7DC727B69AB}"/>
              </a:ext>
            </a:extLst>
          </p:cNvPr>
          <p:cNvSpPr txBox="1"/>
          <p:nvPr/>
        </p:nvSpPr>
        <p:spPr>
          <a:xfrm>
            <a:off x="27782555" y="30186096"/>
            <a:ext cx="617752"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0-2</a:t>
            </a:r>
          </a:p>
        </p:txBody>
      </p:sp>
      <p:sp>
        <p:nvSpPr>
          <p:cNvPr id="1570" name="TextBox 1569">
            <a:extLst>
              <a:ext uri="{FF2B5EF4-FFF2-40B4-BE49-F238E27FC236}">
                <a16:creationId xmlns:a16="http://schemas.microsoft.com/office/drawing/2014/main" id="{E992A9D3-35ED-97C5-2F97-B34C6F1C5D51}"/>
              </a:ext>
            </a:extLst>
          </p:cNvPr>
          <p:cNvSpPr txBox="1"/>
          <p:nvPr/>
        </p:nvSpPr>
        <p:spPr>
          <a:xfrm>
            <a:off x="26868894" y="30186096"/>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3</a:t>
            </a:r>
          </a:p>
        </p:txBody>
      </p:sp>
      <p:sp>
        <p:nvSpPr>
          <p:cNvPr id="1571" name="TextBox 1570">
            <a:extLst>
              <a:ext uri="{FF2B5EF4-FFF2-40B4-BE49-F238E27FC236}">
                <a16:creationId xmlns:a16="http://schemas.microsoft.com/office/drawing/2014/main" id="{A57B7CDC-2AE3-E01E-F4B2-00A405D4204B}"/>
              </a:ext>
            </a:extLst>
          </p:cNvPr>
          <p:cNvSpPr txBox="1"/>
          <p:nvPr/>
        </p:nvSpPr>
        <p:spPr>
          <a:xfrm>
            <a:off x="25692789" y="30186096"/>
            <a:ext cx="617752"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4-6</a:t>
            </a:r>
          </a:p>
        </p:txBody>
      </p:sp>
      <p:sp>
        <p:nvSpPr>
          <p:cNvPr id="1572" name="TextBox 1571">
            <a:extLst>
              <a:ext uri="{FF2B5EF4-FFF2-40B4-BE49-F238E27FC236}">
                <a16:creationId xmlns:a16="http://schemas.microsoft.com/office/drawing/2014/main" id="{E8946257-4BCA-4B6A-72B7-00706302CCEE}"/>
              </a:ext>
            </a:extLst>
          </p:cNvPr>
          <p:cNvSpPr txBox="1"/>
          <p:nvPr/>
        </p:nvSpPr>
        <p:spPr>
          <a:xfrm>
            <a:off x="23734329" y="30186096"/>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8</a:t>
            </a:r>
          </a:p>
        </p:txBody>
      </p:sp>
      <p:sp>
        <p:nvSpPr>
          <p:cNvPr id="1573" name="TextBox 1572">
            <a:extLst>
              <a:ext uri="{FF2B5EF4-FFF2-40B4-BE49-F238E27FC236}">
                <a16:creationId xmlns:a16="http://schemas.microsoft.com/office/drawing/2014/main" id="{13B0A35B-E35C-5181-0E28-F23DD466EDFD}"/>
              </a:ext>
            </a:extLst>
          </p:cNvPr>
          <p:cNvSpPr txBox="1"/>
          <p:nvPr/>
        </p:nvSpPr>
        <p:spPr>
          <a:xfrm>
            <a:off x="24779184" y="30186096"/>
            <a:ext cx="362544"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7</a:t>
            </a:r>
          </a:p>
        </p:txBody>
      </p:sp>
      <p:sp>
        <p:nvSpPr>
          <p:cNvPr id="1574" name="TextBox 1573">
            <a:extLst>
              <a:ext uri="{FF2B5EF4-FFF2-40B4-BE49-F238E27FC236}">
                <a16:creationId xmlns:a16="http://schemas.microsoft.com/office/drawing/2014/main" id="{EE7DD83B-C5F8-E00C-2CB4-B885D56CEF50}"/>
              </a:ext>
            </a:extLst>
          </p:cNvPr>
          <p:cNvSpPr txBox="1"/>
          <p:nvPr/>
        </p:nvSpPr>
        <p:spPr>
          <a:xfrm>
            <a:off x="20337264" y="30186096"/>
            <a:ext cx="910489" cy="463926"/>
          </a:xfrm>
          <a:prstGeom prst="rect">
            <a:avLst/>
          </a:prstGeom>
          <a:noFill/>
        </p:spPr>
        <p:txBody>
          <a:bodyPr wrap="none" rtlCol="0">
            <a:spAutoFit/>
          </a:bodyPr>
          <a:lstStyle/>
          <a:p>
            <a:pPr algn="l"/>
            <a:r>
              <a:rPr lang="en-GB" spc="0" baseline="0" dirty="0">
                <a:ln/>
                <a:solidFill>
                  <a:srgbClr val="545454"/>
                </a:solidFill>
                <a:latin typeface="Segoe UI Emoji"/>
                <a:ea typeface="Segoe UI Emoji"/>
                <a:sym typeface="Segoe UI Emoji"/>
                <a:rtl val="0"/>
              </a:rPr>
              <a:t>13-31</a:t>
            </a:r>
          </a:p>
        </p:txBody>
      </p:sp>
      <p:sp>
        <p:nvSpPr>
          <p:cNvPr id="1575" name="TextBox 1574">
            <a:extLst>
              <a:ext uri="{FF2B5EF4-FFF2-40B4-BE49-F238E27FC236}">
                <a16:creationId xmlns:a16="http://schemas.microsoft.com/office/drawing/2014/main" id="{798C7457-DC00-869F-60E7-EAAFB79303A5}"/>
              </a:ext>
            </a:extLst>
          </p:cNvPr>
          <p:cNvSpPr txBox="1"/>
          <p:nvPr/>
        </p:nvSpPr>
        <p:spPr>
          <a:xfrm>
            <a:off x="21382120" y="30186096"/>
            <a:ext cx="910489" cy="463926"/>
          </a:xfrm>
          <a:prstGeom prst="rect">
            <a:avLst/>
          </a:prstGeom>
          <a:noFill/>
        </p:spPr>
        <p:txBody>
          <a:bodyPr wrap="none" rtlCol="0">
            <a:spAutoFit/>
          </a:bodyPr>
          <a:lstStyle/>
          <a:p>
            <a:pPr algn="l"/>
            <a:r>
              <a:rPr lang="en-GB" spc="0" baseline="0" dirty="0">
                <a:ln/>
                <a:solidFill>
                  <a:srgbClr val="545454"/>
                </a:solidFill>
                <a:latin typeface="Segoe UI Emoji"/>
                <a:ea typeface="Segoe UI Emoji"/>
                <a:sym typeface="Segoe UI Emoji"/>
                <a:rtl val="0"/>
              </a:rPr>
              <a:t>11-12</a:t>
            </a:r>
          </a:p>
        </p:txBody>
      </p:sp>
      <p:sp>
        <p:nvSpPr>
          <p:cNvPr id="1576" name="TextBox 1575">
            <a:extLst>
              <a:ext uri="{FF2B5EF4-FFF2-40B4-BE49-F238E27FC236}">
                <a16:creationId xmlns:a16="http://schemas.microsoft.com/office/drawing/2014/main" id="{CF06A518-72A7-E08C-4B51-99B8F06FA90F}"/>
              </a:ext>
            </a:extLst>
          </p:cNvPr>
          <p:cNvSpPr txBox="1"/>
          <p:nvPr/>
        </p:nvSpPr>
        <p:spPr>
          <a:xfrm>
            <a:off x="22492606" y="30186096"/>
            <a:ext cx="764120" cy="463926"/>
          </a:xfrm>
          <a:prstGeom prst="rect">
            <a:avLst/>
          </a:prstGeom>
          <a:noFill/>
        </p:spPr>
        <p:txBody>
          <a:bodyPr wrap="none" rtlCol="0">
            <a:spAutoFit/>
          </a:bodyPr>
          <a:lstStyle/>
          <a:p>
            <a:pPr algn="l"/>
            <a:r>
              <a:rPr lang="en-GB" spc="0" baseline="0">
                <a:ln/>
                <a:solidFill>
                  <a:srgbClr val="545454"/>
                </a:solidFill>
                <a:latin typeface="Segoe UI Emoji"/>
                <a:ea typeface="Segoe UI Emoji"/>
                <a:sym typeface="Segoe UI Emoji"/>
                <a:rtl val="0"/>
              </a:rPr>
              <a:t>9-10</a:t>
            </a:r>
          </a:p>
        </p:txBody>
      </p:sp>
      <p:grpSp>
        <p:nvGrpSpPr>
          <p:cNvPr id="1577" name="Group 1576">
            <a:extLst>
              <a:ext uri="{FF2B5EF4-FFF2-40B4-BE49-F238E27FC236}">
                <a16:creationId xmlns:a16="http://schemas.microsoft.com/office/drawing/2014/main" id="{5082CBC4-7FA6-5C17-3541-FFC08BCAE070}"/>
              </a:ext>
            </a:extLst>
          </p:cNvPr>
          <p:cNvGrpSpPr/>
          <p:nvPr/>
        </p:nvGrpSpPr>
        <p:grpSpPr>
          <a:xfrm>
            <a:off x="20250478" y="30619963"/>
            <a:ext cx="9724270" cy="964321"/>
            <a:chOff x="5641931" y="17415494"/>
            <a:chExt cx="8270181" cy="587692"/>
          </a:xfrm>
        </p:grpSpPr>
        <p:sp>
          <p:nvSpPr>
            <p:cNvPr id="1578" name="TextBox 1577">
              <a:extLst>
                <a:ext uri="{FF2B5EF4-FFF2-40B4-BE49-F238E27FC236}">
                  <a16:creationId xmlns:a16="http://schemas.microsoft.com/office/drawing/2014/main" id="{3ECDB7A3-6719-5234-8A90-7B796B3B506A}"/>
                </a:ext>
              </a:extLst>
            </p:cNvPr>
            <p:cNvSpPr txBox="1">
              <a:spLocks/>
            </p:cNvSpPr>
            <p:nvPr/>
          </p:nvSpPr>
          <p:spPr>
            <a:xfrm>
              <a:off x="12751556" y="17517853"/>
              <a:ext cx="1160556" cy="353417"/>
            </a:xfrm>
            <a:prstGeom prst="rect">
              <a:avLst/>
            </a:prstGeom>
            <a:noFill/>
          </p:spPr>
          <p:txBody>
            <a:bodyPr wrap="none" rtlCol="0">
              <a:spAutoFit/>
            </a:bodyPr>
            <a:lstStyle/>
            <a:p>
              <a:pPr algn="l"/>
              <a:r>
                <a:rPr lang="en-GB" sz="2400" spc="0" baseline="0" dirty="0" err="1">
                  <a:ln/>
                  <a:solidFill>
                    <a:srgbClr val="545454"/>
                  </a:solidFill>
                  <a:latin typeface="Segoe UI Emoji"/>
                  <a:ea typeface="Segoe UI Emoji"/>
                  <a:sym typeface="Segoe UI Emoji"/>
                  <a:rtl val="0"/>
                </a:rPr>
                <a:t>pstatus</a:t>
              </a:r>
              <a:endParaRPr lang="en-GB" sz="2400" spc="0" baseline="0" dirty="0">
                <a:ln/>
                <a:solidFill>
                  <a:srgbClr val="545454"/>
                </a:solidFill>
                <a:latin typeface="Segoe UI Emoji"/>
                <a:ea typeface="Segoe UI Emoji"/>
                <a:sym typeface="Segoe UI Emoji"/>
                <a:rtl val="0"/>
              </a:endParaRPr>
            </a:p>
          </p:txBody>
        </p:sp>
        <p:grpSp>
          <p:nvGrpSpPr>
            <p:cNvPr id="1579" name="Group 1578">
              <a:extLst>
                <a:ext uri="{FF2B5EF4-FFF2-40B4-BE49-F238E27FC236}">
                  <a16:creationId xmlns:a16="http://schemas.microsoft.com/office/drawing/2014/main" id="{D836B75C-F579-7A69-C683-BE3991B08272}"/>
                </a:ext>
              </a:extLst>
            </p:cNvPr>
            <p:cNvGrpSpPr>
              <a:grpSpLocks/>
            </p:cNvGrpSpPr>
            <p:nvPr/>
          </p:nvGrpSpPr>
          <p:grpSpPr>
            <a:xfrm>
              <a:off x="5641931" y="17415494"/>
              <a:ext cx="7108927" cy="587692"/>
              <a:chOff x="5641931" y="17415494"/>
              <a:chExt cx="7108927" cy="587692"/>
            </a:xfrm>
          </p:grpSpPr>
          <p:sp>
            <p:nvSpPr>
              <p:cNvPr id="1580" name="Free-form: Shape 1579">
                <a:extLst>
                  <a:ext uri="{FF2B5EF4-FFF2-40B4-BE49-F238E27FC236}">
                    <a16:creationId xmlns:a16="http://schemas.microsoft.com/office/drawing/2014/main" id="{C3D2FB3C-F44D-D7BF-798C-4FB0EE2C5697}"/>
                  </a:ext>
                </a:extLst>
              </p:cNvPr>
              <p:cNvSpPr>
                <a:spLocks/>
              </p:cNvSpPr>
              <p:nvPr/>
            </p:nvSpPr>
            <p:spPr>
              <a:xfrm>
                <a:off x="9196394" y="17415494"/>
                <a:ext cx="993417" cy="587692"/>
              </a:xfrm>
              <a:custGeom>
                <a:avLst/>
                <a:gdLst>
                  <a:gd name="connsiteX0" fmla="*/ 762 w 888587"/>
                  <a:gd name="connsiteY0" fmla="*/ 1187 h 587692"/>
                  <a:gd name="connsiteX1" fmla="*/ 889349 w 888587"/>
                  <a:gd name="connsiteY1" fmla="*/ 1187 h 587692"/>
                  <a:gd name="connsiteX2" fmla="*/ 762 w 888587"/>
                  <a:gd name="connsiteY2" fmla="*/ 1187 h 587692"/>
                  <a:gd name="connsiteX3" fmla="*/ 889349 w 888587"/>
                  <a:gd name="connsiteY3" fmla="*/ 1187 h 587692"/>
                  <a:gd name="connsiteX4" fmla="*/ 889349 w 888587"/>
                  <a:gd name="connsiteY4" fmla="*/ 1187 h 587692"/>
                  <a:gd name="connsiteX5" fmla="*/ 889349 w 888587"/>
                  <a:gd name="connsiteY5" fmla="*/ 588880 h 587692"/>
                  <a:gd name="connsiteX6" fmla="*/ 889349 w 888587"/>
                  <a:gd name="connsiteY6" fmla="*/ 1187 h 587692"/>
                  <a:gd name="connsiteX7" fmla="*/ 889349 w 888587"/>
                  <a:gd name="connsiteY7" fmla="*/ 588880 h 587692"/>
                  <a:gd name="connsiteX8" fmla="*/ 889349 w 888587"/>
                  <a:gd name="connsiteY8" fmla="*/ 588880 h 587692"/>
                  <a:gd name="connsiteX9" fmla="*/ 762 w 888587"/>
                  <a:gd name="connsiteY9" fmla="*/ 588880 h 587692"/>
                  <a:gd name="connsiteX10" fmla="*/ 889349 w 888587"/>
                  <a:gd name="connsiteY10" fmla="*/ 588880 h 587692"/>
                  <a:gd name="connsiteX11" fmla="*/ 762 w 888587"/>
                  <a:gd name="connsiteY11" fmla="*/ 588880 h 587692"/>
                  <a:gd name="connsiteX12" fmla="*/ 762 w 888587"/>
                  <a:gd name="connsiteY12" fmla="*/ 588880 h 587692"/>
                  <a:gd name="connsiteX13" fmla="*/ 762 w 888587"/>
                  <a:gd name="connsiteY13" fmla="*/ 1187 h 587692"/>
                  <a:gd name="connsiteX14" fmla="*/ 762 w 888587"/>
                  <a:gd name="connsiteY14" fmla="*/ 588880 h 587692"/>
                  <a:gd name="connsiteX15" fmla="*/ 762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762" y="1187"/>
                    </a:moveTo>
                    <a:cubicBezTo>
                      <a:pt x="352044" y="1187"/>
                      <a:pt x="703326" y="1187"/>
                      <a:pt x="889349" y="1187"/>
                    </a:cubicBezTo>
                    <a:moveTo>
                      <a:pt x="762" y="1187"/>
                    </a:moveTo>
                    <a:cubicBezTo>
                      <a:pt x="210503" y="1187"/>
                      <a:pt x="420148" y="1187"/>
                      <a:pt x="889349" y="1187"/>
                    </a:cubicBezTo>
                    <a:moveTo>
                      <a:pt x="889349" y="1187"/>
                    </a:moveTo>
                    <a:cubicBezTo>
                      <a:pt x="889349" y="211404"/>
                      <a:pt x="889349" y="421620"/>
                      <a:pt x="889349" y="588880"/>
                    </a:cubicBezTo>
                    <a:moveTo>
                      <a:pt x="889349" y="1187"/>
                    </a:moveTo>
                    <a:cubicBezTo>
                      <a:pt x="889349" y="227120"/>
                      <a:pt x="889349" y="453148"/>
                      <a:pt x="889349" y="588880"/>
                    </a:cubicBezTo>
                    <a:moveTo>
                      <a:pt x="889349" y="588880"/>
                    </a:moveTo>
                    <a:cubicBezTo>
                      <a:pt x="649986" y="588880"/>
                      <a:pt x="410623" y="588880"/>
                      <a:pt x="762" y="588880"/>
                    </a:cubicBezTo>
                    <a:moveTo>
                      <a:pt x="889349" y="588880"/>
                    </a:moveTo>
                    <a:cubicBezTo>
                      <a:pt x="705612" y="588880"/>
                      <a:pt x="521780" y="588880"/>
                      <a:pt x="762" y="588880"/>
                    </a:cubicBezTo>
                    <a:moveTo>
                      <a:pt x="762" y="588880"/>
                    </a:moveTo>
                    <a:cubicBezTo>
                      <a:pt x="762" y="467912"/>
                      <a:pt x="762" y="346944"/>
                      <a:pt x="762" y="1187"/>
                    </a:cubicBezTo>
                    <a:moveTo>
                      <a:pt x="762" y="588880"/>
                    </a:moveTo>
                    <a:cubicBezTo>
                      <a:pt x="762" y="415143"/>
                      <a:pt x="762" y="241407"/>
                      <a:pt x="762" y="1187"/>
                    </a:cubicBezTo>
                  </a:path>
                </a:pathLst>
              </a:custGeom>
              <a:noFill/>
              <a:ln w="19050" cap="rnd">
                <a:solidFill>
                  <a:srgbClr val="545454"/>
                </a:solidFill>
                <a:prstDash val="solid"/>
                <a:miter/>
              </a:ln>
            </p:spPr>
            <p:txBody>
              <a:bodyPr rtlCol="0" anchor="ctr"/>
              <a:lstStyle/>
              <a:p>
                <a:r>
                  <a:rPr lang="it-IT" sz="2400" dirty="0">
                    <a:solidFill>
                      <a:srgbClr val="545454"/>
                    </a:solidFill>
                  </a:rPr>
                  <a:t>MPIE</a:t>
                </a:r>
                <a:endParaRPr lang="en-GB" sz="2400" dirty="0">
                  <a:solidFill>
                    <a:srgbClr val="545454"/>
                  </a:solidFill>
                </a:endParaRPr>
              </a:p>
            </p:txBody>
          </p:sp>
          <p:sp>
            <p:nvSpPr>
              <p:cNvPr id="1581" name="Free-form: Shape 1580">
                <a:extLst>
                  <a:ext uri="{FF2B5EF4-FFF2-40B4-BE49-F238E27FC236}">
                    <a16:creationId xmlns:a16="http://schemas.microsoft.com/office/drawing/2014/main" id="{BFBBDB83-DB2E-DCB4-6D17-8E7B1CD1CC37}"/>
                  </a:ext>
                </a:extLst>
              </p:cNvPr>
              <p:cNvSpPr>
                <a:spLocks/>
              </p:cNvSpPr>
              <p:nvPr/>
            </p:nvSpPr>
            <p:spPr>
              <a:xfrm>
                <a:off x="10973626" y="17415494"/>
                <a:ext cx="888587" cy="587692"/>
              </a:xfrm>
              <a:custGeom>
                <a:avLst/>
                <a:gdLst>
                  <a:gd name="connsiteX0" fmla="*/ 949 w 888587"/>
                  <a:gd name="connsiteY0" fmla="*/ 1187 h 587692"/>
                  <a:gd name="connsiteX1" fmla="*/ 889536 w 888587"/>
                  <a:gd name="connsiteY1" fmla="*/ 1187 h 587692"/>
                  <a:gd name="connsiteX2" fmla="*/ 949 w 888587"/>
                  <a:gd name="connsiteY2" fmla="*/ 1187 h 587692"/>
                  <a:gd name="connsiteX3" fmla="*/ 889536 w 888587"/>
                  <a:gd name="connsiteY3" fmla="*/ 1187 h 587692"/>
                  <a:gd name="connsiteX4" fmla="*/ 889536 w 888587"/>
                  <a:gd name="connsiteY4" fmla="*/ 1187 h 587692"/>
                  <a:gd name="connsiteX5" fmla="*/ 889536 w 888587"/>
                  <a:gd name="connsiteY5" fmla="*/ 588880 h 587692"/>
                  <a:gd name="connsiteX6" fmla="*/ 889536 w 888587"/>
                  <a:gd name="connsiteY6" fmla="*/ 1187 h 587692"/>
                  <a:gd name="connsiteX7" fmla="*/ 889536 w 888587"/>
                  <a:gd name="connsiteY7" fmla="*/ 588880 h 587692"/>
                  <a:gd name="connsiteX8" fmla="*/ 889536 w 888587"/>
                  <a:gd name="connsiteY8" fmla="*/ 588880 h 587692"/>
                  <a:gd name="connsiteX9" fmla="*/ 949 w 888587"/>
                  <a:gd name="connsiteY9" fmla="*/ 588880 h 587692"/>
                  <a:gd name="connsiteX10" fmla="*/ 889536 w 888587"/>
                  <a:gd name="connsiteY10" fmla="*/ 588880 h 587692"/>
                  <a:gd name="connsiteX11" fmla="*/ 949 w 888587"/>
                  <a:gd name="connsiteY11" fmla="*/ 588880 h 587692"/>
                  <a:gd name="connsiteX12" fmla="*/ 949 w 888587"/>
                  <a:gd name="connsiteY12" fmla="*/ 588880 h 587692"/>
                  <a:gd name="connsiteX13" fmla="*/ 949 w 888587"/>
                  <a:gd name="connsiteY13" fmla="*/ 1187 h 587692"/>
                  <a:gd name="connsiteX14" fmla="*/ 949 w 888587"/>
                  <a:gd name="connsiteY14" fmla="*/ 588880 h 587692"/>
                  <a:gd name="connsiteX15" fmla="*/ 949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949" y="1187"/>
                    </a:moveTo>
                    <a:cubicBezTo>
                      <a:pt x="205355" y="1187"/>
                      <a:pt x="409857" y="1187"/>
                      <a:pt x="889536" y="1187"/>
                    </a:cubicBezTo>
                    <a:moveTo>
                      <a:pt x="949" y="1187"/>
                    </a:moveTo>
                    <a:cubicBezTo>
                      <a:pt x="281174" y="1187"/>
                      <a:pt x="561400" y="1187"/>
                      <a:pt x="889536" y="1187"/>
                    </a:cubicBezTo>
                    <a:moveTo>
                      <a:pt x="889536" y="1187"/>
                    </a:moveTo>
                    <a:cubicBezTo>
                      <a:pt x="889536" y="164445"/>
                      <a:pt x="889536" y="327704"/>
                      <a:pt x="889536" y="588880"/>
                    </a:cubicBezTo>
                    <a:moveTo>
                      <a:pt x="889536" y="1187"/>
                    </a:moveTo>
                    <a:cubicBezTo>
                      <a:pt x="889536" y="158540"/>
                      <a:pt x="889536" y="315988"/>
                      <a:pt x="889536" y="588880"/>
                    </a:cubicBezTo>
                    <a:moveTo>
                      <a:pt x="889536" y="588880"/>
                    </a:moveTo>
                    <a:cubicBezTo>
                      <a:pt x="573306" y="588880"/>
                      <a:pt x="257076" y="588880"/>
                      <a:pt x="949" y="588880"/>
                    </a:cubicBezTo>
                    <a:moveTo>
                      <a:pt x="889536" y="588880"/>
                    </a:moveTo>
                    <a:cubicBezTo>
                      <a:pt x="598643" y="588880"/>
                      <a:pt x="307749" y="588880"/>
                      <a:pt x="949" y="588880"/>
                    </a:cubicBezTo>
                    <a:moveTo>
                      <a:pt x="949" y="588880"/>
                    </a:moveTo>
                    <a:cubicBezTo>
                      <a:pt x="949" y="408857"/>
                      <a:pt x="949" y="228834"/>
                      <a:pt x="949" y="1187"/>
                    </a:cubicBezTo>
                    <a:moveTo>
                      <a:pt x="949" y="588880"/>
                    </a:moveTo>
                    <a:cubicBezTo>
                      <a:pt x="949" y="468579"/>
                      <a:pt x="949" y="348373"/>
                      <a:pt x="949" y="1187"/>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PIE</a:t>
                </a:r>
                <a:endParaRPr lang="en-GB" sz="2400" dirty="0">
                  <a:solidFill>
                    <a:srgbClr val="545454"/>
                  </a:solidFill>
                </a:endParaRPr>
              </a:p>
            </p:txBody>
          </p:sp>
          <p:sp>
            <p:nvSpPr>
              <p:cNvPr id="1582" name="Free-form: Shape 1581">
                <a:extLst>
                  <a:ext uri="{FF2B5EF4-FFF2-40B4-BE49-F238E27FC236}">
                    <a16:creationId xmlns:a16="http://schemas.microsoft.com/office/drawing/2014/main" id="{B0FE26CB-ABF0-8BCB-D810-26D22A92D06B}"/>
                  </a:ext>
                </a:extLst>
              </p:cNvPr>
              <p:cNvSpPr>
                <a:spLocks/>
              </p:cNvSpPr>
              <p:nvPr/>
            </p:nvSpPr>
            <p:spPr>
              <a:xfrm>
                <a:off x="8307779" y="17415494"/>
                <a:ext cx="888587" cy="587692"/>
              </a:xfrm>
              <a:custGeom>
                <a:avLst/>
                <a:gdLst>
                  <a:gd name="connsiteX0" fmla="*/ 669 w 888587"/>
                  <a:gd name="connsiteY0" fmla="*/ 1187 h 587692"/>
                  <a:gd name="connsiteX1" fmla="*/ 889256 w 888587"/>
                  <a:gd name="connsiteY1" fmla="*/ 1187 h 587692"/>
                  <a:gd name="connsiteX2" fmla="*/ 669 w 888587"/>
                  <a:gd name="connsiteY2" fmla="*/ 1187 h 587692"/>
                  <a:gd name="connsiteX3" fmla="*/ 889256 w 888587"/>
                  <a:gd name="connsiteY3" fmla="*/ 1187 h 587692"/>
                  <a:gd name="connsiteX4" fmla="*/ 889256 w 888587"/>
                  <a:gd name="connsiteY4" fmla="*/ 1187 h 587692"/>
                  <a:gd name="connsiteX5" fmla="*/ 889256 w 888587"/>
                  <a:gd name="connsiteY5" fmla="*/ 588880 h 587692"/>
                  <a:gd name="connsiteX6" fmla="*/ 889256 w 888587"/>
                  <a:gd name="connsiteY6" fmla="*/ 1187 h 587692"/>
                  <a:gd name="connsiteX7" fmla="*/ 889256 w 888587"/>
                  <a:gd name="connsiteY7" fmla="*/ 588880 h 587692"/>
                  <a:gd name="connsiteX8" fmla="*/ 889256 w 888587"/>
                  <a:gd name="connsiteY8" fmla="*/ 588880 h 587692"/>
                  <a:gd name="connsiteX9" fmla="*/ 669 w 888587"/>
                  <a:gd name="connsiteY9" fmla="*/ 588880 h 587692"/>
                  <a:gd name="connsiteX10" fmla="*/ 889256 w 888587"/>
                  <a:gd name="connsiteY10" fmla="*/ 588880 h 587692"/>
                  <a:gd name="connsiteX11" fmla="*/ 669 w 888587"/>
                  <a:gd name="connsiteY11" fmla="*/ 588880 h 587692"/>
                  <a:gd name="connsiteX12" fmla="*/ 669 w 888587"/>
                  <a:gd name="connsiteY12" fmla="*/ 588880 h 587692"/>
                  <a:gd name="connsiteX13" fmla="*/ 669 w 888587"/>
                  <a:gd name="connsiteY13" fmla="*/ 1187 h 587692"/>
                  <a:gd name="connsiteX14" fmla="*/ 669 w 888587"/>
                  <a:gd name="connsiteY14" fmla="*/ 588880 h 587692"/>
                  <a:gd name="connsiteX15" fmla="*/ 669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669" y="1187"/>
                    </a:moveTo>
                    <a:cubicBezTo>
                      <a:pt x="247557" y="1187"/>
                      <a:pt x="494445" y="1187"/>
                      <a:pt x="889256" y="1187"/>
                    </a:cubicBezTo>
                    <a:moveTo>
                      <a:pt x="669" y="1187"/>
                    </a:moveTo>
                    <a:cubicBezTo>
                      <a:pt x="238699" y="1187"/>
                      <a:pt x="476633" y="1187"/>
                      <a:pt x="889256" y="1187"/>
                    </a:cubicBezTo>
                    <a:moveTo>
                      <a:pt x="889256" y="1187"/>
                    </a:moveTo>
                    <a:cubicBezTo>
                      <a:pt x="889256" y="210356"/>
                      <a:pt x="889256" y="419430"/>
                      <a:pt x="889256" y="588880"/>
                    </a:cubicBezTo>
                    <a:moveTo>
                      <a:pt x="889256" y="1187"/>
                    </a:moveTo>
                    <a:cubicBezTo>
                      <a:pt x="889256" y="193592"/>
                      <a:pt x="889256" y="385997"/>
                      <a:pt x="889256" y="588880"/>
                    </a:cubicBezTo>
                    <a:moveTo>
                      <a:pt x="889256" y="588880"/>
                    </a:moveTo>
                    <a:cubicBezTo>
                      <a:pt x="617127" y="588880"/>
                      <a:pt x="344902" y="588880"/>
                      <a:pt x="669" y="588880"/>
                    </a:cubicBezTo>
                    <a:moveTo>
                      <a:pt x="889256" y="588880"/>
                    </a:moveTo>
                    <a:cubicBezTo>
                      <a:pt x="707519" y="588880"/>
                      <a:pt x="525687" y="588880"/>
                      <a:pt x="669" y="588880"/>
                    </a:cubicBezTo>
                    <a:moveTo>
                      <a:pt x="669" y="588880"/>
                    </a:moveTo>
                    <a:cubicBezTo>
                      <a:pt x="669" y="464197"/>
                      <a:pt x="669" y="339610"/>
                      <a:pt x="669" y="1187"/>
                    </a:cubicBezTo>
                    <a:moveTo>
                      <a:pt x="669" y="588880"/>
                    </a:moveTo>
                    <a:cubicBezTo>
                      <a:pt x="669" y="389426"/>
                      <a:pt x="669" y="190068"/>
                      <a:pt x="669" y="1187"/>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PPIE</a:t>
                </a:r>
                <a:endParaRPr lang="en-GB" sz="2400" dirty="0">
                  <a:solidFill>
                    <a:srgbClr val="545454"/>
                  </a:solidFill>
                </a:endParaRPr>
              </a:p>
            </p:txBody>
          </p:sp>
          <p:sp>
            <p:nvSpPr>
              <p:cNvPr id="1583" name="Free-form: Shape 1582">
                <a:extLst>
                  <a:ext uri="{FF2B5EF4-FFF2-40B4-BE49-F238E27FC236}">
                    <a16:creationId xmlns:a16="http://schemas.microsoft.com/office/drawing/2014/main" id="{E95E9F61-3679-46EE-F4BC-B16F3FBEB6C4}"/>
                  </a:ext>
                </a:extLst>
              </p:cNvPr>
              <p:cNvSpPr>
                <a:spLocks/>
              </p:cNvSpPr>
              <p:nvPr/>
            </p:nvSpPr>
            <p:spPr>
              <a:xfrm>
                <a:off x="11862271" y="17415494"/>
                <a:ext cx="888587" cy="587692"/>
              </a:xfrm>
              <a:custGeom>
                <a:avLst/>
                <a:gdLst>
                  <a:gd name="connsiteX0" fmla="*/ 1042 w 888587"/>
                  <a:gd name="connsiteY0" fmla="*/ 1187 h 587692"/>
                  <a:gd name="connsiteX1" fmla="*/ 889629 w 888587"/>
                  <a:gd name="connsiteY1" fmla="*/ 1187 h 587692"/>
                  <a:gd name="connsiteX2" fmla="*/ 1042 w 888587"/>
                  <a:gd name="connsiteY2" fmla="*/ 1187 h 587692"/>
                  <a:gd name="connsiteX3" fmla="*/ 889629 w 888587"/>
                  <a:gd name="connsiteY3" fmla="*/ 1187 h 587692"/>
                  <a:gd name="connsiteX4" fmla="*/ 889629 w 888587"/>
                  <a:gd name="connsiteY4" fmla="*/ 1187 h 587692"/>
                  <a:gd name="connsiteX5" fmla="*/ 889629 w 888587"/>
                  <a:gd name="connsiteY5" fmla="*/ 588880 h 587692"/>
                  <a:gd name="connsiteX6" fmla="*/ 889629 w 888587"/>
                  <a:gd name="connsiteY6" fmla="*/ 1187 h 587692"/>
                  <a:gd name="connsiteX7" fmla="*/ 889629 w 888587"/>
                  <a:gd name="connsiteY7" fmla="*/ 588880 h 587692"/>
                  <a:gd name="connsiteX8" fmla="*/ 889629 w 888587"/>
                  <a:gd name="connsiteY8" fmla="*/ 588880 h 587692"/>
                  <a:gd name="connsiteX9" fmla="*/ 1042 w 888587"/>
                  <a:gd name="connsiteY9" fmla="*/ 588880 h 587692"/>
                  <a:gd name="connsiteX10" fmla="*/ 889629 w 888587"/>
                  <a:gd name="connsiteY10" fmla="*/ 588880 h 587692"/>
                  <a:gd name="connsiteX11" fmla="*/ 1042 w 888587"/>
                  <a:gd name="connsiteY11" fmla="*/ 588880 h 587692"/>
                  <a:gd name="connsiteX12" fmla="*/ 1042 w 888587"/>
                  <a:gd name="connsiteY12" fmla="*/ 588880 h 587692"/>
                  <a:gd name="connsiteX13" fmla="*/ 1042 w 888587"/>
                  <a:gd name="connsiteY13" fmla="*/ 1187 h 587692"/>
                  <a:gd name="connsiteX14" fmla="*/ 1042 w 888587"/>
                  <a:gd name="connsiteY14" fmla="*/ 588880 h 587692"/>
                  <a:gd name="connsiteX15" fmla="*/ 1042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1042" y="1187"/>
                    </a:moveTo>
                    <a:cubicBezTo>
                      <a:pt x="256693" y="1187"/>
                      <a:pt x="512344" y="1187"/>
                      <a:pt x="889629" y="1187"/>
                    </a:cubicBezTo>
                    <a:moveTo>
                      <a:pt x="1042" y="1187"/>
                    </a:moveTo>
                    <a:cubicBezTo>
                      <a:pt x="341370" y="1187"/>
                      <a:pt x="681699" y="1187"/>
                      <a:pt x="889629" y="1187"/>
                    </a:cubicBezTo>
                    <a:moveTo>
                      <a:pt x="889629" y="1187"/>
                    </a:moveTo>
                    <a:cubicBezTo>
                      <a:pt x="889629" y="164922"/>
                      <a:pt x="889629" y="328561"/>
                      <a:pt x="889629" y="588880"/>
                    </a:cubicBezTo>
                    <a:moveTo>
                      <a:pt x="889629" y="1187"/>
                    </a:moveTo>
                    <a:cubicBezTo>
                      <a:pt x="889629" y="186258"/>
                      <a:pt x="889629" y="371329"/>
                      <a:pt x="889629" y="588880"/>
                    </a:cubicBezTo>
                    <a:moveTo>
                      <a:pt x="889629" y="588880"/>
                    </a:moveTo>
                    <a:cubicBezTo>
                      <a:pt x="636931" y="588880"/>
                      <a:pt x="384233" y="588880"/>
                      <a:pt x="1042" y="588880"/>
                    </a:cubicBezTo>
                    <a:moveTo>
                      <a:pt x="889629" y="588880"/>
                    </a:moveTo>
                    <a:cubicBezTo>
                      <a:pt x="655791" y="588880"/>
                      <a:pt x="421857" y="588880"/>
                      <a:pt x="1042" y="588880"/>
                    </a:cubicBezTo>
                    <a:moveTo>
                      <a:pt x="1042" y="588880"/>
                    </a:moveTo>
                    <a:cubicBezTo>
                      <a:pt x="1042" y="414762"/>
                      <a:pt x="1042" y="240645"/>
                      <a:pt x="1042" y="1187"/>
                    </a:cubicBezTo>
                    <a:moveTo>
                      <a:pt x="1042" y="588880"/>
                    </a:moveTo>
                    <a:cubicBezTo>
                      <a:pt x="1042" y="395998"/>
                      <a:pt x="1042" y="203117"/>
                      <a:pt x="1042" y="1187"/>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0</a:t>
                </a:r>
                <a:endParaRPr lang="en-GB" sz="2400" dirty="0">
                  <a:solidFill>
                    <a:srgbClr val="545454"/>
                  </a:solidFill>
                </a:endParaRPr>
              </a:p>
            </p:txBody>
          </p:sp>
          <p:sp>
            <p:nvSpPr>
              <p:cNvPr id="1584" name="Free-form: Shape 1583">
                <a:extLst>
                  <a:ext uri="{FF2B5EF4-FFF2-40B4-BE49-F238E27FC236}">
                    <a16:creationId xmlns:a16="http://schemas.microsoft.com/office/drawing/2014/main" id="{B4FA76DD-7390-DCE2-1A88-0AF36F9743A1}"/>
                  </a:ext>
                </a:extLst>
              </p:cNvPr>
              <p:cNvSpPr>
                <a:spLocks/>
              </p:cNvSpPr>
              <p:nvPr/>
            </p:nvSpPr>
            <p:spPr>
              <a:xfrm>
                <a:off x="10189810" y="17415494"/>
                <a:ext cx="783786" cy="587692"/>
              </a:xfrm>
              <a:custGeom>
                <a:avLst/>
                <a:gdLst>
                  <a:gd name="connsiteX0" fmla="*/ 855 w 888587"/>
                  <a:gd name="connsiteY0" fmla="*/ 1187 h 587692"/>
                  <a:gd name="connsiteX1" fmla="*/ 889443 w 888587"/>
                  <a:gd name="connsiteY1" fmla="*/ 1187 h 587692"/>
                  <a:gd name="connsiteX2" fmla="*/ 855 w 888587"/>
                  <a:gd name="connsiteY2" fmla="*/ 1187 h 587692"/>
                  <a:gd name="connsiteX3" fmla="*/ 889443 w 888587"/>
                  <a:gd name="connsiteY3" fmla="*/ 1187 h 587692"/>
                  <a:gd name="connsiteX4" fmla="*/ 889443 w 888587"/>
                  <a:gd name="connsiteY4" fmla="*/ 1187 h 587692"/>
                  <a:gd name="connsiteX5" fmla="*/ 889443 w 888587"/>
                  <a:gd name="connsiteY5" fmla="*/ 588880 h 587692"/>
                  <a:gd name="connsiteX6" fmla="*/ 889443 w 888587"/>
                  <a:gd name="connsiteY6" fmla="*/ 1187 h 587692"/>
                  <a:gd name="connsiteX7" fmla="*/ 889443 w 888587"/>
                  <a:gd name="connsiteY7" fmla="*/ 588880 h 587692"/>
                  <a:gd name="connsiteX8" fmla="*/ 889443 w 888587"/>
                  <a:gd name="connsiteY8" fmla="*/ 588880 h 587692"/>
                  <a:gd name="connsiteX9" fmla="*/ 855 w 888587"/>
                  <a:gd name="connsiteY9" fmla="*/ 588880 h 587692"/>
                  <a:gd name="connsiteX10" fmla="*/ 889443 w 888587"/>
                  <a:gd name="connsiteY10" fmla="*/ 588880 h 587692"/>
                  <a:gd name="connsiteX11" fmla="*/ 855 w 888587"/>
                  <a:gd name="connsiteY11" fmla="*/ 588880 h 587692"/>
                  <a:gd name="connsiteX12" fmla="*/ 855 w 888587"/>
                  <a:gd name="connsiteY12" fmla="*/ 588880 h 587692"/>
                  <a:gd name="connsiteX13" fmla="*/ 855 w 888587"/>
                  <a:gd name="connsiteY13" fmla="*/ 1187 h 587692"/>
                  <a:gd name="connsiteX14" fmla="*/ 855 w 888587"/>
                  <a:gd name="connsiteY14" fmla="*/ 588880 h 587692"/>
                  <a:gd name="connsiteX15" fmla="*/ 855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855" y="1187"/>
                    </a:moveTo>
                    <a:cubicBezTo>
                      <a:pt x="353471" y="1187"/>
                      <a:pt x="706086" y="1187"/>
                      <a:pt x="889443" y="1187"/>
                    </a:cubicBezTo>
                    <a:moveTo>
                      <a:pt x="855" y="1187"/>
                    </a:moveTo>
                    <a:cubicBezTo>
                      <a:pt x="332135" y="1187"/>
                      <a:pt x="663414" y="1187"/>
                      <a:pt x="889443" y="1187"/>
                    </a:cubicBezTo>
                    <a:moveTo>
                      <a:pt x="889443" y="1187"/>
                    </a:moveTo>
                    <a:cubicBezTo>
                      <a:pt x="889443" y="202165"/>
                      <a:pt x="889443" y="403142"/>
                      <a:pt x="889443" y="588880"/>
                    </a:cubicBezTo>
                    <a:moveTo>
                      <a:pt x="889443" y="1187"/>
                    </a:moveTo>
                    <a:cubicBezTo>
                      <a:pt x="889443" y="122916"/>
                      <a:pt x="889443" y="244551"/>
                      <a:pt x="889443" y="588880"/>
                    </a:cubicBezTo>
                    <a:moveTo>
                      <a:pt x="889443" y="588880"/>
                    </a:moveTo>
                    <a:cubicBezTo>
                      <a:pt x="669987" y="588880"/>
                      <a:pt x="450531" y="588880"/>
                      <a:pt x="855" y="588880"/>
                    </a:cubicBezTo>
                    <a:moveTo>
                      <a:pt x="889443" y="588880"/>
                    </a:moveTo>
                    <a:cubicBezTo>
                      <a:pt x="662653" y="588880"/>
                      <a:pt x="435862" y="588880"/>
                      <a:pt x="855" y="588880"/>
                    </a:cubicBezTo>
                    <a:moveTo>
                      <a:pt x="855" y="588880"/>
                    </a:moveTo>
                    <a:cubicBezTo>
                      <a:pt x="855" y="375329"/>
                      <a:pt x="855" y="161874"/>
                      <a:pt x="855" y="1187"/>
                    </a:cubicBezTo>
                    <a:moveTo>
                      <a:pt x="855" y="588880"/>
                    </a:moveTo>
                    <a:cubicBezTo>
                      <a:pt x="855" y="387997"/>
                      <a:pt x="855" y="187210"/>
                      <a:pt x="855" y="1187"/>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0</a:t>
                </a:r>
                <a:endParaRPr lang="en-GB" sz="2400" dirty="0">
                  <a:solidFill>
                    <a:srgbClr val="545454"/>
                  </a:solidFill>
                </a:endParaRPr>
              </a:p>
            </p:txBody>
          </p:sp>
          <p:sp>
            <p:nvSpPr>
              <p:cNvPr id="1585" name="Free-form: Shape 1584">
                <a:extLst>
                  <a:ext uri="{FF2B5EF4-FFF2-40B4-BE49-F238E27FC236}">
                    <a16:creationId xmlns:a16="http://schemas.microsoft.com/office/drawing/2014/main" id="{494D7F95-E025-A921-8519-8660146A2741}"/>
                  </a:ext>
                </a:extLst>
              </p:cNvPr>
              <p:cNvSpPr>
                <a:spLocks/>
              </p:cNvSpPr>
              <p:nvPr/>
            </p:nvSpPr>
            <p:spPr>
              <a:xfrm>
                <a:off x="7419163" y="17415494"/>
                <a:ext cx="888587" cy="587692"/>
              </a:xfrm>
              <a:custGeom>
                <a:avLst/>
                <a:gdLst>
                  <a:gd name="connsiteX0" fmla="*/ 576 w 888587"/>
                  <a:gd name="connsiteY0" fmla="*/ 1187 h 587692"/>
                  <a:gd name="connsiteX1" fmla="*/ 889163 w 888587"/>
                  <a:gd name="connsiteY1" fmla="*/ 1187 h 587692"/>
                  <a:gd name="connsiteX2" fmla="*/ 576 w 888587"/>
                  <a:gd name="connsiteY2" fmla="*/ 1187 h 587692"/>
                  <a:gd name="connsiteX3" fmla="*/ 889163 w 888587"/>
                  <a:gd name="connsiteY3" fmla="*/ 1187 h 587692"/>
                  <a:gd name="connsiteX4" fmla="*/ 889163 w 888587"/>
                  <a:gd name="connsiteY4" fmla="*/ 1187 h 587692"/>
                  <a:gd name="connsiteX5" fmla="*/ 889163 w 888587"/>
                  <a:gd name="connsiteY5" fmla="*/ 588880 h 587692"/>
                  <a:gd name="connsiteX6" fmla="*/ 889163 w 888587"/>
                  <a:gd name="connsiteY6" fmla="*/ 1187 h 587692"/>
                  <a:gd name="connsiteX7" fmla="*/ 889163 w 888587"/>
                  <a:gd name="connsiteY7" fmla="*/ 588880 h 587692"/>
                  <a:gd name="connsiteX8" fmla="*/ 889163 w 888587"/>
                  <a:gd name="connsiteY8" fmla="*/ 588880 h 587692"/>
                  <a:gd name="connsiteX9" fmla="*/ 576 w 888587"/>
                  <a:gd name="connsiteY9" fmla="*/ 588880 h 587692"/>
                  <a:gd name="connsiteX10" fmla="*/ 889163 w 888587"/>
                  <a:gd name="connsiteY10" fmla="*/ 588880 h 587692"/>
                  <a:gd name="connsiteX11" fmla="*/ 576 w 888587"/>
                  <a:gd name="connsiteY11" fmla="*/ 588880 h 587692"/>
                  <a:gd name="connsiteX12" fmla="*/ 576 w 888587"/>
                  <a:gd name="connsiteY12" fmla="*/ 588880 h 587692"/>
                  <a:gd name="connsiteX13" fmla="*/ 576 w 888587"/>
                  <a:gd name="connsiteY13" fmla="*/ 1187 h 587692"/>
                  <a:gd name="connsiteX14" fmla="*/ 576 w 888587"/>
                  <a:gd name="connsiteY14" fmla="*/ 588880 h 587692"/>
                  <a:gd name="connsiteX15" fmla="*/ 576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576" y="1187"/>
                    </a:moveTo>
                    <a:cubicBezTo>
                      <a:pt x="212507" y="1187"/>
                      <a:pt x="424533" y="1187"/>
                      <a:pt x="889163" y="1187"/>
                    </a:cubicBezTo>
                    <a:moveTo>
                      <a:pt x="576" y="1187"/>
                    </a:moveTo>
                    <a:cubicBezTo>
                      <a:pt x="322806" y="1187"/>
                      <a:pt x="645037" y="1187"/>
                      <a:pt x="889163" y="1187"/>
                    </a:cubicBezTo>
                    <a:moveTo>
                      <a:pt x="889163" y="1187"/>
                    </a:moveTo>
                    <a:cubicBezTo>
                      <a:pt x="889163" y="173970"/>
                      <a:pt x="889163" y="346849"/>
                      <a:pt x="889163" y="588880"/>
                    </a:cubicBezTo>
                    <a:moveTo>
                      <a:pt x="889163" y="1187"/>
                    </a:moveTo>
                    <a:cubicBezTo>
                      <a:pt x="889163" y="196164"/>
                      <a:pt x="889163" y="391140"/>
                      <a:pt x="889163" y="588880"/>
                    </a:cubicBezTo>
                    <a:moveTo>
                      <a:pt x="889163" y="588880"/>
                    </a:moveTo>
                    <a:cubicBezTo>
                      <a:pt x="671040" y="588880"/>
                      <a:pt x="453013" y="588880"/>
                      <a:pt x="576" y="588880"/>
                    </a:cubicBezTo>
                    <a:moveTo>
                      <a:pt x="889163" y="588880"/>
                    </a:moveTo>
                    <a:cubicBezTo>
                      <a:pt x="549406" y="588880"/>
                      <a:pt x="209649" y="588880"/>
                      <a:pt x="576" y="588880"/>
                    </a:cubicBezTo>
                    <a:moveTo>
                      <a:pt x="576" y="588880"/>
                    </a:moveTo>
                    <a:cubicBezTo>
                      <a:pt x="576" y="461054"/>
                      <a:pt x="576" y="333229"/>
                      <a:pt x="576" y="1187"/>
                    </a:cubicBezTo>
                    <a:moveTo>
                      <a:pt x="576" y="588880"/>
                    </a:moveTo>
                    <a:cubicBezTo>
                      <a:pt x="576" y="461244"/>
                      <a:pt x="576" y="333610"/>
                      <a:pt x="576" y="1187"/>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0</a:t>
                </a:r>
                <a:endParaRPr lang="en-GB" sz="2400" dirty="0">
                  <a:solidFill>
                    <a:srgbClr val="545454"/>
                  </a:solidFill>
                </a:endParaRPr>
              </a:p>
            </p:txBody>
          </p:sp>
          <p:sp>
            <p:nvSpPr>
              <p:cNvPr id="1586" name="Free-form: Shape 1585">
                <a:extLst>
                  <a:ext uri="{FF2B5EF4-FFF2-40B4-BE49-F238E27FC236}">
                    <a16:creationId xmlns:a16="http://schemas.microsoft.com/office/drawing/2014/main" id="{5B2F7409-C3EC-2D57-C572-9891B24FC4BF}"/>
                  </a:ext>
                </a:extLst>
              </p:cNvPr>
              <p:cNvSpPr>
                <a:spLocks/>
              </p:cNvSpPr>
              <p:nvPr/>
            </p:nvSpPr>
            <p:spPr>
              <a:xfrm>
                <a:off x="6530547" y="17415494"/>
                <a:ext cx="888587" cy="587692"/>
              </a:xfrm>
              <a:custGeom>
                <a:avLst/>
                <a:gdLst>
                  <a:gd name="connsiteX0" fmla="*/ 482 w 888587"/>
                  <a:gd name="connsiteY0" fmla="*/ 1187 h 587692"/>
                  <a:gd name="connsiteX1" fmla="*/ 889070 w 888587"/>
                  <a:gd name="connsiteY1" fmla="*/ 1187 h 587692"/>
                  <a:gd name="connsiteX2" fmla="*/ 482 w 888587"/>
                  <a:gd name="connsiteY2" fmla="*/ 1187 h 587692"/>
                  <a:gd name="connsiteX3" fmla="*/ 889070 w 888587"/>
                  <a:gd name="connsiteY3" fmla="*/ 1187 h 587692"/>
                  <a:gd name="connsiteX4" fmla="*/ 889070 w 888587"/>
                  <a:gd name="connsiteY4" fmla="*/ 1187 h 587692"/>
                  <a:gd name="connsiteX5" fmla="*/ 889070 w 888587"/>
                  <a:gd name="connsiteY5" fmla="*/ 588880 h 587692"/>
                  <a:gd name="connsiteX6" fmla="*/ 889070 w 888587"/>
                  <a:gd name="connsiteY6" fmla="*/ 1187 h 587692"/>
                  <a:gd name="connsiteX7" fmla="*/ 889070 w 888587"/>
                  <a:gd name="connsiteY7" fmla="*/ 588880 h 587692"/>
                  <a:gd name="connsiteX8" fmla="*/ 889070 w 888587"/>
                  <a:gd name="connsiteY8" fmla="*/ 588880 h 587692"/>
                  <a:gd name="connsiteX9" fmla="*/ 482 w 888587"/>
                  <a:gd name="connsiteY9" fmla="*/ 588880 h 587692"/>
                  <a:gd name="connsiteX10" fmla="*/ 889070 w 888587"/>
                  <a:gd name="connsiteY10" fmla="*/ 588880 h 587692"/>
                  <a:gd name="connsiteX11" fmla="*/ 482 w 888587"/>
                  <a:gd name="connsiteY11" fmla="*/ 588880 h 587692"/>
                  <a:gd name="connsiteX12" fmla="*/ 482 w 888587"/>
                  <a:gd name="connsiteY12" fmla="*/ 588880 h 587692"/>
                  <a:gd name="connsiteX13" fmla="*/ 482 w 888587"/>
                  <a:gd name="connsiteY13" fmla="*/ 1187 h 587692"/>
                  <a:gd name="connsiteX14" fmla="*/ 482 w 888587"/>
                  <a:gd name="connsiteY14" fmla="*/ 588880 h 587692"/>
                  <a:gd name="connsiteX15" fmla="*/ 482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482" y="1187"/>
                    </a:moveTo>
                    <a:cubicBezTo>
                      <a:pt x="248037" y="1187"/>
                      <a:pt x="495592" y="1187"/>
                      <a:pt x="889070" y="1187"/>
                    </a:cubicBezTo>
                    <a:moveTo>
                      <a:pt x="482" y="1187"/>
                    </a:moveTo>
                    <a:cubicBezTo>
                      <a:pt x="280327" y="1187"/>
                      <a:pt x="560267" y="1187"/>
                      <a:pt x="889070" y="1187"/>
                    </a:cubicBezTo>
                    <a:moveTo>
                      <a:pt x="889070" y="1187"/>
                    </a:moveTo>
                    <a:cubicBezTo>
                      <a:pt x="889070" y="168256"/>
                      <a:pt x="889070" y="335419"/>
                      <a:pt x="889070" y="588880"/>
                    </a:cubicBezTo>
                    <a:moveTo>
                      <a:pt x="889070" y="1187"/>
                    </a:moveTo>
                    <a:cubicBezTo>
                      <a:pt x="889070" y="155873"/>
                      <a:pt x="889070" y="310559"/>
                      <a:pt x="889070" y="588880"/>
                    </a:cubicBezTo>
                    <a:moveTo>
                      <a:pt x="889070" y="588880"/>
                    </a:moveTo>
                    <a:cubicBezTo>
                      <a:pt x="625799" y="588880"/>
                      <a:pt x="362528" y="588880"/>
                      <a:pt x="482" y="588880"/>
                    </a:cubicBezTo>
                    <a:moveTo>
                      <a:pt x="889070" y="588880"/>
                    </a:moveTo>
                    <a:cubicBezTo>
                      <a:pt x="597414" y="588880"/>
                      <a:pt x="305759" y="588880"/>
                      <a:pt x="482" y="588880"/>
                    </a:cubicBezTo>
                    <a:moveTo>
                      <a:pt x="482" y="588880"/>
                    </a:moveTo>
                    <a:cubicBezTo>
                      <a:pt x="482" y="445909"/>
                      <a:pt x="482" y="302939"/>
                      <a:pt x="482" y="1187"/>
                    </a:cubicBezTo>
                    <a:moveTo>
                      <a:pt x="482" y="588880"/>
                    </a:moveTo>
                    <a:cubicBezTo>
                      <a:pt x="482" y="416667"/>
                      <a:pt x="482" y="244551"/>
                      <a:pt x="482" y="1187"/>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MPP</a:t>
                </a:r>
                <a:endParaRPr lang="en-GB" sz="2400" dirty="0">
                  <a:solidFill>
                    <a:srgbClr val="545454"/>
                  </a:solidFill>
                </a:endParaRPr>
              </a:p>
            </p:txBody>
          </p:sp>
          <p:sp>
            <p:nvSpPr>
              <p:cNvPr id="1587" name="Free-form: Shape 1586">
                <a:extLst>
                  <a:ext uri="{FF2B5EF4-FFF2-40B4-BE49-F238E27FC236}">
                    <a16:creationId xmlns:a16="http://schemas.microsoft.com/office/drawing/2014/main" id="{F6B0E213-F36D-2469-BFD9-8D6E744586CD}"/>
                  </a:ext>
                </a:extLst>
              </p:cNvPr>
              <p:cNvSpPr>
                <a:spLocks/>
              </p:cNvSpPr>
              <p:nvPr/>
            </p:nvSpPr>
            <p:spPr>
              <a:xfrm>
                <a:off x="5641931" y="17415494"/>
                <a:ext cx="888587" cy="587692"/>
              </a:xfrm>
              <a:custGeom>
                <a:avLst/>
                <a:gdLst>
                  <a:gd name="connsiteX0" fmla="*/ 389 w 888587"/>
                  <a:gd name="connsiteY0" fmla="*/ 1187 h 587692"/>
                  <a:gd name="connsiteX1" fmla="*/ 888976 w 888587"/>
                  <a:gd name="connsiteY1" fmla="*/ 1187 h 587692"/>
                  <a:gd name="connsiteX2" fmla="*/ 389 w 888587"/>
                  <a:gd name="connsiteY2" fmla="*/ 1187 h 587692"/>
                  <a:gd name="connsiteX3" fmla="*/ 888976 w 888587"/>
                  <a:gd name="connsiteY3" fmla="*/ 1187 h 587692"/>
                  <a:gd name="connsiteX4" fmla="*/ 888976 w 888587"/>
                  <a:gd name="connsiteY4" fmla="*/ 1187 h 587692"/>
                  <a:gd name="connsiteX5" fmla="*/ 888976 w 888587"/>
                  <a:gd name="connsiteY5" fmla="*/ 588880 h 587692"/>
                  <a:gd name="connsiteX6" fmla="*/ 888976 w 888587"/>
                  <a:gd name="connsiteY6" fmla="*/ 1187 h 587692"/>
                  <a:gd name="connsiteX7" fmla="*/ 888976 w 888587"/>
                  <a:gd name="connsiteY7" fmla="*/ 588880 h 587692"/>
                  <a:gd name="connsiteX8" fmla="*/ 888976 w 888587"/>
                  <a:gd name="connsiteY8" fmla="*/ 588880 h 587692"/>
                  <a:gd name="connsiteX9" fmla="*/ 389 w 888587"/>
                  <a:gd name="connsiteY9" fmla="*/ 588880 h 587692"/>
                  <a:gd name="connsiteX10" fmla="*/ 888976 w 888587"/>
                  <a:gd name="connsiteY10" fmla="*/ 588880 h 587692"/>
                  <a:gd name="connsiteX11" fmla="*/ 389 w 888587"/>
                  <a:gd name="connsiteY11" fmla="*/ 588880 h 587692"/>
                  <a:gd name="connsiteX12" fmla="*/ 389 w 888587"/>
                  <a:gd name="connsiteY12" fmla="*/ 588880 h 587692"/>
                  <a:gd name="connsiteX13" fmla="*/ 389 w 888587"/>
                  <a:gd name="connsiteY13" fmla="*/ 1187 h 587692"/>
                  <a:gd name="connsiteX14" fmla="*/ 389 w 888587"/>
                  <a:gd name="connsiteY14" fmla="*/ 588880 h 587692"/>
                  <a:gd name="connsiteX15" fmla="*/ 389 w 888587"/>
                  <a:gd name="connsiteY15" fmla="*/ 1187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8587" h="587692">
                    <a:moveTo>
                      <a:pt x="389" y="1187"/>
                    </a:moveTo>
                    <a:cubicBezTo>
                      <a:pt x="304332" y="1187"/>
                      <a:pt x="608179" y="1187"/>
                      <a:pt x="888976" y="1187"/>
                    </a:cubicBezTo>
                    <a:moveTo>
                      <a:pt x="389" y="1187"/>
                    </a:moveTo>
                    <a:cubicBezTo>
                      <a:pt x="184412" y="1187"/>
                      <a:pt x="368435" y="1187"/>
                      <a:pt x="888976" y="1187"/>
                    </a:cubicBezTo>
                    <a:moveTo>
                      <a:pt x="888976" y="1187"/>
                    </a:moveTo>
                    <a:cubicBezTo>
                      <a:pt x="888976" y="146348"/>
                      <a:pt x="888976" y="291414"/>
                      <a:pt x="888976" y="588880"/>
                    </a:cubicBezTo>
                    <a:moveTo>
                      <a:pt x="888976" y="1187"/>
                    </a:moveTo>
                    <a:cubicBezTo>
                      <a:pt x="888976" y="151206"/>
                      <a:pt x="888976" y="301129"/>
                      <a:pt x="888976" y="588880"/>
                    </a:cubicBezTo>
                    <a:moveTo>
                      <a:pt x="888976" y="588880"/>
                    </a:moveTo>
                    <a:cubicBezTo>
                      <a:pt x="566174" y="588880"/>
                      <a:pt x="243372" y="588880"/>
                      <a:pt x="389" y="588880"/>
                    </a:cubicBezTo>
                    <a:moveTo>
                      <a:pt x="888976" y="588880"/>
                    </a:moveTo>
                    <a:cubicBezTo>
                      <a:pt x="585319" y="588880"/>
                      <a:pt x="281662" y="588880"/>
                      <a:pt x="389" y="588880"/>
                    </a:cubicBezTo>
                    <a:moveTo>
                      <a:pt x="389" y="588880"/>
                    </a:moveTo>
                    <a:cubicBezTo>
                      <a:pt x="389" y="376377"/>
                      <a:pt x="389" y="163874"/>
                      <a:pt x="389" y="1187"/>
                    </a:cubicBezTo>
                    <a:moveTo>
                      <a:pt x="389" y="588880"/>
                    </a:moveTo>
                    <a:cubicBezTo>
                      <a:pt x="389" y="358279"/>
                      <a:pt x="389" y="127774"/>
                      <a:pt x="389" y="1187"/>
                    </a:cubicBezTo>
                  </a:path>
                </a:pathLst>
              </a:custGeom>
              <a:noFill/>
              <a:ln w="19050" cap="rnd">
                <a:solidFill>
                  <a:srgbClr val="545454"/>
                </a:solidFill>
                <a:prstDash val="solid"/>
                <a:miter/>
              </a:ln>
            </p:spPr>
            <p:txBody>
              <a:bodyPr rtlCol="0" anchor="ctr"/>
              <a:lstStyle/>
              <a:p>
                <a:pPr algn="ctr"/>
                <a:r>
                  <a:rPr lang="it-IT" sz="2400" dirty="0">
                    <a:solidFill>
                      <a:srgbClr val="545454"/>
                    </a:solidFill>
                  </a:rPr>
                  <a:t>0</a:t>
                </a:r>
                <a:endParaRPr lang="en-GB" sz="2400" dirty="0">
                  <a:solidFill>
                    <a:srgbClr val="545454"/>
                  </a:solidFill>
                </a:endParaRPr>
              </a:p>
            </p:txBody>
          </p:sp>
        </p:grpSp>
      </p:grpSp>
      <p:sp>
        <p:nvSpPr>
          <p:cNvPr id="1588" name="Rectangle 1587">
            <a:extLst>
              <a:ext uri="{FF2B5EF4-FFF2-40B4-BE49-F238E27FC236}">
                <a16:creationId xmlns:a16="http://schemas.microsoft.com/office/drawing/2014/main" id="{07A6BDC4-A654-CCC7-B841-47FC692C4F19}"/>
              </a:ext>
            </a:extLst>
          </p:cNvPr>
          <p:cNvSpPr/>
          <p:nvPr/>
        </p:nvSpPr>
        <p:spPr>
          <a:xfrm>
            <a:off x="16013909" y="26884000"/>
            <a:ext cx="2786258" cy="596988"/>
          </a:xfrm>
          <a:prstGeom prst="rect">
            <a:avLst/>
          </a:prstGeom>
          <a:noFill/>
          <a:ln>
            <a:solidFill>
              <a:srgbClr val="545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err="1">
                <a:solidFill>
                  <a:srgbClr val="545454"/>
                </a:solidFill>
              </a:rPr>
              <a:t>pstatus</a:t>
            </a:r>
            <a:endParaRPr lang="en-GB" sz="2800" dirty="0">
              <a:solidFill>
                <a:srgbClr val="545454"/>
              </a:solidFill>
            </a:endParaRPr>
          </a:p>
        </p:txBody>
      </p:sp>
      <p:sp>
        <p:nvSpPr>
          <p:cNvPr id="1589" name="Rectangle 1588">
            <a:extLst>
              <a:ext uri="{FF2B5EF4-FFF2-40B4-BE49-F238E27FC236}">
                <a16:creationId xmlns:a16="http://schemas.microsoft.com/office/drawing/2014/main" id="{D260403A-2EE1-E281-D121-50DA7EC0961C}"/>
              </a:ext>
            </a:extLst>
          </p:cNvPr>
          <p:cNvSpPr/>
          <p:nvPr/>
        </p:nvSpPr>
        <p:spPr>
          <a:xfrm>
            <a:off x="16013909" y="26051048"/>
            <a:ext cx="2786258" cy="596988"/>
          </a:xfrm>
          <a:prstGeom prst="rect">
            <a:avLst/>
          </a:prstGeom>
          <a:noFill/>
          <a:ln>
            <a:solidFill>
              <a:srgbClr val="545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err="1">
                <a:solidFill>
                  <a:srgbClr val="545454"/>
                </a:solidFill>
              </a:rPr>
              <a:t>sid</a:t>
            </a:r>
            <a:endParaRPr lang="en-GB" sz="2800" dirty="0">
              <a:solidFill>
                <a:srgbClr val="545454"/>
              </a:solidFill>
            </a:endParaRPr>
          </a:p>
        </p:txBody>
      </p:sp>
      <p:sp>
        <p:nvSpPr>
          <p:cNvPr id="1590" name="Rectangle 1589">
            <a:extLst>
              <a:ext uri="{FF2B5EF4-FFF2-40B4-BE49-F238E27FC236}">
                <a16:creationId xmlns:a16="http://schemas.microsoft.com/office/drawing/2014/main" id="{EF87985C-F976-A9A2-FBF0-DDB8184CBCE1}"/>
              </a:ext>
            </a:extLst>
          </p:cNvPr>
          <p:cNvSpPr/>
          <p:nvPr/>
        </p:nvSpPr>
        <p:spPr>
          <a:xfrm>
            <a:off x="16013909" y="27715907"/>
            <a:ext cx="2786258" cy="596988"/>
          </a:xfrm>
          <a:prstGeom prst="rect">
            <a:avLst/>
          </a:prstGeom>
          <a:noFill/>
          <a:ln>
            <a:solidFill>
              <a:srgbClr val="545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err="1">
                <a:solidFill>
                  <a:srgbClr val="545454"/>
                </a:solidFill>
              </a:rPr>
              <a:t>pcause</a:t>
            </a:r>
            <a:endParaRPr lang="en-GB" sz="2800" dirty="0">
              <a:solidFill>
                <a:srgbClr val="545454"/>
              </a:solidFill>
            </a:endParaRPr>
          </a:p>
        </p:txBody>
      </p:sp>
      <p:sp>
        <p:nvSpPr>
          <p:cNvPr id="1591" name="Rectangle 1590">
            <a:extLst>
              <a:ext uri="{FF2B5EF4-FFF2-40B4-BE49-F238E27FC236}">
                <a16:creationId xmlns:a16="http://schemas.microsoft.com/office/drawing/2014/main" id="{C107A645-DE8F-CC09-6E11-1A1D72041A55}"/>
              </a:ext>
            </a:extLst>
          </p:cNvPr>
          <p:cNvSpPr/>
          <p:nvPr/>
        </p:nvSpPr>
        <p:spPr>
          <a:xfrm>
            <a:off x="16013909" y="28547815"/>
            <a:ext cx="2786258" cy="596988"/>
          </a:xfrm>
          <a:prstGeom prst="rect">
            <a:avLst/>
          </a:prstGeom>
          <a:noFill/>
          <a:ln>
            <a:solidFill>
              <a:srgbClr val="545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err="1">
                <a:solidFill>
                  <a:srgbClr val="545454"/>
                </a:solidFill>
              </a:rPr>
              <a:t>pepc</a:t>
            </a:r>
            <a:endParaRPr lang="en-GB" sz="2800" dirty="0">
              <a:solidFill>
                <a:srgbClr val="545454"/>
              </a:solidFill>
            </a:endParaRPr>
          </a:p>
        </p:txBody>
      </p:sp>
      <p:sp>
        <p:nvSpPr>
          <p:cNvPr id="1592" name="Rectangle 1591">
            <a:extLst>
              <a:ext uri="{FF2B5EF4-FFF2-40B4-BE49-F238E27FC236}">
                <a16:creationId xmlns:a16="http://schemas.microsoft.com/office/drawing/2014/main" id="{D1C4D6F8-333B-0397-756A-4588D241E646}"/>
              </a:ext>
            </a:extLst>
          </p:cNvPr>
          <p:cNvSpPr/>
          <p:nvPr/>
        </p:nvSpPr>
        <p:spPr>
          <a:xfrm>
            <a:off x="16013909" y="29389306"/>
            <a:ext cx="2786258" cy="596988"/>
          </a:xfrm>
          <a:prstGeom prst="rect">
            <a:avLst/>
          </a:prstGeom>
          <a:noFill/>
          <a:ln>
            <a:solidFill>
              <a:srgbClr val="545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err="1">
                <a:solidFill>
                  <a:srgbClr val="545454"/>
                </a:solidFill>
              </a:rPr>
              <a:t>ptvec</a:t>
            </a:r>
            <a:endParaRPr lang="en-GB" sz="2800" dirty="0">
              <a:solidFill>
                <a:srgbClr val="545454"/>
              </a:solidFill>
            </a:endParaRPr>
          </a:p>
        </p:txBody>
      </p:sp>
      <p:sp>
        <p:nvSpPr>
          <p:cNvPr id="1593" name="Rectangle 1592">
            <a:extLst>
              <a:ext uri="{FF2B5EF4-FFF2-40B4-BE49-F238E27FC236}">
                <a16:creationId xmlns:a16="http://schemas.microsoft.com/office/drawing/2014/main" id="{5AD7FDB6-6256-3063-2F73-61518C8EF45F}"/>
              </a:ext>
            </a:extLst>
          </p:cNvPr>
          <p:cNvSpPr/>
          <p:nvPr/>
        </p:nvSpPr>
        <p:spPr>
          <a:xfrm>
            <a:off x="16013909" y="30184451"/>
            <a:ext cx="2786258" cy="596988"/>
          </a:xfrm>
          <a:prstGeom prst="rect">
            <a:avLst/>
          </a:prstGeom>
          <a:noFill/>
          <a:ln>
            <a:solidFill>
              <a:srgbClr val="545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solidFill>
                  <a:srgbClr val="545454"/>
                </a:solidFill>
              </a:rPr>
              <a:t>pscratch1</a:t>
            </a:r>
            <a:endParaRPr lang="en-GB" sz="2800" dirty="0">
              <a:solidFill>
                <a:srgbClr val="545454"/>
              </a:solidFill>
            </a:endParaRPr>
          </a:p>
        </p:txBody>
      </p:sp>
      <p:sp>
        <p:nvSpPr>
          <p:cNvPr id="1594" name="Rectangle 1593">
            <a:extLst>
              <a:ext uri="{FF2B5EF4-FFF2-40B4-BE49-F238E27FC236}">
                <a16:creationId xmlns:a16="http://schemas.microsoft.com/office/drawing/2014/main" id="{BE3A9B86-15BB-AE2C-90D8-DA1B2CB1C2CE}"/>
              </a:ext>
            </a:extLst>
          </p:cNvPr>
          <p:cNvSpPr/>
          <p:nvPr/>
        </p:nvSpPr>
        <p:spPr>
          <a:xfrm>
            <a:off x="16013909" y="31026877"/>
            <a:ext cx="2786258" cy="596988"/>
          </a:xfrm>
          <a:prstGeom prst="rect">
            <a:avLst/>
          </a:prstGeom>
          <a:noFill/>
          <a:ln>
            <a:solidFill>
              <a:srgbClr val="545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solidFill>
                  <a:srgbClr val="545454"/>
                </a:solidFill>
              </a:rPr>
              <a:t>pscratch1</a:t>
            </a:r>
            <a:endParaRPr lang="en-GB" sz="2800" dirty="0">
              <a:solidFill>
                <a:srgbClr val="545454"/>
              </a:solidFill>
            </a:endParaRPr>
          </a:p>
        </p:txBody>
      </p:sp>
      <p:sp>
        <p:nvSpPr>
          <p:cNvPr id="1611" name="TextBox 1610">
            <a:extLst>
              <a:ext uri="{FF2B5EF4-FFF2-40B4-BE49-F238E27FC236}">
                <a16:creationId xmlns:a16="http://schemas.microsoft.com/office/drawing/2014/main" id="{DD855401-16F3-031A-885E-BAA700FA9E32}"/>
              </a:ext>
            </a:extLst>
          </p:cNvPr>
          <p:cNvSpPr txBox="1"/>
          <p:nvPr/>
        </p:nvSpPr>
        <p:spPr>
          <a:xfrm>
            <a:off x="3053189" y="24274061"/>
            <a:ext cx="10548332" cy="707886"/>
          </a:xfrm>
          <a:prstGeom prst="rect">
            <a:avLst/>
          </a:prstGeom>
          <a:noFill/>
          <a:effectLst>
            <a:softEdge rad="63500"/>
          </a:effectLst>
        </p:spPr>
        <p:txBody>
          <a:bodyPr wrap="square" rtlCol="0">
            <a:spAutoFit/>
          </a:bodyPr>
          <a:lstStyle/>
          <a:p>
            <a:r>
              <a:rPr lang="it-IT" sz="4000" dirty="0">
                <a:solidFill>
                  <a:srgbClr val="2B4450"/>
                </a:solidFill>
              </a:rPr>
              <a:t>Interactions </a:t>
            </a:r>
            <a:r>
              <a:rPr lang="it-IT" sz="4000" dirty="0" err="1">
                <a:solidFill>
                  <a:srgbClr val="2B4450"/>
                </a:solidFill>
              </a:rPr>
              <a:t>between</a:t>
            </a:r>
            <a:r>
              <a:rPr lang="it-IT" sz="4000" dirty="0">
                <a:solidFill>
                  <a:srgbClr val="2B4450"/>
                </a:solidFill>
              </a:rPr>
              <a:t> Software Components </a:t>
            </a:r>
            <a:endParaRPr lang="en-GB" sz="4000" dirty="0">
              <a:solidFill>
                <a:srgbClr val="2B4450"/>
              </a:solidFill>
            </a:endParaRPr>
          </a:p>
        </p:txBody>
      </p:sp>
      <p:cxnSp>
        <p:nvCxnSpPr>
          <p:cNvPr id="1612" name="Straight Connector 1611">
            <a:extLst>
              <a:ext uri="{FF2B5EF4-FFF2-40B4-BE49-F238E27FC236}">
                <a16:creationId xmlns:a16="http://schemas.microsoft.com/office/drawing/2014/main" id="{3BDA4BEA-73DA-0AD8-CF22-B5A15844396B}"/>
              </a:ext>
            </a:extLst>
          </p:cNvPr>
          <p:cNvCxnSpPr>
            <a:cxnSpLocks/>
          </p:cNvCxnSpPr>
          <p:nvPr/>
        </p:nvCxnSpPr>
        <p:spPr>
          <a:xfrm>
            <a:off x="3126011" y="24924464"/>
            <a:ext cx="11277971" cy="0"/>
          </a:xfrm>
          <a:prstGeom prst="line">
            <a:avLst/>
          </a:prstGeom>
          <a:ln w="28575">
            <a:solidFill>
              <a:srgbClr val="545454"/>
            </a:solidFill>
          </a:ln>
        </p:spPr>
        <p:style>
          <a:lnRef idx="2">
            <a:schemeClr val="accent1"/>
          </a:lnRef>
          <a:fillRef idx="0">
            <a:schemeClr val="accent1"/>
          </a:fillRef>
          <a:effectRef idx="1">
            <a:schemeClr val="accent1"/>
          </a:effectRef>
          <a:fontRef idx="minor">
            <a:schemeClr val="tx1"/>
          </a:fontRef>
        </p:style>
      </p:cxnSp>
      <p:sp>
        <p:nvSpPr>
          <p:cNvPr id="1614" name="TextBox 1613">
            <a:extLst>
              <a:ext uri="{FF2B5EF4-FFF2-40B4-BE49-F238E27FC236}">
                <a16:creationId xmlns:a16="http://schemas.microsoft.com/office/drawing/2014/main" id="{FED8823B-DD69-7D43-BC4C-F518F044691F}"/>
              </a:ext>
            </a:extLst>
          </p:cNvPr>
          <p:cNvSpPr txBox="1"/>
          <p:nvPr/>
        </p:nvSpPr>
        <p:spPr>
          <a:xfrm>
            <a:off x="1050032" y="27536037"/>
            <a:ext cx="7297302" cy="1384995"/>
          </a:xfrm>
          <a:prstGeom prst="rect">
            <a:avLst/>
          </a:prstGeom>
          <a:noFill/>
        </p:spPr>
        <p:txBody>
          <a:bodyPr wrap="square" rtlCol="0">
            <a:spAutoFit/>
          </a:bodyPr>
          <a:lstStyle/>
          <a:p>
            <a:pPr algn="ctr"/>
            <a:r>
              <a:rPr lang="it-IT" sz="2800" dirty="0">
                <a:solidFill>
                  <a:srgbClr val="2B4450"/>
                </a:solidFill>
              </a:rPr>
              <a:t>Memory </a:t>
            </a:r>
            <a:r>
              <a:rPr lang="it-IT" sz="2800" dirty="0" err="1">
                <a:solidFill>
                  <a:srgbClr val="2B4450"/>
                </a:solidFill>
              </a:rPr>
              <a:t>regions</a:t>
            </a:r>
            <a:r>
              <a:rPr lang="it-IT" sz="2800" dirty="0">
                <a:solidFill>
                  <a:srgbClr val="2B4450"/>
                </a:solidFill>
              </a:rPr>
              <a:t> </a:t>
            </a:r>
            <a:r>
              <a:rPr lang="it-IT" sz="2800" dirty="0" err="1">
                <a:solidFill>
                  <a:srgbClr val="2B4450"/>
                </a:solidFill>
              </a:rPr>
              <a:t>definition</a:t>
            </a:r>
            <a:r>
              <a:rPr lang="it-IT" sz="2800" dirty="0">
                <a:solidFill>
                  <a:srgbClr val="2B4450"/>
                </a:solidFill>
              </a:rPr>
              <a:t>, </a:t>
            </a:r>
            <a:r>
              <a:rPr lang="it-IT" sz="2800" dirty="0" err="1">
                <a:solidFill>
                  <a:srgbClr val="2B4450"/>
                </a:solidFill>
              </a:rPr>
              <a:t>delegation</a:t>
            </a:r>
            <a:r>
              <a:rPr lang="it-IT" sz="2800" dirty="0">
                <a:solidFill>
                  <a:srgbClr val="2B4450"/>
                </a:solidFill>
              </a:rPr>
              <a:t> of interrupts and </a:t>
            </a:r>
            <a:r>
              <a:rPr lang="it-IT" sz="2800" dirty="0" err="1">
                <a:solidFill>
                  <a:srgbClr val="2B4450"/>
                </a:solidFill>
              </a:rPr>
              <a:t>memory</a:t>
            </a:r>
            <a:r>
              <a:rPr lang="it-IT" sz="2800" dirty="0">
                <a:solidFill>
                  <a:srgbClr val="2B4450"/>
                </a:solidFill>
              </a:rPr>
              <a:t> </a:t>
            </a:r>
            <a:r>
              <a:rPr lang="it-IT" sz="2800" dirty="0" err="1">
                <a:solidFill>
                  <a:srgbClr val="2B4450"/>
                </a:solidFill>
              </a:rPr>
              <a:t>regions</a:t>
            </a:r>
            <a:r>
              <a:rPr lang="it-IT" sz="2800" dirty="0">
                <a:solidFill>
                  <a:srgbClr val="2B4450"/>
                </a:solidFill>
              </a:rPr>
              <a:t> to </a:t>
            </a:r>
            <a:r>
              <a:rPr lang="it-IT" sz="2800" dirty="0" err="1">
                <a:solidFill>
                  <a:srgbClr val="2B4450"/>
                </a:solidFill>
              </a:rPr>
              <a:t>Secondary</a:t>
            </a:r>
            <a:r>
              <a:rPr lang="it-IT" sz="2800" dirty="0">
                <a:solidFill>
                  <a:srgbClr val="2B4450"/>
                </a:solidFill>
              </a:rPr>
              <a:t> </a:t>
            </a:r>
            <a:r>
              <a:rPr lang="it-IT" sz="2800" dirty="0" err="1">
                <a:solidFill>
                  <a:srgbClr val="2B4450"/>
                </a:solidFill>
              </a:rPr>
              <a:t>Context</a:t>
            </a:r>
            <a:endParaRPr lang="en-GB" sz="2800" dirty="0">
              <a:solidFill>
                <a:srgbClr val="2B4450"/>
              </a:solidFill>
            </a:endParaRPr>
          </a:p>
        </p:txBody>
      </p:sp>
      <p:sp>
        <p:nvSpPr>
          <p:cNvPr id="1615" name="Free-form: Shape 1614">
            <a:extLst>
              <a:ext uri="{FF2B5EF4-FFF2-40B4-BE49-F238E27FC236}">
                <a16:creationId xmlns:a16="http://schemas.microsoft.com/office/drawing/2014/main" id="{6A838C65-A143-C834-4F34-78D1604D50E5}"/>
              </a:ext>
            </a:extLst>
          </p:cNvPr>
          <p:cNvSpPr/>
          <p:nvPr/>
        </p:nvSpPr>
        <p:spPr>
          <a:xfrm>
            <a:off x="11950472" y="39293954"/>
            <a:ext cx="2453510" cy="978279"/>
          </a:xfrm>
          <a:custGeom>
            <a:avLst/>
            <a:gdLst>
              <a:gd name="connsiteX0" fmla="*/ 1522774 w 1553850"/>
              <a:gd name="connsiteY0" fmla="*/ 0 h 673335"/>
              <a:gd name="connsiteX1" fmla="*/ 1553851 w 1553850"/>
              <a:gd name="connsiteY1" fmla="*/ 31077 h 673335"/>
              <a:gd name="connsiteX2" fmla="*/ 1553851 w 1553850"/>
              <a:gd name="connsiteY2" fmla="*/ 642258 h 673335"/>
              <a:gd name="connsiteX3" fmla="*/ 1522774 w 1553850"/>
              <a:gd name="connsiteY3" fmla="*/ 673335 h 673335"/>
              <a:gd name="connsiteX4" fmla="*/ 31077 w 1553850"/>
              <a:gd name="connsiteY4" fmla="*/ 673335 h 673335"/>
              <a:gd name="connsiteX5" fmla="*/ 0 w 1553850"/>
              <a:gd name="connsiteY5" fmla="*/ 642258 h 673335"/>
              <a:gd name="connsiteX6" fmla="*/ 0 w 1553850"/>
              <a:gd name="connsiteY6" fmla="*/ 31077 h 673335"/>
              <a:gd name="connsiteX7" fmla="*/ 31077 w 1553850"/>
              <a:gd name="connsiteY7" fmla="*/ 0 h 67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850" h="673335">
                <a:moveTo>
                  <a:pt x="1522774" y="0"/>
                </a:moveTo>
                <a:cubicBezTo>
                  <a:pt x="1539937" y="0"/>
                  <a:pt x="1553851" y="13914"/>
                  <a:pt x="1553851" y="31077"/>
                </a:cubicBezTo>
                <a:lnTo>
                  <a:pt x="1553851" y="642258"/>
                </a:lnTo>
                <a:cubicBezTo>
                  <a:pt x="1553851" y="659422"/>
                  <a:pt x="1539937" y="673335"/>
                  <a:pt x="1522774" y="673335"/>
                </a:cubicBezTo>
                <a:lnTo>
                  <a:pt x="31077" y="673335"/>
                </a:lnTo>
                <a:cubicBezTo>
                  <a:pt x="13914" y="673335"/>
                  <a:pt x="0" y="659422"/>
                  <a:pt x="0" y="642258"/>
                </a:cubicBezTo>
                <a:lnTo>
                  <a:pt x="0" y="31077"/>
                </a:lnTo>
                <a:cubicBezTo>
                  <a:pt x="0" y="13914"/>
                  <a:pt x="13914" y="0"/>
                  <a:pt x="31077" y="0"/>
                </a:cubicBezTo>
                <a:close/>
              </a:path>
            </a:pathLst>
          </a:custGeom>
          <a:solidFill>
            <a:srgbClr val="DFEBED"/>
          </a:solidFill>
          <a:ln w="10354" cap="flat">
            <a:noFill/>
            <a:prstDash val="solid"/>
            <a:miter/>
          </a:ln>
        </p:spPr>
        <p:txBody>
          <a:bodyPr rtlCol="0" anchor="ctr"/>
          <a:lstStyle/>
          <a:p>
            <a:pPr algn="ctr"/>
            <a:r>
              <a:rPr lang="it-IT" sz="2800" dirty="0" err="1">
                <a:solidFill>
                  <a:srgbClr val="2B4450"/>
                </a:solidFill>
                <a:latin typeface="Söhne"/>
              </a:rPr>
              <a:t>Secondary</a:t>
            </a:r>
            <a:r>
              <a:rPr lang="it-IT" sz="2800" dirty="0">
                <a:solidFill>
                  <a:srgbClr val="2B4450"/>
                </a:solidFill>
                <a:latin typeface="Söhne"/>
              </a:rPr>
              <a:t>  User</a:t>
            </a:r>
            <a:endParaRPr lang="en-GB" sz="2800" dirty="0">
              <a:solidFill>
                <a:srgbClr val="2B4450"/>
              </a:solidFill>
              <a:latin typeface="Söhne"/>
            </a:endParaRPr>
          </a:p>
        </p:txBody>
      </p:sp>
      <p:sp>
        <p:nvSpPr>
          <p:cNvPr id="1616" name="Free-form: Shape 1615">
            <a:extLst>
              <a:ext uri="{FF2B5EF4-FFF2-40B4-BE49-F238E27FC236}">
                <a16:creationId xmlns:a16="http://schemas.microsoft.com/office/drawing/2014/main" id="{0E4F55B7-4646-8988-9315-DC4688F09832}"/>
              </a:ext>
            </a:extLst>
          </p:cNvPr>
          <p:cNvSpPr/>
          <p:nvPr/>
        </p:nvSpPr>
        <p:spPr>
          <a:xfrm>
            <a:off x="8221135" y="39293954"/>
            <a:ext cx="2453510" cy="978279"/>
          </a:xfrm>
          <a:custGeom>
            <a:avLst/>
            <a:gdLst>
              <a:gd name="connsiteX0" fmla="*/ 1522774 w 1553850"/>
              <a:gd name="connsiteY0" fmla="*/ 0 h 673335"/>
              <a:gd name="connsiteX1" fmla="*/ 1553851 w 1553850"/>
              <a:gd name="connsiteY1" fmla="*/ 31077 h 673335"/>
              <a:gd name="connsiteX2" fmla="*/ 1553851 w 1553850"/>
              <a:gd name="connsiteY2" fmla="*/ 642258 h 673335"/>
              <a:gd name="connsiteX3" fmla="*/ 1522774 w 1553850"/>
              <a:gd name="connsiteY3" fmla="*/ 673335 h 673335"/>
              <a:gd name="connsiteX4" fmla="*/ 31077 w 1553850"/>
              <a:gd name="connsiteY4" fmla="*/ 673335 h 673335"/>
              <a:gd name="connsiteX5" fmla="*/ 0 w 1553850"/>
              <a:gd name="connsiteY5" fmla="*/ 642258 h 673335"/>
              <a:gd name="connsiteX6" fmla="*/ 0 w 1553850"/>
              <a:gd name="connsiteY6" fmla="*/ 31077 h 673335"/>
              <a:gd name="connsiteX7" fmla="*/ 31077 w 1553850"/>
              <a:gd name="connsiteY7" fmla="*/ 0 h 67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850" h="673335">
                <a:moveTo>
                  <a:pt x="1522774" y="0"/>
                </a:moveTo>
                <a:cubicBezTo>
                  <a:pt x="1539937" y="0"/>
                  <a:pt x="1553851" y="13914"/>
                  <a:pt x="1553851" y="31077"/>
                </a:cubicBezTo>
                <a:lnTo>
                  <a:pt x="1553851" y="642258"/>
                </a:lnTo>
                <a:cubicBezTo>
                  <a:pt x="1553851" y="659422"/>
                  <a:pt x="1539937" y="673335"/>
                  <a:pt x="1522774" y="673335"/>
                </a:cubicBezTo>
                <a:lnTo>
                  <a:pt x="31077" y="673335"/>
                </a:lnTo>
                <a:cubicBezTo>
                  <a:pt x="13914" y="673335"/>
                  <a:pt x="0" y="659422"/>
                  <a:pt x="0" y="642258"/>
                </a:cubicBezTo>
                <a:lnTo>
                  <a:pt x="0" y="31077"/>
                </a:lnTo>
                <a:cubicBezTo>
                  <a:pt x="0" y="13914"/>
                  <a:pt x="13914" y="0"/>
                  <a:pt x="31077" y="0"/>
                </a:cubicBezTo>
                <a:close/>
              </a:path>
            </a:pathLst>
          </a:custGeom>
          <a:solidFill>
            <a:srgbClr val="2B4450"/>
          </a:solidFill>
          <a:ln w="10354" cap="flat">
            <a:noFill/>
            <a:prstDash val="solid"/>
            <a:miter/>
          </a:ln>
        </p:spPr>
        <p:txBody>
          <a:bodyPr rtlCol="0" anchor="ctr"/>
          <a:lstStyle/>
          <a:p>
            <a:pPr algn="ctr"/>
            <a:r>
              <a:rPr lang="it-IT" sz="2800" dirty="0" err="1">
                <a:solidFill>
                  <a:srgbClr val="FFFFFF"/>
                </a:solidFill>
                <a:latin typeface="Söhne"/>
              </a:rPr>
              <a:t>Secondary</a:t>
            </a:r>
            <a:r>
              <a:rPr lang="it-IT" sz="2800" dirty="0">
                <a:solidFill>
                  <a:srgbClr val="FFFFFF"/>
                </a:solidFill>
                <a:latin typeface="Söhne"/>
              </a:rPr>
              <a:t> Monitor</a:t>
            </a:r>
            <a:endParaRPr lang="en-GB" sz="2800" dirty="0">
              <a:solidFill>
                <a:srgbClr val="FFFFFF"/>
              </a:solidFill>
              <a:latin typeface="Söhne"/>
            </a:endParaRPr>
          </a:p>
        </p:txBody>
      </p:sp>
      <p:sp>
        <p:nvSpPr>
          <p:cNvPr id="1617" name="Free-form: Shape 1616">
            <a:extLst>
              <a:ext uri="{FF2B5EF4-FFF2-40B4-BE49-F238E27FC236}">
                <a16:creationId xmlns:a16="http://schemas.microsoft.com/office/drawing/2014/main" id="{32C94BAC-9D23-1212-4589-039205BF4C23}"/>
              </a:ext>
            </a:extLst>
          </p:cNvPr>
          <p:cNvSpPr/>
          <p:nvPr/>
        </p:nvSpPr>
        <p:spPr>
          <a:xfrm>
            <a:off x="3126011" y="39293954"/>
            <a:ext cx="2453510" cy="978279"/>
          </a:xfrm>
          <a:custGeom>
            <a:avLst/>
            <a:gdLst>
              <a:gd name="connsiteX0" fmla="*/ 1522774 w 1553850"/>
              <a:gd name="connsiteY0" fmla="*/ 0 h 673335"/>
              <a:gd name="connsiteX1" fmla="*/ 1553851 w 1553850"/>
              <a:gd name="connsiteY1" fmla="*/ 31077 h 673335"/>
              <a:gd name="connsiteX2" fmla="*/ 1553851 w 1553850"/>
              <a:gd name="connsiteY2" fmla="*/ 642258 h 673335"/>
              <a:gd name="connsiteX3" fmla="*/ 1522774 w 1553850"/>
              <a:gd name="connsiteY3" fmla="*/ 673335 h 673335"/>
              <a:gd name="connsiteX4" fmla="*/ 31077 w 1553850"/>
              <a:gd name="connsiteY4" fmla="*/ 673335 h 673335"/>
              <a:gd name="connsiteX5" fmla="*/ 0 w 1553850"/>
              <a:gd name="connsiteY5" fmla="*/ 642258 h 673335"/>
              <a:gd name="connsiteX6" fmla="*/ 0 w 1553850"/>
              <a:gd name="connsiteY6" fmla="*/ 31077 h 673335"/>
              <a:gd name="connsiteX7" fmla="*/ 31077 w 1553850"/>
              <a:gd name="connsiteY7" fmla="*/ 0 h 67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850" h="673335">
                <a:moveTo>
                  <a:pt x="1522774" y="0"/>
                </a:moveTo>
                <a:cubicBezTo>
                  <a:pt x="1539937" y="0"/>
                  <a:pt x="1553851" y="13914"/>
                  <a:pt x="1553851" y="31077"/>
                </a:cubicBezTo>
                <a:lnTo>
                  <a:pt x="1553851" y="642258"/>
                </a:lnTo>
                <a:cubicBezTo>
                  <a:pt x="1553851" y="659422"/>
                  <a:pt x="1539937" y="673335"/>
                  <a:pt x="1522774" y="673335"/>
                </a:cubicBezTo>
                <a:lnTo>
                  <a:pt x="31077" y="673335"/>
                </a:lnTo>
                <a:cubicBezTo>
                  <a:pt x="13914" y="673335"/>
                  <a:pt x="0" y="659422"/>
                  <a:pt x="0" y="642258"/>
                </a:cubicBezTo>
                <a:lnTo>
                  <a:pt x="0" y="31077"/>
                </a:lnTo>
                <a:cubicBezTo>
                  <a:pt x="0" y="13914"/>
                  <a:pt x="13914" y="0"/>
                  <a:pt x="31077" y="0"/>
                </a:cubicBezTo>
                <a:close/>
              </a:path>
            </a:pathLst>
          </a:custGeom>
          <a:solidFill>
            <a:srgbClr val="2B4450"/>
          </a:solidFill>
          <a:ln w="10354" cap="flat">
            <a:noFill/>
            <a:prstDash val="solid"/>
            <a:miter/>
          </a:ln>
        </p:spPr>
        <p:txBody>
          <a:bodyPr rtlCol="0" anchor="ctr"/>
          <a:lstStyle/>
          <a:p>
            <a:pPr algn="ctr"/>
            <a:r>
              <a:rPr lang="it-IT" sz="2800" dirty="0" err="1">
                <a:solidFill>
                  <a:srgbClr val="FFFFFF"/>
                </a:solidFill>
                <a:latin typeface="Söhne"/>
              </a:rPr>
              <a:t>Primary</a:t>
            </a:r>
            <a:r>
              <a:rPr lang="it-IT" sz="2800" dirty="0">
                <a:solidFill>
                  <a:srgbClr val="FFFFFF"/>
                </a:solidFill>
                <a:latin typeface="Söhne"/>
              </a:rPr>
              <a:t> Monitor</a:t>
            </a:r>
            <a:endParaRPr lang="en-GB" sz="2800" dirty="0">
              <a:solidFill>
                <a:srgbClr val="FFFFFF"/>
              </a:solidFill>
              <a:latin typeface="Söhne"/>
            </a:endParaRPr>
          </a:p>
        </p:txBody>
      </p:sp>
      <p:sp>
        <p:nvSpPr>
          <p:cNvPr id="1656" name="Free-form: Shape 1655">
            <a:extLst>
              <a:ext uri="{FF2B5EF4-FFF2-40B4-BE49-F238E27FC236}">
                <a16:creationId xmlns:a16="http://schemas.microsoft.com/office/drawing/2014/main" id="{1EF55482-1B69-6513-6A4D-01BFCCD32CD2}"/>
              </a:ext>
            </a:extLst>
          </p:cNvPr>
          <p:cNvSpPr/>
          <p:nvPr/>
        </p:nvSpPr>
        <p:spPr>
          <a:xfrm>
            <a:off x="13177229" y="25327133"/>
            <a:ext cx="16357" cy="13966821"/>
          </a:xfrm>
          <a:custGeom>
            <a:avLst/>
            <a:gdLst>
              <a:gd name="connsiteX0" fmla="*/ 0 w 10359"/>
              <a:gd name="connsiteY0" fmla="*/ 0 h 9613157"/>
              <a:gd name="connsiteX1" fmla="*/ 0 w 10359"/>
              <a:gd name="connsiteY1" fmla="*/ 9613157 h 9613157"/>
            </a:gdLst>
            <a:ahLst/>
            <a:cxnLst>
              <a:cxn ang="0">
                <a:pos x="connsiteX0" y="connsiteY0"/>
              </a:cxn>
              <a:cxn ang="0">
                <a:pos x="connsiteX1" y="connsiteY1"/>
              </a:cxn>
            </a:cxnLst>
            <a:rect l="l" t="t" r="r" b="b"/>
            <a:pathLst>
              <a:path w="10359" h="9613157">
                <a:moveTo>
                  <a:pt x="0" y="0"/>
                </a:moveTo>
                <a:lnTo>
                  <a:pt x="0" y="9613157"/>
                </a:lnTo>
              </a:path>
            </a:pathLst>
          </a:custGeom>
          <a:ln w="20708" cap="flat">
            <a:solidFill>
              <a:srgbClr val="999999"/>
            </a:solidFill>
            <a:prstDash val="solid"/>
            <a:miter/>
          </a:ln>
        </p:spPr>
        <p:txBody>
          <a:bodyPr rtlCol="0" anchor="ctr"/>
          <a:lstStyle/>
          <a:p>
            <a:endParaRPr lang="en-GB" sz="2800">
              <a:solidFill>
                <a:srgbClr val="545454"/>
              </a:solidFill>
              <a:latin typeface="Söhne"/>
            </a:endParaRPr>
          </a:p>
        </p:txBody>
      </p:sp>
      <p:sp>
        <p:nvSpPr>
          <p:cNvPr id="1657" name="Free-form: Shape 1656">
            <a:extLst>
              <a:ext uri="{FF2B5EF4-FFF2-40B4-BE49-F238E27FC236}">
                <a16:creationId xmlns:a16="http://schemas.microsoft.com/office/drawing/2014/main" id="{536C784F-8C23-3CC1-B34A-2C1E152088A3}"/>
              </a:ext>
            </a:extLst>
          </p:cNvPr>
          <p:cNvSpPr/>
          <p:nvPr/>
        </p:nvSpPr>
        <p:spPr>
          <a:xfrm>
            <a:off x="11950472" y="25251881"/>
            <a:ext cx="2453510" cy="978279"/>
          </a:xfrm>
          <a:custGeom>
            <a:avLst/>
            <a:gdLst>
              <a:gd name="connsiteX0" fmla="*/ 1522774 w 1553850"/>
              <a:gd name="connsiteY0" fmla="*/ 0 h 673335"/>
              <a:gd name="connsiteX1" fmla="*/ 1553851 w 1553850"/>
              <a:gd name="connsiteY1" fmla="*/ 31077 h 673335"/>
              <a:gd name="connsiteX2" fmla="*/ 1553851 w 1553850"/>
              <a:gd name="connsiteY2" fmla="*/ 642258 h 673335"/>
              <a:gd name="connsiteX3" fmla="*/ 1522774 w 1553850"/>
              <a:gd name="connsiteY3" fmla="*/ 673335 h 673335"/>
              <a:gd name="connsiteX4" fmla="*/ 31077 w 1553850"/>
              <a:gd name="connsiteY4" fmla="*/ 673335 h 673335"/>
              <a:gd name="connsiteX5" fmla="*/ 0 w 1553850"/>
              <a:gd name="connsiteY5" fmla="*/ 642258 h 673335"/>
              <a:gd name="connsiteX6" fmla="*/ 0 w 1553850"/>
              <a:gd name="connsiteY6" fmla="*/ 31077 h 673335"/>
              <a:gd name="connsiteX7" fmla="*/ 31077 w 1553850"/>
              <a:gd name="connsiteY7" fmla="*/ 0 h 67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850" h="673335">
                <a:moveTo>
                  <a:pt x="1522774" y="0"/>
                </a:moveTo>
                <a:cubicBezTo>
                  <a:pt x="1539937" y="0"/>
                  <a:pt x="1553851" y="13914"/>
                  <a:pt x="1553851" y="31077"/>
                </a:cubicBezTo>
                <a:lnTo>
                  <a:pt x="1553851" y="642258"/>
                </a:lnTo>
                <a:cubicBezTo>
                  <a:pt x="1553851" y="659422"/>
                  <a:pt x="1539937" y="673335"/>
                  <a:pt x="1522774" y="673335"/>
                </a:cubicBezTo>
                <a:lnTo>
                  <a:pt x="31077" y="673335"/>
                </a:lnTo>
                <a:cubicBezTo>
                  <a:pt x="13914" y="673335"/>
                  <a:pt x="0" y="659422"/>
                  <a:pt x="0" y="642258"/>
                </a:cubicBezTo>
                <a:lnTo>
                  <a:pt x="0" y="31077"/>
                </a:lnTo>
                <a:cubicBezTo>
                  <a:pt x="0" y="13914"/>
                  <a:pt x="13914" y="0"/>
                  <a:pt x="31077" y="0"/>
                </a:cubicBezTo>
                <a:close/>
              </a:path>
            </a:pathLst>
          </a:custGeom>
          <a:solidFill>
            <a:srgbClr val="DFEBED"/>
          </a:solidFill>
          <a:ln w="10354" cap="flat">
            <a:noFill/>
            <a:prstDash val="solid"/>
            <a:miter/>
          </a:ln>
        </p:spPr>
        <p:txBody>
          <a:bodyPr rtlCol="0" anchor="ctr"/>
          <a:lstStyle/>
          <a:p>
            <a:pPr algn="ctr"/>
            <a:r>
              <a:rPr lang="it-IT" sz="2800" dirty="0" err="1">
                <a:solidFill>
                  <a:srgbClr val="2B4450"/>
                </a:solidFill>
                <a:latin typeface="Söhne"/>
              </a:rPr>
              <a:t>Secondary</a:t>
            </a:r>
            <a:r>
              <a:rPr lang="it-IT" sz="2800" dirty="0">
                <a:solidFill>
                  <a:srgbClr val="2B4450"/>
                </a:solidFill>
                <a:latin typeface="Söhne"/>
              </a:rPr>
              <a:t>  User</a:t>
            </a:r>
            <a:endParaRPr lang="en-GB" sz="2800" dirty="0">
              <a:solidFill>
                <a:srgbClr val="2B4450"/>
              </a:solidFill>
              <a:latin typeface="Söhne"/>
            </a:endParaRPr>
          </a:p>
        </p:txBody>
      </p:sp>
      <p:sp>
        <p:nvSpPr>
          <p:cNvPr id="1654" name="Free-form: Shape 1653">
            <a:extLst>
              <a:ext uri="{FF2B5EF4-FFF2-40B4-BE49-F238E27FC236}">
                <a16:creationId xmlns:a16="http://schemas.microsoft.com/office/drawing/2014/main" id="{A7B22E43-238D-4BBA-38EC-6CC9AFC49580}"/>
              </a:ext>
            </a:extLst>
          </p:cNvPr>
          <p:cNvSpPr/>
          <p:nvPr/>
        </p:nvSpPr>
        <p:spPr>
          <a:xfrm>
            <a:off x="9447890" y="25327133"/>
            <a:ext cx="16357" cy="13966821"/>
          </a:xfrm>
          <a:custGeom>
            <a:avLst/>
            <a:gdLst>
              <a:gd name="connsiteX0" fmla="*/ 0 w 10359"/>
              <a:gd name="connsiteY0" fmla="*/ 0 h 9613157"/>
              <a:gd name="connsiteX1" fmla="*/ 0 w 10359"/>
              <a:gd name="connsiteY1" fmla="*/ 9613157 h 9613157"/>
            </a:gdLst>
            <a:ahLst/>
            <a:cxnLst>
              <a:cxn ang="0">
                <a:pos x="connsiteX0" y="connsiteY0"/>
              </a:cxn>
              <a:cxn ang="0">
                <a:pos x="connsiteX1" y="connsiteY1"/>
              </a:cxn>
            </a:cxnLst>
            <a:rect l="l" t="t" r="r" b="b"/>
            <a:pathLst>
              <a:path w="10359" h="9613157">
                <a:moveTo>
                  <a:pt x="0" y="0"/>
                </a:moveTo>
                <a:lnTo>
                  <a:pt x="0" y="9613157"/>
                </a:lnTo>
              </a:path>
            </a:pathLst>
          </a:custGeom>
          <a:ln w="20708" cap="flat">
            <a:solidFill>
              <a:srgbClr val="999999"/>
            </a:solidFill>
            <a:prstDash val="solid"/>
            <a:miter/>
          </a:ln>
        </p:spPr>
        <p:txBody>
          <a:bodyPr rtlCol="0" anchor="ctr"/>
          <a:lstStyle/>
          <a:p>
            <a:endParaRPr lang="en-GB" sz="2800">
              <a:solidFill>
                <a:srgbClr val="545454"/>
              </a:solidFill>
              <a:latin typeface="Söhne"/>
            </a:endParaRPr>
          </a:p>
        </p:txBody>
      </p:sp>
      <p:sp>
        <p:nvSpPr>
          <p:cNvPr id="1655" name="Free-form: Shape 1654">
            <a:extLst>
              <a:ext uri="{FF2B5EF4-FFF2-40B4-BE49-F238E27FC236}">
                <a16:creationId xmlns:a16="http://schemas.microsoft.com/office/drawing/2014/main" id="{FFA5A0DF-2D2A-B1FB-1E26-B957E49D25EE}"/>
              </a:ext>
            </a:extLst>
          </p:cNvPr>
          <p:cNvSpPr/>
          <p:nvPr/>
        </p:nvSpPr>
        <p:spPr>
          <a:xfrm>
            <a:off x="8221135" y="25251881"/>
            <a:ext cx="2453510" cy="978279"/>
          </a:xfrm>
          <a:custGeom>
            <a:avLst/>
            <a:gdLst>
              <a:gd name="connsiteX0" fmla="*/ 1522774 w 1553850"/>
              <a:gd name="connsiteY0" fmla="*/ 0 h 673335"/>
              <a:gd name="connsiteX1" fmla="*/ 1553851 w 1553850"/>
              <a:gd name="connsiteY1" fmla="*/ 31077 h 673335"/>
              <a:gd name="connsiteX2" fmla="*/ 1553851 w 1553850"/>
              <a:gd name="connsiteY2" fmla="*/ 642258 h 673335"/>
              <a:gd name="connsiteX3" fmla="*/ 1522774 w 1553850"/>
              <a:gd name="connsiteY3" fmla="*/ 673335 h 673335"/>
              <a:gd name="connsiteX4" fmla="*/ 31077 w 1553850"/>
              <a:gd name="connsiteY4" fmla="*/ 673335 h 673335"/>
              <a:gd name="connsiteX5" fmla="*/ 0 w 1553850"/>
              <a:gd name="connsiteY5" fmla="*/ 642258 h 673335"/>
              <a:gd name="connsiteX6" fmla="*/ 0 w 1553850"/>
              <a:gd name="connsiteY6" fmla="*/ 31077 h 673335"/>
              <a:gd name="connsiteX7" fmla="*/ 31077 w 1553850"/>
              <a:gd name="connsiteY7" fmla="*/ 0 h 67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850" h="673335">
                <a:moveTo>
                  <a:pt x="1522774" y="0"/>
                </a:moveTo>
                <a:cubicBezTo>
                  <a:pt x="1539937" y="0"/>
                  <a:pt x="1553851" y="13914"/>
                  <a:pt x="1553851" y="31077"/>
                </a:cubicBezTo>
                <a:lnTo>
                  <a:pt x="1553851" y="642258"/>
                </a:lnTo>
                <a:cubicBezTo>
                  <a:pt x="1553851" y="659422"/>
                  <a:pt x="1539937" y="673335"/>
                  <a:pt x="1522774" y="673335"/>
                </a:cubicBezTo>
                <a:lnTo>
                  <a:pt x="31077" y="673335"/>
                </a:lnTo>
                <a:cubicBezTo>
                  <a:pt x="13914" y="673335"/>
                  <a:pt x="0" y="659422"/>
                  <a:pt x="0" y="642258"/>
                </a:cubicBezTo>
                <a:lnTo>
                  <a:pt x="0" y="31077"/>
                </a:lnTo>
                <a:cubicBezTo>
                  <a:pt x="0" y="13914"/>
                  <a:pt x="13914" y="0"/>
                  <a:pt x="31077" y="0"/>
                </a:cubicBezTo>
                <a:close/>
              </a:path>
            </a:pathLst>
          </a:custGeom>
          <a:solidFill>
            <a:srgbClr val="2B4450"/>
          </a:solidFill>
          <a:ln w="10354" cap="flat">
            <a:noFill/>
            <a:prstDash val="solid"/>
            <a:miter/>
          </a:ln>
        </p:spPr>
        <p:txBody>
          <a:bodyPr rtlCol="0" anchor="ctr"/>
          <a:lstStyle/>
          <a:p>
            <a:pPr algn="ctr"/>
            <a:r>
              <a:rPr lang="it-IT" sz="2800" dirty="0" err="1">
                <a:solidFill>
                  <a:srgbClr val="FFFFFF"/>
                </a:solidFill>
                <a:latin typeface="Söhne"/>
              </a:rPr>
              <a:t>Secondary</a:t>
            </a:r>
            <a:r>
              <a:rPr lang="it-IT" sz="2800" dirty="0">
                <a:solidFill>
                  <a:srgbClr val="FFFFFF"/>
                </a:solidFill>
                <a:latin typeface="Söhne"/>
              </a:rPr>
              <a:t> Monitor</a:t>
            </a:r>
            <a:endParaRPr lang="en-GB" sz="2800" dirty="0">
              <a:solidFill>
                <a:srgbClr val="FFFFFF"/>
              </a:solidFill>
              <a:latin typeface="Söhne"/>
            </a:endParaRPr>
          </a:p>
        </p:txBody>
      </p:sp>
      <p:sp>
        <p:nvSpPr>
          <p:cNvPr id="1652" name="Free-form: Shape 1651">
            <a:extLst>
              <a:ext uri="{FF2B5EF4-FFF2-40B4-BE49-F238E27FC236}">
                <a16:creationId xmlns:a16="http://schemas.microsoft.com/office/drawing/2014/main" id="{5FCCE793-4BDD-779A-0ABC-B1E3A2429A64}"/>
              </a:ext>
            </a:extLst>
          </p:cNvPr>
          <p:cNvSpPr/>
          <p:nvPr/>
        </p:nvSpPr>
        <p:spPr>
          <a:xfrm>
            <a:off x="4352766" y="25327133"/>
            <a:ext cx="16357" cy="13966821"/>
          </a:xfrm>
          <a:custGeom>
            <a:avLst/>
            <a:gdLst>
              <a:gd name="connsiteX0" fmla="*/ 0 w 10359"/>
              <a:gd name="connsiteY0" fmla="*/ 0 h 9613157"/>
              <a:gd name="connsiteX1" fmla="*/ 0 w 10359"/>
              <a:gd name="connsiteY1" fmla="*/ 9613157 h 9613157"/>
            </a:gdLst>
            <a:ahLst/>
            <a:cxnLst>
              <a:cxn ang="0">
                <a:pos x="connsiteX0" y="connsiteY0"/>
              </a:cxn>
              <a:cxn ang="0">
                <a:pos x="connsiteX1" y="connsiteY1"/>
              </a:cxn>
            </a:cxnLst>
            <a:rect l="l" t="t" r="r" b="b"/>
            <a:pathLst>
              <a:path w="10359" h="9613157">
                <a:moveTo>
                  <a:pt x="0" y="0"/>
                </a:moveTo>
                <a:lnTo>
                  <a:pt x="0" y="9613157"/>
                </a:lnTo>
              </a:path>
            </a:pathLst>
          </a:custGeom>
          <a:ln w="28575" cap="flat">
            <a:solidFill>
              <a:srgbClr val="999999"/>
            </a:solidFill>
            <a:prstDash val="solid"/>
            <a:miter/>
          </a:ln>
        </p:spPr>
        <p:txBody>
          <a:bodyPr rtlCol="0" anchor="ctr"/>
          <a:lstStyle/>
          <a:p>
            <a:endParaRPr lang="en-GB" sz="2800">
              <a:solidFill>
                <a:srgbClr val="545454"/>
              </a:solidFill>
              <a:latin typeface="Söhne"/>
            </a:endParaRPr>
          </a:p>
        </p:txBody>
      </p:sp>
      <p:sp>
        <p:nvSpPr>
          <p:cNvPr id="1653" name="Free-form: Shape 1652">
            <a:extLst>
              <a:ext uri="{FF2B5EF4-FFF2-40B4-BE49-F238E27FC236}">
                <a16:creationId xmlns:a16="http://schemas.microsoft.com/office/drawing/2014/main" id="{D68FB971-A5A8-2EE7-4821-30BAFC2EE6FD}"/>
              </a:ext>
            </a:extLst>
          </p:cNvPr>
          <p:cNvSpPr/>
          <p:nvPr/>
        </p:nvSpPr>
        <p:spPr>
          <a:xfrm>
            <a:off x="3126011" y="25251881"/>
            <a:ext cx="2453510" cy="978279"/>
          </a:xfrm>
          <a:custGeom>
            <a:avLst/>
            <a:gdLst>
              <a:gd name="connsiteX0" fmla="*/ 1522774 w 1553850"/>
              <a:gd name="connsiteY0" fmla="*/ 0 h 673335"/>
              <a:gd name="connsiteX1" fmla="*/ 1553851 w 1553850"/>
              <a:gd name="connsiteY1" fmla="*/ 31077 h 673335"/>
              <a:gd name="connsiteX2" fmla="*/ 1553851 w 1553850"/>
              <a:gd name="connsiteY2" fmla="*/ 642258 h 673335"/>
              <a:gd name="connsiteX3" fmla="*/ 1522774 w 1553850"/>
              <a:gd name="connsiteY3" fmla="*/ 673335 h 673335"/>
              <a:gd name="connsiteX4" fmla="*/ 31077 w 1553850"/>
              <a:gd name="connsiteY4" fmla="*/ 673335 h 673335"/>
              <a:gd name="connsiteX5" fmla="*/ 0 w 1553850"/>
              <a:gd name="connsiteY5" fmla="*/ 642258 h 673335"/>
              <a:gd name="connsiteX6" fmla="*/ 0 w 1553850"/>
              <a:gd name="connsiteY6" fmla="*/ 31077 h 673335"/>
              <a:gd name="connsiteX7" fmla="*/ 31077 w 1553850"/>
              <a:gd name="connsiteY7" fmla="*/ 0 h 67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850" h="673335">
                <a:moveTo>
                  <a:pt x="1522774" y="0"/>
                </a:moveTo>
                <a:cubicBezTo>
                  <a:pt x="1539937" y="0"/>
                  <a:pt x="1553851" y="13914"/>
                  <a:pt x="1553851" y="31077"/>
                </a:cubicBezTo>
                <a:lnTo>
                  <a:pt x="1553851" y="642258"/>
                </a:lnTo>
                <a:cubicBezTo>
                  <a:pt x="1553851" y="659422"/>
                  <a:pt x="1539937" y="673335"/>
                  <a:pt x="1522774" y="673335"/>
                </a:cubicBezTo>
                <a:lnTo>
                  <a:pt x="31077" y="673335"/>
                </a:lnTo>
                <a:cubicBezTo>
                  <a:pt x="13914" y="673335"/>
                  <a:pt x="0" y="659422"/>
                  <a:pt x="0" y="642258"/>
                </a:cubicBezTo>
                <a:lnTo>
                  <a:pt x="0" y="31077"/>
                </a:lnTo>
                <a:cubicBezTo>
                  <a:pt x="0" y="13914"/>
                  <a:pt x="13914" y="0"/>
                  <a:pt x="31077" y="0"/>
                </a:cubicBezTo>
                <a:close/>
              </a:path>
            </a:pathLst>
          </a:custGeom>
          <a:solidFill>
            <a:srgbClr val="2B4450"/>
          </a:solidFill>
          <a:ln w="10354" cap="flat">
            <a:noFill/>
            <a:prstDash val="solid"/>
            <a:miter/>
          </a:ln>
        </p:spPr>
        <p:txBody>
          <a:bodyPr rtlCol="0" anchor="ctr"/>
          <a:lstStyle/>
          <a:p>
            <a:pPr algn="ctr"/>
            <a:r>
              <a:rPr lang="it-IT" sz="2800" dirty="0" err="1">
                <a:solidFill>
                  <a:srgbClr val="FFFFFF"/>
                </a:solidFill>
                <a:latin typeface="Söhne"/>
              </a:rPr>
              <a:t>Primary</a:t>
            </a:r>
            <a:r>
              <a:rPr lang="it-IT" sz="2800" dirty="0">
                <a:solidFill>
                  <a:srgbClr val="FFFFFF"/>
                </a:solidFill>
                <a:latin typeface="Söhne"/>
              </a:rPr>
              <a:t> Monitor</a:t>
            </a:r>
            <a:endParaRPr lang="en-GB" sz="2800" dirty="0">
              <a:solidFill>
                <a:srgbClr val="FFFFFF"/>
              </a:solidFill>
              <a:latin typeface="Söhne"/>
            </a:endParaRPr>
          </a:p>
        </p:txBody>
      </p:sp>
      <p:sp>
        <p:nvSpPr>
          <p:cNvPr id="1621" name="Free-form: Shape 1620">
            <a:extLst>
              <a:ext uri="{FF2B5EF4-FFF2-40B4-BE49-F238E27FC236}">
                <a16:creationId xmlns:a16="http://schemas.microsoft.com/office/drawing/2014/main" id="{4EAE7EBE-8878-54DE-C446-3E92189424D3}"/>
              </a:ext>
            </a:extLst>
          </p:cNvPr>
          <p:cNvSpPr/>
          <p:nvPr/>
        </p:nvSpPr>
        <p:spPr>
          <a:xfrm>
            <a:off x="4369122" y="26890934"/>
            <a:ext cx="736053" cy="349740"/>
          </a:xfrm>
          <a:custGeom>
            <a:avLst/>
            <a:gdLst>
              <a:gd name="connsiteX0" fmla="*/ 0 w 466155"/>
              <a:gd name="connsiteY0" fmla="*/ 16771 h 240721"/>
              <a:gd name="connsiteX1" fmla="*/ 0 w 466155"/>
              <a:gd name="connsiteY1" fmla="*/ 223951 h 240721"/>
            </a:gdLst>
            <a:ahLst/>
            <a:cxnLst>
              <a:cxn ang="0">
                <a:pos x="connsiteX0" y="connsiteY0"/>
              </a:cxn>
              <a:cxn ang="0">
                <a:pos x="connsiteX1" y="connsiteY1"/>
              </a:cxn>
            </a:cxnLst>
            <a:rect l="l" t="t" r="r" b="b"/>
            <a:pathLst>
              <a:path w="466155" h="240721">
                <a:moveTo>
                  <a:pt x="0" y="16771"/>
                </a:moveTo>
                <a:cubicBezTo>
                  <a:pt x="621540" y="-86819"/>
                  <a:pt x="621540" y="327541"/>
                  <a:pt x="0" y="223951"/>
                </a:cubicBez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22" name="Free-form: Shape 1621">
            <a:extLst>
              <a:ext uri="{FF2B5EF4-FFF2-40B4-BE49-F238E27FC236}">
                <a16:creationId xmlns:a16="http://schemas.microsoft.com/office/drawing/2014/main" id="{45BAC90C-3CAF-4603-1F89-8C8AB45C45CD}"/>
              </a:ext>
            </a:extLst>
          </p:cNvPr>
          <p:cNvSpPr/>
          <p:nvPr/>
        </p:nvSpPr>
        <p:spPr>
          <a:xfrm>
            <a:off x="4369122" y="28928041"/>
            <a:ext cx="736053" cy="349740"/>
          </a:xfrm>
          <a:custGeom>
            <a:avLst/>
            <a:gdLst>
              <a:gd name="connsiteX0" fmla="*/ 0 w 466155"/>
              <a:gd name="connsiteY0" fmla="*/ 16771 h 240721"/>
              <a:gd name="connsiteX1" fmla="*/ 0 w 466155"/>
              <a:gd name="connsiteY1" fmla="*/ 223951 h 240721"/>
            </a:gdLst>
            <a:ahLst/>
            <a:cxnLst>
              <a:cxn ang="0">
                <a:pos x="connsiteX0" y="connsiteY0"/>
              </a:cxn>
              <a:cxn ang="0">
                <a:pos x="connsiteX1" y="connsiteY1"/>
              </a:cxn>
            </a:cxnLst>
            <a:rect l="l" t="t" r="r" b="b"/>
            <a:pathLst>
              <a:path w="466155" h="240721">
                <a:moveTo>
                  <a:pt x="0" y="16771"/>
                </a:moveTo>
                <a:cubicBezTo>
                  <a:pt x="621540" y="-86819"/>
                  <a:pt x="621540" y="327541"/>
                  <a:pt x="0" y="223951"/>
                </a:cubicBez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dirty="0">
              <a:solidFill>
                <a:srgbClr val="545454"/>
              </a:solidFill>
              <a:latin typeface="Söhne"/>
            </a:endParaRPr>
          </a:p>
        </p:txBody>
      </p:sp>
      <p:sp>
        <p:nvSpPr>
          <p:cNvPr id="1623" name="Free-form: Shape 1622">
            <a:extLst>
              <a:ext uri="{FF2B5EF4-FFF2-40B4-BE49-F238E27FC236}">
                <a16:creationId xmlns:a16="http://schemas.microsoft.com/office/drawing/2014/main" id="{EC0E9264-96AD-8B3F-68CB-21A2B5FB7D51}"/>
              </a:ext>
            </a:extLst>
          </p:cNvPr>
          <p:cNvSpPr/>
          <p:nvPr/>
        </p:nvSpPr>
        <p:spPr>
          <a:xfrm>
            <a:off x="4369122" y="29494664"/>
            <a:ext cx="5013341" cy="15050"/>
          </a:xfrm>
          <a:custGeom>
            <a:avLst/>
            <a:gdLst>
              <a:gd name="connsiteX0" fmla="*/ 0 w 3175035"/>
              <a:gd name="connsiteY0" fmla="*/ 0 h 10359"/>
              <a:gd name="connsiteX1" fmla="*/ 3175036 w 3175035"/>
              <a:gd name="connsiteY1" fmla="*/ 0 h 10359"/>
            </a:gdLst>
            <a:ahLst/>
            <a:cxnLst>
              <a:cxn ang="0">
                <a:pos x="connsiteX0" y="connsiteY0"/>
              </a:cxn>
              <a:cxn ang="0">
                <a:pos x="connsiteX1" y="connsiteY1"/>
              </a:cxn>
            </a:cxnLst>
            <a:rect l="l" t="t" r="r" b="b"/>
            <a:pathLst>
              <a:path w="3175035" h="10359">
                <a:moveTo>
                  <a:pt x="0" y="0"/>
                </a:moveTo>
                <a:lnTo>
                  <a:pt x="3175036"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24" name="Free-form: Shape 1623">
            <a:extLst>
              <a:ext uri="{FF2B5EF4-FFF2-40B4-BE49-F238E27FC236}">
                <a16:creationId xmlns:a16="http://schemas.microsoft.com/office/drawing/2014/main" id="{218EB7F1-5F16-82C7-4BE7-2815D86A06B4}"/>
              </a:ext>
            </a:extLst>
          </p:cNvPr>
          <p:cNvSpPr/>
          <p:nvPr/>
        </p:nvSpPr>
        <p:spPr>
          <a:xfrm>
            <a:off x="9463368" y="30652013"/>
            <a:ext cx="736053" cy="349740"/>
          </a:xfrm>
          <a:custGeom>
            <a:avLst/>
            <a:gdLst>
              <a:gd name="connsiteX0" fmla="*/ 0 w 466155"/>
              <a:gd name="connsiteY0" fmla="*/ 16771 h 240721"/>
              <a:gd name="connsiteX1" fmla="*/ 0 w 466155"/>
              <a:gd name="connsiteY1" fmla="*/ 223951 h 240721"/>
            </a:gdLst>
            <a:ahLst/>
            <a:cxnLst>
              <a:cxn ang="0">
                <a:pos x="connsiteX0" y="connsiteY0"/>
              </a:cxn>
              <a:cxn ang="0">
                <a:pos x="connsiteX1" y="connsiteY1"/>
              </a:cxn>
            </a:cxnLst>
            <a:rect l="l" t="t" r="r" b="b"/>
            <a:pathLst>
              <a:path w="466155" h="240721">
                <a:moveTo>
                  <a:pt x="0" y="16771"/>
                </a:moveTo>
                <a:cubicBezTo>
                  <a:pt x="621540" y="-86819"/>
                  <a:pt x="621540" y="327541"/>
                  <a:pt x="0" y="223951"/>
                </a:cubicBez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25" name="Free-form: Shape 1624">
            <a:extLst>
              <a:ext uri="{FF2B5EF4-FFF2-40B4-BE49-F238E27FC236}">
                <a16:creationId xmlns:a16="http://schemas.microsoft.com/office/drawing/2014/main" id="{6F238C46-93FE-702E-CF92-DFCFA733B49B}"/>
              </a:ext>
            </a:extLst>
          </p:cNvPr>
          <p:cNvSpPr/>
          <p:nvPr/>
        </p:nvSpPr>
        <p:spPr>
          <a:xfrm>
            <a:off x="9464247" y="31599855"/>
            <a:ext cx="3647553" cy="15050"/>
          </a:xfrm>
          <a:custGeom>
            <a:avLst/>
            <a:gdLst>
              <a:gd name="connsiteX0" fmla="*/ 0 w 2310058"/>
              <a:gd name="connsiteY0" fmla="*/ 0 h 10359"/>
              <a:gd name="connsiteX1" fmla="*/ 2310059 w 2310058"/>
              <a:gd name="connsiteY1" fmla="*/ 0 h 10359"/>
            </a:gdLst>
            <a:ahLst/>
            <a:cxnLst>
              <a:cxn ang="0">
                <a:pos x="connsiteX0" y="connsiteY0"/>
              </a:cxn>
              <a:cxn ang="0">
                <a:pos x="connsiteX1" y="connsiteY1"/>
              </a:cxn>
            </a:cxnLst>
            <a:rect l="l" t="t" r="r" b="b"/>
            <a:pathLst>
              <a:path w="2310058" h="10359">
                <a:moveTo>
                  <a:pt x="0" y="0"/>
                </a:moveTo>
                <a:lnTo>
                  <a:pt x="2310059"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26" name="Free-form: Shape 1625">
            <a:extLst>
              <a:ext uri="{FF2B5EF4-FFF2-40B4-BE49-F238E27FC236}">
                <a16:creationId xmlns:a16="http://schemas.microsoft.com/office/drawing/2014/main" id="{866FCD78-F025-4FDB-3A43-1A245747E5DC}"/>
              </a:ext>
            </a:extLst>
          </p:cNvPr>
          <p:cNvSpPr/>
          <p:nvPr/>
        </p:nvSpPr>
        <p:spPr>
          <a:xfrm flipV="1">
            <a:off x="9447891" y="32277124"/>
            <a:ext cx="3712980" cy="45719"/>
          </a:xfrm>
          <a:custGeom>
            <a:avLst/>
            <a:gdLst>
              <a:gd name="connsiteX0" fmla="*/ 2310059 w 2310058"/>
              <a:gd name="connsiteY0" fmla="*/ 0 h 10359"/>
              <a:gd name="connsiteX1" fmla="*/ 0 w 2310058"/>
              <a:gd name="connsiteY1" fmla="*/ 0 h 10359"/>
            </a:gdLst>
            <a:ahLst/>
            <a:cxnLst>
              <a:cxn ang="0">
                <a:pos x="connsiteX0" y="connsiteY0"/>
              </a:cxn>
              <a:cxn ang="0">
                <a:pos x="connsiteX1" y="connsiteY1"/>
              </a:cxn>
            </a:cxnLst>
            <a:rect l="l" t="t" r="r" b="b"/>
            <a:pathLst>
              <a:path w="2310058" h="10359">
                <a:moveTo>
                  <a:pt x="2310059" y="0"/>
                </a:moveTo>
                <a:lnTo>
                  <a:pt x="0"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27" name="Free-form: Shape 1626">
            <a:extLst>
              <a:ext uri="{FF2B5EF4-FFF2-40B4-BE49-F238E27FC236}">
                <a16:creationId xmlns:a16="http://schemas.microsoft.com/office/drawing/2014/main" id="{E2431B86-3125-0F7F-31FC-40DB162CD9AF}"/>
              </a:ext>
            </a:extLst>
          </p:cNvPr>
          <p:cNvSpPr/>
          <p:nvPr/>
        </p:nvSpPr>
        <p:spPr>
          <a:xfrm>
            <a:off x="4418192" y="32954395"/>
            <a:ext cx="5013341" cy="15050"/>
          </a:xfrm>
          <a:custGeom>
            <a:avLst/>
            <a:gdLst>
              <a:gd name="connsiteX0" fmla="*/ 3175036 w 3175035"/>
              <a:gd name="connsiteY0" fmla="*/ 0 h 10359"/>
              <a:gd name="connsiteX1" fmla="*/ 0 w 3175035"/>
              <a:gd name="connsiteY1" fmla="*/ 0 h 10359"/>
            </a:gdLst>
            <a:ahLst/>
            <a:cxnLst>
              <a:cxn ang="0">
                <a:pos x="connsiteX0" y="connsiteY0"/>
              </a:cxn>
              <a:cxn ang="0">
                <a:pos x="connsiteX1" y="connsiteY1"/>
              </a:cxn>
            </a:cxnLst>
            <a:rect l="l" t="t" r="r" b="b"/>
            <a:pathLst>
              <a:path w="3175035" h="10359">
                <a:moveTo>
                  <a:pt x="3175036" y="0"/>
                </a:moveTo>
                <a:lnTo>
                  <a:pt x="0"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28" name="Free-form: Shape 1627">
            <a:extLst>
              <a:ext uri="{FF2B5EF4-FFF2-40B4-BE49-F238E27FC236}">
                <a16:creationId xmlns:a16="http://schemas.microsoft.com/office/drawing/2014/main" id="{16C41401-25B5-4020-809C-6C40C80EBF0F}"/>
              </a:ext>
            </a:extLst>
          </p:cNvPr>
          <p:cNvSpPr/>
          <p:nvPr/>
        </p:nvSpPr>
        <p:spPr>
          <a:xfrm>
            <a:off x="4385477" y="36524557"/>
            <a:ext cx="5013341" cy="15050"/>
          </a:xfrm>
          <a:custGeom>
            <a:avLst/>
            <a:gdLst>
              <a:gd name="connsiteX0" fmla="*/ 0 w 3175035"/>
              <a:gd name="connsiteY0" fmla="*/ 0 h 10359"/>
              <a:gd name="connsiteX1" fmla="*/ 3175036 w 3175035"/>
              <a:gd name="connsiteY1" fmla="*/ 0 h 10359"/>
            </a:gdLst>
            <a:ahLst/>
            <a:cxnLst>
              <a:cxn ang="0">
                <a:pos x="connsiteX0" y="connsiteY0"/>
              </a:cxn>
              <a:cxn ang="0">
                <a:pos x="connsiteX1" y="connsiteY1"/>
              </a:cxn>
            </a:cxnLst>
            <a:rect l="l" t="t" r="r" b="b"/>
            <a:pathLst>
              <a:path w="3175035" h="10359">
                <a:moveTo>
                  <a:pt x="0" y="0"/>
                </a:moveTo>
                <a:lnTo>
                  <a:pt x="3175036"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29" name="Free-form: Shape 1628">
            <a:extLst>
              <a:ext uri="{FF2B5EF4-FFF2-40B4-BE49-F238E27FC236}">
                <a16:creationId xmlns:a16="http://schemas.microsoft.com/office/drawing/2014/main" id="{249E6850-5D85-E2AB-7932-56EE7181467C}"/>
              </a:ext>
            </a:extLst>
          </p:cNvPr>
          <p:cNvSpPr/>
          <p:nvPr/>
        </p:nvSpPr>
        <p:spPr>
          <a:xfrm>
            <a:off x="4418192" y="34308937"/>
            <a:ext cx="5013341" cy="15050"/>
          </a:xfrm>
          <a:custGeom>
            <a:avLst/>
            <a:gdLst>
              <a:gd name="connsiteX0" fmla="*/ 3175036 w 3175035"/>
              <a:gd name="connsiteY0" fmla="*/ 0 h 10359"/>
              <a:gd name="connsiteX1" fmla="*/ 0 w 3175035"/>
              <a:gd name="connsiteY1" fmla="*/ 0 h 10359"/>
            </a:gdLst>
            <a:ahLst/>
            <a:cxnLst>
              <a:cxn ang="0">
                <a:pos x="connsiteX0" y="connsiteY0"/>
              </a:cxn>
              <a:cxn ang="0">
                <a:pos x="connsiteX1" y="connsiteY1"/>
              </a:cxn>
            </a:cxnLst>
            <a:rect l="l" t="t" r="r" b="b"/>
            <a:pathLst>
              <a:path w="3175035" h="10359">
                <a:moveTo>
                  <a:pt x="3175036" y="0"/>
                </a:moveTo>
                <a:lnTo>
                  <a:pt x="0"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30" name="Free-form: Shape 1629">
            <a:extLst>
              <a:ext uri="{FF2B5EF4-FFF2-40B4-BE49-F238E27FC236}">
                <a16:creationId xmlns:a16="http://schemas.microsoft.com/office/drawing/2014/main" id="{4179ECC9-12FC-19F7-333E-9527D5BEEB9E}"/>
              </a:ext>
            </a:extLst>
          </p:cNvPr>
          <p:cNvSpPr/>
          <p:nvPr/>
        </p:nvSpPr>
        <p:spPr>
          <a:xfrm>
            <a:off x="4369122" y="35001257"/>
            <a:ext cx="8742678" cy="15050"/>
          </a:xfrm>
          <a:custGeom>
            <a:avLst/>
            <a:gdLst>
              <a:gd name="connsiteX0" fmla="*/ 0 w 5536888"/>
              <a:gd name="connsiteY0" fmla="*/ 0 h 10359"/>
              <a:gd name="connsiteX1" fmla="*/ 5536889 w 5536888"/>
              <a:gd name="connsiteY1" fmla="*/ 0 h 10359"/>
            </a:gdLst>
            <a:ahLst/>
            <a:cxnLst>
              <a:cxn ang="0">
                <a:pos x="connsiteX0" y="connsiteY0"/>
              </a:cxn>
              <a:cxn ang="0">
                <a:pos x="connsiteX1" y="connsiteY1"/>
              </a:cxn>
            </a:cxnLst>
            <a:rect l="l" t="t" r="r" b="b"/>
            <a:pathLst>
              <a:path w="5536888" h="10359">
                <a:moveTo>
                  <a:pt x="0" y="0"/>
                </a:moveTo>
                <a:lnTo>
                  <a:pt x="5536889"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31" name="Free-form: Shape 1630">
            <a:extLst>
              <a:ext uri="{FF2B5EF4-FFF2-40B4-BE49-F238E27FC236}">
                <a16:creationId xmlns:a16="http://schemas.microsoft.com/office/drawing/2014/main" id="{834F27D0-6878-D240-3078-52849F288E3D}"/>
              </a:ext>
            </a:extLst>
          </p:cNvPr>
          <p:cNvSpPr/>
          <p:nvPr/>
        </p:nvSpPr>
        <p:spPr>
          <a:xfrm>
            <a:off x="9464247" y="36872134"/>
            <a:ext cx="3647553" cy="15050"/>
          </a:xfrm>
          <a:custGeom>
            <a:avLst/>
            <a:gdLst>
              <a:gd name="connsiteX0" fmla="*/ 0 w 2310058"/>
              <a:gd name="connsiteY0" fmla="*/ 0 h 10359"/>
              <a:gd name="connsiteX1" fmla="*/ 2310059 w 2310058"/>
              <a:gd name="connsiteY1" fmla="*/ 0 h 10359"/>
            </a:gdLst>
            <a:ahLst/>
            <a:cxnLst>
              <a:cxn ang="0">
                <a:pos x="connsiteX0" y="connsiteY0"/>
              </a:cxn>
              <a:cxn ang="0">
                <a:pos x="connsiteX1" y="connsiteY1"/>
              </a:cxn>
            </a:cxnLst>
            <a:rect l="l" t="t" r="r" b="b"/>
            <a:pathLst>
              <a:path w="2310058" h="10359">
                <a:moveTo>
                  <a:pt x="0" y="0"/>
                </a:moveTo>
                <a:lnTo>
                  <a:pt x="2310059"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32" name="Free-form: Shape 1631">
            <a:extLst>
              <a:ext uri="{FF2B5EF4-FFF2-40B4-BE49-F238E27FC236}">
                <a16:creationId xmlns:a16="http://schemas.microsoft.com/office/drawing/2014/main" id="{789A3541-0C53-CDAE-0FBD-6D9BDBA24116}"/>
              </a:ext>
            </a:extLst>
          </p:cNvPr>
          <p:cNvSpPr/>
          <p:nvPr/>
        </p:nvSpPr>
        <p:spPr>
          <a:xfrm rot="10800000">
            <a:off x="4369122" y="37740440"/>
            <a:ext cx="8742678" cy="15050"/>
          </a:xfrm>
          <a:custGeom>
            <a:avLst/>
            <a:gdLst>
              <a:gd name="connsiteX0" fmla="*/ 0 w 5536888"/>
              <a:gd name="connsiteY0" fmla="*/ 0 h 10359"/>
              <a:gd name="connsiteX1" fmla="*/ 5536889 w 5536888"/>
              <a:gd name="connsiteY1" fmla="*/ 0 h 10359"/>
            </a:gdLst>
            <a:ahLst/>
            <a:cxnLst>
              <a:cxn ang="0">
                <a:pos x="connsiteX0" y="connsiteY0"/>
              </a:cxn>
              <a:cxn ang="0">
                <a:pos x="connsiteX1" y="connsiteY1"/>
              </a:cxn>
            </a:cxnLst>
            <a:rect l="l" t="t" r="r" b="b"/>
            <a:pathLst>
              <a:path w="5536888" h="10359">
                <a:moveTo>
                  <a:pt x="0" y="0"/>
                </a:moveTo>
                <a:lnTo>
                  <a:pt x="5536889"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33" name="Free-form: Shape 1632">
            <a:extLst>
              <a:ext uri="{FF2B5EF4-FFF2-40B4-BE49-F238E27FC236}">
                <a16:creationId xmlns:a16="http://schemas.microsoft.com/office/drawing/2014/main" id="{FD8CFF25-0C58-550B-462E-7A592BBC9A75}"/>
              </a:ext>
            </a:extLst>
          </p:cNvPr>
          <p:cNvSpPr/>
          <p:nvPr/>
        </p:nvSpPr>
        <p:spPr>
          <a:xfrm>
            <a:off x="4369122" y="38683953"/>
            <a:ext cx="736053" cy="349740"/>
          </a:xfrm>
          <a:custGeom>
            <a:avLst/>
            <a:gdLst>
              <a:gd name="connsiteX0" fmla="*/ 0 w 466155"/>
              <a:gd name="connsiteY0" fmla="*/ 16771 h 240721"/>
              <a:gd name="connsiteX1" fmla="*/ 0 w 466155"/>
              <a:gd name="connsiteY1" fmla="*/ 223951 h 240721"/>
            </a:gdLst>
            <a:ahLst/>
            <a:cxnLst>
              <a:cxn ang="0">
                <a:pos x="connsiteX0" y="connsiteY0"/>
              </a:cxn>
              <a:cxn ang="0">
                <a:pos x="connsiteX1" y="connsiteY1"/>
              </a:cxn>
            </a:cxnLst>
            <a:rect l="l" t="t" r="r" b="b"/>
            <a:pathLst>
              <a:path w="466155" h="240721">
                <a:moveTo>
                  <a:pt x="0" y="16771"/>
                </a:moveTo>
                <a:cubicBezTo>
                  <a:pt x="621540" y="-86819"/>
                  <a:pt x="621540" y="327541"/>
                  <a:pt x="0" y="223951"/>
                </a:cubicBez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34" name="TextBox 1633">
            <a:extLst>
              <a:ext uri="{FF2B5EF4-FFF2-40B4-BE49-F238E27FC236}">
                <a16:creationId xmlns:a16="http://schemas.microsoft.com/office/drawing/2014/main" id="{1E3C3E5F-C6AD-2429-0B45-A9B803069051}"/>
              </a:ext>
            </a:extLst>
          </p:cNvPr>
          <p:cNvSpPr txBox="1"/>
          <p:nvPr/>
        </p:nvSpPr>
        <p:spPr>
          <a:xfrm>
            <a:off x="3582171" y="26301824"/>
            <a:ext cx="1491671" cy="523221"/>
          </a:xfrm>
          <a:prstGeom prst="rect">
            <a:avLst/>
          </a:prstGeom>
          <a:noFill/>
        </p:spPr>
        <p:txBody>
          <a:bodyPr wrap="square" rtlCol="0">
            <a:spAutoFit/>
          </a:bodyPr>
          <a:lstStyle/>
          <a:p>
            <a:pPr algn="ctr"/>
            <a:r>
              <a:rPr lang="it-IT" sz="2800" dirty="0">
                <a:solidFill>
                  <a:srgbClr val="2B4450"/>
                </a:solidFill>
                <a:latin typeface="Söhne"/>
              </a:rPr>
              <a:t>Boot</a:t>
            </a:r>
            <a:endParaRPr lang="en-GB" sz="2800" dirty="0">
              <a:solidFill>
                <a:srgbClr val="2B4450"/>
              </a:solidFill>
              <a:latin typeface="Söhne"/>
            </a:endParaRPr>
          </a:p>
        </p:txBody>
      </p:sp>
      <p:sp>
        <p:nvSpPr>
          <p:cNvPr id="1635" name="TextBox 1634">
            <a:extLst>
              <a:ext uri="{FF2B5EF4-FFF2-40B4-BE49-F238E27FC236}">
                <a16:creationId xmlns:a16="http://schemas.microsoft.com/office/drawing/2014/main" id="{CEA5DD83-0ED0-94BA-A37D-13286BFFAB11}"/>
              </a:ext>
            </a:extLst>
          </p:cNvPr>
          <p:cNvSpPr txBox="1"/>
          <p:nvPr/>
        </p:nvSpPr>
        <p:spPr>
          <a:xfrm>
            <a:off x="5587385" y="29050764"/>
            <a:ext cx="2419216" cy="523221"/>
          </a:xfrm>
          <a:prstGeom prst="rect">
            <a:avLst/>
          </a:prstGeom>
          <a:noFill/>
        </p:spPr>
        <p:txBody>
          <a:bodyPr wrap="square" rtlCol="0">
            <a:spAutoFit/>
          </a:bodyPr>
          <a:lstStyle/>
          <a:p>
            <a:pPr algn="ctr"/>
            <a:r>
              <a:rPr lang="it-IT" sz="2800" dirty="0">
                <a:solidFill>
                  <a:srgbClr val="2B4450"/>
                </a:solidFill>
              </a:rPr>
              <a:t>Jump to SM</a:t>
            </a:r>
            <a:endParaRPr lang="en-GB" sz="2800" dirty="0">
              <a:solidFill>
                <a:srgbClr val="2B4450"/>
              </a:solidFill>
            </a:endParaRPr>
          </a:p>
        </p:txBody>
      </p:sp>
      <p:sp>
        <p:nvSpPr>
          <p:cNvPr id="1636" name="TextBox 1635">
            <a:extLst>
              <a:ext uri="{FF2B5EF4-FFF2-40B4-BE49-F238E27FC236}">
                <a16:creationId xmlns:a16="http://schemas.microsoft.com/office/drawing/2014/main" id="{7C0E43DE-DEAF-EC98-E24A-A9EE24738C7A}"/>
              </a:ext>
            </a:extLst>
          </p:cNvPr>
          <p:cNvSpPr txBox="1"/>
          <p:nvPr/>
        </p:nvSpPr>
        <p:spPr>
          <a:xfrm>
            <a:off x="6201812" y="29790871"/>
            <a:ext cx="6637196" cy="954107"/>
          </a:xfrm>
          <a:prstGeom prst="rect">
            <a:avLst/>
          </a:prstGeom>
          <a:noFill/>
        </p:spPr>
        <p:txBody>
          <a:bodyPr wrap="square" rtlCol="0">
            <a:spAutoFit/>
          </a:bodyPr>
          <a:lstStyle/>
          <a:p>
            <a:pPr algn="ctr"/>
            <a:r>
              <a:rPr lang="it-IT" sz="2800" dirty="0">
                <a:solidFill>
                  <a:srgbClr val="2B4450"/>
                </a:solidFill>
              </a:rPr>
              <a:t>Definition of </a:t>
            </a:r>
            <a:r>
              <a:rPr lang="it-IT" sz="2800" dirty="0" err="1">
                <a:solidFill>
                  <a:srgbClr val="2B4450"/>
                </a:solidFill>
              </a:rPr>
              <a:t>Secondary</a:t>
            </a:r>
            <a:r>
              <a:rPr lang="it-IT" sz="2800" dirty="0">
                <a:solidFill>
                  <a:srgbClr val="2B4450"/>
                </a:solidFill>
              </a:rPr>
              <a:t> </a:t>
            </a:r>
            <a:r>
              <a:rPr lang="it-IT" sz="2800" dirty="0" err="1">
                <a:solidFill>
                  <a:srgbClr val="2B4450"/>
                </a:solidFill>
              </a:rPr>
              <a:t>Context</a:t>
            </a:r>
            <a:r>
              <a:rPr lang="it-IT" sz="2800" dirty="0">
                <a:solidFill>
                  <a:srgbClr val="2B4450"/>
                </a:solidFill>
              </a:rPr>
              <a:t> </a:t>
            </a:r>
            <a:r>
              <a:rPr lang="it-IT" sz="2800" dirty="0" err="1">
                <a:solidFill>
                  <a:srgbClr val="2B4450"/>
                </a:solidFill>
              </a:rPr>
              <a:t>regions</a:t>
            </a:r>
            <a:r>
              <a:rPr lang="it-IT" sz="2800" dirty="0">
                <a:solidFill>
                  <a:srgbClr val="2B4450"/>
                </a:solidFill>
              </a:rPr>
              <a:t> and interrupts</a:t>
            </a:r>
            <a:endParaRPr lang="en-GB" sz="2800" dirty="0">
              <a:solidFill>
                <a:srgbClr val="2B4450"/>
              </a:solidFill>
            </a:endParaRPr>
          </a:p>
        </p:txBody>
      </p:sp>
      <p:sp>
        <p:nvSpPr>
          <p:cNvPr id="1637" name="TextBox 1636">
            <a:extLst>
              <a:ext uri="{FF2B5EF4-FFF2-40B4-BE49-F238E27FC236}">
                <a16:creationId xmlns:a16="http://schemas.microsoft.com/office/drawing/2014/main" id="{2E035C51-DF37-6918-34E0-CB3513B43C2F}"/>
              </a:ext>
            </a:extLst>
          </p:cNvPr>
          <p:cNvSpPr txBox="1"/>
          <p:nvPr/>
        </p:nvSpPr>
        <p:spPr>
          <a:xfrm>
            <a:off x="10012532" y="31128668"/>
            <a:ext cx="2419216" cy="523221"/>
          </a:xfrm>
          <a:prstGeom prst="rect">
            <a:avLst/>
          </a:prstGeom>
          <a:noFill/>
        </p:spPr>
        <p:txBody>
          <a:bodyPr wrap="square" rtlCol="0">
            <a:spAutoFit/>
          </a:bodyPr>
          <a:lstStyle/>
          <a:p>
            <a:pPr algn="ctr"/>
            <a:r>
              <a:rPr lang="it-IT" sz="2800" dirty="0">
                <a:solidFill>
                  <a:srgbClr val="2B4450"/>
                </a:solidFill>
              </a:rPr>
              <a:t>Jump to SU</a:t>
            </a:r>
            <a:endParaRPr lang="en-GB" sz="2800" dirty="0">
              <a:solidFill>
                <a:srgbClr val="2B4450"/>
              </a:solidFill>
            </a:endParaRPr>
          </a:p>
        </p:txBody>
      </p:sp>
      <p:sp>
        <p:nvSpPr>
          <p:cNvPr id="1638" name="TextBox 1637">
            <a:extLst>
              <a:ext uri="{FF2B5EF4-FFF2-40B4-BE49-F238E27FC236}">
                <a16:creationId xmlns:a16="http://schemas.microsoft.com/office/drawing/2014/main" id="{78612E8E-EB2B-3FE1-F26B-F33ADF2906C9}"/>
              </a:ext>
            </a:extLst>
          </p:cNvPr>
          <p:cNvSpPr txBox="1"/>
          <p:nvPr/>
        </p:nvSpPr>
        <p:spPr>
          <a:xfrm>
            <a:off x="10104757" y="31822872"/>
            <a:ext cx="2419216" cy="523221"/>
          </a:xfrm>
          <a:prstGeom prst="rect">
            <a:avLst/>
          </a:prstGeom>
          <a:noFill/>
        </p:spPr>
        <p:txBody>
          <a:bodyPr wrap="square" rtlCol="0">
            <a:spAutoFit/>
          </a:bodyPr>
          <a:lstStyle/>
          <a:p>
            <a:pPr algn="ctr"/>
            <a:r>
              <a:rPr lang="it-IT" sz="2800" i="1" dirty="0" err="1">
                <a:solidFill>
                  <a:srgbClr val="2B4450"/>
                </a:solidFill>
              </a:rPr>
              <a:t>ecall</a:t>
            </a:r>
            <a:endParaRPr lang="en-GB" sz="2800" i="1" dirty="0">
              <a:solidFill>
                <a:srgbClr val="2B4450"/>
              </a:solidFill>
            </a:endParaRPr>
          </a:p>
        </p:txBody>
      </p:sp>
      <p:sp>
        <p:nvSpPr>
          <p:cNvPr id="1639" name="TextBox 1638">
            <a:extLst>
              <a:ext uri="{FF2B5EF4-FFF2-40B4-BE49-F238E27FC236}">
                <a16:creationId xmlns:a16="http://schemas.microsoft.com/office/drawing/2014/main" id="{DAE6F566-7E56-16CF-0E37-C93F395DD67D}"/>
              </a:ext>
            </a:extLst>
          </p:cNvPr>
          <p:cNvSpPr txBox="1"/>
          <p:nvPr/>
        </p:nvSpPr>
        <p:spPr>
          <a:xfrm>
            <a:off x="4773518" y="32500163"/>
            <a:ext cx="4223719" cy="523221"/>
          </a:xfrm>
          <a:prstGeom prst="rect">
            <a:avLst/>
          </a:prstGeom>
          <a:noFill/>
        </p:spPr>
        <p:txBody>
          <a:bodyPr wrap="square" rtlCol="0">
            <a:spAutoFit/>
          </a:bodyPr>
          <a:lstStyle/>
          <a:p>
            <a:pPr algn="ctr"/>
            <a:r>
              <a:rPr lang="it-IT" sz="2800" dirty="0">
                <a:solidFill>
                  <a:srgbClr val="2B4450"/>
                </a:solidFill>
              </a:rPr>
              <a:t>Interrupt </a:t>
            </a:r>
            <a:r>
              <a:rPr lang="it-IT" sz="2800" dirty="0" err="1">
                <a:solidFill>
                  <a:srgbClr val="2B4450"/>
                </a:solidFill>
              </a:rPr>
              <a:t>handled</a:t>
            </a:r>
            <a:r>
              <a:rPr lang="it-IT" sz="2800" dirty="0">
                <a:solidFill>
                  <a:srgbClr val="2B4450"/>
                </a:solidFill>
              </a:rPr>
              <a:t> by PM</a:t>
            </a:r>
            <a:endParaRPr lang="en-GB" sz="2800" dirty="0">
              <a:solidFill>
                <a:srgbClr val="2B4450"/>
              </a:solidFill>
            </a:endParaRPr>
          </a:p>
        </p:txBody>
      </p:sp>
      <p:sp>
        <p:nvSpPr>
          <p:cNvPr id="1640" name="TextBox 1639">
            <a:extLst>
              <a:ext uri="{FF2B5EF4-FFF2-40B4-BE49-F238E27FC236}">
                <a16:creationId xmlns:a16="http://schemas.microsoft.com/office/drawing/2014/main" id="{4ED0CBA3-5D76-3C5A-609D-2C91124CE763}"/>
              </a:ext>
            </a:extLst>
          </p:cNvPr>
          <p:cNvSpPr txBox="1"/>
          <p:nvPr/>
        </p:nvSpPr>
        <p:spPr>
          <a:xfrm>
            <a:off x="4789874" y="36101227"/>
            <a:ext cx="4223719" cy="523221"/>
          </a:xfrm>
          <a:prstGeom prst="rect">
            <a:avLst/>
          </a:prstGeom>
          <a:noFill/>
        </p:spPr>
        <p:txBody>
          <a:bodyPr wrap="square" rtlCol="0">
            <a:spAutoFit/>
          </a:bodyPr>
          <a:lstStyle/>
          <a:p>
            <a:pPr algn="ctr"/>
            <a:r>
              <a:rPr lang="it-IT" sz="2800" i="1" dirty="0" err="1">
                <a:solidFill>
                  <a:srgbClr val="2B4450"/>
                </a:solidFill>
              </a:rPr>
              <a:t>mret</a:t>
            </a:r>
            <a:endParaRPr lang="en-GB" sz="2800" i="1" dirty="0">
              <a:solidFill>
                <a:srgbClr val="2B4450"/>
              </a:solidFill>
            </a:endParaRPr>
          </a:p>
        </p:txBody>
      </p:sp>
      <p:sp>
        <p:nvSpPr>
          <p:cNvPr id="1641" name="TextBox 1640">
            <a:extLst>
              <a:ext uri="{FF2B5EF4-FFF2-40B4-BE49-F238E27FC236}">
                <a16:creationId xmlns:a16="http://schemas.microsoft.com/office/drawing/2014/main" id="{E352CAFD-5126-7652-93D2-BC2FB65A55D2}"/>
              </a:ext>
            </a:extLst>
          </p:cNvPr>
          <p:cNvSpPr txBox="1"/>
          <p:nvPr/>
        </p:nvSpPr>
        <p:spPr>
          <a:xfrm>
            <a:off x="4737148" y="33871925"/>
            <a:ext cx="4223719" cy="523221"/>
          </a:xfrm>
          <a:prstGeom prst="rect">
            <a:avLst/>
          </a:prstGeom>
          <a:noFill/>
        </p:spPr>
        <p:txBody>
          <a:bodyPr wrap="square" rtlCol="0">
            <a:spAutoFit/>
          </a:bodyPr>
          <a:lstStyle/>
          <a:p>
            <a:pPr algn="ctr"/>
            <a:r>
              <a:rPr lang="it-IT" sz="2800" i="1" dirty="0" err="1">
                <a:solidFill>
                  <a:srgbClr val="2B4450"/>
                </a:solidFill>
              </a:rPr>
              <a:t>pcall</a:t>
            </a:r>
            <a:endParaRPr lang="en-GB" sz="2800" i="1" dirty="0">
              <a:solidFill>
                <a:srgbClr val="2B4450"/>
              </a:solidFill>
            </a:endParaRPr>
          </a:p>
        </p:txBody>
      </p:sp>
      <p:sp>
        <p:nvSpPr>
          <p:cNvPr id="1642" name="TextBox 1641">
            <a:extLst>
              <a:ext uri="{FF2B5EF4-FFF2-40B4-BE49-F238E27FC236}">
                <a16:creationId xmlns:a16="http://schemas.microsoft.com/office/drawing/2014/main" id="{A9A051F5-793B-236C-24A7-14F829EB4D2B}"/>
              </a:ext>
            </a:extLst>
          </p:cNvPr>
          <p:cNvSpPr txBox="1"/>
          <p:nvPr/>
        </p:nvSpPr>
        <p:spPr>
          <a:xfrm>
            <a:off x="6871706" y="34571496"/>
            <a:ext cx="2419216" cy="523221"/>
          </a:xfrm>
          <a:prstGeom prst="rect">
            <a:avLst/>
          </a:prstGeom>
          <a:noFill/>
        </p:spPr>
        <p:txBody>
          <a:bodyPr wrap="square" rtlCol="0">
            <a:spAutoFit/>
          </a:bodyPr>
          <a:lstStyle/>
          <a:p>
            <a:pPr algn="ctr"/>
            <a:r>
              <a:rPr lang="it-IT" sz="2800" dirty="0">
                <a:solidFill>
                  <a:srgbClr val="2B4450"/>
                </a:solidFill>
              </a:rPr>
              <a:t>Jump to SU</a:t>
            </a:r>
            <a:endParaRPr lang="en-GB" sz="2800" dirty="0">
              <a:solidFill>
                <a:srgbClr val="2B4450"/>
              </a:solidFill>
            </a:endParaRPr>
          </a:p>
        </p:txBody>
      </p:sp>
      <p:sp>
        <p:nvSpPr>
          <p:cNvPr id="1643" name="TextBox 1642">
            <a:extLst>
              <a:ext uri="{FF2B5EF4-FFF2-40B4-BE49-F238E27FC236}">
                <a16:creationId xmlns:a16="http://schemas.microsoft.com/office/drawing/2014/main" id="{32D976A0-958D-8274-70CE-81DA257E353C}"/>
              </a:ext>
            </a:extLst>
          </p:cNvPr>
          <p:cNvSpPr txBox="1"/>
          <p:nvPr/>
        </p:nvSpPr>
        <p:spPr>
          <a:xfrm>
            <a:off x="9382463" y="35231994"/>
            <a:ext cx="3954868" cy="523221"/>
          </a:xfrm>
          <a:prstGeom prst="rect">
            <a:avLst/>
          </a:prstGeom>
          <a:noFill/>
        </p:spPr>
        <p:txBody>
          <a:bodyPr wrap="square" rtlCol="0">
            <a:spAutoFit/>
          </a:bodyPr>
          <a:lstStyle/>
          <a:p>
            <a:pPr algn="ctr"/>
            <a:r>
              <a:rPr lang="it-IT" sz="2800" dirty="0">
                <a:solidFill>
                  <a:srgbClr val="2B4450"/>
                </a:solidFill>
              </a:rPr>
              <a:t>Interrupt </a:t>
            </a:r>
            <a:r>
              <a:rPr lang="it-IT" sz="2800" dirty="0" err="1">
                <a:solidFill>
                  <a:srgbClr val="2B4450"/>
                </a:solidFill>
              </a:rPr>
              <a:t>handled</a:t>
            </a:r>
            <a:r>
              <a:rPr lang="it-IT" sz="2800" dirty="0">
                <a:solidFill>
                  <a:srgbClr val="2B4450"/>
                </a:solidFill>
              </a:rPr>
              <a:t> by SM</a:t>
            </a:r>
            <a:endParaRPr lang="en-GB" sz="2800" dirty="0">
              <a:solidFill>
                <a:srgbClr val="2B4450"/>
              </a:solidFill>
            </a:endParaRPr>
          </a:p>
        </p:txBody>
      </p:sp>
      <p:sp>
        <p:nvSpPr>
          <p:cNvPr id="1644" name="Free-form: Shape 1643">
            <a:extLst>
              <a:ext uri="{FF2B5EF4-FFF2-40B4-BE49-F238E27FC236}">
                <a16:creationId xmlns:a16="http://schemas.microsoft.com/office/drawing/2014/main" id="{ACEC75BF-23B4-EE9C-602A-400D133C3253}"/>
              </a:ext>
            </a:extLst>
          </p:cNvPr>
          <p:cNvSpPr/>
          <p:nvPr/>
        </p:nvSpPr>
        <p:spPr>
          <a:xfrm>
            <a:off x="4369122" y="36006646"/>
            <a:ext cx="5013341" cy="15050"/>
          </a:xfrm>
          <a:custGeom>
            <a:avLst/>
            <a:gdLst>
              <a:gd name="connsiteX0" fmla="*/ 3175036 w 3175035"/>
              <a:gd name="connsiteY0" fmla="*/ 0 h 10359"/>
              <a:gd name="connsiteX1" fmla="*/ 0 w 3175035"/>
              <a:gd name="connsiteY1" fmla="*/ 0 h 10359"/>
            </a:gdLst>
            <a:ahLst/>
            <a:cxnLst>
              <a:cxn ang="0">
                <a:pos x="connsiteX0" y="connsiteY0"/>
              </a:cxn>
              <a:cxn ang="0">
                <a:pos x="connsiteX1" y="connsiteY1"/>
              </a:cxn>
            </a:cxnLst>
            <a:rect l="l" t="t" r="r" b="b"/>
            <a:pathLst>
              <a:path w="3175035" h="10359">
                <a:moveTo>
                  <a:pt x="3175036" y="0"/>
                </a:moveTo>
                <a:lnTo>
                  <a:pt x="0"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45" name="TextBox 1644">
            <a:extLst>
              <a:ext uri="{FF2B5EF4-FFF2-40B4-BE49-F238E27FC236}">
                <a16:creationId xmlns:a16="http://schemas.microsoft.com/office/drawing/2014/main" id="{A91F0313-E333-14F5-4856-EB4F6ABC124C}"/>
              </a:ext>
            </a:extLst>
          </p:cNvPr>
          <p:cNvSpPr txBox="1"/>
          <p:nvPr/>
        </p:nvSpPr>
        <p:spPr>
          <a:xfrm>
            <a:off x="4960463" y="35518903"/>
            <a:ext cx="3954868" cy="523221"/>
          </a:xfrm>
          <a:prstGeom prst="rect">
            <a:avLst/>
          </a:prstGeom>
          <a:noFill/>
        </p:spPr>
        <p:txBody>
          <a:bodyPr wrap="square" rtlCol="0">
            <a:spAutoFit/>
          </a:bodyPr>
          <a:lstStyle/>
          <a:p>
            <a:pPr algn="ctr"/>
            <a:r>
              <a:rPr lang="it-IT" sz="2800" dirty="0">
                <a:solidFill>
                  <a:srgbClr val="2B4450"/>
                </a:solidFill>
              </a:rPr>
              <a:t>Interrupt </a:t>
            </a:r>
            <a:r>
              <a:rPr lang="it-IT" sz="2800" dirty="0" err="1">
                <a:solidFill>
                  <a:srgbClr val="2B4450"/>
                </a:solidFill>
              </a:rPr>
              <a:t>handled</a:t>
            </a:r>
            <a:r>
              <a:rPr lang="it-IT" sz="2800" dirty="0">
                <a:solidFill>
                  <a:srgbClr val="2B4450"/>
                </a:solidFill>
              </a:rPr>
              <a:t> by PM</a:t>
            </a:r>
            <a:endParaRPr lang="en-GB" sz="2800" dirty="0">
              <a:solidFill>
                <a:srgbClr val="2B4450"/>
              </a:solidFill>
            </a:endParaRPr>
          </a:p>
        </p:txBody>
      </p:sp>
      <p:sp>
        <p:nvSpPr>
          <p:cNvPr id="1646" name="TextBox 1645">
            <a:extLst>
              <a:ext uri="{FF2B5EF4-FFF2-40B4-BE49-F238E27FC236}">
                <a16:creationId xmlns:a16="http://schemas.microsoft.com/office/drawing/2014/main" id="{FDAB75DE-C180-494A-AB24-194FB2467822}"/>
              </a:ext>
            </a:extLst>
          </p:cNvPr>
          <p:cNvSpPr txBox="1"/>
          <p:nvPr/>
        </p:nvSpPr>
        <p:spPr>
          <a:xfrm>
            <a:off x="10757878" y="36456455"/>
            <a:ext cx="1176016" cy="523221"/>
          </a:xfrm>
          <a:prstGeom prst="rect">
            <a:avLst/>
          </a:prstGeom>
          <a:noFill/>
          <a:ln w="28575">
            <a:noFill/>
          </a:ln>
        </p:spPr>
        <p:txBody>
          <a:bodyPr wrap="square" rtlCol="0">
            <a:spAutoFit/>
          </a:bodyPr>
          <a:lstStyle/>
          <a:p>
            <a:pPr algn="ctr"/>
            <a:r>
              <a:rPr lang="it-IT" sz="2800" i="1" dirty="0" err="1">
                <a:solidFill>
                  <a:srgbClr val="2B4450"/>
                </a:solidFill>
              </a:rPr>
              <a:t>mret</a:t>
            </a:r>
            <a:endParaRPr lang="en-GB" sz="2800" i="1" dirty="0">
              <a:solidFill>
                <a:srgbClr val="2B4450"/>
              </a:solidFill>
            </a:endParaRPr>
          </a:p>
        </p:txBody>
      </p:sp>
      <p:sp>
        <p:nvSpPr>
          <p:cNvPr id="1647" name="TextBox 1646">
            <a:extLst>
              <a:ext uri="{FF2B5EF4-FFF2-40B4-BE49-F238E27FC236}">
                <a16:creationId xmlns:a16="http://schemas.microsoft.com/office/drawing/2014/main" id="{9AF299E8-7D73-0763-B607-47440B4A1F2F}"/>
              </a:ext>
            </a:extLst>
          </p:cNvPr>
          <p:cNvSpPr txBox="1"/>
          <p:nvPr/>
        </p:nvSpPr>
        <p:spPr>
          <a:xfrm>
            <a:off x="6796993" y="37272573"/>
            <a:ext cx="5085412" cy="523221"/>
          </a:xfrm>
          <a:prstGeom prst="rect">
            <a:avLst/>
          </a:prstGeom>
          <a:noFill/>
        </p:spPr>
        <p:txBody>
          <a:bodyPr wrap="square" rtlCol="0">
            <a:spAutoFit/>
          </a:bodyPr>
          <a:lstStyle/>
          <a:p>
            <a:pPr algn="ctr"/>
            <a:r>
              <a:rPr lang="it-IT" sz="2800" dirty="0">
                <a:solidFill>
                  <a:srgbClr val="2B4450"/>
                </a:solidFill>
              </a:rPr>
              <a:t>Critical interrupt </a:t>
            </a:r>
            <a:r>
              <a:rPr lang="it-IT" sz="2800" dirty="0" err="1">
                <a:solidFill>
                  <a:srgbClr val="2B4450"/>
                </a:solidFill>
              </a:rPr>
              <a:t>handled</a:t>
            </a:r>
            <a:r>
              <a:rPr lang="it-IT" sz="2800" dirty="0">
                <a:solidFill>
                  <a:srgbClr val="2B4450"/>
                </a:solidFill>
              </a:rPr>
              <a:t> by PM</a:t>
            </a:r>
            <a:endParaRPr lang="en-GB" sz="2800" dirty="0">
              <a:solidFill>
                <a:srgbClr val="2B4450"/>
              </a:solidFill>
            </a:endParaRPr>
          </a:p>
        </p:txBody>
      </p:sp>
      <p:sp>
        <p:nvSpPr>
          <p:cNvPr id="1648" name="TextBox 1647">
            <a:extLst>
              <a:ext uri="{FF2B5EF4-FFF2-40B4-BE49-F238E27FC236}">
                <a16:creationId xmlns:a16="http://schemas.microsoft.com/office/drawing/2014/main" id="{3D6D7451-0ACC-5978-AF12-62BB9849A6B9}"/>
              </a:ext>
            </a:extLst>
          </p:cNvPr>
          <p:cNvSpPr txBox="1"/>
          <p:nvPr/>
        </p:nvSpPr>
        <p:spPr>
          <a:xfrm>
            <a:off x="2257261" y="38221883"/>
            <a:ext cx="4223719" cy="523221"/>
          </a:xfrm>
          <a:prstGeom prst="rect">
            <a:avLst/>
          </a:prstGeom>
          <a:noFill/>
        </p:spPr>
        <p:txBody>
          <a:bodyPr wrap="square" rtlCol="0">
            <a:spAutoFit/>
          </a:bodyPr>
          <a:lstStyle/>
          <a:p>
            <a:pPr algn="ctr"/>
            <a:r>
              <a:rPr lang="it-IT" sz="2800" i="1" dirty="0" err="1">
                <a:solidFill>
                  <a:srgbClr val="2B4450"/>
                </a:solidFill>
              </a:rPr>
              <a:t>mret</a:t>
            </a:r>
            <a:r>
              <a:rPr lang="it-IT" sz="2800" i="1" dirty="0">
                <a:solidFill>
                  <a:srgbClr val="2B4450"/>
                </a:solidFill>
              </a:rPr>
              <a:t> </a:t>
            </a:r>
            <a:r>
              <a:rPr lang="it-IT" sz="2800" dirty="0">
                <a:solidFill>
                  <a:srgbClr val="2B4450"/>
                </a:solidFill>
              </a:rPr>
              <a:t>to PM</a:t>
            </a:r>
            <a:endParaRPr lang="en-GB" sz="2800" i="1" dirty="0">
              <a:solidFill>
                <a:srgbClr val="2B4450"/>
              </a:solidFill>
            </a:endParaRPr>
          </a:p>
        </p:txBody>
      </p:sp>
      <p:sp>
        <p:nvSpPr>
          <p:cNvPr id="1649" name="Free-form: Shape 1648">
            <a:extLst>
              <a:ext uri="{FF2B5EF4-FFF2-40B4-BE49-F238E27FC236}">
                <a16:creationId xmlns:a16="http://schemas.microsoft.com/office/drawing/2014/main" id="{8C09B624-5CD1-255C-755C-74E9A885B6C7}"/>
              </a:ext>
            </a:extLst>
          </p:cNvPr>
          <p:cNvSpPr/>
          <p:nvPr/>
        </p:nvSpPr>
        <p:spPr>
          <a:xfrm>
            <a:off x="9463369" y="35707385"/>
            <a:ext cx="3697502" cy="45719"/>
          </a:xfrm>
          <a:custGeom>
            <a:avLst/>
            <a:gdLst>
              <a:gd name="connsiteX0" fmla="*/ 2310059 w 2310058"/>
              <a:gd name="connsiteY0" fmla="*/ 0 h 10359"/>
              <a:gd name="connsiteX1" fmla="*/ 0 w 2310058"/>
              <a:gd name="connsiteY1" fmla="*/ 0 h 10359"/>
            </a:gdLst>
            <a:ahLst/>
            <a:cxnLst>
              <a:cxn ang="0">
                <a:pos x="connsiteX0" y="connsiteY0"/>
              </a:cxn>
              <a:cxn ang="0">
                <a:pos x="connsiteX1" y="connsiteY1"/>
              </a:cxn>
            </a:cxnLst>
            <a:rect l="l" t="t" r="r" b="b"/>
            <a:pathLst>
              <a:path w="2310058" h="10359">
                <a:moveTo>
                  <a:pt x="2310059" y="0"/>
                </a:moveTo>
                <a:lnTo>
                  <a:pt x="0" y="0"/>
                </a:lnTo>
              </a:path>
            </a:pathLst>
          </a:custGeom>
          <a:ln w="28575" cap="flat" cmpd="sng" algn="ctr">
            <a:solidFill>
              <a:srgbClr val="54545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50" name="Free-form: Shape 1649">
            <a:extLst>
              <a:ext uri="{FF2B5EF4-FFF2-40B4-BE49-F238E27FC236}">
                <a16:creationId xmlns:a16="http://schemas.microsoft.com/office/drawing/2014/main" id="{0324C4AB-036C-7B5B-150F-1540829CF8C5}"/>
              </a:ext>
            </a:extLst>
          </p:cNvPr>
          <p:cNvSpPr/>
          <p:nvPr/>
        </p:nvSpPr>
        <p:spPr>
          <a:xfrm>
            <a:off x="4385477" y="33660812"/>
            <a:ext cx="5013341" cy="15050"/>
          </a:xfrm>
          <a:custGeom>
            <a:avLst/>
            <a:gdLst>
              <a:gd name="connsiteX0" fmla="*/ 0 w 3175035"/>
              <a:gd name="connsiteY0" fmla="*/ 0 h 10359"/>
              <a:gd name="connsiteX1" fmla="*/ 3175036 w 3175035"/>
              <a:gd name="connsiteY1" fmla="*/ 0 h 10359"/>
            </a:gdLst>
            <a:ahLst/>
            <a:cxnLst>
              <a:cxn ang="0">
                <a:pos x="connsiteX0" y="connsiteY0"/>
              </a:cxn>
              <a:cxn ang="0">
                <a:pos x="connsiteX1" y="connsiteY1"/>
              </a:cxn>
            </a:cxnLst>
            <a:rect l="l" t="t" r="r" b="b"/>
            <a:pathLst>
              <a:path w="3175035" h="10359">
                <a:moveTo>
                  <a:pt x="0" y="0"/>
                </a:moveTo>
                <a:lnTo>
                  <a:pt x="3175036" y="0"/>
                </a:lnTo>
              </a:path>
            </a:pathLst>
          </a:custGeom>
          <a:ln w="28575" cap="flat" cmpd="sng" algn="ctr">
            <a:solidFill>
              <a:srgbClr val="2B44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endParaRPr lang="en-GB" sz="2800">
              <a:solidFill>
                <a:srgbClr val="545454"/>
              </a:solidFill>
              <a:latin typeface="Söhne"/>
            </a:endParaRPr>
          </a:p>
        </p:txBody>
      </p:sp>
      <p:sp>
        <p:nvSpPr>
          <p:cNvPr id="1651" name="TextBox 1650">
            <a:extLst>
              <a:ext uri="{FF2B5EF4-FFF2-40B4-BE49-F238E27FC236}">
                <a16:creationId xmlns:a16="http://schemas.microsoft.com/office/drawing/2014/main" id="{F59CAD52-A52A-0769-F188-7B916B1A26FD}"/>
              </a:ext>
            </a:extLst>
          </p:cNvPr>
          <p:cNvSpPr txBox="1"/>
          <p:nvPr/>
        </p:nvSpPr>
        <p:spPr>
          <a:xfrm>
            <a:off x="4789874" y="33237482"/>
            <a:ext cx="4223719" cy="523221"/>
          </a:xfrm>
          <a:prstGeom prst="rect">
            <a:avLst/>
          </a:prstGeom>
          <a:noFill/>
        </p:spPr>
        <p:txBody>
          <a:bodyPr wrap="square" rtlCol="0">
            <a:spAutoFit/>
          </a:bodyPr>
          <a:lstStyle/>
          <a:p>
            <a:pPr algn="ctr"/>
            <a:r>
              <a:rPr lang="it-IT" sz="2800" i="1" dirty="0" err="1">
                <a:solidFill>
                  <a:srgbClr val="2B4450"/>
                </a:solidFill>
              </a:rPr>
              <a:t>mret</a:t>
            </a:r>
            <a:endParaRPr lang="en-GB" sz="2800" i="1" dirty="0">
              <a:solidFill>
                <a:srgbClr val="2B4450"/>
              </a:solidFill>
            </a:endParaRPr>
          </a:p>
        </p:txBody>
      </p:sp>
      <p:sp>
        <p:nvSpPr>
          <p:cNvPr id="1666" name="TextBox 1665">
            <a:extLst>
              <a:ext uri="{FF2B5EF4-FFF2-40B4-BE49-F238E27FC236}">
                <a16:creationId xmlns:a16="http://schemas.microsoft.com/office/drawing/2014/main" id="{225FA7E1-0634-FC39-0B43-BD9638C9BEAB}"/>
              </a:ext>
            </a:extLst>
          </p:cNvPr>
          <p:cNvSpPr txBox="1"/>
          <p:nvPr/>
        </p:nvSpPr>
        <p:spPr>
          <a:xfrm>
            <a:off x="16677509" y="34145235"/>
            <a:ext cx="10727677" cy="3539430"/>
          </a:xfrm>
          <a:prstGeom prst="rect">
            <a:avLst/>
          </a:prstGeom>
          <a:noFill/>
        </p:spPr>
        <p:txBody>
          <a:bodyPr wrap="square" rtlCol="0">
            <a:spAutoFit/>
          </a:bodyPr>
          <a:lstStyle/>
          <a:p>
            <a:r>
              <a:rPr lang="it-IT" sz="3200" dirty="0">
                <a:solidFill>
                  <a:srgbClr val="2B4450"/>
                </a:solidFill>
                <a:latin typeface="Söhne"/>
              </a:rPr>
              <a:t>The extension </a:t>
            </a:r>
            <a:r>
              <a:rPr lang="en-US" sz="3200" dirty="0">
                <a:solidFill>
                  <a:srgbClr val="2B4450"/>
                </a:solidFill>
                <a:latin typeface="Söhne"/>
              </a:rPr>
              <a:t>has</a:t>
            </a:r>
            <a:r>
              <a:rPr lang="it-IT" sz="3200" dirty="0">
                <a:solidFill>
                  <a:srgbClr val="2B4450"/>
                </a:solidFill>
                <a:latin typeface="Söhne"/>
              </a:rPr>
              <a:t> </a:t>
            </a:r>
            <a:r>
              <a:rPr lang="en-IE" sz="3200" dirty="0">
                <a:solidFill>
                  <a:srgbClr val="2B4450"/>
                </a:solidFill>
                <a:latin typeface="Söhne"/>
              </a:rPr>
              <a:t>been</a:t>
            </a:r>
            <a:r>
              <a:rPr lang="it-IT" sz="3200" dirty="0">
                <a:solidFill>
                  <a:srgbClr val="2B4450"/>
                </a:solidFill>
                <a:latin typeface="Söhne"/>
              </a:rPr>
              <a:t> </a:t>
            </a:r>
            <a:r>
              <a:rPr lang="en-US" sz="3200" dirty="0">
                <a:solidFill>
                  <a:srgbClr val="2B4450"/>
                </a:solidFill>
                <a:latin typeface="Söhne"/>
              </a:rPr>
              <a:t>implemented</a:t>
            </a:r>
            <a:r>
              <a:rPr lang="it-IT" sz="3200" dirty="0">
                <a:solidFill>
                  <a:srgbClr val="2B4450"/>
                </a:solidFill>
                <a:latin typeface="Söhne"/>
              </a:rPr>
              <a:t> and </a:t>
            </a:r>
            <a:r>
              <a:rPr lang="en-US" sz="3200" dirty="0">
                <a:solidFill>
                  <a:srgbClr val="2B4450"/>
                </a:solidFill>
                <a:latin typeface="Söhne"/>
              </a:rPr>
              <a:t>tested</a:t>
            </a:r>
            <a:r>
              <a:rPr lang="it-IT" sz="3200" dirty="0">
                <a:solidFill>
                  <a:srgbClr val="2B4450"/>
                </a:solidFill>
                <a:latin typeface="Söhne"/>
              </a:rPr>
              <a:t> </a:t>
            </a:r>
            <a:r>
              <a:rPr lang="it-IT" sz="3200" dirty="0" err="1">
                <a:solidFill>
                  <a:srgbClr val="2B4450"/>
                </a:solidFill>
                <a:latin typeface="Söhne"/>
              </a:rPr>
              <a:t>through</a:t>
            </a:r>
            <a:r>
              <a:rPr lang="it-IT" sz="3200" dirty="0">
                <a:solidFill>
                  <a:srgbClr val="2B4450"/>
                </a:solidFill>
                <a:latin typeface="Söhne"/>
              </a:rPr>
              <a:t> a SW micro-benchmark on the </a:t>
            </a:r>
            <a:r>
              <a:rPr lang="it-IT" sz="3200" dirty="0" err="1">
                <a:solidFill>
                  <a:srgbClr val="2B4450"/>
                </a:solidFill>
                <a:latin typeface="Söhne"/>
              </a:rPr>
              <a:t>Ibex</a:t>
            </a:r>
            <a:r>
              <a:rPr lang="it-IT" sz="3200" dirty="0">
                <a:solidFill>
                  <a:srgbClr val="2B4450"/>
                </a:solidFill>
                <a:latin typeface="Söhne"/>
              </a:rPr>
              <a:t> processor by </a:t>
            </a:r>
            <a:r>
              <a:rPr lang="it-IT" sz="3200" dirty="0" err="1">
                <a:solidFill>
                  <a:srgbClr val="2B4450"/>
                </a:solidFill>
                <a:latin typeface="Söhne"/>
              </a:rPr>
              <a:t>lowRISC</a:t>
            </a:r>
            <a:r>
              <a:rPr lang="it-IT" sz="3200" dirty="0">
                <a:solidFill>
                  <a:srgbClr val="2B4450"/>
                </a:solidFill>
                <a:latin typeface="Söhne"/>
              </a:rPr>
              <a:t>:</a:t>
            </a:r>
          </a:p>
          <a:p>
            <a:pPr marL="457200" indent="-457200">
              <a:buFont typeface="Arial" panose="020B0604020202020204" pitchFamily="34" charset="0"/>
              <a:buChar char="•"/>
            </a:pPr>
            <a:r>
              <a:rPr lang="it-IT" sz="3200" b="1" dirty="0" err="1">
                <a:solidFill>
                  <a:srgbClr val="2B4450"/>
                </a:solidFill>
                <a:latin typeface="Söhne"/>
              </a:rPr>
              <a:t>Additional</a:t>
            </a:r>
            <a:r>
              <a:rPr lang="it-IT" sz="3200" b="1" dirty="0">
                <a:solidFill>
                  <a:srgbClr val="2B4450"/>
                </a:solidFill>
                <a:latin typeface="Söhne"/>
              </a:rPr>
              <a:t> </a:t>
            </a:r>
            <a:r>
              <a:rPr lang="it-IT" sz="3200" b="1" dirty="0" err="1">
                <a:solidFill>
                  <a:srgbClr val="2B4450"/>
                </a:solidFill>
                <a:latin typeface="Söhne"/>
              </a:rPr>
              <a:t>resources</a:t>
            </a:r>
            <a:r>
              <a:rPr lang="it-IT" sz="3200" b="1" dirty="0">
                <a:solidFill>
                  <a:srgbClr val="2B4450"/>
                </a:solidFill>
                <a:latin typeface="Söhne"/>
              </a:rPr>
              <a:t>: </a:t>
            </a:r>
          </a:p>
          <a:p>
            <a:pPr marL="914400" lvl="1" indent="-457200">
              <a:buFont typeface="Arial" panose="020B0604020202020204" pitchFamily="34" charset="0"/>
              <a:buChar char="•"/>
            </a:pPr>
            <a:r>
              <a:rPr lang="en-GB" sz="3200" i="1" dirty="0">
                <a:solidFill>
                  <a:srgbClr val="2B4450"/>
                </a:solidFill>
                <a:latin typeface="Söhne"/>
              </a:rPr>
              <a:t>LUT</a:t>
            </a:r>
            <a:r>
              <a:rPr lang="en-GB" sz="3200" dirty="0">
                <a:solidFill>
                  <a:srgbClr val="2B4450"/>
                </a:solidFill>
                <a:latin typeface="Söhne"/>
              </a:rPr>
              <a:t>: 19.4%;</a:t>
            </a:r>
          </a:p>
          <a:p>
            <a:pPr marL="914400" lvl="1" indent="-457200">
              <a:buFont typeface="Arial" panose="020B0604020202020204" pitchFamily="34" charset="0"/>
              <a:buChar char="•"/>
            </a:pPr>
            <a:r>
              <a:rPr lang="en-GB" sz="3200" i="1" dirty="0">
                <a:solidFill>
                  <a:srgbClr val="2B4450"/>
                </a:solidFill>
                <a:latin typeface="Söhne"/>
              </a:rPr>
              <a:t>FF</a:t>
            </a:r>
            <a:r>
              <a:rPr lang="en-GB" sz="3200" dirty="0">
                <a:solidFill>
                  <a:srgbClr val="2B4450"/>
                </a:solidFill>
                <a:latin typeface="Söhne"/>
              </a:rPr>
              <a:t>: 1.3%;</a:t>
            </a:r>
          </a:p>
          <a:p>
            <a:pPr marL="914400" lvl="1" indent="-457200">
              <a:buFont typeface="Arial" panose="020B0604020202020204" pitchFamily="34" charset="0"/>
              <a:buChar char="•"/>
            </a:pPr>
            <a:r>
              <a:rPr lang="en-GB" sz="3200" i="1" dirty="0">
                <a:solidFill>
                  <a:srgbClr val="2B4450"/>
                </a:solidFill>
                <a:latin typeface="Söhne"/>
              </a:rPr>
              <a:t>Others</a:t>
            </a:r>
            <a:r>
              <a:rPr lang="en-GB" sz="3200" dirty="0">
                <a:solidFill>
                  <a:srgbClr val="2B4450"/>
                </a:solidFill>
                <a:latin typeface="Söhne"/>
              </a:rPr>
              <a:t>: 0%</a:t>
            </a:r>
          </a:p>
          <a:p>
            <a:pPr marL="457200" indent="-457200">
              <a:buFont typeface="Arial" panose="020B0604020202020204" pitchFamily="34" charset="0"/>
              <a:buChar char="•"/>
            </a:pPr>
            <a:r>
              <a:rPr lang="en-GB" sz="3200" b="1" dirty="0">
                <a:solidFill>
                  <a:srgbClr val="2B4450"/>
                </a:solidFill>
                <a:latin typeface="Söhne"/>
              </a:rPr>
              <a:t>Software overhead </a:t>
            </a:r>
            <a:r>
              <a:rPr lang="en-GB" sz="3200" dirty="0">
                <a:solidFill>
                  <a:srgbClr val="2B4450"/>
                </a:solidFill>
                <a:latin typeface="Söhne"/>
              </a:rPr>
              <a:t>in micro-benchmarks: </a:t>
            </a:r>
            <a:r>
              <a:rPr lang="en-GB" sz="3200" dirty="0">
                <a:solidFill>
                  <a:srgbClr val="2B4450"/>
                </a:solidFill>
                <a:latin typeface="Aptos" panose="020B0004020202020204" pitchFamily="34" charset="0"/>
              </a:rPr>
              <a:t>≈0%</a:t>
            </a:r>
            <a:r>
              <a:rPr lang="en-GB" sz="3200" dirty="0">
                <a:solidFill>
                  <a:srgbClr val="2B4450"/>
                </a:solidFill>
                <a:latin typeface="Söhne"/>
              </a:rPr>
              <a:t> </a:t>
            </a:r>
          </a:p>
        </p:txBody>
      </p:sp>
      <p:sp>
        <p:nvSpPr>
          <p:cNvPr id="1703" name="TextBox 1702">
            <a:extLst>
              <a:ext uri="{FF2B5EF4-FFF2-40B4-BE49-F238E27FC236}">
                <a16:creationId xmlns:a16="http://schemas.microsoft.com/office/drawing/2014/main" id="{55B5ABAA-5734-6E31-91B7-4E1185992C4A}"/>
              </a:ext>
            </a:extLst>
          </p:cNvPr>
          <p:cNvSpPr txBox="1">
            <a:spLocks/>
          </p:cNvSpPr>
          <p:nvPr/>
        </p:nvSpPr>
        <p:spPr>
          <a:xfrm rot="16200000">
            <a:off x="13421773" y="35648258"/>
            <a:ext cx="5273108" cy="707886"/>
          </a:xfrm>
          <a:prstGeom prst="rect">
            <a:avLst/>
          </a:prstGeom>
          <a:solidFill>
            <a:srgbClr val="497285"/>
          </a:solidFill>
          <a:ln w="38100">
            <a:solidFill>
              <a:srgbClr val="497285"/>
            </a:solidFill>
          </a:ln>
        </p:spPr>
        <p:txBody>
          <a:bodyPr wrap="square" rtlCol="0">
            <a:spAutoFit/>
          </a:bodyPr>
          <a:lstStyle/>
          <a:p>
            <a:pPr algn="ctr"/>
            <a:r>
              <a:rPr lang="en-GB" sz="4000" dirty="0">
                <a:solidFill>
                  <a:schemeClr val="bg1"/>
                </a:solidFill>
              </a:rPr>
              <a:t>Experimental Results</a:t>
            </a:r>
          </a:p>
        </p:txBody>
      </p:sp>
      <p:sp>
        <p:nvSpPr>
          <p:cNvPr id="1704" name="Rectangle 1703">
            <a:extLst>
              <a:ext uri="{FF2B5EF4-FFF2-40B4-BE49-F238E27FC236}">
                <a16:creationId xmlns:a16="http://schemas.microsoft.com/office/drawing/2014/main" id="{6F283E12-F6D4-8941-25F7-182BD46F17B1}"/>
              </a:ext>
            </a:extLst>
          </p:cNvPr>
          <p:cNvSpPr/>
          <p:nvPr/>
        </p:nvSpPr>
        <p:spPr>
          <a:xfrm>
            <a:off x="16412270" y="33398629"/>
            <a:ext cx="11042976" cy="5209576"/>
          </a:xfrm>
          <a:prstGeom prst="rect">
            <a:avLst/>
          </a:prstGeom>
          <a:noFill/>
          <a:ln w="57150">
            <a:solidFill>
              <a:srgbClr val="4972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09" name="Picture 1708">
            <a:extLst>
              <a:ext uri="{FF2B5EF4-FFF2-40B4-BE49-F238E27FC236}">
                <a16:creationId xmlns:a16="http://schemas.microsoft.com/office/drawing/2014/main" id="{AA405535-C808-4787-C7D7-31E271C431C9}"/>
              </a:ext>
            </a:extLst>
          </p:cNvPr>
          <p:cNvPicPr>
            <a:picLocks noChangeAspect="1"/>
          </p:cNvPicPr>
          <p:nvPr/>
        </p:nvPicPr>
        <p:blipFill>
          <a:blip r:embed="rId6"/>
          <a:stretch>
            <a:fillRect/>
          </a:stretch>
        </p:blipFill>
        <p:spPr>
          <a:xfrm>
            <a:off x="27947281" y="40506550"/>
            <a:ext cx="2253308" cy="2253308"/>
          </a:xfrm>
          <a:prstGeom prst="rect">
            <a:avLst/>
          </a:prstGeom>
        </p:spPr>
      </p:pic>
      <p:sp>
        <p:nvSpPr>
          <p:cNvPr id="1710" name="Rectangle 1709">
            <a:extLst>
              <a:ext uri="{FF2B5EF4-FFF2-40B4-BE49-F238E27FC236}">
                <a16:creationId xmlns:a16="http://schemas.microsoft.com/office/drawing/2014/main" id="{44BD44FC-2CCE-D28B-A251-3C0D5BA27B16}"/>
              </a:ext>
            </a:extLst>
          </p:cNvPr>
          <p:cNvSpPr/>
          <p:nvPr/>
        </p:nvSpPr>
        <p:spPr>
          <a:xfrm>
            <a:off x="22929859" y="40490368"/>
            <a:ext cx="7356927" cy="2323765"/>
          </a:xfrm>
          <a:prstGeom prst="rect">
            <a:avLst/>
          </a:prstGeom>
          <a:noFill/>
          <a:ln w="38100">
            <a:solidFill>
              <a:srgbClr val="2B44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13" name="TextBox 1712">
            <a:extLst>
              <a:ext uri="{FF2B5EF4-FFF2-40B4-BE49-F238E27FC236}">
                <a16:creationId xmlns:a16="http://schemas.microsoft.com/office/drawing/2014/main" id="{8C18166D-7E3E-7D79-5E22-ECACEDCD149E}"/>
              </a:ext>
            </a:extLst>
          </p:cNvPr>
          <p:cNvSpPr txBox="1"/>
          <p:nvPr/>
        </p:nvSpPr>
        <p:spPr>
          <a:xfrm>
            <a:off x="23112740" y="40591155"/>
            <a:ext cx="5062415" cy="707886"/>
          </a:xfrm>
          <a:prstGeom prst="rect">
            <a:avLst/>
          </a:prstGeom>
          <a:noFill/>
        </p:spPr>
        <p:txBody>
          <a:bodyPr wrap="square" rtlCol="0">
            <a:spAutoFit/>
          </a:bodyPr>
          <a:lstStyle/>
          <a:p>
            <a:r>
              <a:rPr lang="it-IT" sz="4000" dirty="0">
                <a:solidFill>
                  <a:srgbClr val="2B4450"/>
                </a:solidFill>
                <a:latin typeface="Söhne"/>
              </a:rPr>
              <a:t>For more information:</a:t>
            </a:r>
            <a:endParaRPr lang="en-GB" sz="4000" dirty="0">
              <a:solidFill>
                <a:srgbClr val="2B4450"/>
              </a:solidFill>
              <a:latin typeface="Söhne"/>
            </a:endParaRPr>
          </a:p>
        </p:txBody>
      </p:sp>
      <p:sp>
        <p:nvSpPr>
          <p:cNvPr id="1714" name="TextBox 1713">
            <a:extLst>
              <a:ext uri="{FF2B5EF4-FFF2-40B4-BE49-F238E27FC236}">
                <a16:creationId xmlns:a16="http://schemas.microsoft.com/office/drawing/2014/main" id="{75573CC1-0D10-1A0E-BF62-65DCC7870B44}"/>
              </a:ext>
            </a:extLst>
          </p:cNvPr>
          <p:cNvSpPr txBox="1"/>
          <p:nvPr/>
        </p:nvSpPr>
        <p:spPr>
          <a:xfrm>
            <a:off x="11427" y="40512378"/>
            <a:ext cx="22832235" cy="2123658"/>
          </a:xfrm>
          <a:prstGeom prst="rect">
            <a:avLst/>
          </a:prstGeom>
          <a:noFill/>
        </p:spPr>
        <p:txBody>
          <a:bodyPr wrap="square" rtlCol="0">
            <a:spAutoFit/>
          </a:bodyPr>
          <a:lstStyle/>
          <a:p>
            <a:r>
              <a:rPr lang="it-IT" sz="3300" b="1" dirty="0" err="1">
                <a:solidFill>
                  <a:srgbClr val="2B4450"/>
                </a:solidFill>
                <a:latin typeface="Söhne"/>
              </a:rPr>
              <a:t>Contacts</a:t>
            </a:r>
            <a:r>
              <a:rPr lang="it-IT" sz="3300" dirty="0">
                <a:solidFill>
                  <a:srgbClr val="2B4450"/>
                </a:solidFill>
                <a:latin typeface="Söhne"/>
              </a:rPr>
              <a:t>: leonardo.fazzini1@student.univaq.it , giacomo.valente@univaq.it, fabio.federici@collins.com, tania.dimascio@univaq.it</a:t>
            </a:r>
          </a:p>
          <a:p>
            <a:endParaRPr lang="it-IT" sz="3300" dirty="0">
              <a:solidFill>
                <a:srgbClr val="2B4450"/>
              </a:solidFill>
              <a:latin typeface="Söhne"/>
            </a:endParaRPr>
          </a:p>
          <a:p>
            <a:r>
              <a:rPr lang="it-IT" sz="3300" dirty="0">
                <a:solidFill>
                  <a:srgbClr val="2B4450"/>
                </a:solidFill>
                <a:latin typeface="Söhne"/>
              </a:rPr>
              <a:t>Leonardo Fazzini, Giacomo Valente and Tania Di Mascio are with DISIM Department of the University of L’Aquila.</a:t>
            </a:r>
          </a:p>
          <a:p>
            <a:r>
              <a:rPr lang="it-IT" sz="3300" dirty="0">
                <a:solidFill>
                  <a:srgbClr val="2B4450"/>
                </a:solidFill>
                <a:latin typeface="Söhne"/>
              </a:rPr>
              <a:t>Fabio Federici </a:t>
            </a:r>
            <a:r>
              <a:rPr lang="it-IT" sz="3300" dirty="0" err="1">
                <a:solidFill>
                  <a:srgbClr val="2B4450"/>
                </a:solidFill>
                <a:latin typeface="Söhne"/>
              </a:rPr>
              <a:t>is</a:t>
            </a:r>
            <a:r>
              <a:rPr lang="it-IT" sz="3300" dirty="0">
                <a:solidFill>
                  <a:srgbClr val="2B4450"/>
                </a:solidFill>
                <a:latin typeface="Söhne"/>
              </a:rPr>
              <a:t> with </a:t>
            </a:r>
            <a:r>
              <a:rPr lang="en-GB" sz="3300" dirty="0">
                <a:solidFill>
                  <a:srgbClr val="2B4450"/>
                </a:solidFill>
                <a:latin typeface="Söhne"/>
              </a:rPr>
              <a:t>Collins Aerospace Applied Research And Technology (Rome, Italy).</a:t>
            </a:r>
          </a:p>
        </p:txBody>
      </p:sp>
      <p:pic>
        <p:nvPicPr>
          <p:cNvPr id="3" name="Picture 2" descr="A black and yellow shield with a bird&#10;&#10;Description automatically generated">
            <a:extLst>
              <a:ext uri="{FF2B5EF4-FFF2-40B4-BE49-F238E27FC236}">
                <a16:creationId xmlns:a16="http://schemas.microsoft.com/office/drawing/2014/main" id="{3B9E0B2A-601C-F086-D096-111AA7568A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75763" y="2343858"/>
            <a:ext cx="1918184" cy="1918184"/>
          </a:xfrm>
          <a:prstGeom prst="rect">
            <a:avLst/>
          </a:prstGeom>
        </p:spPr>
      </p:pic>
    </p:spTree>
    <p:extLst>
      <p:ext uri="{BB962C8B-B14F-4D97-AF65-F5344CB8AC3E}">
        <p14:creationId xmlns:p14="http://schemas.microsoft.com/office/powerpoint/2010/main" val="360755912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447dd6a-a4a1-440b-a6a3-9124ef1ee017}" enabled="1" method="Privileged" siteId="{7a18110d-ef9b-4274-acef-e62ab0fe28ed}" contentBits="0"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549</Words>
  <Application>Microsoft Office PowerPoint</Application>
  <PresentationFormat>Personalizzato</PresentationFormat>
  <Paragraphs>179</Paragraphs>
  <Slides>1</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vt:i4>
      </vt:variant>
    </vt:vector>
  </HeadingPairs>
  <TitlesOfParts>
    <vt:vector size="8" baseType="lpstr">
      <vt:lpstr>Aptos</vt:lpstr>
      <vt:lpstr>Aptos Display</vt:lpstr>
      <vt:lpstr>Arial</vt:lpstr>
      <vt:lpstr>Helvetica Neue Light</vt:lpstr>
      <vt:lpstr>Segoe UI Emoji</vt:lpstr>
      <vt:lpstr>Söhne</vt:lpstr>
      <vt:lpstr>Office Theme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Multi-Context Execution in Machine-Mode on a RISC-V Processor</dc:title>
  <dc:creator>Leonardo Fazzini</dc:creator>
  <cp:lastModifiedBy>Giacomo Valente</cp:lastModifiedBy>
  <cp:revision>76</cp:revision>
  <dcterms:created xsi:type="dcterms:W3CDTF">2024-05-08T07:45:30Z</dcterms:created>
  <dcterms:modified xsi:type="dcterms:W3CDTF">2024-06-12T07:49:06Z</dcterms:modified>
</cp:coreProperties>
</file>