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42804000" cx="30276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82">
          <p15:clr>
            <a:srgbClr val="A4A3A4"/>
          </p15:clr>
        </p15:guide>
        <p15:guide id="2" orient="horz" pos="907">
          <p15:clr>
            <a:srgbClr val="9AA0A6"/>
          </p15:clr>
        </p15:guide>
        <p15:guide id="3" orient="horz" pos="2457">
          <p15:clr>
            <a:srgbClr val="747775"/>
          </p15:clr>
        </p15:guide>
        <p15:guide id="4" pos="467">
          <p15:clr>
            <a:srgbClr val="747775"/>
          </p15:clr>
        </p15:guide>
        <p15:guide id="5" pos="18605">
          <p15:clr>
            <a:srgbClr val="747775"/>
          </p15:clr>
        </p15:guide>
        <p15:guide id="6" pos="2506">
          <p15:clr>
            <a:srgbClr val="747775"/>
          </p15:clr>
        </p15:guide>
        <p15:guide id="7" pos="1656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B9C344-6283-4AB5-BC05-4A1930C1B96B}">
  <a:tblStyle styleId="{0AB9C344-6283-4AB5-BC05-4A1930C1B96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fill>
          <a:solidFill>
            <a:srgbClr val="E0E0E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E0E0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A5A5A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A5A5A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A5A5A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A5A5A5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82" orient="horz"/>
        <p:guide pos="907" orient="horz"/>
        <p:guide pos="2457" orient="horz"/>
        <p:guide pos="467"/>
        <p:guide pos="18605"/>
        <p:guide pos="2506"/>
        <p:guide pos="1656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662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662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2074" y="6196323"/>
            <a:ext cx="28212000" cy="17081700"/>
          </a:xfrm>
          <a:prstGeom prst="rect">
            <a:avLst/>
          </a:prstGeom>
        </p:spPr>
        <p:txBody>
          <a:bodyPr anchorCtr="0" anchor="b" bIns="448225" lIns="448225" spcFirstLastPara="1" rIns="448225" wrap="square" tIns="448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500"/>
              <a:buNone/>
              <a:defRPr sz="2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500"/>
              <a:buNone/>
              <a:defRPr sz="2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500"/>
              <a:buNone/>
              <a:defRPr sz="2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500"/>
              <a:buNone/>
              <a:defRPr sz="2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500"/>
              <a:buNone/>
              <a:defRPr sz="2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500"/>
              <a:buNone/>
              <a:defRPr sz="2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500"/>
              <a:buNone/>
              <a:defRPr sz="2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500"/>
              <a:buNone/>
              <a:defRPr sz="2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500"/>
              <a:buNone/>
              <a:defRPr sz="25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32046" y="23585474"/>
            <a:ext cx="28212000" cy="6596100"/>
          </a:xfrm>
          <a:prstGeom prst="rect">
            <a:avLst/>
          </a:prstGeom>
        </p:spPr>
        <p:txBody>
          <a:bodyPr anchorCtr="0" anchor="t" bIns="448225" lIns="448225" spcFirstLastPara="1" rIns="448225" wrap="square" tIns="448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32046" y="9205128"/>
            <a:ext cx="28212000" cy="16340100"/>
          </a:xfrm>
          <a:prstGeom prst="rect">
            <a:avLst/>
          </a:prstGeom>
        </p:spPr>
        <p:txBody>
          <a:bodyPr anchorCtr="0" anchor="b" bIns="448225" lIns="448225" spcFirstLastPara="1" rIns="448225" wrap="square" tIns="448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800"/>
              <a:buNone/>
              <a:defRPr sz="5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800"/>
              <a:buNone/>
              <a:defRPr sz="58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800"/>
              <a:buNone/>
              <a:defRPr sz="58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800"/>
              <a:buNone/>
              <a:defRPr sz="58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800"/>
              <a:buNone/>
              <a:defRPr sz="58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800"/>
              <a:buNone/>
              <a:defRPr sz="58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800"/>
              <a:buNone/>
              <a:defRPr sz="58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800"/>
              <a:buNone/>
              <a:defRPr sz="58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800"/>
              <a:buNone/>
              <a:defRPr sz="58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32046" y="26232690"/>
            <a:ext cx="28212000" cy="10825200"/>
          </a:xfrm>
          <a:prstGeom prst="rect">
            <a:avLst/>
          </a:prstGeom>
        </p:spPr>
        <p:txBody>
          <a:bodyPr anchorCtr="0" anchor="t" bIns="448225" lIns="448225" spcFirstLastPara="1" rIns="448225" wrap="square" tIns="448225">
            <a:normAutofit/>
          </a:bodyPr>
          <a:lstStyle>
            <a:lvl1pPr indent="-787400" lvl="0" marL="457200" algn="ctr">
              <a:spcBef>
                <a:spcPts val="0"/>
              </a:spcBef>
              <a:spcAft>
                <a:spcPts val="0"/>
              </a:spcAft>
              <a:buSzPts val="8800"/>
              <a:buChar char="●"/>
              <a:defRPr/>
            </a:lvl1pPr>
            <a:lvl2pPr indent="-666750" lvl="1" marL="91440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32046" y="17899287"/>
            <a:ext cx="28212000" cy="70053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anchorCtr="0" anchor="t" bIns="448225" lIns="448225" spcFirstLastPara="1" rIns="448225" wrap="square" tIns="448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</p:spPr>
        <p:txBody>
          <a:bodyPr anchorCtr="0" anchor="t" bIns="448225" lIns="448225" spcFirstLastPara="1" rIns="448225" wrap="square" tIns="448225">
            <a:normAutofit/>
          </a:bodyPr>
          <a:lstStyle>
            <a:lvl1pPr indent="-787400" lvl="0" marL="457200">
              <a:spcBef>
                <a:spcPts val="0"/>
              </a:spcBef>
              <a:spcAft>
                <a:spcPts val="0"/>
              </a:spcAft>
              <a:buSzPts val="8800"/>
              <a:buChar char="●"/>
              <a:defRPr/>
            </a:lvl1pPr>
            <a:lvl2pPr indent="-666750" lvl="1" marL="91440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anchorCtr="0" anchor="t" bIns="448225" lIns="448225" spcFirstLastPara="1" rIns="448225" wrap="square" tIns="448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32046" y="9590851"/>
            <a:ext cx="13243800" cy="28431000"/>
          </a:xfrm>
          <a:prstGeom prst="rect">
            <a:avLst/>
          </a:prstGeom>
        </p:spPr>
        <p:txBody>
          <a:bodyPr anchorCtr="0" anchor="t" bIns="448225" lIns="448225" spcFirstLastPara="1" rIns="448225" wrap="square" tIns="448225">
            <a:normAutofit/>
          </a:bodyPr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indent="-603250" lvl="1" marL="91440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6000191" y="9590851"/>
            <a:ext cx="13243800" cy="28431000"/>
          </a:xfrm>
          <a:prstGeom prst="rect">
            <a:avLst/>
          </a:prstGeom>
        </p:spPr>
        <p:txBody>
          <a:bodyPr anchorCtr="0" anchor="t" bIns="448225" lIns="448225" spcFirstLastPara="1" rIns="448225" wrap="square" tIns="448225">
            <a:normAutofit/>
          </a:bodyPr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indent="-603250" lvl="1" marL="91440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anchorCtr="0" anchor="t" bIns="448225" lIns="448225" spcFirstLastPara="1" rIns="448225" wrap="square" tIns="448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32046" y="4623681"/>
            <a:ext cx="9297600" cy="6288900"/>
          </a:xfrm>
          <a:prstGeom prst="rect">
            <a:avLst/>
          </a:prstGeom>
        </p:spPr>
        <p:txBody>
          <a:bodyPr anchorCtr="0" anchor="b" bIns="448225" lIns="448225" spcFirstLastPara="1" rIns="448225" wrap="square" tIns="448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32046" y="11564195"/>
            <a:ext cx="9297600" cy="26458800"/>
          </a:xfrm>
          <a:prstGeom prst="rect">
            <a:avLst/>
          </a:prstGeom>
        </p:spPr>
        <p:txBody>
          <a:bodyPr anchorCtr="0" anchor="t" bIns="448225" lIns="448225" spcFirstLastPara="1" rIns="448225" wrap="square" tIns="448225">
            <a:normAutofit/>
          </a:bodyPr>
          <a:lstStyle>
            <a:lvl1pPr indent="-603250" lvl="0" marL="45720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1pPr>
            <a:lvl2pPr indent="-603250" lvl="1" marL="91440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23229" y="3746130"/>
            <a:ext cx="21084000" cy="34043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1pPr>
            <a:lvl2pPr lvl="1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2pPr>
            <a:lvl3pPr lvl="2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3pPr>
            <a:lvl4pPr lvl="3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4pPr>
            <a:lvl5pPr lvl="4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5pPr>
            <a:lvl6pPr lvl="5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6pPr>
            <a:lvl7pPr lvl="6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7pPr>
            <a:lvl8pPr lvl="7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8pPr>
            <a:lvl9pPr lvl="8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38000" y="-1040"/>
            <a:ext cx="15138000" cy="428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48225" lIns="448225" spcFirstLastPara="1" rIns="448225" wrap="square" tIns="4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79077" y="10262433"/>
            <a:ext cx="13393800" cy="12335700"/>
          </a:xfrm>
          <a:prstGeom prst="rect">
            <a:avLst/>
          </a:prstGeom>
        </p:spPr>
        <p:txBody>
          <a:bodyPr anchorCtr="0" anchor="b" bIns="448225" lIns="448225" spcFirstLastPara="1" rIns="448225" wrap="square" tIns="448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79077" y="23327077"/>
            <a:ext cx="13393800" cy="10278600"/>
          </a:xfrm>
          <a:prstGeom prst="rect">
            <a:avLst/>
          </a:prstGeom>
        </p:spPr>
        <p:txBody>
          <a:bodyPr anchorCtr="0" anchor="t" bIns="448225" lIns="448225" spcFirstLastPara="1" rIns="448225" wrap="square" tIns="448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354801" y="6025723"/>
            <a:ext cx="12704400" cy="307506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indent="-787400" lvl="0" marL="457200">
              <a:spcBef>
                <a:spcPts val="0"/>
              </a:spcBef>
              <a:spcAft>
                <a:spcPts val="0"/>
              </a:spcAft>
              <a:buSzPts val="8800"/>
              <a:buChar char="●"/>
              <a:defRPr/>
            </a:lvl1pPr>
            <a:lvl2pPr indent="-666750" lvl="1" marL="91440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32046" y="35206675"/>
            <a:ext cx="19862100" cy="50355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25" lIns="448225" spcFirstLastPara="1" rIns="448225" wrap="square" tIns="448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25" lIns="448225" spcFirstLastPara="1" rIns="448225" wrap="square" tIns="448225">
            <a:normAutofit/>
          </a:bodyPr>
          <a:lstStyle>
            <a:lvl1pPr indent="-787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Char char="●"/>
              <a:defRPr sz="8800">
                <a:solidFill>
                  <a:schemeClr val="dk2"/>
                </a:solidFill>
              </a:defRPr>
            </a:lvl1pPr>
            <a:lvl2pPr indent="-666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2pPr>
            <a:lvl3pPr indent="-666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3pPr>
            <a:lvl4pPr indent="-666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4pPr>
            <a:lvl5pPr indent="-666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5pPr>
            <a:lvl6pPr indent="-666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6pPr>
            <a:lvl7pPr indent="-666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7pPr>
            <a:lvl8pPr indent="-666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8pPr>
            <a:lvl9pPr indent="-666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8225" lIns="448225" spcFirstLastPara="1" rIns="448225" wrap="square" tIns="448225">
            <a:normAutofit/>
          </a:bodyPr>
          <a:lstStyle>
            <a:lvl1pPr lvl="0" algn="r">
              <a:buNone/>
              <a:defRPr sz="4900">
                <a:solidFill>
                  <a:schemeClr val="dk2"/>
                </a:solidFill>
              </a:defRPr>
            </a:lvl1pPr>
            <a:lvl2pPr lvl="1" algn="r">
              <a:buNone/>
              <a:defRPr sz="4900">
                <a:solidFill>
                  <a:schemeClr val="dk2"/>
                </a:solidFill>
              </a:defRPr>
            </a:lvl2pPr>
            <a:lvl3pPr lvl="2" algn="r">
              <a:buNone/>
              <a:defRPr sz="4900">
                <a:solidFill>
                  <a:schemeClr val="dk2"/>
                </a:solidFill>
              </a:defRPr>
            </a:lvl3pPr>
            <a:lvl4pPr lvl="3" algn="r">
              <a:buNone/>
              <a:defRPr sz="4900">
                <a:solidFill>
                  <a:schemeClr val="dk2"/>
                </a:solidFill>
              </a:defRPr>
            </a:lvl4pPr>
            <a:lvl5pPr lvl="4" algn="r">
              <a:buNone/>
              <a:defRPr sz="4900">
                <a:solidFill>
                  <a:schemeClr val="dk2"/>
                </a:solidFill>
              </a:defRPr>
            </a:lvl5pPr>
            <a:lvl6pPr lvl="5" algn="r">
              <a:buNone/>
              <a:defRPr sz="4900">
                <a:solidFill>
                  <a:schemeClr val="dk2"/>
                </a:solidFill>
              </a:defRPr>
            </a:lvl6pPr>
            <a:lvl7pPr lvl="6" algn="r">
              <a:buNone/>
              <a:defRPr sz="4900">
                <a:solidFill>
                  <a:schemeClr val="dk2"/>
                </a:solidFill>
              </a:defRPr>
            </a:lvl7pPr>
            <a:lvl8pPr lvl="7" algn="r">
              <a:buNone/>
              <a:defRPr sz="4900">
                <a:solidFill>
                  <a:schemeClr val="dk2"/>
                </a:solidFill>
              </a:defRPr>
            </a:lvl8pPr>
            <a:lvl9pPr lvl="8" algn="r">
              <a:buNone/>
              <a:defRPr sz="4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3B3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30276000" cy="3821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48225" lIns="448225" spcFirstLastPara="1" rIns="448225" wrap="square" tIns="448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pt-PT" sz="1004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Open-source RISC-V Input/Output Physical Memory Protection (IOPMP) IP</a:t>
            </a:r>
            <a:endParaRPr b="1" sz="1004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834047" y="6880875"/>
            <a:ext cx="4597200" cy="12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500">
                <a:solidFill>
                  <a:schemeClr val="lt2"/>
                </a:solidFill>
              </a:rPr>
              <a:t>Manuel Rodríguez</a:t>
            </a:r>
            <a:endParaRPr b="1" sz="3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500">
                <a:solidFill>
                  <a:schemeClr val="lt2"/>
                </a:solidFill>
              </a:rPr>
              <a:t>University of Minho</a:t>
            </a:r>
            <a:endParaRPr b="1" sz="3500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40878" y="5720850"/>
            <a:ext cx="28783500" cy="469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44756" y="5772675"/>
            <a:ext cx="2652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Abstract</a:t>
            </a:r>
            <a:endParaRPr b="1" sz="60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12538" y="6865200"/>
            <a:ext cx="28010400" cy="320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work describes the design and implementation of an open-source I/O Physical Memory Protection (IOPMP) IP compliant with the RISC-V IOPMP Architecture Specification (version 1.0.0-draft5). So far, we have designed and implemented an IP with the mandatory features supporting the Full model. We functionally validated and evaluated this IP within a CVA6-based SoC. Future plans include updating the IP to comply with the ratified specification and expanding its capabilities, such as incorporating additional operation models (e.g., Dynamic-K) and optional features (e.g., MDLCK). Finally, we intend to open-source the IP for the RISC-V community.</a:t>
            </a:r>
            <a:endParaRPr b="1"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40875" y="10646675"/>
            <a:ext cx="28794300" cy="13190400"/>
          </a:xfrm>
          <a:prstGeom prst="roundRect">
            <a:avLst>
              <a:gd fmla="val 755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106334" y="10974150"/>
            <a:ext cx="1203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RISC-V IOPMP </a:t>
            </a:r>
            <a:r>
              <a:rPr b="1" lang="pt-PT" sz="6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Overview</a:t>
            </a:r>
            <a:endParaRPr b="1" sz="60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 flipH="1" rot="10800000">
            <a:off x="-167993" y="5324638"/>
            <a:ext cx="30612000" cy="51600"/>
          </a:xfrm>
          <a:prstGeom prst="straightConnector1">
            <a:avLst/>
          </a:prstGeom>
          <a:noFill/>
          <a:ln cap="flat" cmpd="sng" w="152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flipH="1" rot="10800000">
            <a:off x="-412185" y="40672013"/>
            <a:ext cx="30612000" cy="51600"/>
          </a:xfrm>
          <a:prstGeom prst="straightConnector1">
            <a:avLst/>
          </a:prstGeom>
          <a:noFill/>
          <a:ln cap="flat" cmpd="sng" w="152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740875" y="24101100"/>
            <a:ext cx="28794300" cy="16219800"/>
          </a:xfrm>
          <a:prstGeom prst="roundRect">
            <a:avLst>
              <a:gd fmla="val 651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0" y="24285900"/>
            <a:ext cx="3027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endParaRPr b="1" sz="60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701226" y="12303600"/>
            <a:ext cx="11607300" cy="10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entry defines a physical address range and access rules (</a:t>
            </a:r>
            <a:r>
              <a:rPr b="1" lang="pt-PT" sz="3500">
                <a:solidFill>
                  <a:srgbClr val="1694B2"/>
                </a:solidFill>
                <a:latin typeface="Nunito"/>
                <a:ea typeface="Nunito"/>
                <a:cs typeface="Nunito"/>
                <a:sym typeface="Nunito"/>
              </a:rPr>
              <a:t>Entry Array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Entries are grouped into Memory Domains (</a:t>
            </a:r>
            <a:r>
              <a:rPr b="1" lang="pt-PT" sz="3500">
                <a:solidFill>
                  <a:srgbClr val="1694B2"/>
                </a:solidFill>
                <a:latin typeface="Nunito"/>
                <a:ea typeface="Nunito"/>
                <a:cs typeface="Nunito"/>
                <a:sym typeface="Nunito"/>
              </a:rPr>
              <a:t>MDCFG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pt-PT" sz="3500">
                <a:solidFill>
                  <a:srgbClr val="1694B2"/>
                </a:solidFill>
                <a:latin typeface="Nunito"/>
                <a:ea typeface="Nunito"/>
                <a:cs typeface="Nunito"/>
                <a:sym typeface="Nunito"/>
              </a:rPr>
              <a:t>SRCMD 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table defines which MDs belong to which Source Identifiers (SID)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Implemented Features:</a:t>
            </a:r>
            <a:endParaRPr b="1" sz="4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Includes all </a:t>
            </a:r>
            <a:r>
              <a:rPr b="1" lang="pt-PT" sz="3500">
                <a:solidFill>
                  <a:srgbClr val="1694B2"/>
                </a:solidFill>
                <a:latin typeface="Nunito"/>
                <a:ea typeface="Nunito"/>
                <a:cs typeface="Nunito"/>
                <a:sym typeface="Nunito"/>
              </a:rPr>
              <a:t>mandatory 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features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Support for the </a:t>
            </a:r>
            <a:r>
              <a:rPr b="1" lang="pt-PT" sz="3500">
                <a:solidFill>
                  <a:srgbClr val="1694B2"/>
                </a:solidFill>
                <a:latin typeface="Nunito"/>
                <a:ea typeface="Nunito"/>
                <a:cs typeface="Nunito"/>
                <a:sym typeface="Nunito"/>
              </a:rPr>
              <a:t>Full Model</a:t>
            </a:r>
            <a:endParaRPr b="1" sz="3500">
              <a:solidFill>
                <a:srgbClr val="1694B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Support for</a:t>
            </a:r>
            <a:r>
              <a:rPr lang="pt-PT" sz="35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pt-PT" sz="35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Source-Enforcement (SE)</a:t>
            </a:r>
            <a:r>
              <a:rPr lang="pt-PT" sz="35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Support for programmable</a:t>
            </a:r>
            <a:r>
              <a:rPr b="1" lang="pt-PT" sz="35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Priority Entries</a:t>
            </a:r>
            <a:endParaRPr b="1"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b="1" lang="pt-PT" sz="35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Parameterizable 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number of SIDs, MDs, and entries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pen-source 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IP 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○"/>
            </a:pP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License: </a:t>
            </a:r>
            <a:r>
              <a:rPr b="1" lang="pt-PT" sz="35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SHL-2.1</a:t>
            </a:r>
            <a:endParaRPr b="1"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45576" y="25237338"/>
            <a:ext cx="1319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Functional</a:t>
            </a:r>
            <a:r>
              <a:rPr b="1" lang="pt-PT" sz="4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Validation</a:t>
            </a:r>
            <a:endParaRPr b="1" sz="44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165149" y="26401500"/>
            <a:ext cx="13969200" cy="5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lang="pt-PT" sz="3500">
                <a:latin typeface="Nunito"/>
                <a:ea typeface="Nunito"/>
                <a:cs typeface="Nunito"/>
                <a:sym typeface="Nunito"/>
              </a:rPr>
              <a:t>Two hardware configurations tested </a:t>
            </a:r>
            <a:r>
              <a:rPr b="1" lang="pt-PT" sz="3500">
                <a:solidFill>
                  <a:srgbClr val="1694B2"/>
                </a:solidFill>
                <a:latin typeface="Nunito"/>
                <a:ea typeface="Nunito"/>
                <a:cs typeface="Nunito"/>
                <a:sym typeface="Nunito"/>
              </a:rPr>
              <a:t>(verilated model and FPGA)</a:t>
            </a:r>
            <a:r>
              <a:rPr lang="pt-PT" sz="3500">
                <a:latin typeface="Nunito"/>
                <a:ea typeface="Nunito"/>
                <a:cs typeface="Nunito"/>
                <a:sym typeface="Nunito"/>
              </a:rPr>
              <a:t>: 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  <a:p>
            <a:pPr indent="-450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Nunito"/>
              <a:buChar char="○"/>
            </a:pPr>
            <a:r>
              <a:rPr lang="pt-PT" sz="3500">
                <a:latin typeface="Nunito"/>
                <a:ea typeface="Nunito"/>
                <a:cs typeface="Nunito"/>
                <a:sym typeface="Nunito"/>
              </a:rPr>
              <a:t>CVA6-based SoC with IOPMP-SE managing a single iDMA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  <a:p>
            <a:pPr indent="-450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Nunito"/>
              <a:buChar char="○"/>
            </a:pPr>
            <a:r>
              <a:rPr lang="pt-PT" sz="3500">
                <a:latin typeface="Nunito"/>
                <a:ea typeface="Nunito"/>
                <a:cs typeface="Nunito"/>
                <a:sym typeface="Nunito"/>
              </a:rPr>
              <a:t>CVA6-based SoC with the IOPMP managing multiple iDMAs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Extended a</a:t>
            </a:r>
            <a:r>
              <a:rPr lang="pt-PT" sz="35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pt-PT" sz="35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Bare-metal tests framework </a:t>
            </a:r>
            <a:r>
              <a:rPr lang="pt-PT" sz="3500">
                <a:latin typeface="Nunito"/>
                <a:ea typeface="Nunito"/>
                <a:cs typeface="Nunito"/>
                <a:sym typeface="Nunito"/>
              </a:rPr>
              <a:t>allowing the validation of the developed IP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b="1"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Work-in-Progress: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Validate the IP in more complex SW Stacks (OpenSBI + Linux)</a:t>
            </a:r>
            <a:endParaRPr sz="35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68" name="Google Shape;68;p13"/>
          <p:cNvGraphicFramePr/>
          <p:nvPr/>
        </p:nvGraphicFramePr>
        <p:xfrm>
          <a:off x="16703263" y="264229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{0AB9C344-6283-4AB5-BC05-4A1930C1B96B}</a:tableStyleId>
              </a:tblPr>
              <a:tblGrid>
                <a:gridCol w="4096275"/>
                <a:gridCol w="2036325"/>
                <a:gridCol w="2792250"/>
                <a:gridCol w="2475275"/>
              </a:tblGrid>
              <a:tr h="14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PT" sz="3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Configuration</a:t>
                      </a:r>
                      <a:endParaRPr sz="3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PT" sz="3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LUT</a:t>
                      </a:r>
                      <a:br>
                        <a:rPr lang="pt-PT" sz="33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t-PT" sz="3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(203800)</a:t>
                      </a:r>
                      <a:endParaRPr sz="3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PT" sz="3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FF</a:t>
                      </a:r>
                      <a:br>
                        <a:rPr lang="pt-PT" sz="33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t-PT" sz="3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(407600)</a:t>
                      </a:r>
                      <a:endParaRPr sz="3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3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BRAM</a:t>
                      </a:r>
                      <a:br>
                        <a:rPr lang="pt-PT" sz="33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pt-PT" sz="3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(445)</a:t>
                      </a:r>
                      <a:endParaRPr sz="3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</a:tr>
              <a:tr h="149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IOPMP (1)</a:t>
                      </a:r>
                      <a:endParaRPr sz="3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77894</a:t>
                      </a:r>
                      <a:br>
                        <a:rPr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(38.22%)</a:t>
                      </a:r>
                      <a:endParaRPr b="1" sz="3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52946</a:t>
                      </a:r>
                      <a:b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(12.99%)</a:t>
                      </a:r>
                      <a:endParaRPr sz="3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b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(11.91%)</a:t>
                      </a:r>
                      <a:endParaRPr b="1" sz="3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</a:tr>
              <a:tr h="149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IOPMP-SE (2)</a:t>
                      </a:r>
                      <a:endParaRPr sz="3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80681</a:t>
                      </a:r>
                      <a:br>
                        <a:rPr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(+1.37%)</a:t>
                      </a:r>
                      <a:endParaRPr b="1" sz="3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54535</a:t>
                      </a:r>
                      <a:b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(+0.39%)</a:t>
                      </a:r>
                      <a:endParaRPr b="1" sz="3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57</a:t>
                      </a:r>
                      <a:b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(0.90%)</a:t>
                      </a:r>
                      <a:endParaRPr b="1" sz="3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</a:tr>
              <a:tr h="149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IOPMP (3)</a:t>
                      </a:r>
                      <a:endParaRPr b="1" sz="3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81000</a:t>
                      </a:r>
                      <a:br>
                        <a:rPr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(+1.52%)</a:t>
                      </a:r>
                      <a:endParaRPr b="1" sz="3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55030</a:t>
                      </a:r>
                      <a:b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pt-PT" sz="3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(+</a:t>
                      </a:r>
                      <a:r>
                        <a:rPr b="1" lang="pt-PT" sz="3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0.51</a:t>
                      </a:r>
                      <a:r>
                        <a:rPr b="1" lang="pt-PT" sz="3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%)</a:t>
                      </a:r>
                      <a:endParaRPr b="1" sz="3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3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57</a:t>
                      </a:r>
                      <a:br>
                        <a:rPr b="1" lang="pt-PT" sz="3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pt-PT" sz="3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(0.90%)</a:t>
                      </a:r>
                      <a:endParaRPr b="1" sz="31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sp>
        <p:nvSpPr>
          <p:cNvPr id="69" name="Google Shape;69;p13"/>
          <p:cNvSpPr txBox="1"/>
          <p:nvPr/>
        </p:nvSpPr>
        <p:spPr>
          <a:xfrm>
            <a:off x="16385775" y="32448063"/>
            <a:ext cx="12035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3000">
                <a:solidFill>
                  <a:schemeClr val="dk1"/>
                </a:solidFill>
              </a:rPr>
              <a:t>Hardware resources used in a Genesys2: </a:t>
            </a:r>
            <a:endParaRPr i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3000">
                <a:solidFill>
                  <a:schemeClr val="dk1"/>
                </a:solidFill>
              </a:rPr>
              <a:t>(1) Single-core CVA6-based SoC; (2) Original SoC with an IOPMP-SE; (3) Original SoC with an IOPMP (8 Sources). </a:t>
            </a:r>
            <a:endParaRPr i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3000">
                <a:solidFill>
                  <a:schemeClr val="dk1"/>
                </a:solidFill>
              </a:rPr>
              <a:t>Both configurations have 32 Entries and 16 MDs.</a:t>
            </a:r>
            <a:endParaRPr i="1" sz="30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5805864" y="25394100"/>
            <a:ext cx="1319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Hardware</a:t>
            </a:r>
            <a:r>
              <a:rPr b="1" lang="pt-PT" sz="4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Resources</a:t>
            </a:r>
            <a:endParaRPr b="1" sz="44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6284165" y="34985850"/>
            <a:ext cx="126222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Nunito"/>
              <a:buChar char="●"/>
            </a:pPr>
            <a:r>
              <a:rPr lang="pt-PT" sz="3500">
                <a:latin typeface="Nunito"/>
                <a:ea typeface="Nunito"/>
                <a:cs typeface="Nunito"/>
                <a:sym typeface="Nunito"/>
              </a:rPr>
              <a:t>Most hardware resources are consumed by the </a:t>
            </a:r>
            <a:r>
              <a:rPr b="1" lang="pt-PT" sz="35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Matching Logic</a:t>
            </a:r>
            <a:r>
              <a:rPr lang="pt-PT" sz="3500">
                <a:latin typeface="Nunito"/>
                <a:ea typeface="Nunito"/>
                <a:cs typeface="Nunito"/>
                <a:sym typeface="Nunito"/>
              </a:rPr>
              <a:t>, more specifically with the </a:t>
            </a:r>
            <a:r>
              <a:rPr b="1" lang="pt-PT" sz="3500">
                <a:solidFill>
                  <a:srgbClr val="1694B2"/>
                </a:solidFill>
                <a:latin typeface="Nunito"/>
                <a:ea typeface="Nunito"/>
                <a:cs typeface="Nunito"/>
                <a:sym typeface="Nunito"/>
              </a:rPr>
              <a:t>Entry Analyzer</a:t>
            </a:r>
            <a:r>
              <a:rPr lang="pt-PT" sz="3500">
                <a:solidFill>
                  <a:srgbClr val="1694B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 it is the main responsible for the verification process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Nunito"/>
              <a:buChar char="●"/>
            </a:pPr>
            <a:r>
              <a:rPr lang="pt-PT" sz="3500">
                <a:latin typeface="Nunito"/>
                <a:ea typeface="Nunito"/>
                <a:cs typeface="Nunito"/>
                <a:sym typeface="Nunito"/>
              </a:rPr>
              <a:t>Although the </a:t>
            </a:r>
            <a:r>
              <a:rPr b="1" lang="pt-PT" sz="3500">
                <a:solidFill>
                  <a:srgbClr val="1694B2"/>
                </a:solidFill>
                <a:latin typeface="Nunito"/>
                <a:ea typeface="Nunito"/>
                <a:cs typeface="Nunito"/>
                <a:sym typeface="Nunito"/>
              </a:rPr>
              <a:t>Entry Array</a:t>
            </a:r>
            <a:r>
              <a:rPr lang="pt-PT" sz="3500">
                <a:latin typeface="Nunito"/>
                <a:ea typeface="Nunito"/>
                <a:cs typeface="Nunito"/>
                <a:sym typeface="Nunito"/>
              </a:rPr>
              <a:t> resides within the IP, area savings were achieved by using specialized hardware primitives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  <a:p>
            <a:pPr indent="-450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Char char="●"/>
            </a:pP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pt-PT" sz="3500">
                <a:solidFill>
                  <a:srgbClr val="1694B2"/>
                </a:solidFill>
                <a:latin typeface="Nunito"/>
                <a:ea typeface="Nunito"/>
                <a:cs typeface="Nunito"/>
                <a:sym typeface="Nunito"/>
              </a:rPr>
              <a:t>SRCMD 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b="1" lang="pt-PT" sz="3500">
                <a:solidFill>
                  <a:srgbClr val="1694B2"/>
                </a:solidFill>
                <a:latin typeface="Nunito"/>
                <a:ea typeface="Nunito"/>
                <a:cs typeface="Nunito"/>
                <a:sym typeface="Nunito"/>
              </a:rPr>
              <a:t>MDCFG 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tables do not represent a significant in</a:t>
            </a:r>
            <a:r>
              <a:rPr lang="pt-PT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fluence on area consumption 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7860175" y="4460500"/>
            <a:ext cx="140673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5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Centro ALGORITMI/LASI - Universidade do Minho, Zero-Day Labs</a:t>
            </a:r>
            <a:endParaRPr b="1" sz="35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725" y="40922338"/>
            <a:ext cx="2253600" cy="1736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 with medium confidence" id="74" name="Google Shape;7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48800" y="40950000"/>
            <a:ext cx="3020401" cy="166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7026" y="41040000"/>
            <a:ext cx="5441982" cy="14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08600" y="11754513"/>
            <a:ext cx="15087026" cy="106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9145390" y="3538825"/>
            <a:ext cx="48966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5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Bruno Sá</a:t>
            </a:r>
            <a:endParaRPr b="1" sz="35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550224" y="3538825"/>
            <a:ext cx="45972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5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Sandro Pinto</a:t>
            </a:r>
            <a:endParaRPr b="1" sz="35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6956099" y="3538825"/>
            <a:ext cx="45972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5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Francisco Marques</a:t>
            </a:r>
            <a:endParaRPr b="1" sz="35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11387405" y="3538813"/>
            <a:ext cx="51798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5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Manuel Rodríguez</a:t>
            </a:r>
            <a:endParaRPr b="1" sz="35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560177" y="3538825"/>
            <a:ext cx="32748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5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Luís Cunha</a:t>
            </a:r>
            <a:endParaRPr b="1" sz="35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5576605" y="3538813"/>
            <a:ext cx="51798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5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Tiago Gomes</a:t>
            </a:r>
            <a:endParaRPr b="1" sz="35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8761" y="32017349"/>
            <a:ext cx="13435488" cy="774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