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2804000" cx="30276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82">
          <p15:clr>
            <a:srgbClr val="747775"/>
          </p15:clr>
        </p15:guide>
        <p15:guide id="2" pos="953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82" orient="horz"/>
        <p:guide pos="95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6627" y="685800"/>
            <a:ext cx="2425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2216627" y="685800"/>
            <a:ext cx="2425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3150" y="242525"/>
            <a:ext cx="29647500" cy="842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39807750"/>
            <a:ext cx="30276000" cy="299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762050" y="637350"/>
            <a:ext cx="28751700" cy="40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Towards Neuromorphic Acceleration through Register-Streaming Extensions on RISC-V Cores</a:t>
            </a:r>
            <a:endParaRPr sz="10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727650" y="6668250"/>
            <a:ext cx="287517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Department of Electrical, Electronic, and Information Engineering (DEI) – University of Bologna, Italy</a:t>
            </a:r>
            <a:endParaRPr i="1"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GB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Integrated Systems Lab (IIS) - ETH Zurich, Switzerland</a:t>
            </a:r>
            <a:endParaRPr i="1"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Google Shape;14;p2"/>
          <p:cNvCxnSpPr/>
          <p:nvPr/>
        </p:nvCxnSpPr>
        <p:spPr>
          <a:xfrm>
            <a:off x="727650" y="5032650"/>
            <a:ext cx="28820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/>
        </p:nvSpPr>
        <p:spPr>
          <a:xfrm>
            <a:off x="831100" y="5250450"/>
            <a:ext cx="287517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S. Manoni</a:t>
            </a:r>
            <a:r>
              <a:rPr baseline="30000"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P. Scheffler</a:t>
            </a:r>
            <a:r>
              <a:rPr baseline="30000"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A. Di Mauro</a:t>
            </a:r>
            <a:r>
              <a:rPr baseline="30000"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L. Zanatta</a:t>
            </a:r>
            <a:r>
              <a:rPr baseline="30000"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A. Acquaviva</a:t>
            </a:r>
            <a:r>
              <a:rPr baseline="30000"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L. Benini</a:t>
            </a:r>
            <a:r>
              <a:rPr baseline="30000"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1,2</a:t>
            </a:r>
            <a:r>
              <a:rPr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A. Bartolini</a:t>
            </a:r>
            <a:r>
              <a:rPr baseline="30000" lang="en-GB" sz="5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30000" sz="5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27650" y="7943850"/>
            <a:ext cx="28751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s.manoni</a:t>
            </a:r>
            <a:r>
              <a:rPr lang="en-GB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@unibo.it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954201" y="39804800"/>
            <a:ext cx="2996448" cy="299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-2354" t="0"/>
          <a:stretch/>
        </p:blipFill>
        <p:spPr>
          <a:xfrm>
            <a:off x="3605850" y="39807750"/>
            <a:ext cx="3039702" cy="299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731550"/>
            <a:ext cx="3198050" cy="3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 b="0" l="0" r="57303" t="0"/>
          <a:stretch/>
        </p:blipFill>
        <p:spPr>
          <a:xfrm>
            <a:off x="23357150" y="40705175"/>
            <a:ext cx="3198049" cy="12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86323" y="39807750"/>
            <a:ext cx="3806451" cy="29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52975" y="39797238"/>
            <a:ext cx="9649160" cy="299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032046" y="9205128"/>
            <a:ext cx="28212000" cy="163401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032046" y="26232690"/>
            <a:ext cx="28212000" cy="108252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800100" lvl="0" marL="4572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32046" y="17899287"/>
            <a:ext cx="28212000" cy="70053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032046" y="9590851"/>
            <a:ext cx="28212000" cy="284310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32046" y="9590851"/>
            <a:ext cx="13243800" cy="284310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16000191" y="9590851"/>
            <a:ext cx="13243800" cy="284310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032046" y="4623681"/>
            <a:ext cx="9297300" cy="62889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032046" y="11564195"/>
            <a:ext cx="9297300" cy="264588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609600" lvl="0" marL="4572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623229" y="3746130"/>
            <a:ext cx="21084000" cy="34043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5138000" y="-1040"/>
            <a:ext cx="15138000" cy="4280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5425" lIns="455425" spcFirstLastPara="1" rIns="455425" wrap="square" tIns="45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879077" y="10262433"/>
            <a:ext cx="13393800" cy="123357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879077" y="23327077"/>
            <a:ext cx="13393800" cy="102786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16354801" y="6025723"/>
            <a:ext cx="12704400" cy="30750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1032046" y="35206675"/>
            <a:ext cx="19862100" cy="50355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2046" y="9590851"/>
            <a:ext cx="28212000" cy="28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800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indent="-673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indent="-673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indent="-673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indent="-673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indent="-673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indent="-673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indent="-673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indent="-673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618925" y="35805450"/>
            <a:ext cx="290355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GB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work we proposed a kernel library for Spiking Neural Networks on an open-source RV32G core cluster 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GB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SW accelerated ISSRs method always outperforms the sparse baseline even though above 80% it starts to be bounded by the frequent DMA programming related to the transfer of many tensors. The FPU utilization is significantly improved thanks to the streaming architecture.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1409900" y="9631950"/>
            <a:ext cx="18525900" cy="6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quest for highly-efficient, low-latency machine intelligence systems led researchers to build </a:t>
            </a:r>
            <a:r>
              <a:rPr b="1"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Neuromorphic systems</a:t>
            </a: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drawing inspiration from the human brain. Neuromorphic models are  based on computations and algorithms based on </a:t>
            </a:r>
            <a:r>
              <a:rPr b="1"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Spiking Neural Networks</a:t>
            </a: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SNNs introduce features such as spike based communications between neurons, activation sparsity and complex activation functions, but same ANNs topology.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Neuromorphic processors/accelerators are often entirely designed only for SNN models, making them an expensive and not flexible solution.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map SNNs on </a:t>
            </a:r>
            <a:r>
              <a:rPr b="1"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Snitch cluster:</a:t>
            </a: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 8 + 1 core cluster  based on  RV32G CPUs enhanced with double-precision FPU, </a:t>
            </a:r>
            <a:r>
              <a:rPr b="1"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Indirect Stream Semantic Registers</a:t>
            </a: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(ISSRs)  floating-point HW loops (FREP) and smallFloat SIMD extensions.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1239825" y="8708550"/>
            <a:ext cx="1401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Motivation and Contribution</a:t>
            </a:r>
            <a:endParaRPr b="1" sz="4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5639900" y="27113887"/>
            <a:ext cx="140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45825" y="34805850"/>
            <a:ext cx="28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Summary of Findings</a:t>
            </a:r>
            <a:endParaRPr b="1" sz="4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19125" y="38411250"/>
            <a:ext cx="29035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[1] </a:t>
            </a: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P. Scheffler et al., "Sparse Stream Semantic Registers: A Lightweight ISA Extension Accelerating General Sparse Linear Algebra," in </a:t>
            </a:r>
            <a:r>
              <a:rPr i="1" lang="en-GB" sz="27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IEEE Transactions on Parallel and Distributed Systems, 2023</a:t>
            </a:r>
            <a:endParaRPr sz="2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[2] </a:t>
            </a: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F. Zaruba et al.,, "Snitch: A Tiny Pseudo Dual-Issue Processor for Area and Energy Efficient Execution of Floating-Point Intensive Workloads," in </a:t>
            </a:r>
            <a:r>
              <a:rPr i="1" lang="en-GB" sz="27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IEEE Transactions on Computers</a:t>
            </a:r>
            <a:r>
              <a:rPr lang="en-GB" sz="27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2021</a:t>
            </a:r>
            <a:endParaRPr sz="2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" name="Google Shape;70;p13"/>
          <p:cNvCxnSpPr/>
          <p:nvPr/>
        </p:nvCxnSpPr>
        <p:spPr>
          <a:xfrm>
            <a:off x="609600" y="38182650"/>
            <a:ext cx="29044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609600" y="34678975"/>
            <a:ext cx="29044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 txBox="1"/>
          <p:nvPr/>
        </p:nvSpPr>
        <p:spPr>
          <a:xfrm>
            <a:off x="11596325" y="17603200"/>
            <a:ext cx="18525900" cy="5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compress each SCNNs channel in a run-lengh format discarding the values 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DMA performs im2row on the compressed ifmaps while the weights are stationary in TCDM. All the transfers are performed in a double buffered fashion to hide memory transfer latency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_</a:t>
            </a: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idcs and c_len configure the streamer to perform the indirection on the weights  are used by the ISSRs streamers to perform a streaming indirection on the weights.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3600"/>
              <a:buFont typeface="Lato"/>
              <a:buChar char="●"/>
            </a:pPr>
            <a:r>
              <a:rPr lang="en-GB"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Leaky-Integrate and Fire activation function is encoded as a sequence of RISC-V instructions</a:t>
            </a:r>
            <a:endParaRPr sz="3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1392225" y="16358363"/>
            <a:ext cx="1401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b="1" sz="4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862" y="8877300"/>
            <a:ext cx="11410950" cy="72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6230600"/>
            <a:ext cx="10749506" cy="517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28700" y="23344075"/>
            <a:ext cx="10749501" cy="1106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" y="22639225"/>
            <a:ext cx="17813576" cy="59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825" y="28211500"/>
            <a:ext cx="17992725" cy="62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