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81983" autoAdjust="0"/>
  </p:normalViewPr>
  <p:slideViewPr>
    <p:cSldViewPr snapToGrid="0">
      <p:cViewPr>
        <p:scale>
          <a:sx n="53" d="100"/>
          <a:sy n="53" d="100"/>
        </p:scale>
        <p:origin x="107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6F250-E1E1-474A-BDFF-A985A8EE7376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9343-4191-49DA-9D85-6F731C7C8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0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近年来，人工智能及大数据的众多应用为计算能力提出了新的需求，而处理器核心频率的提高已经遇到困难，现如今，多核心处理器、并行化已成为提高计算系统性能的主要手段。事实上，在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Austin T. Clements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 2]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就提出过一种新的手段，用于优化并行系统软件的性能。此项工作提出了一个名为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的工具，借助符号化执行技术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[10, 11]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求解器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[12]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，用于挖掘系统规范中潜在的并行化优化点；同时，他们用此工具辅助设计实现了一个并行度很好的精简的操作系统，名为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x86-64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指令集架构上实现，考虑到目前新兴的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RISC-V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指令集架构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[3, 4]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更开放、灵活性更好、硬件设计更简洁，为此，本课程设计计划基于上述工作，将上述工作提出的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移植到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RISC-V 64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位多核平台，以期能够推动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RISC-V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并行架构的发展。最后，本课程设计还计划利用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工具进一步优化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的并行性。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9343-4191-49DA-9D85-6F731C7C87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9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这一小节简要介绍本课程设计会用到的前人的一些已有工作。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RISC-V [3, 4]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是一个新的指令集架构，它更开放、灵活性更好、硬件设计更简洁。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则是一款基于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xv6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，并行度很好的精简的类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的研究性质的操作系统。通过符号化执行的方法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[10, 11]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，可以将一个函数的输入参数指定为符号值，函数的每一个路径可以产生一个先决条件逻辑表达式，通过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求解器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[12]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进行求解，就可以知道这个路径是否可达，是否会产生特定的情况（大多数情况是断言失败）。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Austin T. Clements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年提出的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Commuter [2]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能够利用上面提到的符号化执行技术以及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求解器，完成对系统调用接口规范模型的分析，为设计良好并行化的接口给出建设性意见。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9343-4191-49DA-9D85-6F731C7C87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857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周五一放假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9343-4191-49DA-9D85-6F731C7C87F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98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6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80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677844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89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5343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/>
          </a:bodyPr>
          <a:lstStyle>
            <a:lvl1pPr algn="ctr">
              <a:defRPr lang="zh-CN" altLang="en-US" sz="4000" b="1" kern="12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2491"/>
            <a:ext cx="10515600" cy="4743614"/>
          </a:xfrm>
        </p:spPr>
        <p:txBody>
          <a:bodyPr>
            <a:normAutofit/>
          </a:bodyPr>
          <a:lstStyle>
            <a:lvl1pPr marL="228594" indent="-228594">
              <a:lnSpc>
                <a:spcPct val="125000"/>
              </a:lnSpc>
              <a:buFont typeface="Wingdings" charset="2"/>
              <a:buChar char="n"/>
              <a:defRPr lang="zh-CN" altLang="en-US" sz="3600" b="1" kern="1200" baseline="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783" indent="-228594">
              <a:lnSpc>
                <a:spcPct val="125000"/>
              </a:lnSpc>
              <a:buFont typeface="Wingdings" charset="2"/>
              <a:buChar char="n"/>
              <a:defRPr lang="zh-CN" altLang="en-US" sz="3200" b="1" kern="1200" baseline="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2971" indent="-228594">
              <a:lnSpc>
                <a:spcPct val="125000"/>
              </a:lnSpc>
              <a:buFont typeface="Wingdings" charset="2"/>
              <a:buChar char="n"/>
              <a:defRPr lang="zh-CN" altLang="en-US" sz="2800" b="1" kern="1200" baseline="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160" indent="-228594">
              <a:lnSpc>
                <a:spcPct val="125000"/>
              </a:lnSpc>
              <a:buFont typeface="Wingdings" charset="2"/>
              <a:buChar char="n"/>
              <a:defRPr lang="zh-CN" altLang="en-US" sz="2400" b="1" kern="1200" baseline="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349" indent="-228594">
              <a:lnSpc>
                <a:spcPct val="125000"/>
              </a:lnSpc>
              <a:buFont typeface="Wingdings" charset="2"/>
              <a:buChar char="n"/>
              <a:defRPr lang="zh-CN" altLang="en-US" sz="2000" b="1" kern="1200" baseline="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71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757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59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67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4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044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6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29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90016-FE2B-4C93-AEF3-0E4E12969ECA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5" y="0"/>
            <a:ext cx="12191675" cy="6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3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12192000" cy="68581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5A6C5C-78A9-42A3-B504-FA4747B8A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758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sv6</a:t>
            </a:r>
            <a:r>
              <a:rPr lang="en-US" altLang="zh-CN" sz="9600" dirty="0"/>
              <a:t> </a:t>
            </a:r>
            <a:r>
              <a:rPr lang="en-US" altLang="zh-CN" sz="4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for RV64 </a:t>
            </a:r>
            <a:r>
              <a:rPr lang="en-US" altLang="zh-CN" sz="4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SMP</a:t>
            </a:r>
            <a:r>
              <a:rPr lang="en-US" altLang="zh-CN" sz="4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4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4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课程设计中期报告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E645471-E7C3-4B41-B02C-E4467F267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2058"/>
            <a:ext cx="9144000" cy="1655763"/>
          </a:xfrm>
        </p:spPr>
        <p:txBody>
          <a:bodyPr>
            <a:norm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53 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谭闻德 尹宇峰</a:t>
            </a:r>
          </a:p>
        </p:txBody>
      </p:sp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3552" y="423066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7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74E422-76EE-4C88-BB7D-937A4B1A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动手实践</a:t>
            </a:r>
            <a:r>
              <a:rPr lang="en-US" altLang="zh-CN" dirty="0"/>
              <a:t>RV64 SMP — </a:t>
            </a:r>
            <a:r>
              <a:rPr lang="zh-CN" altLang="en-US" dirty="0"/>
              <a:t>已完成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DF120F4-6DFD-46FF-87F2-3C0FF4DEA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bbl</a:t>
            </a:r>
            <a:r>
              <a:rPr lang="zh-CN" altLang="en-US" dirty="0"/>
              <a:t>编写几个</a:t>
            </a:r>
            <a:r>
              <a:rPr lang="en-US" altLang="zh-CN" dirty="0"/>
              <a:t>RV64 SMP</a:t>
            </a:r>
            <a:r>
              <a:rPr lang="zh-CN" altLang="en-US" dirty="0"/>
              <a:t>的小例子，注重</a:t>
            </a:r>
            <a:r>
              <a:rPr lang="en-US" altLang="zh-CN" dirty="0"/>
              <a:t>SMP</a:t>
            </a:r>
            <a:r>
              <a:rPr lang="zh-CN" altLang="en-US" dirty="0"/>
              <a:t>的启动</a:t>
            </a:r>
            <a:r>
              <a:rPr lang="zh-CN" altLang="en-US" dirty="0" smtClean="0"/>
              <a:t>以及</a:t>
            </a:r>
            <a:r>
              <a:rPr lang="zh-CN" altLang="en-US" dirty="0" smtClean="0"/>
              <a:t>同步</a:t>
            </a:r>
            <a:r>
              <a:rPr lang="zh-CN" altLang="en-US" dirty="0" smtClean="0"/>
              <a:t>。</a:t>
            </a:r>
          </a:p>
          <a:p>
            <a:r>
              <a:rPr lang="zh-CN" altLang="en-US" b="0" dirty="0" smtClean="0"/>
              <a:t>这个</a:t>
            </a:r>
            <a:r>
              <a:rPr lang="zh-CN" altLang="en-US" b="0" dirty="0"/>
              <a:t>环节旨在熟悉</a:t>
            </a:r>
            <a:r>
              <a:rPr lang="en-US" altLang="zh-CN" b="0" dirty="0"/>
              <a:t>RV64 SMP</a:t>
            </a:r>
            <a:r>
              <a:rPr lang="zh-CN" altLang="en-US" b="0" dirty="0"/>
              <a:t>的一些关键性问题，例如谁负责启动</a:t>
            </a:r>
            <a:r>
              <a:rPr lang="en-US" altLang="zh-CN" b="0" dirty="0"/>
              <a:t>AP</a:t>
            </a:r>
            <a:r>
              <a:rPr lang="zh-CN" altLang="en-US" b="0" dirty="0"/>
              <a:t>（除了启动处理器之外的处理器</a:t>
            </a:r>
            <a:r>
              <a:rPr lang="zh-CN" altLang="en-US" b="0" dirty="0" smtClean="0"/>
              <a:t>核心</a:t>
            </a:r>
            <a:r>
              <a:rPr lang="zh-CN" altLang="en-US" b="0" dirty="0" smtClean="0"/>
              <a:t>称为</a:t>
            </a:r>
            <a:r>
              <a:rPr lang="en-US" altLang="zh-CN" b="0" dirty="0" smtClean="0"/>
              <a:t>AP</a:t>
            </a:r>
            <a:r>
              <a:rPr lang="zh-CN" altLang="en-US" b="0" dirty="0" smtClean="0"/>
              <a:t>）</a:t>
            </a:r>
            <a:r>
              <a:rPr lang="zh-CN" altLang="en-US" b="0" dirty="0"/>
              <a:t>，启动</a:t>
            </a:r>
            <a:r>
              <a:rPr lang="en-US" altLang="zh-CN" b="0" dirty="0"/>
              <a:t>AP</a:t>
            </a:r>
            <a:r>
              <a:rPr lang="zh-CN" altLang="en-US" b="0" dirty="0"/>
              <a:t>后的状态如何设置等</a:t>
            </a:r>
            <a:r>
              <a:rPr lang="zh-CN" altLang="en-US" b="0" dirty="0" smtClean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编写了</a:t>
            </a:r>
            <a:r>
              <a:rPr lang="en-US" altLang="zh-CN" dirty="0"/>
              <a:t>RV64 SMP</a:t>
            </a:r>
            <a:r>
              <a:rPr lang="zh-CN" altLang="en-US" dirty="0"/>
              <a:t>操作系统的例子，包括</a:t>
            </a:r>
            <a:r>
              <a:rPr lang="en-US" altLang="zh-CN" dirty="0" err="1"/>
              <a:t>VirtIO</a:t>
            </a:r>
            <a:r>
              <a:rPr lang="zh-CN" altLang="en-US" dirty="0"/>
              <a:t>驱动的简单例子。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9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D68B50-4262-4C21-9035-51348163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开始移植 </a:t>
            </a:r>
            <a:r>
              <a:rPr lang="en-US" altLang="zh-CN" dirty="0"/>
              <a:t>— </a:t>
            </a:r>
            <a:r>
              <a:rPr lang="zh-CN" altLang="en-US" dirty="0"/>
              <a:t>正在进行中， 预计第</a:t>
            </a:r>
            <a:r>
              <a:rPr lang="en-US" altLang="zh-CN" dirty="0"/>
              <a:t>10</a:t>
            </a:r>
            <a:r>
              <a:rPr lang="zh-CN" altLang="en-US" dirty="0"/>
              <a:t>周周末完成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20CE13-36E1-4457-B1B1-0CE61F156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开始将</a:t>
            </a:r>
            <a:r>
              <a:rPr lang="en-US" altLang="zh-CN" dirty="0"/>
              <a:t>sv6</a:t>
            </a:r>
            <a:r>
              <a:rPr lang="zh-CN" altLang="en-US" dirty="0"/>
              <a:t>移植到</a:t>
            </a:r>
            <a:r>
              <a:rPr lang="en-US" altLang="zh-CN" dirty="0"/>
              <a:t>RV64</a:t>
            </a:r>
            <a:r>
              <a:rPr lang="zh-CN" altLang="en-US" dirty="0"/>
              <a:t>单核环境。</a:t>
            </a:r>
            <a:endParaRPr lang="en-US" altLang="zh-CN" dirty="0"/>
          </a:p>
          <a:p>
            <a:r>
              <a:rPr lang="zh-CN" altLang="en-US" dirty="0" smtClean="0"/>
              <a:t>重点</a:t>
            </a:r>
            <a:r>
              <a:rPr lang="zh-CN" altLang="en-US" dirty="0"/>
              <a:t>以及</a:t>
            </a:r>
            <a:r>
              <a:rPr lang="zh-CN" altLang="en-US" dirty="0" smtClean="0"/>
              <a:t>难点在于将</a:t>
            </a:r>
            <a:r>
              <a:rPr lang="en-US" altLang="zh-CN" dirty="0" smtClean="0"/>
              <a:t>ISA</a:t>
            </a:r>
            <a:r>
              <a:rPr lang="zh-CN" altLang="en-US" dirty="0" smtClean="0"/>
              <a:t>相关的代码</a:t>
            </a:r>
            <a:r>
              <a:rPr lang="zh-CN" altLang="en-US" dirty="0" smtClean="0"/>
              <a:t>重新</a:t>
            </a:r>
            <a:r>
              <a:rPr lang="zh-CN" altLang="en-US" dirty="0"/>
              <a:t>实现，</a:t>
            </a:r>
            <a:r>
              <a:rPr lang="zh-CN" altLang="en-US" dirty="0" smtClean="0"/>
              <a:t>包括：</a:t>
            </a:r>
          </a:p>
          <a:p>
            <a:pPr lvl="1"/>
            <a:r>
              <a:rPr lang="zh-CN" altLang="en-US" b="0" dirty="0" smtClean="0"/>
              <a:t>虚拟</a:t>
            </a:r>
            <a:r>
              <a:rPr lang="zh-CN" altLang="en-US" b="0" dirty="0"/>
              <a:t>内存管理、中断和异常（包括系统调用</a:t>
            </a:r>
            <a:r>
              <a:rPr lang="zh-CN" altLang="en-US" b="0" dirty="0" smtClean="0"/>
              <a:t>）、</a:t>
            </a:r>
            <a:r>
              <a:rPr lang="zh-CN" altLang="en-US" b="0" dirty="0" smtClean="0"/>
              <a:t>原子操作指令</a:t>
            </a:r>
            <a:r>
              <a:rPr lang="zh-CN" altLang="en-US" b="0" dirty="0" smtClean="0"/>
              <a:t>、</a:t>
            </a:r>
            <a:r>
              <a:rPr lang="zh-CN" altLang="en-US" b="0" dirty="0"/>
              <a:t>寄存器上下文、内核栈设置、外设中断配置、设备驱动程序等</a:t>
            </a:r>
            <a:r>
              <a:rPr lang="zh-CN" altLang="en-US" b="0" dirty="0" smtClean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修复了</a:t>
            </a:r>
            <a:r>
              <a:rPr lang="en-US" altLang="zh-CN" dirty="0"/>
              <a:t>x86-64</a:t>
            </a:r>
            <a:r>
              <a:rPr lang="zh-CN" altLang="en-US" dirty="0"/>
              <a:t>平台上原始的</a:t>
            </a:r>
            <a:r>
              <a:rPr lang="en-US" altLang="zh-CN" dirty="0"/>
              <a:t>sv6</a:t>
            </a:r>
            <a:r>
              <a:rPr lang="zh-CN" altLang="en-US" dirty="0"/>
              <a:t>，使其可以正常编译及运行。目前不确定现在的修复方案是否有潜在风险。</a:t>
            </a:r>
            <a:endParaRPr lang="en-US" altLang="zh-CN" dirty="0"/>
          </a:p>
          <a:p>
            <a:r>
              <a:rPr lang="zh-CN" altLang="en-US" dirty="0" smtClean="0"/>
              <a:t>移植时遇到问题，正在解决。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3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BA9B95-E0F2-4B04-AB71-E4F0ED3E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多核移植 </a:t>
            </a:r>
            <a:r>
              <a:rPr lang="en-US" altLang="zh-CN" dirty="0"/>
              <a:t>— </a:t>
            </a:r>
            <a:r>
              <a:rPr lang="zh-CN" altLang="en-US" dirty="0"/>
              <a:t>预计第</a:t>
            </a:r>
            <a:r>
              <a:rPr lang="en-US" altLang="zh-CN" dirty="0"/>
              <a:t>10</a:t>
            </a:r>
            <a:r>
              <a:rPr lang="zh-CN" altLang="en-US" dirty="0"/>
              <a:t>周周末完成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F188E51-D75D-4640-B521-EBCD71AB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进一步将</a:t>
            </a:r>
            <a:r>
              <a:rPr lang="en-US" altLang="zh-CN" dirty="0"/>
              <a:t>sv6</a:t>
            </a:r>
            <a:r>
              <a:rPr lang="zh-CN" altLang="en-US" dirty="0"/>
              <a:t>移植到</a:t>
            </a:r>
            <a:r>
              <a:rPr lang="en-US" altLang="zh-CN" dirty="0"/>
              <a:t>RV64</a:t>
            </a:r>
            <a:r>
              <a:rPr lang="zh-CN" altLang="en-US" dirty="0"/>
              <a:t>多核系统。</a:t>
            </a:r>
            <a:endParaRPr lang="en-US" altLang="zh-CN" dirty="0"/>
          </a:p>
          <a:p>
            <a:r>
              <a:rPr lang="zh-CN" altLang="en-US" b="0" dirty="0" smtClean="0"/>
              <a:t>根据</a:t>
            </a:r>
            <a:r>
              <a:rPr lang="zh-CN" altLang="en-US" b="0" dirty="0"/>
              <a:t>实际情况，单核和多核的移植可以分开或者同时进行。</a:t>
            </a:r>
          </a:p>
        </p:txBody>
      </p:sp>
    </p:spTree>
    <p:extLst>
      <p:ext uri="{BB962C8B-B14F-4D97-AF65-F5344CB8AC3E}">
        <p14:creationId xmlns:p14="http://schemas.microsoft.com/office/powerpoint/2010/main" val="321104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43686EC-D06D-4F2D-BB38-38581B87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完善驱动程序 </a:t>
            </a:r>
            <a:r>
              <a:rPr lang="en-US" altLang="zh-CN" dirty="0"/>
              <a:t>— </a:t>
            </a:r>
            <a:r>
              <a:rPr lang="zh-CN" altLang="en-US" dirty="0"/>
              <a:t>预计第</a:t>
            </a:r>
            <a:r>
              <a:rPr lang="en-US" altLang="zh-CN" dirty="0"/>
              <a:t>10</a:t>
            </a:r>
            <a:r>
              <a:rPr lang="zh-CN" altLang="en-US" dirty="0"/>
              <a:t>周周末完成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4A744A2-5C7A-4C4F-A7BD-5D4587DF3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由于</a:t>
            </a:r>
            <a:r>
              <a:rPr lang="en-US" altLang="zh-CN" dirty="0"/>
              <a:t>RV64</a:t>
            </a:r>
            <a:r>
              <a:rPr lang="zh-CN" altLang="en-US" dirty="0"/>
              <a:t>与</a:t>
            </a:r>
            <a:r>
              <a:rPr lang="en-US" altLang="zh-CN" dirty="0"/>
              <a:t>x86-64</a:t>
            </a:r>
            <a:r>
              <a:rPr lang="zh-CN" altLang="en-US" dirty="0"/>
              <a:t>架构有所不同，外设差异也相当大，驱动程序无法兼容</a:t>
            </a:r>
            <a:r>
              <a:rPr lang="zh-CN" altLang="en-US" dirty="0" smtClean="0"/>
              <a:t>。</a:t>
            </a:r>
          </a:p>
          <a:p>
            <a:r>
              <a:rPr lang="zh-CN" altLang="en-US" b="0" dirty="0" smtClean="0"/>
              <a:t>为此</a:t>
            </a:r>
            <a:r>
              <a:rPr lang="zh-CN" altLang="en-US" b="0" dirty="0"/>
              <a:t>，需要针对</a:t>
            </a:r>
            <a:r>
              <a:rPr lang="en-US" altLang="zh-CN" b="0" dirty="0"/>
              <a:t>RV64</a:t>
            </a:r>
            <a:r>
              <a:rPr lang="zh-CN" altLang="en-US" b="0" dirty="0"/>
              <a:t>的情况，自行实现或者从已有的</a:t>
            </a:r>
            <a:r>
              <a:rPr lang="en-US" altLang="zh-CN" b="0" dirty="0"/>
              <a:t>RV64</a:t>
            </a:r>
            <a:r>
              <a:rPr lang="zh-CN" altLang="en-US" b="0" dirty="0"/>
              <a:t>操作系统（如</a:t>
            </a:r>
            <a:r>
              <a:rPr lang="en-US" altLang="zh-CN" b="0" dirty="0"/>
              <a:t>Linux</a:t>
            </a:r>
            <a:r>
              <a:rPr lang="zh-CN" altLang="en-US" b="0" dirty="0"/>
              <a:t>）移植驱动程序，特别是磁盘驱动程序以及网卡驱动程序</a:t>
            </a:r>
            <a:r>
              <a:rPr lang="zh-CN" altLang="en-US" b="0" dirty="0" smtClean="0"/>
              <a:t>。如果</a:t>
            </a:r>
            <a:r>
              <a:rPr lang="zh-CN" altLang="en-US" b="0" dirty="0"/>
              <a:t>使用</a:t>
            </a:r>
            <a:r>
              <a:rPr lang="en-US" altLang="zh-CN" b="0" dirty="0"/>
              <a:t>QEMU</a:t>
            </a:r>
            <a:r>
              <a:rPr lang="zh-CN" altLang="en-US" b="0" dirty="0"/>
              <a:t>进行模拟，则需要实现</a:t>
            </a:r>
            <a:r>
              <a:rPr lang="en-US" altLang="zh-CN" b="0" dirty="0" err="1"/>
              <a:t>VirtIO</a:t>
            </a:r>
            <a:r>
              <a:rPr lang="zh-CN" altLang="en-US" b="0" dirty="0"/>
              <a:t>驱动程序；若要运行在真实硬件上，则需要根据硬件说明文档编写或移植相应的驱动程序。</a:t>
            </a:r>
          </a:p>
        </p:txBody>
      </p:sp>
    </p:spTree>
    <p:extLst>
      <p:ext uri="{BB962C8B-B14F-4D97-AF65-F5344CB8AC3E}">
        <p14:creationId xmlns:p14="http://schemas.microsoft.com/office/powerpoint/2010/main" val="16333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8CB7DE-C399-4741-8D9D-62410CFB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进行性能测试 </a:t>
            </a:r>
            <a:r>
              <a:rPr lang="en-US" altLang="zh-CN" dirty="0"/>
              <a:t>— </a:t>
            </a:r>
            <a:r>
              <a:rPr lang="zh-CN" altLang="en-US" dirty="0"/>
              <a:t>预计第</a:t>
            </a:r>
            <a:r>
              <a:rPr lang="en-US" altLang="zh-CN" dirty="0"/>
              <a:t>10</a:t>
            </a:r>
            <a:r>
              <a:rPr lang="zh-CN" altLang="en-US" dirty="0"/>
              <a:t>周周末完成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C486641-64D1-482F-8FC8-D18699CB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根据</a:t>
            </a:r>
            <a:r>
              <a:rPr lang="en-US" altLang="zh-CN" dirty="0"/>
              <a:t>sv6</a:t>
            </a:r>
            <a:r>
              <a:rPr lang="zh-CN" altLang="en-US" dirty="0"/>
              <a:t>论文提出的方法，尝试用</a:t>
            </a:r>
            <a:r>
              <a:rPr lang="en-US" altLang="zh-CN" dirty="0"/>
              <a:t>sv6</a:t>
            </a:r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/>
              <a:t>进行性能测试对比。为保证结果真实性，需要使用硬件</a:t>
            </a:r>
            <a:r>
              <a:rPr lang="en-US" altLang="zh-CN" dirty="0"/>
              <a:t>RV64</a:t>
            </a:r>
            <a:r>
              <a:rPr lang="zh-CN" altLang="en-US" dirty="0" smtClean="0"/>
              <a:t>。</a:t>
            </a:r>
          </a:p>
          <a:p>
            <a:pPr>
              <a:lnSpc>
                <a:spcPct val="170000"/>
              </a:lnSpc>
            </a:pPr>
            <a:r>
              <a:rPr lang="en-US" altLang="zh-CN" b="0" dirty="0" err="1" smtClean="0"/>
              <a:t>HiFive</a:t>
            </a:r>
            <a:r>
              <a:rPr lang="en-US" altLang="zh-CN" b="0" dirty="0" smtClean="0"/>
              <a:t> </a:t>
            </a:r>
            <a:r>
              <a:rPr lang="en-US" altLang="zh-CN" b="0" dirty="0"/>
              <a:t>Unleashed</a:t>
            </a:r>
            <a:r>
              <a:rPr lang="zh-CN" altLang="en-US" b="0" dirty="0"/>
              <a:t>是一个全新的</a:t>
            </a:r>
            <a:r>
              <a:rPr lang="en-US" altLang="zh-CN" b="0" dirty="0"/>
              <a:t>RV64 SMP</a:t>
            </a:r>
            <a:r>
              <a:rPr lang="zh-CN" altLang="en-US" b="0" dirty="0"/>
              <a:t>开发板，配置四核</a:t>
            </a:r>
            <a:r>
              <a:rPr lang="en-US" altLang="zh-CN" b="0" dirty="0"/>
              <a:t>RV64</a:t>
            </a:r>
            <a:r>
              <a:rPr lang="zh-CN" altLang="en-US" b="0" dirty="0"/>
              <a:t>处理器，最高主频</a:t>
            </a:r>
            <a:r>
              <a:rPr lang="en-US" altLang="zh-CN" b="0" dirty="0"/>
              <a:t>1.5GHz</a:t>
            </a:r>
            <a:r>
              <a:rPr lang="zh-CN" altLang="en-US" b="0" dirty="0"/>
              <a:t>，配有</a:t>
            </a:r>
            <a:r>
              <a:rPr lang="en-US" altLang="zh-CN" b="0" dirty="0"/>
              <a:t>1Gbps</a:t>
            </a:r>
            <a:r>
              <a:rPr lang="zh-CN" altLang="en-US" b="0" dirty="0"/>
              <a:t>网卡和其他多种实用外设，</a:t>
            </a:r>
            <a:r>
              <a:rPr lang="en-US" altLang="zh-CN" b="0" dirty="0"/>
              <a:t>[</a:t>
            </a:r>
            <a:r>
              <a:rPr lang="en-US" altLang="zh-CN" b="0" dirty="0" smtClean="0"/>
              <a:t>1]</a:t>
            </a:r>
            <a:r>
              <a:rPr lang="zh-CN" altLang="en-US" b="0" dirty="0" smtClean="0"/>
              <a:t>指出</a:t>
            </a:r>
            <a:r>
              <a:rPr lang="zh-CN" altLang="en-US" b="0" dirty="0"/>
              <a:t>其特权指令集架构版本为</a:t>
            </a:r>
            <a:r>
              <a:rPr lang="en-US" altLang="zh-CN" b="0" dirty="0"/>
              <a:t>1.10</a:t>
            </a:r>
            <a:r>
              <a:rPr lang="zh-CN" altLang="en-US" b="0" dirty="0"/>
              <a:t>。此开发板售价为</a:t>
            </a:r>
            <a:r>
              <a:rPr lang="en-US" altLang="zh-CN" b="0" dirty="0"/>
              <a:t>999</a:t>
            </a:r>
            <a:r>
              <a:rPr lang="zh-CN" altLang="en-US" b="0" dirty="0"/>
              <a:t>美元，现已隆重发售</a:t>
            </a:r>
            <a:r>
              <a:rPr lang="zh-CN" altLang="en-US" b="0" dirty="0" smtClean="0"/>
              <a:t>。</a:t>
            </a:r>
            <a:endParaRPr lang="en-US" altLang="zh-CN" dirty="0"/>
          </a:p>
          <a:p>
            <a:r>
              <a:rPr lang="en-US" altLang="zh-CN" b="0" dirty="0"/>
              <a:t>[1] Freedom </a:t>
            </a:r>
            <a:r>
              <a:rPr lang="en-US" altLang="zh-CN" b="0" dirty="0" smtClean="0"/>
              <a:t>U540-C000</a:t>
            </a:r>
            <a:r>
              <a:rPr lang="zh-CN" altLang="en-US" b="0" dirty="0"/>
              <a:t> </a:t>
            </a:r>
            <a:r>
              <a:rPr lang="en-US" altLang="zh-CN" b="0" dirty="0" smtClean="0"/>
              <a:t>Manual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https</a:t>
            </a:r>
            <a:r>
              <a:rPr lang="en-US" altLang="zh-CN" b="0" dirty="0"/>
              <a:t>://www.sifive.com/documentation/chips/freedom-u540-c000-manual/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5912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531DFB6-1B2E-4EE9-BA33-85D40257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</a:t>
            </a:r>
            <a:r>
              <a:rPr lang="zh-CN" altLang="en-US" dirty="0"/>
              <a:t>学习并实践符号化执行方法、</a:t>
            </a:r>
            <a:r>
              <a:rPr lang="en-US" altLang="zh-CN" dirty="0"/>
              <a:t>Z3</a:t>
            </a:r>
            <a:r>
              <a:rPr lang="zh-CN" altLang="en-US" dirty="0" smtClean="0"/>
              <a:t>求解器</a:t>
            </a:r>
            <a:br>
              <a:rPr lang="zh-CN" altLang="en-US" dirty="0" smtClean="0"/>
            </a:br>
            <a:r>
              <a:rPr lang="zh-CN" altLang="en-US" dirty="0" smtClean="0"/>
              <a:t> </a:t>
            </a:r>
            <a:r>
              <a:rPr lang="en-US" altLang="zh-CN" dirty="0"/>
              <a:t>— </a:t>
            </a:r>
            <a:r>
              <a:rPr lang="zh-CN" altLang="en-US" dirty="0"/>
              <a:t>预计第</a:t>
            </a:r>
            <a:r>
              <a:rPr lang="en-US" altLang="zh-CN" dirty="0"/>
              <a:t>10</a:t>
            </a:r>
            <a:r>
              <a:rPr lang="zh-CN" altLang="en-US" dirty="0"/>
              <a:t>周周末完成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31A9D0A-EFF0-40BA-A135-9DFAF933D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学习符号化执行方法以及</a:t>
            </a:r>
            <a:r>
              <a:rPr lang="en-US" altLang="zh-CN" dirty="0"/>
              <a:t>Z3</a:t>
            </a:r>
            <a:r>
              <a:rPr lang="zh-CN" altLang="en-US" dirty="0"/>
              <a:t>求解器的使用。</a:t>
            </a:r>
            <a:endParaRPr lang="en-US" altLang="zh-CN" dirty="0"/>
          </a:p>
          <a:p>
            <a:r>
              <a:rPr lang="en-US" altLang="zh-CN" b="0" dirty="0"/>
              <a:t>commuter</a:t>
            </a:r>
            <a:r>
              <a:rPr lang="zh-CN" altLang="en-US" b="0" dirty="0"/>
              <a:t>工具使用到了符号化执行方法以及</a:t>
            </a:r>
            <a:r>
              <a:rPr lang="en-US" altLang="zh-CN" b="0" dirty="0"/>
              <a:t>SMT</a:t>
            </a:r>
            <a:r>
              <a:rPr lang="zh-CN" altLang="en-US" b="0" dirty="0"/>
              <a:t>求解器，为了更好地完成</a:t>
            </a:r>
            <a:r>
              <a:rPr lang="en-US" altLang="zh-CN" b="0" dirty="0"/>
              <a:t>sv6</a:t>
            </a:r>
            <a:r>
              <a:rPr lang="zh-CN" altLang="en-US" b="0" dirty="0"/>
              <a:t>的优化，更好地写出接口规范，需要学习这两项内容。</a:t>
            </a:r>
          </a:p>
        </p:txBody>
      </p:sp>
    </p:spTree>
    <p:extLst>
      <p:ext uri="{BB962C8B-B14F-4D97-AF65-F5344CB8AC3E}">
        <p14:creationId xmlns:p14="http://schemas.microsoft.com/office/powerpoint/2010/main" val="42365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B04E5C-C6C0-4865-8FEC-A8A5BEC8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优化</a:t>
            </a:r>
            <a:r>
              <a:rPr lang="en-US" altLang="zh-CN" dirty="0"/>
              <a:t>sv6 — </a:t>
            </a:r>
            <a:r>
              <a:rPr lang="zh-CN" altLang="en-US" dirty="0"/>
              <a:t>预计第</a:t>
            </a:r>
            <a:r>
              <a:rPr lang="en-US" altLang="zh-CN" dirty="0"/>
              <a:t>12</a:t>
            </a:r>
            <a:r>
              <a:rPr lang="zh-CN" altLang="en-US" dirty="0"/>
              <a:t>周周末完成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5E02C28-BB22-4FC6-9F7E-F9B7C4767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commuter</a:t>
            </a:r>
            <a:r>
              <a:rPr lang="zh-CN" altLang="en-US" dirty="0"/>
              <a:t>工具进一步优化</a:t>
            </a:r>
            <a:r>
              <a:rPr lang="en-US" altLang="zh-CN" dirty="0"/>
              <a:t>sv6</a:t>
            </a:r>
            <a:r>
              <a:rPr lang="zh-CN" altLang="en-US" dirty="0"/>
              <a:t>操作系统的一部分，例如网络子模块。</a:t>
            </a:r>
            <a:endParaRPr lang="en-US" altLang="zh-CN" dirty="0"/>
          </a:p>
          <a:p>
            <a:r>
              <a:rPr lang="zh-CN" altLang="en-US" b="0" dirty="0"/>
              <a:t>进一步可以分为接口规范的编写，实现代码的调优等步骤。</a:t>
            </a:r>
          </a:p>
        </p:txBody>
      </p:sp>
    </p:spTree>
    <p:extLst>
      <p:ext uri="{BB962C8B-B14F-4D97-AF65-F5344CB8AC3E}">
        <p14:creationId xmlns:p14="http://schemas.microsoft.com/office/powerpoint/2010/main" val="236283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518262-F5EE-48A3-A28E-A3F7B928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r>
              <a:rPr lang="zh-CN" altLang="en-US" dirty="0" smtClean="0"/>
              <a:t>已</a:t>
            </a:r>
            <a:r>
              <a:rPr lang="zh-CN" altLang="en-US" dirty="0"/>
              <a:t>完成工作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15A5C3C-9577-4FD7-87DF-B8635D869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阅读</a:t>
            </a:r>
            <a:r>
              <a:rPr lang="zh-CN" altLang="en-US" dirty="0"/>
              <a:t>符号化执行相关文献，初步了解符号化执行工作原理。</a:t>
            </a:r>
          </a:p>
          <a:p>
            <a:r>
              <a:rPr lang="zh-CN" altLang="en-US" dirty="0" smtClean="0"/>
              <a:t>阅读</a:t>
            </a:r>
            <a:r>
              <a:rPr lang="en-US" altLang="zh-CN" dirty="0"/>
              <a:t>commuter</a:t>
            </a:r>
            <a:r>
              <a:rPr lang="zh-CN" altLang="en-US" dirty="0"/>
              <a:t>相关文献，初步了解</a:t>
            </a:r>
            <a:r>
              <a:rPr lang="en-US" altLang="zh-CN" dirty="0"/>
              <a:t>commuter</a:t>
            </a:r>
            <a:r>
              <a:rPr lang="zh-CN" altLang="en-US" dirty="0"/>
              <a:t>工作原理。</a:t>
            </a:r>
          </a:p>
          <a:p>
            <a:r>
              <a:rPr lang="zh-CN" altLang="en-US" dirty="0" smtClean="0"/>
              <a:t>搭建</a:t>
            </a:r>
            <a:r>
              <a:rPr lang="zh-CN" altLang="en-US" dirty="0"/>
              <a:t>并重现</a:t>
            </a:r>
            <a:r>
              <a:rPr lang="en-US" altLang="zh-CN" dirty="0"/>
              <a:t>commuter project</a:t>
            </a:r>
            <a:r>
              <a:rPr lang="zh-CN" altLang="en-US" dirty="0"/>
              <a:t>，生成了测试用例。</a:t>
            </a:r>
          </a:p>
          <a:p>
            <a:r>
              <a:rPr lang="zh-CN" altLang="en-US" dirty="0" smtClean="0"/>
              <a:t>配置</a:t>
            </a:r>
            <a:r>
              <a:rPr lang="zh-CN" altLang="en-US" dirty="0"/>
              <a:t>完</a:t>
            </a:r>
            <a:r>
              <a:rPr lang="en-US" altLang="zh-CN" dirty="0"/>
              <a:t>sv6</a:t>
            </a:r>
            <a:r>
              <a:rPr lang="zh-CN" altLang="en-US" dirty="0"/>
              <a:t>运行环境，使用</a:t>
            </a:r>
            <a:r>
              <a:rPr lang="en-US" altLang="zh-CN" dirty="0"/>
              <a:t>sv6</a:t>
            </a:r>
            <a:r>
              <a:rPr lang="zh-CN" altLang="en-US" dirty="0"/>
              <a:t>成功运行</a:t>
            </a:r>
            <a:r>
              <a:rPr lang="en-US" altLang="zh-CN" dirty="0"/>
              <a:t>commuter</a:t>
            </a:r>
            <a:r>
              <a:rPr lang="zh-CN" altLang="en-US" dirty="0"/>
              <a:t>生成的测试用例。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8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00B8F6-4876-4582-892A-9FAC5324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潜在问题分析 </a:t>
            </a:r>
            <a:r>
              <a:rPr lang="en-US" altLang="zh-CN" dirty="0"/>
              <a:t>- sv6</a:t>
            </a:r>
            <a:r>
              <a:rPr lang="zh-CN" altLang="en-US" dirty="0"/>
              <a:t>移植</a:t>
            </a:r>
            <a:r>
              <a:rPr lang="en-US" altLang="zh-CN" dirty="0"/>
              <a:t>RV64 SMP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C473DD2-20CF-4B36-8BB0-D1D3583D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0" dirty="0"/>
              <a:t>1.  </a:t>
            </a:r>
            <a:r>
              <a:rPr lang="zh-CN" altLang="en-US" b="0" dirty="0"/>
              <a:t>（已遇到）</a:t>
            </a:r>
            <a:r>
              <a:rPr lang="en-US" altLang="zh-CN" b="0" dirty="0"/>
              <a:t>sv6</a:t>
            </a:r>
            <a:r>
              <a:rPr lang="zh-CN" altLang="en-US" b="0" dirty="0"/>
              <a:t>大部分代码是</a:t>
            </a:r>
            <a:r>
              <a:rPr lang="en-US" altLang="zh-CN" b="0" dirty="0"/>
              <a:t>C++</a:t>
            </a:r>
            <a:r>
              <a:rPr lang="zh-CN" altLang="en-US" b="0" dirty="0"/>
              <a:t>语言写的，而</a:t>
            </a:r>
            <a:r>
              <a:rPr lang="en-US" altLang="zh-CN" b="0" dirty="0"/>
              <a:t>C++</a:t>
            </a:r>
            <a:r>
              <a:rPr lang="zh-CN" altLang="en-US" b="0" dirty="0"/>
              <a:t>的运行时环境要求比</a:t>
            </a:r>
            <a:r>
              <a:rPr lang="en-US" altLang="zh-CN" b="0" dirty="0"/>
              <a:t>C</a:t>
            </a:r>
            <a:r>
              <a:rPr lang="zh-CN" altLang="en-US" b="0" dirty="0"/>
              <a:t>语言苛刻。目前在移植</a:t>
            </a:r>
            <a:r>
              <a:rPr lang="en-US" altLang="zh-CN" b="0" dirty="0"/>
              <a:t>sv6</a:t>
            </a:r>
            <a:r>
              <a:rPr lang="zh-CN" altLang="en-US" b="0" dirty="0"/>
              <a:t>时，遇到了缺少</a:t>
            </a:r>
            <a:r>
              <a:rPr lang="en-US" altLang="zh-CN" b="0" dirty="0" err="1"/>
              <a:t>libgcc_eh.a</a:t>
            </a:r>
            <a:r>
              <a:rPr lang="zh-CN" altLang="en-US" b="0" dirty="0"/>
              <a:t>库而无法链接的情况。</a:t>
            </a:r>
            <a:endParaRPr lang="en-US" altLang="zh-CN" b="0" dirty="0"/>
          </a:p>
          <a:p>
            <a:r>
              <a:rPr lang="en-US" altLang="zh-CN" b="0" dirty="0"/>
              <a:t>2.  RV64</a:t>
            </a:r>
            <a:r>
              <a:rPr lang="zh-CN" altLang="en-US" b="0" dirty="0"/>
              <a:t>没有</a:t>
            </a:r>
            <a:r>
              <a:rPr lang="en-US" altLang="zh-CN" b="0" dirty="0"/>
              <a:t>TSS</a:t>
            </a:r>
            <a:r>
              <a:rPr lang="zh-CN" altLang="en-US" b="0" dirty="0"/>
              <a:t>，需要思考和调研如何保存内核栈基址。</a:t>
            </a:r>
            <a:endParaRPr lang="en-US" altLang="zh-CN" b="0" dirty="0"/>
          </a:p>
          <a:p>
            <a:r>
              <a:rPr lang="en-US" altLang="zh-CN" b="0" dirty="0"/>
              <a:t>3.  Supervisor</a:t>
            </a:r>
            <a:r>
              <a:rPr lang="zh-CN" altLang="en-US" b="0" dirty="0"/>
              <a:t>态无法访问</a:t>
            </a:r>
            <a:r>
              <a:rPr lang="en-US" altLang="zh-CN" b="0" dirty="0" err="1"/>
              <a:t>mhartid</a:t>
            </a:r>
            <a:r>
              <a:rPr lang="zh-CN" altLang="en-US" b="0" dirty="0"/>
              <a:t>，这个寄存器存放了处理器核的编号，而为了支持多核，需要让操作系统可以访问当前处理器核的编号，从而能够访问处理器特定的数据结构，为此需要将处理器编号存入别处。</a:t>
            </a:r>
          </a:p>
        </p:txBody>
      </p:sp>
    </p:spTree>
    <p:extLst>
      <p:ext uri="{BB962C8B-B14F-4D97-AF65-F5344CB8AC3E}">
        <p14:creationId xmlns:p14="http://schemas.microsoft.com/office/powerpoint/2010/main" val="36618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1BB952-5A0B-4204-9A23-AE98C3EF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潜在问题分析 </a:t>
            </a:r>
            <a:r>
              <a:rPr lang="en-US" altLang="zh-CN" dirty="0"/>
              <a:t>- commuter</a:t>
            </a:r>
            <a:r>
              <a:rPr lang="zh-CN" altLang="en-US" dirty="0"/>
              <a:t>优化</a:t>
            </a:r>
            <a:r>
              <a:rPr lang="en-US" altLang="zh-CN" dirty="0"/>
              <a:t>sv6</a:t>
            </a:r>
            <a:r>
              <a:rPr lang="zh-CN" altLang="en-US" dirty="0"/>
              <a:t>系统子模块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59975D-47ED-407C-B477-7B1D0C172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0" dirty="0"/>
              <a:t>1.  </a:t>
            </a:r>
            <a:r>
              <a:rPr lang="zh-CN" altLang="en-US" b="0" dirty="0"/>
              <a:t>如果我们最终选择</a:t>
            </a:r>
            <a:r>
              <a:rPr lang="en-US" altLang="zh-CN" b="0" dirty="0"/>
              <a:t>sv6</a:t>
            </a:r>
            <a:r>
              <a:rPr lang="zh-CN" altLang="en-US" b="0" dirty="0"/>
              <a:t>的网络子模块优化，我们需要明确并分析</a:t>
            </a:r>
            <a:r>
              <a:rPr lang="en-US" altLang="zh-CN" b="0" dirty="0"/>
              <a:t>socket</a:t>
            </a:r>
            <a:r>
              <a:rPr lang="zh-CN" altLang="en-US" b="0" dirty="0"/>
              <a:t>一类系统调用的规范。</a:t>
            </a:r>
            <a:endParaRPr lang="en-US" altLang="zh-CN" b="0" dirty="0"/>
          </a:p>
          <a:p>
            <a:r>
              <a:rPr lang="en-US" altLang="zh-CN" b="0" dirty="0"/>
              <a:t>2.  commuter</a:t>
            </a:r>
            <a:r>
              <a:rPr lang="zh-CN" altLang="en-US" b="0" dirty="0"/>
              <a:t>相关文献中的实验部分，使用的服务器是</a:t>
            </a:r>
            <a:r>
              <a:rPr lang="en-US" altLang="zh-CN" b="0" dirty="0"/>
              <a:t>80</a:t>
            </a:r>
            <a:r>
              <a:rPr lang="zh-CN" altLang="en-US" b="0" dirty="0"/>
              <a:t>核处理器，而我们并没有如此发达的计算资源，可能需要教学团队给予一定帮助。</a:t>
            </a:r>
            <a:endParaRPr lang="en-US" altLang="zh-CN" b="0" dirty="0"/>
          </a:p>
          <a:p>
            <a:r>
              <a:rPr lang="en-US" altLang="zh-CN" b="0" dirty="0"/>
              <a:t>3.  </a:t>
            </a:r>
            <a:r>
              <a:rPr lang="zh-CN" altLang="en-US" b="0" dirty="0"/>
              <a:t>配置</a:t>
            </a:r>
            <a:r>
              <a:rPr lang="en-US" altLang="zh-CN" b="0" dirty="0"/>
              <a:t>commuter</a:t>
            </a:r>
            <a:r>
              <a:rPr lang="zh-CN" altLang="en-US" b="0" dirty="0"/>
              <a:t>运行环境成功后，因为安装的库不兼容的原因，导致了我们的虚拟机图形界面崩溃了。</a:t>
            </a:r>
          </a:p>
        </p:txBody>
      </p:sp>
    </p:spTree>
    <p:extLst>
      <p:ext uri="{BB962C8B-B14F-4D97-AF65-F5344CB8AC3E}">
        <p14:creationId xmlns:p14="http://schemas.microsoft.com/office/powerpoint/2010/main" val="387810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4A9058-0A99-4C34-9A1E-866444B0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报告流程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2743921-57C6-4090-84A9-CEC67373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n"/>
            </a:pPr>
            <a:r>
              <a:rPr lang="zh-CN" altLang="en-US" sz="3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选题概述</a:t>
            </a:r>
            <a:endParaRPr lang="en-US" altLang="zh-CN" sz="3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charset="2"/>
              <a:buChar char="n"/>
            </a:pPr>
            <a:r>
              <a:rPr lang="zh-CN" altLang="en-US" sz="3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预期收获</a:t>
            </a:r>
            <a:endParaRPr lang="en-US" altLang="zh-CN" sz="3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charset="2"/>
              <a:buChar char="n"/>
            </a:pPr>
            <a:r>
              <a:rPr lang="zh-CN" altLang="en-US" sz="3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相关</a:t>
            </a:r>
            <a:r>
              <a:rPr lang="zh-CN" altLang="en-US" sz="3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</a:t>
            </a:r>
          </a:p>
          <a:p>
            <a:pPr>
              <a:buFont typeface="Wingdings" charset="2"/>
              <a:buChar char="n"/>
            </a:pPr>
            <a:r>
              <a:rPr lang="zh-CN" altLang="en-US" sz="3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小组</a:t>
            </a:r>
            <a:r>
              <a:rPr lang="zh-CN" altLang="en-US" sz="3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分工</a:t>
            </a:r>
            <a:endParaRPr lang="en-US" altLang="zh-CN" sz="3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charset="2"/>
              <a:buChar char="n"/>
            </a:pPr>
            <a:r>
              <a:rPr lang="zh-CN" altLang="en-US" sz="3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en-US" sz="3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方案和已完成工作</a:t>
            </a:r>
            <a:endParaRPr lang="en-US" altLang="zh-CN" sz="3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charset="2"/>
              <a:buChar char="n"/>
            </a:pPr>
            <a:r>
              <a:rPr lang="zh-CN" altLang="en-US" sz="3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其他已</a:t>
            </a:r>
            <a:r>
              <a:rPr lang="zh-CN" altLang="en-US" sz="3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完成工作</a:t>
            </a:r>
            <a:endParaRPr lang="en-US" altLang="zh-CN" sz="3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charset="2"/>
              <a:buChar char="n"/>
            </a:pPr>
            <a:r>
              <a:rPr lang="zh-CN" altLang="en-US" sz="3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潜在问题</a:t>
            </a:r>
            <a:r>
              <a:rPr lang="zh-CN" altLang="en-US" sz="3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429257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12192000" cy="6858182"/>
          </a:xfrm>
          <a:prstGeom prst="rect">
            <a:avLst/>
          </a:prstGeom>
        </p:spPr>
      </p:pic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3552" y="423066"/>
            <a:ext cx="4591364" cy="121444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B51E8-468B-4288-BC7B-FD3D41CE4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Thanks!</a:t>
            </a:r>
            <a:endParaRPr lang="zh-CN" altLang="en-US" sz="4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D8617E2-BAE3-42C5-A2D7-0646ABA9E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0722"/>
            <a:ext cx="9144000" cy="1655763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3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F27D61-C7B7-4164-82D0-4F7D56D3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2E57387-6F0C-496C-9655-45DED2B7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移植</a:t>
            </a:r>
            <a:r>
              <a:rPr lang="zh-CN" altLang="en-US" sz="3200" dirty="0" smtClean="0"/>
              <a:t>：</a:t>
            </a:r>
            <a:r>
              <a:rPr lang="zh-CN" altLang="en-US" sz="3200" dirty="0" smtClean="0"/>
              <a:t>将</a:t>
            </a:r>
            <a:r>
              <a:rPr lang="en-US" altLang="zh-CN" sz="3200" dirty="0"/>
              <a:t>sv6</a:t>
            </a:r>
            <a:r>
              <a:rPr lang="zh-CN" altLang="en-US" sz="3200" dirty="0"/>
              <a:t>操作系统从</a:t>
            </a:r>
            <a:r>
              <a:rPr lang="en-US" altLang="zh-CN" sz="3200" dirty="0"/>
              <a:t>x86-64</a:t>
            </a:r>
            <a:r>
              <a:rPr lang="zh-CN" altLang="en-US" sz="3200" dirty="0"/>
              <a:t>移植到</a:t>
            </a:r>
            <a:r>
              <a:rPr lang="en-US" altLang="zh-CN" sz="3200" dirty="0"/>
              <a:t>RISC-V 64</a:t>
            </a:r>
            <a:r>
              <a:rPr lang="zh-CN" altLang="en-US" sz="3200" dirty="0" smtClean="0"/>
              <a:t>位（</a:t>
            </a:r>
            <a:r>
              <a:rPr lang="zh-CN" altLang="en-US" sz="3200" dirty="0" smtClean="0"/>
              <a:t>后面</a:t>
            </a:r>
            <a:r>
              <a:rPr lang="zh-CN" altLang="en-US" sz="3200" dirty="0" smtClean="0"/>
              <a:t>简称</a:t>
            </a:r>
            <a:r>
              <a:rPr lang="en-US" altLang="zh-CN" sz="3200" dirty="0"/>
              <a:t>RV64</a:t>
            </a:r>
            <a:r>
              <a:rPr lang="zh-CN" altLang="en-US" sz="3200" dirty="0"/>
              <a:t>）对称多处理器</a:t>
            </a:r>
            <a:r>
              <a:rPr lang="zh-CN" altLang="en-US" sz="3200" dirty="0" smtClean="0"/>
              <a:t>（</a:t>
            </a:r>
            <a:r>
              <a:rPr lang="zh-CN" altLang="en-US" sz="3200" dirty="0" smtClean="0"/>
              <a:t>后面</a:t>
            </a:r>
            <a:r>
              <a:rPr lang="zh-CN" altLang="en-US" sz="3200" dirty="0" smtClean="0"/>
              <a:t>简称</a:t>
            </a:r>
            <a:r>
              <a:rPr lang="en-US" altLang="zh-CN" sz="3200" dirty="0"/>
              <a:t>SMP</a:t>
            </a:r>
            <a:r>
              <a:rPr lang="zh-CN" altLang="en-US" sz="3200" dirty="0"/>
              <a:t>）环境。</a:t>
            </a:r>
            <a:endParaRPr lang="en-US" altLang="zh-CN" sz="3200" dirty="0"/>
          </a:p>
          <a:p>
            <a:r>
              <a:rPr lang="zh-CN" altLang="en-US" b="1" dirty="0"/>
              <a:t>优化</a:t>
            </a:r>
            <a:r>
              <a:rPr lang="zh-CN" altLang="en-US" sz="3200" dirty="0"/>
              <a:t>：利用</a:t>
            </a:r>
            <a:r>
              <a:rPr lang="en-US" altLang="zh-CN" sz="3200" dirty="0"/>
              <a:t>commuter</a:t>
            </a:r>
            <a:r>
              <a:rPr lang="zh-CN" altLang="en-US" sz="3200" dirty="0"/>
              <a:t>工具进一步优化</a:t>
            </a:r>
            <a:r>
              <a:rPr lang="en-US" altLang="zh-CN" sz="3200" dirty="0"/>
              <a:t>sv6</a:t>
            </a:r>
            <a:r>
              <a:rPr lang="zh-CN" altLang="en-US" sz="3200" dirty="0"/>
              <a:t>操作系统的一部分，例如网络子模块。</a:t>
            </a:r>
          </a:p>
        </p:txBody>
      </p:sp>
    </p:spTree>
    <p:extLst>
      <p:ext uri="{BB962C8B-B14F-4D97-AF65-F5344CB8AC3E}">
        <p14:creationId xmlns:p14="http://schemas.microsoft.com/office/powerpoint/2010/main" val="28946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43F9DE-B517-4351-9269-8D1C6D59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预期收获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15190A6-310F-44FD-A35A-B64FEFA3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熟悉</a:t>
            </a:r>
            <a:r>
              <a:rPr lang="en-US" altLang="zh-CN" dirty="0"/>
              <a:t>RV64</a:t>
            </a:r>
            <a:r>
              <a:rPr lang="zh-CN" altLang="en-US" dirty="0"/>
              <a:t>指令集</a:t>
            </a:r>
            <a:endParaRPr lang="en-US" altLang="zh-CN" dirty="0"/>
          </a:p>
          <a:p>
            <a:r>
              <a:rPr lang="zh-CN" altLang="en-US" dirty="0"/>
              <a:t>熟悉一个操作系统的移植过程</a:t>
            </a:r>
            <a:endParaRPr lang="en-US" altLang="zh-CN" dirty="0"/>
          </a:p>
          <a:p>
            <a:r>
              <a:rPr lang="zh-CN" altLang="en-US" dirty="0"/>
              <a:t>学习符号化执行方法</a:t>
            </a:r>
            <a:endParaRPr lang="en-US" altLang="zh-CN" dirty="0"/>
          </a:p>
          <a:p>
            <a:r>
              <a:rPr lang="zh-CN" altLang="en-US" dirty="0"/>
              <a:t>学习</a:t>
            </a:r>
            <a:r>
              <a:rPr lang="en-US" altLang="zh-CN" dirty="0"/>
              <a:t>Z3 SMT</a:t>
            </a:r>
            <a:r>
              <a:rPr lang="zh-CN" altLang="en-US" dirty="0"/>
              <a:t>求解器的使用方法</a:t>
            </a:r>
            <a:endParaRPr lang="en-US" altLang="zh-CN" dirty="0"/>
          </a:p>
          <a:p>
            <a:r>
              <a:rPr lang="zh-CN" altLang="en-US" dirty="0"/>
              <a:t>了解</a:t>
            </a:r>
            <a:r>
              <a:rPr lang="en-US" altLang="zh-CN" dirty="0"/>
              <a:t>sv6</a:t>
            </a:r>
            <a:r>
              <a:rPr lang="zh-CN" altLang="en-US" dirty="0"/>
              <a:t>以及</a:t>
            </a:r>
            <a:r>
              <a:rPr lang="en-US" altLang="zh-CN" dirty="0" smtClean="0"/>
              <a:t>commuter</a:t>
            </a:r>
            <a:endParaRPr lang="zh-CN" altLang="en-US" dirty="0" smtClean="0"/>
          </a:p>
          <a:p>
            <a:r>
              <a:rPr lang="zh-CN" altLang="en-US" dirty="0" smtClean="0"/>
              <a:t>深入理解</a:t>
            </a:r>
            <a:r>
              <a:rPr lang="en-US" altLang="zh-CN" dirty="0" smtClean="0"/>
              <a:t>socket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9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1F3731-792A-46FA-ACC4-898B8D09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C1C851E-FC8E-4C35-AF0D-A1B5970D1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</a:p>
          <a:p>
            <a:r>
              <a:rPr lang="en-US" altLang="zh-CN" dirty="0"/>
              <a:t>sv6</a:t>
            </a:r>
            <a:r>
              <a:rPr lang="zh-CN" altLang="en-US" dirty="0"/>
              <a:t>操作系统</a:t>
            </a:r>
            <a:endParaRPr lang="en-US" altLang="zh-CN" dirty="0"/>
          </a:p>
          <a:p>
            <a:r>
              <a:rPr lang="zh-CN" altLang="en-US" dirty="0"/>
              <a:t>符号化执行</a:t>
            </a:r>
            <a:endParaRPr lang="en-US" altLang="zh-CN" dirty="0"/>
          </a:p>
          <a:p>
            <a:r>
              <a:rPr lang="en-US" altLang="zh-CN" dirty="0"/>
              <a:t>Z3</a:t>
            </a:r>
          </a:p>
          <a:p>
            <a:r>
              <a:rPr lang="en-US" altLang="zh-CN" dirty="0"/>
              <a:t>Commuter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9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5131CE-F409-468D-B544-B61E0150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858E370-517E-4DAA-9C80-27E242285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sv6</a:t>
            </a:r>
            <a:r>
              <a:rPr lang="zh-CN" altLang="en-US" dirty="0"/>
              <a:t>移植</a:t>
            </a:r>
            <a:r>
              <a:rPr lang="en-US" altLang="zh-CN" dirty="0"/>
              <a:t>RV64 </a:t>
            </a:r>
            <a:r>
              <a:rPr lang="en-US" altLang="zh-CN" dirty="0" smtClean="0"/>
              <a:t>SMP</a:t>
            </a:r>
            <a:endParaRPr lang="zh-CN" altLang="en-US" dirty="0" smtClean="0"/>
          </a:p>
          <a:p>
            <a:pPr lvl="1"/>
            <a:r>
              <a:rPr lang="zh-CN" altLang="en-US" b="0" dirty="0" smtClean="0"/>
              <a:t>谭闻德</a:t>
            </a:r>
            <a:r>
              <a:rPr lang="zh-CN" altLang="en-US" b="0" dirty="0"/>
              <a:t>主导，尹宇峰辅助。</a:t>
            </a:r>
            <a:endParaRPr lang="en-US" altLang="zh-CN" b="0" dirty="0"/>
          </a:p>
          <a:p>
            <a:r>
              <a:rPr lang="en-US" altLang="zh-CN" dirty="0"/>
              <a:t>commuter</a:t>
            </a:r>
            <a:r>
              <a:rPr lang="zh-CN" altLang="en-US" dirty="0"/>
              <a:t>优化</a:t>
            </a:r>
            <a:r>
              <a:rPr lang="en-US" altLang="zh-CN" dirty="0"/>
              <a:t>sv6</a:t>
            </a:r>
            <a:r>
              <a:rPr lang="zh-CN" altLang="en-US" dirty="0"/>
              <a:t>系统子</a:t>
            </a:r>
            <a:r>
              <a:rPr lang="zh-CN" altLang="en-US" dirty="0" smtClean="0"/>
              <a:t>模块</a:t>
            </a:r>
          </a:p>
          <a:p>
            <a:pPr lvl="1"/>
            <a:r>
              <a:rPr lang="zh-CN" altLang="en-US" b="0" dirty="0" smtClean="0"/>
              <a:t>尹宇峰</a:t>
            </a:r>
            <a:r>
              <a:rPr lang="zh-CN" altLang="en-US" b="0" dirty="0"/>
              <a:t>主导，谭闻德辅助。</a:t>
            </a:r>
          </a:p>
        </p:txBody>
      </p:sp>
    </p:spTree>
    <p:extLst>
      <p:ext uri="{BB962C8B-B14F-4D97-AF65-F5344CB8AC3E}">
        <p14:creationId xmlns:p14="http://schemas.microsoft.com/office/powerpoint/2010/main" val="21333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B41FB3-3891-47F7-9461-39E387FD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方案</a:t>
            </a:r>
            <a:r>
              <a:rPr lang="zh-CN" altLang="en-US" dirty="0" smtClean="0"/>
              <a:t>和已完成工作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9B8775A-FD20-4245-8EF2-2535F728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我们将分为</a:t>
            </a:r>
            <a:r>
              <a:rPr lang="en-US" altLang="zh-CN" dirty="0"/>
              <a:t>9</a:t>
            </a:r>
            <a:r>
              <a:rPr lang="zh-CN" altLang="en-US" dirty="0"/>
              <a:t>个步骤分阶段</a:t>
            </a:r>
            <a:r>
              <a:rPr lang="zh-CN" altLang="en-US" dirty="0" smtClean="0"/>
              <a:t>进行。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53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51145BD-2969-4325-9EF1-FB4F42BE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准备开发环境 </a:t>
            </a:r>
            <a:r>
              <a:rPr lang="en-US" altLang="zh-CN" dirty="0"/>
              <a:t>— </a:t>
            </a:r>
            <a:r>
              <a:rPr lang="zh-CN" altLang="en-US" dirty="0"/>
              <a:t>已完成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09D1A46-7755-484D-A035-33D06B3F9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RV64 SMP</a:t>
            </a:r>
            <a:r>
              <a:rPr lang="zh-CN" altLang="en-US" dirty="0"/>
              <a:t>的工具链，包括编译器</a:t>
            </a:r>
            <a:r>
              <a:rPr lang="en-US" altLang="zh-CN" dirty="0"/>
              <a:t>GCC</a:t>
            </a:r>
            <a:r>
              <a:rPr lang="zh-CN" altLang="en-US" dirty="0"/>
              <a:t>、模拟器</a:t>
            </a:r>
            <a:r>
              <a:rPr lang="en-US" altLang="zh-CN" dirty="0"/>
              <a:t>QEMU</a:t>
            </a:r>
            <a:r>
              <a:rPr lang="zh-CN" altLang="en-US" dirty="0"/>
              <a:t>等环境准备好。</a:t>
            </a:r>
            <a:endParaRPr lang="en-US" altLang="zh-CN" dirty="0"/>
          </a:p>
          <a:p>
            <a:r>
              <a:rPr lang="zh-CN" altLang="en-US" b="0" dirty="0"/>
              <a:t>这是基础性的工作，为进行</a:t>
            </a:r>
            <a:r>
              <a:rPr lang="en-US" altLang="zh-CN" b="0" dirty="0"/>
              <a:t>RV64</a:t>
            </a:r>
            <a:r>
              <a:rPr lang="zh-CN" altLang="en-US" b="0" dirty="0"/>
              <a:t>的开发，必不可少。</a:t>
            </a:r>
            <a:endParaRPr lang="en-US" altLang="zh-CN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586F33-F057-4457-A100-26D03C59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学习</a:t>
            </a:r>
            <a:r>
              <a:rPr lang="en-US" altLang="zh-CN" dirty="0"/>
              <a:t>RV64 — </a:t>
            </a:r>
            <a:r>
              <a:rPr lang="zh-CN" altLang="en-US" dirty="0"/>
              <a:t>已完成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46DA01C-B994-4F05-8E43-DA92F4E4D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学习</a:t>
            </a:r>
            <a:r>
              <a:rPr lang="en-US" altLang="zh-CN" dirty="0"/>
              <a:t>RV64</a:t>
            </a:r>
            <a:r>
              <a:rPr lang="zh-CN" altLang="en-US" dirty="0"/>
              <a:t>用户态指令集架构和特权指令集架构。</a:t>
            </a:r>
            <a:endParaRPr lang="en-US" altLang="zh-CN" dirty="0"/>
          </a:p>
          <a:p>
            <a:r>
              <a:rPr lang="zh-CN" altLang="en-US" b="0" dirty="0"/>
              <a:t>这也是基础性的工作，为进行</a:t>
            </a:r>
            <a:r>
              <a:rPr lang="en-US" altLang="zh-CN" b="0" dirty="0"/>
              <a:t>RV64</a:t>
            </a:r>
            <a:r>
              <a:rPr lang="zh-CN" altLang="en-US" b="0" dirty="0"/>
              <a:t>的开发，必不可少</a:t>
            </a:r>
            <a:r>
              <a:rPr lang="zh-CN" altLang="en-US" b="0" dirty="0" smtClean="0"/>
              <a:t>。</a:t>
            </a:r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学习</a:t>
            </a:r>
            <a:r>
              <a:rPr lang="en-US" altLang="zh-CN" dirty="0"/>
              <a:t>RV64</a:t>
            </a:r>
            <a:r>
              <a:rPr lang="zh-CN" altLang="en-US" dirty="0"/>
              <a:t>指令集的同时，帮助修复</a:t>
            </a:r>
            <a:r>
              <a:rPr lang="en-US" altLang="zh-CN" dirty="0" err="1"/>
              <a:t>ucore</a:t>
            </a:r>
            <a:r>
              <a:rPr lang="en-US" altLang="zh-CN" dirty="0"/>
              <a:t> labs RV64</a:t>
            </a:r>
            <a:r>
              <a:rPr lang="zh-CN" altLang="en-US" dirty="0"/>
              <a:t>移植的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bug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之后遇到问题，可以进一步查阅文档。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9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s" id="{D632855B-6C78-314C-A4F4-5F7F79E390FA}" vid="{43A6DC61-3A81-A94F-A193-57230E66C68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</Template>
  <TotalTime>506</TotalTime>
  <Words>1489</Words>
  <Application>Microsoft Macintosh PowerPoint</Application>
  <PresentationFormat>宽屏</PresentationFormat>
  <Paragraphs>91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Calibri</vt:lpstr>
      <vt:lpstr>Calibri Light</vt:lpstr>
      <vt:lpstr>Wingdings</vt:lpstr>
      <vt:lpstr>等线</vt:lpstr>
      <vt:lpstr>宋体</vt:lpstr>
      <vt:lpstr>微软雅黑</vt:lpstr>
      <vt:lpstr>Arial</vt:lpstr>
      <vt:lpstr>os</vt:lpstr>
      <vt:lpstr>sv6 for RV64 SMP 课程设计中期报告</vt:lpstr>
      <vt:lpstr>报告流程</vt:lpstr>
      <vt:lpstr>选题概述</vt:lpstr>
      <vt:lpstr>预期收获</vt:lpstr>
      <vt:lpstr>相关工作</vt:lpstr>
      <vt:lpstr>小组分工</vt:lpstr>
      <vt:lpstr>设计方案和已完成工作</vt:lpstr>
      <vt:lpstr>1. 准备开发环境 — 已完成</vt:lpstr>
      <vt:lpstr>2. 学习RV64 — 已完成</vt:lpstr>
      <vt:lpstr>3. 动手实践RV64 SMP — 已完成</vt:lpstr>
      <vt:lpstr>4. 开始移植 — 正在进行中， 预计第10周周末完成</vt:lpstr>
      <vt:lpstr>5.多核移植 — 预计第10周周末完成</vt:lpstr>
      <vt:lpstr>6. 完善驱动程序 — 预计第10周周末完成</vt:lpstr>
      <vt:lpstr>7.进行性能测试 — 预计第10周周末完成</vt:lpstr>
      <vt:lpstr>8.学习并实践符号化执行方法、Z3求解器  — 预计第10周周末完成</vt:lpstr>
      <vt:lpstr>9.优化sv6 — 预计第12周周末完成</vt:lpstr>
      <vt:lpstr>其他已完成工作</vt:lpstr>
      <vt:lpstr>潜在问题分析 - sv6移植RV64 SMP</vt:lpstr>
      <vt:lpstr>潜在问题分析 - commuter优化sv6系统子模块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sv6 for RV64 SMP 课程设计中期报告</dc:title>
  <dc:creator>尹宇峰</dc:creator>
  <cp:lastModifiedBy>twd2</cp:lastModifiedBy>
  <cp:revision>55</cp:revision>
  <dcterms:created xsi:type="dcterms:W3CDTF">2018-04-12T00:36:11Z</dcterms:created>
  <dcterms:modified xsi:type="dcterms:W3CDTF">2018-04-12T10:00:52Z</dcterms:modified>
</cp:coreProperties>
</file>