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1"/>
  </p:notesMasterIdLst>
  <p:sldIdLst>
    <p:sldId id="256" r:id="rId2"/>
    <p:sldId id="257" r:id="rId3"/>
    <p:sldId id="258" r:id="rId4"/>
    <p:sldId id="286" r:id="rId5"/>
    <p:sldId id="278" r:id="rId6"/>
    <p:sldId id="279" r:id="rId7"/>
    <p:sldId id="282" r:id="rId8"/>
    <p:sldId id="281" r:id="rId9"/>
    <p:sldId id="280" r:id="rId10"/>
    <p:sldId id="293" r:id="rId11"/>
    <p:sldId id="299" r:id="rId12"/>
    <p:sldId id="287" r:id="rId13"/>
    <p:sldId id="284" r:id="rId14"/>
    <p:sldId id="297" r:id="rId15"/>
    <p:sldId id="298" r:id="rId16"/>
    <p:sldId id="288" r:id="rId17"/>
    <p:sldId id="304" r:id="rId18"/>
    <p:sldId id="289" r:id="rId19"/>
    <p:sldId id="300" r:id="rId20"/>
    <p:sldId id="301" r:id="rId21"/>
    <p:sldId id="303" r:id="rId22"/>
    <p:sldId id="302" r:id="rId23"/>
    <p:sldId id="290" r:id="rId24"/>
    <p:sldId id="291" r:id="rId25"/>
    <p:sldId id="292" r:id="rId26"/>
    <p:sldId id="296" r:id="rId27"/>
    <p:sldId id="294" r:id="rId28"/>
    <p:sldId id="295"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6" autoAdjust="0"/>
    <p:restoredTop sz="78649" autoAdjust="0"/>
  </p:normalViewPr>
  <p:slideViewPr>
    <p:cSldViewPr snapToGrid="0">
      <p:cViewPr varScale="1">
        <p:scale>
          <a:sx n="73" d="100"/>
          <a:sy n="73" d="100"/>
        </p:scale>
        <p:origin x="88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F250-E1E1-474A-BDFF-A985A8EE7376}" type="datetimeFigureOut">
              <a:rPr lang="zh-CN" altLang="en-US" smtClean="0"/>
              <a:t>18/5/26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9343-4191-49DA-9D85-6F731C7C87F7}" type="slidenum">
              <a:rPr lang="zh-CN" altLang="en-US" smtClean="0"/>
              <a:t>‹#›</a:t>
            </a:fld>
            <a:endParaRPr lang="zh-CN" altLang="en-US"/>
          </a:p>
        </p:txBody>
      </p:sp>
    </p:spTree>
    <p:extLst>
      <p:ext uri="{BB962C8B-B14F-4D97-AF65-F5344CB8AC3E}">
        <p14:creationId xmlns:p14="http://schemas.microsoft.com/office/powerpoint/2010/main" val="75210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3</a:t>
            </a:fld>
            <a:endParaRPr lang="zh-CN" altLang="en-US"/>
          </a:p>
        </p:txBody>
      </p:sp>
    </p:spTree>
    <p:extLst>
      <p:ext uri="{BB962C8B-B14F-4D97-AF65-F5344CB8AC3E}">
        <p14:creationId xmlns:p14="http://schemas.microsoft.com/office/powerpoint/2010/main" val="242249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接着，作者提出了一条规则：如果对于一组系统调用，他们之间的任意调用顺序不会影响最后的系统状态和返回结果（即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条件），那么这些系统调用便可以被并行执行。这一规则的提出使得上述问题得到了解决（作者使用了名为</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的工具来判断并行性）。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14</a:t>
            </a:fld>
            <a:endParaRPr lang="zh-CN" altLang="en-US"/>
          </a:p>
        </p:txBody>
      </p:sp>
    </p:spTree>
    <p:extLst>
      <p:ext uri="{BB962C8B-B14F-4D97-AF65-F5344CB8AC3E}">
        <p14:creationId xmlns:p14="http://schemas.microsoft.com/office/powerpoint/2010/main" val="92773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Commuter</a:t>
            </a:r>
            <a:r>
              <a:rPr lang="zh-CN" altLang="en-US" sz="1200" b="0" i="0" kern="1200" dirty="0">
                <a:solidFill>
                  <a:schemeClr val="tx1"/>
                </a:solidFill>
                <a:effectLst/>
                <a:latin typeface="+mn-lt"/>
                <a:ea typeface="+mn-ea"/>
                <a:cs typeface="+mn-cs"/>
              </a:rPr>
              <a:t>的核心设计分成了三个部分</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负责分析系统调用序列是否满足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条件，针对系统调用序列中满足条件的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，传递给</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针对这些</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实例化测试代码</a:t>
            </a:r>
            <a:r>
              <a:rPr lang="en-US" altLang="zh-CN" sz="1200" b="0" i="0" kern="1200" dirty="0" err="1">
                <a:solidFill>
                  <a:schemeClr val="tx1"/>
                </a:solidFill>
                <a:effectLst/>
                <a:latin typeface="+mn-lt"/>
                <a:ea typeface="+mn-ea"/>
                <a:cs typeface="+mn-cs"/>
              </a:rPr>
              <a:t>TestGen.c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运行在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的修改版本，额外记录了操作系统访问物理内存的信息，</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通过分析是否有缓冲行的访问冲突来判断实际</a:t>
            </a:r>
            <a:r>
              <a:rPr lang="en-US" altLang="zh-CN" sz="1200" b="0" i="0" kern="1200" dirty="0" err="1">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的系统调用之间的并行性。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15</a:t>
            </a:fld>
            <a:endParaRPr lang="zh-CN" altLang="en-US"/>
          </a:p>
        </p:txBody>
      </p:sp>
    </p:spTree>
    <p:extLst>
      <p:ext uri="{BB962C8B-B14F-4D97-AF65-F5344CB8AC3E}">
        <p14:creationId xmlns:p14="http://schemas.microsoft.com/office/powerpoint/2010/main" val="414209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接着，我们会通过符号化执行的方法来分析系统调用序列是否满足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条件，即序列以任意先后顺序调用，最后的系统状态和返回结果都是一致的，而且满足单调特性（系统调用的子序列同样满足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条件）。判断是否满足条件的方式也比较暴力，即枚举全部调用序列，然后观察系统状态和返回结果是否一致。</a:t>
            </a:r>
          </a:p>
          <a:p>
            <a:r>
              <a:rPr lang="zh-CN" altLang="en-US" sz="1200" b="0" i="0" kern="1200" dirty="0">
                <a:solidFill>
                  <a:schemeClr val="tx1"/>
                </a:solidFill>
                <a:effectLst/>
                <a:latin typeface="+mn-lt"/>
                <a:ea typeface="+mn-ea"/>
                <a:cs typeface="+mn-cs"/>
              </a:rPr>
              <a:t>符号化执行的方法，会让我们可以遍历系统调用内部的所有</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分支路径（我们称之为</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），其中有一些路径可以做到并行，而有一些路径则不行，于是通过</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的分析后，我们会得到一组可以并行化的路径，而在此基础之上，便可以得到运行路径需要</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，我们将这组满足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称之为</a:t>
            </a:r>
            <a:r>
              <a:rPr lang="en-US" altLang="zh-CN" sz="1200" b="0" i="0" kern="1200" dirty="0">
                <a:solidFill>
                  <a:schemeClr val="tx1"/>
                </a:solidFill>
                <a:effectLst/>
                <a:latin typeface="+mn-lt"/>
                <a:ea typeface="+mn-ea"/>
                <a:cs typeface="+mn-cs"/>
              </a:rPr>
              <a:t>Commutativity conditions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16</a:t>
            </a:fld>
            <a:endParaRPr lang="zh-CN" altLang="en-US"/>
          </a:p>
        </p:txBody>
      </p:sp>
    </p:spTree>
    <p:extLst>
      <p:ext uri="{BB962C8B-B14F-4D97-AF65-F5344CB8AC3E}">
        <p14:creationId xmlns:p14="http://schemas.microsoft.com/office/powerpoint/2010/main" val="7171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17</a:t>
            </a:fld>
            <a:endParaRPr lang="zh-CN" altLang="en-US"/>
          </a:p>
        </p:txBody>
      </p:sp>
    </p:spTree>
    <p:extLst>
      <p:ext uri="{BB962C8B-B14F-4D97-AF65-F5344CB8AC3E}">
        <p14:creationId xmlns:p14="http://schemas.microsoft.com/office/powerpoint/2010/main" val="42817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18</a:t>
            </a:fld>
            <a:endParaRPr lang="zh-CN" altLang="en-US"/>
          </a:p>
        </p:txBody>
      </p:sp>
    </p:spTree>
    <p:extLst>
      <p:ext uri="{BB962C8B-B14F-4D97-AF65-F5344CB8AC3E}">
        <p14:creationId xmlns:p14="http://schemas.microsoft.com/office/powerpoint/2010/main" val="36019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19</a:t>
            </a:fld>
            <a:endParaRPr lang="zh-CN" altLang="en-US"/>
          </a:p>
        </p:txBody>
      </p:sp>
    </p:spTree>
    <p:extLst>
      <p:ext uri="{BB962C8B-B14F-4D97-AF65-F5344CB8AC3E}">
        <p14:creationId xmlns:p14="http://schemas.microsoft.com/office/powerpoint/2010/main" val="126884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20</a:t>
            </a:fld>
            <a:endParaRPr lang="zh-CN" altLang="en-US"/>
          </a:p>
        </p:txBody>
      </p:sp>
    </p:spTree>
    <p:extLst>
      <p:ext uri="{BB962C8B-B14F-4D97-AF65-F5344CB8AC3E}">
        <p14:creationId xmlns:p14="http://schemas.microsoft.com/office/powerpoint/2010/main" val="121871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21</a:t>
            </a:fld>
            <a:endParaRPr lang="zh-CN" altLang="en-US"/>
          </a:p>
        </p:txBody>
      </p:sp>
    </p:spTree>
    <p:extLst>
      <p:ext uri="{BB962C8B-B14F-4D97-AF65-F5344CB8AC3E}">
        <p14:creationId xmlns:p14="http://schemas.microsoft.com/office/powerpoint/2010/main" val="256985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访问同一个</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会造成访问冲突，而不同的</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访问则可以并行化，所以在这里我们遍历了不同的访问模式，从而实现了</a:t>
            </a:r>
            <a:r>
              <a:rPr lang="en-US" altLang="zh-CN" sz="1200" b="0" i="0" kern="1200" dirty="0">
                <a:solidFill>
                  <a:schemeClr val="tx1"/>
                </a:solidFill>
                <a:effectLst/>
                <a:latin typeface="+mn-lt"/>
                <a:ea typeface="+mn-ea"/>
                <a:cs typeface="+mn-cs"/>
              </a:rPr>
              <a:t>conflict coverage</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22</a:t>
            </a:fld>
            <a:endParaRPr lang="zh-CN" altLang="en-US"/>
          </a:p>
        </p:txBody>
      </p:sp>
    </p:spTree>
    <p:extLst>
      <p:ext uri="{BB962C8B-B14F-4D97-AF65-F5344CB8AC3E}">
        <p14:creationId xmlns:p14="http://schemas.microsoft.com/office/powerpoint/2010/main" val="1882639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23</a:t>
            </a:fld>
            <a:endParaRPr lang="zh-CN" altLang="en-US"/>
          </a:p>
        </p:txBody>
      </p:sp>
    </p:spTree>
    <p:extLst>
      <p:ext uri="{BB962C8B-B14F-4D97-AF65-F5344CB8AC3E}">
        <p14:creationId xmlns:p14="http://schemas.microsoft.com/office/powerpoint/2010/main" val="211893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5</a:t>
            </a:fld>
            <a:endParaRPr lang="zh-CN" altLang="en-US"/>
          </a:p>
        </p:txBody>
      </p:sp>
    </p:spTree>
    <p:extLst>
      <p:ext uri="{BB962C8B-B14F-4D97-AF65-F5344CB8AC3E}">
        <p14:creationId xmlns:p14="http://schemas.microsoft.com/office/powerpoint/2010/main" val="354214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中需要维护两个缓冲队列，一个负责缓冲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接收到的数据，另一个负责缓冲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需要发送的数据，</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还保存了它感兴趣的远程地址和远程端口号。每个进程中。会维护一个整数到</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的映射</a:t>
            </a:r>
            <a:r>
              <a:rPr lang="en-US" altLang="zh-CN" sz="1200" b="0" i="0" kern="1200" dirty="0" err="1">
                <a:solidFill>
                  <a:schemeClr val="tx1"/>
                </a:solidFill>
                <a:effectLst/>
                <a:latin typeface="+mn-lt"/>
                <a:ea typeface="+mn-ea"/>
                <a:cs typeface="+mn-cs"/>
              </a:rPr>
              <a:t>fd_map</a:t>
            </a:r>
            <a:r>
              <a:rPr lang="zh-CN" altLang="en-US" sz="1200" b="0" i="0" kern="1200" dirty="0">
                <a:solidFill>
                  <a:schemeClr val="tx1"/>
                </a:solidFill>
                <a:effectLst/>
                <a:latin typeface="+mn-lt"/>
                <a:ea typeface="+mn-ea"/>
                <a:cs typeface="+mn-cs"/>
              </a:rPr>
              <a:t>，在创建</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的时候会返回其对应的整数，而对于其他系统调用，会有一个输入参数是</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对应的整数。此外，我们还需要维护一个全局的表，表里面存放的是哪些进程对哪些</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端口接收到的数据感兴趣。</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25</a:t>
            </a:fld>
            <a:endParaRPr lang="zh-CN" altLang="en-US"/>
          </a:p>
        </p:txBody>
      </p:sp>
    </p:spTree>
    <p:extLst>
      <p:ext uri="{BB962C8B-B14F-4D97-AF65-F5344CB8AC3E}">
        <p14:creationId xmlns:p14="http://schemas.microsoft.com/office/powerpoint/2010/main" val="3596274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26</a:t>
            </a:fld>
            <a:endParaRPr lang="zh-CN" altLang="en-US"/>
          </a:p>
        </p:txBody>
      </p:sp>
    </p:spTree>
    <p:extLst>
      <p:ext uri="{BB962C8B-B14F-4D97-AF65-F5344CB8AC3E}">
        <p14:creationId xmlns:p14="http://schemas.microsoft.com/office/powerpoint/2010/main" val="73500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27</a:t>
            </a:fld>
            <a:endParaRPr lang="zh-CN" altLang="en-US"/>
          </a:p>
        </p:txBody>
      </p:sp>
    </p:spTree>
    <p:extLst>
      <p:ext uri="{BB962C8B-B14F-4D97-AF65-F5344CB8AC3E}">
        <p14:creationId xmlns:p14="http://schemas.microsoft.com/office/powerpoint/2010/main" val="2804829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28</a:t>
            </a:fld>
            <a:endParaRPr lang="zh-CN" altLang="en-US"/>
          </a:p>
        </p:txBody>
      </p:sp>
    </p:spTree>
    <p:extLst>
      <p:ext uri="{BB962C8B-B14F-4D97-AF65-F5344CB8AC3E}">
        <p14:creationId xmlns:p14="http://schemas.microsoft.com/office/powerpoint/2010/main" val="350731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6</a:t>
            </a:fld>
            <a:endParaRPr lang="zh-CN" altLang="en-US"/>
          </a:p>
        </p:txBody>
      </p:sp>
    </p:spTree>
    <p:extLst>
      <p:ext uri="{BB962C8B-B14F-4D97-AF65-F5344CB8AC3E}">
        <p14:creationId xmlns:p14="http://schemas.microsoft.com/office/powerpoint/2010/main" val="31612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7</a:t>
            </a:fld>
            <a:endParaRPr lang="zh-CN" altLang="en-US"/>
          </a:p>
        </p:txBody>
      </p:sp>
    </p:spTree>
    <p:extLst>
      <p:ext uri="{BB962C8B-B14F-4D97-AF65-F5344CB8AC3E}">
        <p14:creationId xmlns:p14="http://schemas.microsoft.com/office/powerpoint/2010/main" val="2240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8</a:t>
            </a:fld>
            <a:endParaRPr lang="zh-CN" altLang="en-US"/>
          </a:p>
        </p:txBody>
      </p:sp>
    </p:spTree>
    <p:extLst>
      <p:ext uri="{BB962C8B-B14F-4D97-AF65-F5344CB8AC3E}">
        <p14:creationId xmlns:p14="http://schemas.microsoft.com/office/powerpoint/2010/main" val="42378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9</a:t>
            </a:fld>
            <a:endParaRPr lang="zh-CN" altLang="en-US"/>
          </a:p>
        </p:txBody>
      </p:sp>
    </p:spTree>
    <p:extLst>
      <p:ext uri="{BB962C8B-B14F-4D97-AF65-F5344CB8AC3E}">
        <p14:creationId xmlns:p14="http://schemas.microsoft.com/office/powerpoint/2010/main" val="33864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10</a:t>
            </a:fld>
            <a:endParaRPr lang="zh-CN" altLang="en-US"/>
          </a:p>
        </p:txBody>
      </p:sp>
    </p:spTree>
    <p:extLst>
      <p:ext uri="{BB962C8B-B14F-4D97-AF65-F5344CB8AC3E}">
        <p14:creationId xmlns:p14="http://schemas.microsoft.com/office/powerpoint/2010/main" val="29158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11</a:t>
            </a:fld>
            <a:endParaRPr lang="zh-CN" altLang="en-US"/>
          </a:p>
        </p:txBody>
      </p:sp>
    </p:spTree>
    <p:extLst>
      <p:ext uri="{BB962C8B-B14F-4D97-AF65-F5344CB8AC3E}">
        <p14:creationId xmlns:p14="http://schemas.microsoft.com/office/powerpoint/2010/main" val="2649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在论文中，作者指出当今的操作系统判断并行性的方式较为简单：在实际操作系统不同的核上运行测试代码来检测并行性的瓶颈。这样的方法有着明显的弊端：</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我们不清楚最重要的并行性的瓶颈在哪里；</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在操作系统开发阶段的后期，设计层面的修改（例如修改系统调用的接口）显得不切实际。为此作者提出了一个问题：我们是否可以仅仅通过系统调用的行为描述（</a:t>
            </a:r>
            <a:r>
              <a:rPr lang="en-US" altLang="zh-CN" sz="1200" b="0" i="0" kern="1200" dirty="0">
                <a:solidFill>
                  <a:schemeClr val="tx1"/>
                </a:solidFill>
                <a:effectLst/>
                <a:latin typeface="+mn-lt"/>
                <a:ea typeface="+mn-ea"/>
                <a:cs typeface="+mn-cs"/>
              </a:rPr>
              <a:t>specification</a:t>
            </a:r>
            <a:r>
              <a:rPr lang="zh-CN" altLang="en-US" sz="1200" b="0" i="0" kern="1200" dirty="0">
                <a:solidFill>
                  <a:schemeClr val="tx1"/>
                </a:solidFill>
                <a:effectLst/>
                <a:latin typeface="+mn-lt"/>
                <a:ea typeface="+mn-ea"/>
                <a:cs typeface="+mn-cs"/>
              </a:rPr>
              <a:t>）来判断系统调用与系统调用之间的并行性？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13</a:t>
            </a:fld>
            <a:endParaRPr lang="zh-CN" altLang="en-US"/>
          </a:p>
        </p:txBody>
      </p:sp>
    </p:spTree>
    <p:extLst>
      <p:ext uri="{BB962C8B-B14F-4D97-AF65-F5344CB8AC3E}">
        <p14:creationId xmlns:p14="http://schemas.microsoft.com/office/powerpoint/2010/main" val="2157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49889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6416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1" y="365126"/>
            <a:ext cx="7734300" cy="581183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2178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677844"/>
          </a:xfrm>
          <a:prstGeom prst="rect">
            <a:avLst/>
          </a:prstGeom>
        </p:spPr>
        <p:txBody>
          <a:bodyPr/>
          <a:lstStyle>
            <a:lvl1pPr>
              <a:defRPr sz="4000" b="1">
                <a:solidFill>
                  <a:srgbClr val="11576A"/>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956898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5343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5528"/>
          </a:xfrm>
        </p:spPr>
        <p:txBody>
          <a:bodyPr>
            <a:normAutofit/>
          </a:bodyPr>
          <a:lstStyle>
            <a:lvl1pPr algn="ctr">
              <a:defRPr lang="zh-CN" altLang="en-US" sz="4000" b="1" kern="1200" dirty="0">
                <a:solidFill>
                  <a:srgbClr val="11576A"/>
                </a:solidFill>
                <a:latin typeface="微软雅黑" pitchFamily="34" charset="-122"/>
                <a:ea typeface="微软雅黑" pitchFamily="34" charset="-122"/>
                <a:cs typeface="+mn-cs"/>
              </a:defRPr>
            </a:lvl1pPr>
          </a:lstStyle>
          <a:p>
            <a:r>
              <a:rPr kumimoji="1" lang="zh-CN" altLang="en-US" dirty="0"/>
              <a:t>单击此处编辑母版标题样式</a:t>
            </a:r>
          </a:p>
        </p:txBody>
      </p:sp>
      <p:sp>
        <p:nvSpPr>
          <p:cNvPr id="3" name="内容占位符 2"/>
          <p:cNvSpPr>
            <a:spLocks noGrp="1"/>
          </p:cNvSpPr>
          <p:nvPr>
            <p:ph idx="1"/>
          </p:nvPr>
        </p:nvSpPr>
        <p:spPr>
          <a:xfrm>
            <a:off x="838200" y="1392491"/>
            <a:ext cx="10515600" cy="4743614"/>
          </a:xfrm>
        </p:spPr>
        <p:txBody>
          <a:bodyPr>
            <a:normAutofit/>
          </a:bodyPr>
          <a:lstStyle>
            <a:lvl1pPr marL="228594" indent="-228594">
              <a:lnSpc>
                <a:spcPct val="125000"/>
              </a:lnSpc>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nSpc>
                <a:spcPct val="125000"/>
              </a:lnSpc>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nSpc>
                <a:spcPct val="125000"/>
              </a:lnSpc>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nSpc>
                <a:spcPct val="125000"/>
              </a:lnSpc>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nSpc>
                <a:spcPct val="125000"/>
              </a:lnSpc>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21377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91875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14335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75867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5664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409044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88696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4531295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193E8-0747-4F3D-9802-F725FA62CEAC}" type="slidenum">
              <a:rPr lang="zh-CN" altLang="en-US" smtClean="0"/>
              <a:t>‹#›</a:t>
            </a:fld>
            <a:endParaRPr lang="zh-CN" altLang="en-US"/>
          </a:p>
        </p:txBody>
      </p:sp>
      <p:pic>
        <p:nvPicPr>
          <p:cNvPr id="7" name="图片 6" descr="背景1.jpg"/>
          <p:cNvPicPr>
            <a:picLocks noChangeAspect="1"/>
          </p:cNvPicPr>
          <p:nvPr/>
        </p:nvPicPr>
        <p:blipFill>
          <a:blip r:embed="rId15" cstate="print"/>
          <a:stretch>
            <a:fillRect/>
          </a:stretch>
        </p:blipFill>
        <p:spPr>
          <a:xfrm>
            <a:off x="325" y="0"/>
            <a:ext cx="12191675" cy="6855912"/>
          </a:xfrm>
          <a:prstGeom prst="rect">
            <a:avLst/>
          </a:prstGeom>
        </p:spPr>
      </p:pic>
    </p:spTree>
    <p:extLst>
      <p:ext uri="{BB962C8B-B14F-4D97-AF65-F5344CB8AC3E}">
        <p14:creationId xmlns:p14="http://schemas.microsoft.com/office/powerpoint/2010/main" val="19226325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wipe dir="r"/>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sp>
        <p:nvSpPr>
          <p:cNvPr id="2" name="标题 1">
            <a:extLst>
              <a:ext uri="{FF2B5EF4-FFF2-40B4-BE49-F238E27FC236}">
                <a16:creationId xmlns:a16="http://schemas.microsoft.com/office/drawing/2014/main" xmlns="" id="{585A6C5C-78A9-42A3-B504-FA4747B8A7AC}"/>
              </a:ext>
            </a:extLst>
          </p:cNvPr>
          <p:cNvSpPr>
            <a:spLocks noGrp="1"/>
          </p:cNvSpPr>
          <p:nvPr>
            <p:ph type="ctrTitle"/>
          </p:nvPr>
        </p:nvSpPr>
        <p:spPr>
          <a:xfrm>
            <a:off x="1524000" y="1587586"/>
            <a:ext cx="9144000" cy="2387600"/>
          </a:xfrm>
        </p:spPr>
        <p:txBody>
          <a:bodyPr>
            <a:normAutofit/>
          </a:bodyPr>
          <a:lstStyle/>
          <a:p>
            <a:r>
              <a:rPr lang="en-US" altLang="zh-CN" sz="4800" b="1" dirty="0">
                <a:solidFill>
                  <a:srgbClr val="11576A"/>
                </a:solidFill>
                <a:latin typeface="微软雅黑" pitchFamily="34" charset="-122"/>
                <a:ea typeface="微软雅黑" pitchFamily="34" charset="-122"/>
                <a:cs typeface="+mn-cs"/>
              </a:rPr>
              <a:t>sv6</a:t>
            </a:r>
            <a:r>
              <a:rPr lang="en-US" altLang="zh-CN" sz="9600" dirty="0"/>
              <a:t> </a:t>
            </a:r>
            <a:r>
              <a:rPr lang="en-US" altLang="zh-CN" sz="4800" b="1" dirty="0">
                <a:solidFill>
                  <a:srgbClr val="11576A"/>
                </a:solidFill>
                <a:latin typeface="微软雅黑" pitchFamily="34" charset="-122"/>
                <a:ea typeface="微软雅黑" pitchFamily="34" charset="-122"/>
                <a:cs typeface="+mn-cs"/>
              </a:rPr>
              <a:t>for RV64 SMP</a:t>
            </a:r>
            <a:br>
              <a:rPr lang="en-US" altLang="zh-CN" sz="4800" b="1" dirty="0">
                <a:solidFill>
                  <a:srgbClr val="11576A"/>
                </a:solidFill>
                <a:latin typeface="微软雅黑" pitchFamily="34" charset="-122"/>
                <a:ea typeface="微软雅黑" pitchFamily="34" charset="-122"/>
                <a:cs typeface="+mn-cs"/>
              </a:rPr>
            </a:br>
            <a:r>
              <a:rPr lang="zh-CN" altLang="en-US" sz="4800" b="1" dirty="0">
                <a:solidFill>
                  <a:srgbClr val="11576A"/>
                </a:solidFill>
                <a:latin typeface="微软雅黑" pitchFamily="34" charset="-122"/>
                <a:ea typeface="微软雅黑" pitchFamily="34" charset="-122"/>
                <a:cs typeface="+mn-cs"/>
              </a:rPr>
              <a:t>课程设计最终报告</a:t>
            </a:r>
          </a:p>
        </p:txBody>
      </p:sp>
      <p:sp>
        <p:nvSpPr>
          <p:cNvPr id="3" name="副标题 2">
            <a:extLst>
              <a:ext uri="{FF2B5EF4-FFF2-40B4-BE49-F238E27FC236}">
                <a16:creationId xmlns:a16="http://schemas.microsoft.com/office/drawing/2014/main" xmlns="" id="{FE645471-E7C3-4B41-B02C-E4467F26772C}"/>
              </a:ext>
            </a:extLst>
          </p:cNvPr>
          <p:cNvSpPr>
            <a:spLocks noGrp="1"/>
          </p:cNvSpPr>
          <p:nvPr>
            <p:ph type="subTitle" idx="1"/>
          </p:nvPr>
        </p:nvSpPr>
        <p:spPr>
          <a:xfrm>
            <a:off x="1524000" y="4372058"/>
            <a:ext cx="9144000" cy="1655763"/>
          </a:xfrm>
        </p:spPr>
        <p:txBody>
          <a:bodyPr>
            <a:normAutofit/>
          </a:bodyPr>
          <a:lstStyle/>
          <a:p>
            <a:r>
              <a:rPr lang="zh-CN" altLang="en-US" sz="3000" b="1" dirty="0">
                <a:solidFill>
                  <a:srgbClr val="11576A"/>
                </a:solidFill>
                <a:latin typeface="微软雅黑" pitchFamily="34" charset="-122"/>
                <a:ea typeface="微软雅黑" pitchFamily="34" charset="-122"/>
              </a:rPr>
              <a:t>计</a:t>
            </a:r>
            <a:r>
              <a:rPr lang="en-US" altLang="zh-CN" sz="3000" b="1" dirty="0">
                <a:solidFill>
                  <a:srgbClr val="11576A"/>
                </a:solidFill>
                <a:latin typeface="微软雅黑" pitchFamily="34" charset="-122"/>
                <a:ea typeface="微软雅黑" pitchFamily="34" charset="-122"/>
              </a:rPr>
              <a:t>53 </a:t>
            </a:r>
            <a:r>
              <a:rPr lang="zh-CN" altLang="en-US" sz="3000" b="1" dirty="0">
                <a:solidFill>
                  <a:srgbClr val="11576A"/>
                </a:solidFill>
                <a:latin typeface="微软雅黑" pitchFamily="34" charset="-122"/>
                <a:ea typeface="微软雅黑" pitchFamily="34" charset="-122"/>
              </a:rPr>
              <a:t>谭闻德 尹宇峰</a:t>
            </a:r>
          </a:p>
        </p:txBody>
      </p:sp>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Tree>
    <p:extLst>
      <p:ext uri="{BB962C8B-B14F-4D97-AF65-F5344CB8AC3E}">
        <p14:creationId xmlns:p14="http://schemas.microsoft.com/office/powerpoint/2010/main" val="6736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6" name="内容占位符 5">
            <a:extLst>
              <a:ext uri="{FF2B5EF4-FFF2-40B4-BE49-F238E27FC236}">
                <a16:creationId xmlns:a16="http://schemas.microsoft.com/office/drawing/2014/main" xmlns="" id="{B5068B3A-316B-462B-B79B-E24E8608F7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5306" y="1005834"/>
            <a:ext cx="5461385" cy="5852166"/>
          </a:xfrm>
        </p:spPr>
      </p:pic>
    </p:spTree>
    <p:extLst>
      <p:ext uri="{BB962C8B-B14F-4D97-AF65-F5344CB8AC3E}">
        <p14:creationId xmlns:p14="http://schemas.microsoft.com/office/powerpoint/2010/main" val="406550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8" name="图片 7">
            <a:extLst>
              <a:ext uri="{FF2B5EF4-FFF2-40B4-BE49-F238E27FC236}">
                <a16:creationId xmlns:a16="http://schemas.microsoft.com/office/drawing/2014/main" xmlns="" id="{A39D554E-D686-4155-9691-14409EB6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63" y="1010654"/>
            <a:ext cx="8261873" cy="5852945"/>
          </a:xfrm>
          <a:prstGeom prst="rect">
            <a:avLst/>
          </a:prstGeom>
        </p:spPr>
      </p:pic>
    </p:spTree>
    <p:extLst>
      <p:ext uri="{BB962C8B-B14F-4D97-AF65-F5344CB8AC3E}">
        <p14:creationId xmlns:p14="http://schemas.microsoft.com/office/powerpoint/2010/main" val="2030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分析与理解</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xmlns=""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21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传统的操作系统判断并行性的方式有着明显的弊端：</a:t>
            </a:r>
            <a:endParaRPr lang="en-US" altLang="zh-CN" sz="3200" dirty="0"/>
          </a:p>
          <a:p>
            <a:r>
              <a:rPr lang="en-US" altLang="zh-CN" sz="3200" dirty="0"/>
              <a:t>1. </a:t>
            </a:r>
            <a:r>
              <a:rPr lang="zh-CN" altLang="en-US" sz="3200" dirty="0"/>
              <a:t>我们不清楚最重要的并行性的瓶颈在哪里。</a:t>
            </a:r>
            <a:endParaRPr lang="en-US" altLang="zh-CN" sz="3200" dirty="0"/>
          </a:p>
          <a:p>
            <a:r>
              <a:rPr lang="en-US" altLang="zh-CN" sz="3200" dirty="0"/>
              <a:t>2. </a:t>
            </a:r>
            <a:r>
              <a:rPr lang="zh-CN" altLang="en-US" sz="3200" dirty="0"/>
              <a:t>在操作系统开发阶段的后期，设计层面的修改（例如修改系统调用的接口）显得不切实际。</a:t>
            </a:r>
            <a:endParaRPr lang="en-US" altLang="zh-CN" sz="3200" dirty="0"/>
          </a:p>
          <a:p>
            <a:r>
              <a:rPr lang="zh-CN" altLang="en-US" sz="3200" dirty="0"/>
              <a:t>我们是否可以仅仅通过系统调用的行为描述来判断系统调用与系统调用之间的并行性？</a:t>
            </a:r>
          </a:p>
          <a:p>
            <a:endParaRPr lang="zh-CN" altLang="en-US" sz="3200" dirty="0"/>
          </a:p>
        </p:txBody>
      </p:sp>
    </p:spTree>
    <p:extLst>
      <p:ext uri="{BB962C8B-B14F-4D97-AF65-F5344CB8AC3E}">
        <p14:creationId xmlns:p14="http://schemas.microsoft.com/office/powerpoint/2010/main" val="36309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如果对于一组系统调用，他们之间的任意调用顺序不会影响最后的系统状态和返回结果（即</a:t>
            </a:r>
            <a:r>
              <a:rPr lang="en-US" altLang="zh-CN" sz="3200" dirty="0"/>
              <a:t>SIM</a:t>
            </a:r>
            <a:r>
              <a:rPr lang="zh-CN" altLang="en-US" sz="3200" dirty="0"/>
              <a:t>条件），那么这些系统调用便可以被并行执行。</a:t>
            </a:r>
          </a:p>
        </p:txBody>
      </p:sp>
    </p:spTree>
    <p:extLst>
      <p:ext uri="{BB962C8B-B14F-4D97-AF65-F5344CB8AC3E}">
        <p14:creationId xmlns:p14="http://schemas.microsoft.com/office/powerpoint/2010/main" val="33453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Commuter</a:t>
            </a:r>
            <a:r>
              <a:rPr lang="zh-CN" altLang="en-US" dirty="0"/>
              <a:t>简述</a:t>
            </a:r>
          </a:p>
        </p:txBody>
      </p:sp>
      <p:pic>
        <p:nvPicPr>
          <p:cNvPr id="4" name="内容占位符 3">
            <a:extLst>
              <a:ext uri="{FF2B5EF4-FFF2-40B4-BE49-F238E27FC236}">
                <a16:creationId xmlns:a16="http://schemas.microsoft.com/office/drawing/2014/main" xmlns="" id="{6FEF853C-D01E-4417-805F-1D4F8973774D}"/>
              </a:ext>
            </a:extLst>
          </p:cNvPr>
          <p:cNvPicPr>
            <a:picLocks noGrp="1" noChangeAspect="1"/>
          </p:cNvPicPr>
          <p:nvPr>
            <p:ph idx="1"/>
          </p:nvPr>
        </p:nvPicPr>
        <p:blipFill>
          <a:blip r:embed="rId3"/>
          <a:stretch>
            <a:fillRect/>
          </a:stretch>
        </p:blipFill>
        <p:spPr>
          <a:xfrm>
            <a:off x="104685" y="3800557"/>
            <a:ext cx="11982630" cy="1764241"/>
          </a:xfrm>
          <a:prstGeom prst="rect">
            <a:avLst/>
          </a:prstGeom>
        </p:spPr>
      </p:pic>
      <p:sp>
        <p:nvSpPr>
          <p:cNvPr id="5" name="内容占位符 2">
            <a:extLst>
              <a:ext uri="{FF2B5EF4-FFF2-40B4-BE49-F238E27FC236}">
                <a16:creationId xmlns:a16="http://schemas.microsoft.com/office/drawing/2014/main" xmlns="" id="{69962F2A-F96F-4B5F-9103-FF870032CCBB}"/>
              </a:ext>
            </a:extLst>
          </p:cNvPr>
          <p:cNvSpPr txBox="1">
            <a:spLocks/>
          </p:cNvSpPr>
          <p:nvPr/>
        </p:nvSpPr>
        <p:spPr>
          <a:xfrm>
            <a:off x="838200" y="1392491"/>
            <a:ext cx="10515600" cy="4743614"/>
          </a:xfrm>
          <a:prstGeom prst="rect">
            <a:avLst/>
          </a:prstGeom>
        </p:spPr>
        <p:txBody>
          <a:bodyPr vert="horz" lIns="91440" tIns="45720" rIns="91440" bIns="45720" rtlCol="0">
            <a:normAutofit/>
          </a:bodyPr>
          <a:lstStyle>
            <a:lvl1pPr marL="228594" indent="-228594" algn="l" defTabSz="914377" rtl="0" eaLnBrk="1" latinLnBrk="0" hangingPunct="1">
              <a:lnSpc>
                <a:spcPct val="125000"/>
              </a:lnSpc>
              <a:spcBef>
                <a:spcPts val="1000"/>
              </a:spcBef>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gn="l" defTabSz="914377" rtl="0" eaLnBrk="1" latinLnBrk="0" hangingPunct="1">
              <a:lnSpc>
                <a:spcPct val="125000"/>
              </a:lnSpc>
              <a:spcBef>
                <a:spcPts val="500"/>
              </a:spcBef>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gn="l" defTabSz="914377" rtl="0" eaLnBrk="1" latinLnBrk="0" hangingPunct="1">
              <a:lnSpc>
                <a:spcPct val="125000"/>
              </a:lnSpc>
              <a:spcBef>
                <a:spcPts val="500"/>
              </a:spcBef>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gn="l" defTabSz="914377" rtl="0" eaLnBrk="1" latinLnBrk="0" hangingPunct="1">
              <a:lnSpc>
                <a:spcPct val="125000"/>
              </a:lnSpc>
              <a:spcBef>
                <a:spcPts val="500"/>
              </a:spcBef>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gn="l" defTabSz="914377" rtl="0" eaLnBrk="1" latinLnBrk="0" hangingPunct="1">
              <a:lnSpc>
                <a:spcPct val="125000"/>
              </a:lnSpc>
              <a:spcBef>
                <a:spcPts val="500"/>
              </a:spcBef>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sz="3200" dirty="0"/>
              <a:t>Analyzer</a:t>
            </a:r>
          </a:p>
          <a:p>
            <a:r>
              <a:rPr lang="en-US" altLang="zh-CN" sz="3200" dirty="0" err="1"/>
              <a:t>TestGen</a:t>
            </a:r>
            <a:endParaRPr lang="en-US" altLang="zh-CN" sz="3200" dirty="0"/>
          </a:p>
          <a:p>
            <a:r>
              <a:rPr lang="en-US" altLang="zh-CN" sz="3200" dirty="0" err="1"/>
              <a:t>MTrace</a:t>
            </a:r>
            <a:endParaRPr lang="zh-CN" altLang="en-US" sz="3200" dirty="0"/>
          </a:p>
        </p:txBody>
      </p:sp>
    </p:spTree>
    <p:extLst>
      <p:ext uri="{BB962C8B-B14F-4D97-AF65-F5344CB8AC3E}">
        <p14:creationId xmlns:p14="http://schemas.microsoft.com/office/powerpoint/2010/main" val="4513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Analyzer</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en-US" altLang="zh-CN" sz="3200" dirty="0"/>
              <a:t>Analyzer</a:t>
            </a:r>
            <a:r>
              <a:rPr lang="zh-CN" altLang="en-US" sz="3200" dirty="0"/>
              <a:t>的输入是符号化的接口建立的模型</a:t>
            </a:r>
            <a:endParaRPr lang="en-US" altLang="zh-CN" sz="3200" dirty="0"/>
          </a:p>
          <a:p>
            <a:r>
              <a:rPr lang="zh-CN" altLang="en-US" sz="3200" dirty="0"/>
              <a:t>通过符号化执行来分析系统调用序列是否满足</a:t>
            </a:r>
            <a:r>
              <a:rPr lang="en-US" altLang="zh-CN" sz="3200" dirty="0"/>
              <a:t>SIM</a:t>
            </a:r>
            <a:r>
              <a:rPr lang="zh-CN" altLang="en-US" sz="3200" dirty="0"/>
              <a:t>条件</a:t>
            </a:r>
            <a:endParaRPr lang="en-US" altLang="zh-CN" sz="3200" dirty="0"/>
          </a:p>
          <a:p>
            <a:r>
              <a:rPr lang="zh-CN" altLang="en-US" sz="3200" dirty="0"/>
              <a:t>判断方式是通过枚举全部调用序列，观察系统状态和返回结果是否一致</a:t>
            </a:r>
            <a:endParaRPr lang="en-US" altLang="zh-CN" sz="3200" dirty="0"/>
          </a:p>
          <a:p>
            <a:r>
              <a:rPr lang="zh-CN" altLang="en-US" sz="3200" dirty="0"/>
              <a:t>返回的是满足</a:t>
            </a:r>
            <a:r>
              <a:rPr lang="en-US" altLang="zh-CN" sz="3200" dirty="0"/>
              <a:t>SIM</a:t>
            </a:r>
            <a:r>
              <a:rPr lang="zh-CN" altLang="en-US" sz="3200" dirty="0"/>
              <a:t>条件的</a:t>
            </a:r>
            <a:r>
              <a:rPr lang="en-US" altLang="zh-CN" sz="3200" dirty="0"/>
              <a:t>path condition</a:t>
            </a:r>
            <a:r>
              <a:rPr lang="zh-CN" altLang="en-US" sz="3200" dirty="0"/>
              <a:t>，即</a:t>
            </a:r>
            <a:r>
              <a:rPr lang="en-US" altLang="zh-CN" sz="3200" dirty="0"/>
              <a:t>Commutativity conditions</a:t>
            </a:r>
            <a:endParaRPr lang="zh-CN" altLang="en-US" sz="3200" dirty="0"/>
          </a:p>
        </p:txBody>
      </p:sp>
    </p:spTree>
    <p:extLst>
      <p:ext uri="{BB962C8B-B14F-4D97-AF65-F5344CB8AC3E}">
        <p14:creationId xmlns:p14="http://schemas.microsoft.com/office/powerpoint/2010/main" val="24212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err="1"/>
              <a:t>TestGen</a:t>
            </a:r>
            <a:r>
              <a:rPr lang="zh-CN" altLang="en-US" dirty="0"/>
              <a:t>分析和理解的难点</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限于篇幅，许多概念和细节，作者并没有真正阐释清楚</a:t>
            </a:r>
            <a:endParaRPr lang="en-US" altLang="zh-CN" sz="3200" dirty="0"/>
          </a:p>
          <a:p>
            <a:r>
              <a:rPr lang="zh-CN" altLang="en-US" sz="3200" dirty="0"/>
              <a:t>杂乱的代码注释，复杂的函数调用关系，以及</a:t>
            </a:r>
            <a:r>
              <a:rPr lang="en-US" altLang="zh-CN" sz="3200" dirty="0"/>
              <a:t>python</a:t>
            </a:r>
            <a:r>
              <a:rPr lang="zh-CN" altLang="en-US" sz="3200" dirty="0"/>
              <a:t>本身欠缺类型声明</a:t>
            </a:r>
            <a:endParaRPr lang="en-US" altLang="zh-CN" sz="3200" dirty="0"/>
          </a:p>
          <a:p>
            <a:r>
              <a:rPr lang="zh-CN" altLang="en-US" sz="3200" smtClean="0"/>
              <a:t>我们</a:t>
            </a:r>
            <a:r>
              <a:rPr lang="zh-CN" altLang="en-US" sz="3200" dirty="0"/>
              <a:t>是唯一一组对</a:t>
            </a:r>
            <a:r>
              <a:rPr lang="en-US" altLang="zh-CN" sz="3200" dirty="0"/>
              <a:t>Commuter</a:t>
            </a:r>
            <a:r>
              <a:rPr lang="zh-CN" altLang="en-US" sz="3200" dirty="0"/>
              <a:t>工具进行分析和理解的小组，没有其他小组可以给予帮助</a:t>
            </a:r>
          </a:p>
        </p:txBody>
      </p:sp>
    </p:spTree>
    <p:extLst>
      <p:ext uri="{BB962C8B-B14F-4D97-AF65-F5344CB8AC3E}">
        <p14:creationId xmlns:p14="http://schemas.microsoft.com/office/powerpoint/2010/main" val="417938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err="1"/>
              <a:t>TestGen</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en-US" altLang="zh-CN" sz="3200" dirty="0" err="1"/>
              <a:t>TestGen</a:t>
            </a:r>
            <a:r>
              <a:rPr lang="zh-CN" altLang="en-US" sz="3200" dirty="0"/>
              <a:t>的任务是记录下来</a:t>
            </a:r>
            <a:r>
              <a:rPr lang="en-US" altLang="zh-CN" sz="3200" dirty="0"/>
              <a:t>Analyzer</a:t>
            </a:r>
            <a:r>
              <a:rPr lang="zh-CN" altLang="en-US" sz="3200" dirty="0"/>
              <a:t>输出的</a:t>
            </a:r>
            <a:r>
              <a:rPr lang="en-US" altLang="zh-CN" sz="3200" dirty="0"/>
              <a:t>Commutativity conditions</a:t>
            </a:r>
            <a:r>
              <a:rPr lang="zh-CN" altLang="en-US" sz="3200" dirty="0"/>
              <a:t>，并将其中的符号化变量实例化，然后生成实际的测试代码。</a:t>
            </a:r>
            <a:endParaRPr lang="en-US" altLang="zh-CN" sz="3200" dirty="0"/>
          </a:p>
          <a:p>
            <a:r>
              <a:rPr lang="en-US" altLang="zh-CN" sz="3200" dirty="0" err="1"/>
              <a:t>TestGen</a:t>
            </a:r>
            <a:r>
              <a:rPr lang="zh-CN" altLang="en-US" sz="3200" dirty="0"/>
              <a:t>生成测试代码的目的就是寻找的潜在的系统调用实现的并行化问题。</a:t>
            </a:r>
            <a:endParaRPr lang="en-US" altLang="zh-CN" sz="3200" dirty="0"/>
          </a:p>
          <a:p>
            <a:r>
              <a:rPr lang="zh-CN" altLang="en-US" sz="3200" dirty="0"/>
              <a:t>因此，我们需要构造一种合适的覆盖模式，使得我们的测试代码可以尽可能地找出可能的并行化问题。</a:t>
            </a:r>
          </a:p>
        </p:txBody>
      </p:sp>
    </p:spTree>
    <p:extLst>
      <p:ext uri="{BB962C8B-B14F-4D97-AF65-F5344CB8AC3E}">
        <p14:creationId xmlns:p14="http://schemas.microsoft.com/office/powerpoint/2010/main" val="2587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两个系统调用访问同一个数组，下标相同或不同对应的路径一致，但是前者会引发访存冲突。</a:t>
            </a:r>
            <a:endParaRPr lang="en-US" altLang="zh-CN" sz="3200" dirty="0"/>
          </a:p>
          <a:p>
            <a:r>
              <a:rPr lang="zh-CN" altLang="en-US" sz="3200" dirty="0"/>
              <a:t>一个</a:t>
            </a:r>
            <a:r>
              <a:rPr lang="en-US" altLang="zh-CN" sz="3200" dirty="0"/>
              <a:t>path condition</a:t>
            </a:r>
            <a:r>
              <a:rPr lang="zh-CN" altLang="en-US" sz="3200" dirty="0"/>
              <a:t>对应一组参数赋值是不够的。</a:t>
            </a:r>
            <a:endParaRPr lang="en-US" altLang="zh-CN" sz="3200" dirty="0"/>
          </a:p>
          <a:p>
            <a:endParaRPr lang="zh-CN" altLang="en-US" sz="3200" dirty="0"/>
          </a:p>
        </p:txBody>
      </p:sp>
    </p:spTree>
    <p:extLst>
      <p:ext uri="{BB962C8B-B14F-4D97-AF65-F5344CB8AC3E}">
        <p14:creationId xmlns:p14="http://schemas.microsoft.com/office/powerpoint/2010/main" val="20150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4A9058-0A99-4C34-9A1E-866444B016C5}"/>
              </a:ext>
            </a:extLst>
          </p:cNvPr>
          <p:cNvSpPr>
            <a:spLocks noGrp="1"/>
          </p:cNvSpPr>
          <p:nvPr>
            <p:ph type="title"/>
          </p:nvPr>
        </p:nvSpPr>
        <p:spPr/>
        <p:txBody>
          <a:bodyPr>
            <a:normAutofit/>
          </a:bodyPr>
          <a:lstStyle/>
          <a:p>
            <a:pPr algn="ctr"/>
            <a:r>
              <a:rPr lang="zh-CN" altLang="en-US" sz="4000" b="1" dirty="0">
                <a:solidFill>
                  <a:srgbClr val="11576A"/>
                </a:solidFill>
                <a:latin typeface="微软雅黑" pitchFamily="34" charset="-122"/>
                <a:ea typeface="微软雅黑" pitchFamily="34" charset="-122"/>
                <a:cs typeface="+mn-cs"/>
              </a:rPr>
              <a:t>报告流程</a:t>
            </a:r>
          </a:p>
        </p:txBody>
      </p:sp>
      <p:sp>
        <p:nvSpPr>
          <p:cNvPr id="3" name="内容占位符 2">
            <a:extLst>
              <a:ext uri="{FF2B5EF4-FFF2-40B4-BE49-F238E27FC236}">
                <a16:creationId xmlns:a16="http://schemas.microsoft.com/office/drawing/2014/main" xmlns="" id="{72743921-57C6-4090-84A9-CEC673734288}"/>
              </a:ext>
            </a:extLst>
          </p:cNvPr>
          <p:cNvSpPr>
            <a:spLocks noGrp="1"/>
          </p:cNvSpPr>
          <p:nvPr>
            <p:ph idx="1"/>
          </p:nvPr>
        </p:nvSpPr>
        <p:spPr/>
        <p:txBody>
          <a:bodyPr>
            <a:normAutofit/>
          </a:bodyPr>
          <a:lstStyle/>
          <a:p>
            <a:r>
              <a:rPr lang="zh-CN" altLang="en-US" dirty="0"/>
              <a:t>选题概述</a:t>
            </a:r>
            <a:endParaRPr lang="en-US" altLang="zh-CN" dirty="0"/>
          </a:p>
          <a:p>
            <a:r>
              <a:rPr lang="en-US" altLang="zh-CN" dirty="0"/>
              <a:t>sv6</a:t>
            </a:r>
            <a:r>
              <a:rPr lang="zh-CN" altLang="en-US" dirty="0"/>
              <a:t>移植</a:t>
            </a:r>
            <a:endParaRPr lang="en-US" altLang="zh-CN" dirty="0"/>
          </a:p>
          <a:p>
            <a:r>
              <a:rPr lang="en-US" altLang="zh-CN" dirty="0"/>
              <a:t>Commuter</a:t>
            </a:r>
            <a:r>
              <a:rPr lang="zh-CN" altLang="en-US" dirty="0"/>
              <a:t>分析与理解</a:t>
            </a:r>
            <a:endParaRPr lang="en-US" altLang="zh-CN" dirty="0"/>
          </a:p>
          <a:p>
            <a:r>
              <a:rPr lang="zh-CN" altLang="en-US" dirty="0"/>
              <a:t>基于</a:t>
            </a:r>
            <a:r>
              <a:rPr lang="en-US" altLang="zh-CN" dirty="0"/>
              <a:t>Commuter</a:t>
            </a:r>
            <a:r>
              <a:rPr lang="zh-CN" altLang="en-US" dirty="0"/>
              <a:t>对</a:t>
            </a:r>
            <a:r>
              <a:rPr lang="en-US" altLang="zh-CN" dirty="0"/>
              <a:t>POSIX socket API</a:t>
            </a:r>
            <a:r>
              <a:rPr lang="zh-CN" altLang="en-US" dirty="0"/>
              <a:t>建模</a:t>
            </a:r>
            <a:endParaRPr lang="en-US" altLang="zh-CN" dirty="0"/>
          </a:p>
          <a:p>
            <a:r>
              <a:rPr lang="zh-CN" altLang="en-US" sz="3600" b="1" dirty="0">
                <a:solidFill>
                  <a:srgbClr val="11576A"/>
                </a:solidFill>
                <a:latin typeface="微软雅黑" pitchFamily="34" charset="-122"/>
                <a:ea typeface="微软雅黑" pitchFamily="34" charset="-122"/>
              </a:rPr>
              <a:t>实验收获</a:t>
            </a:r>
          </a:p>
        </p:txBody>
      </p:sp>
    </p:spTree>
    <p:extLst>
      <p:ext uri="{BB962C8B-B14F-4D97-AF65-F5344CB8AC3E}">
        <p14:creationId xmlns:p14="http://schemas.microsoft.com/office/powerpoint/2010/main" val="4292578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Assignment </a:t>
            </a:r>
            <a:r>
              <a:rPr lang="zh-CN" altLang="en-US" dirty="0"/>
              <a:t>同构</a:t>
            </a:r>
          </a:p>
        </p:txBody>
      </p:sp>
      <p:pic>
        <p:nvPicPr>
          <p:cNvPr id="4" name="内容占位符 3">
            <a:extLst>
              <a:ext uri="{FF2B5EF4-FFF2-40B4-BE49-F238E27FC236}">
                <a16:creationId xmlns:a16="http://schemas.microsoft.com/office/drawing/2014/main" xmlns="" id="{A2003350-AC6A-4973-AAA5-85523F2FD59C}"/>
              </a:ext>
            </a:extLst>
          </p:cNvPr>
          <p:cNvPicPr>
            <a:picLocks noGrp="1" noChangeAspect="1"/>
          </p:cNvPicPr>
          <p:nvPr>
            <p:ph idx="1"/>
          </p:nvPr>
        </p:nvPicPr>
        <p:blipFill>
          <a:blip r:embed="rId3"/>
          <a:stretch>
            <a:fillRect/>
          </a:stretch>
        </p:blipFill>
        <p:spPr>
          <a:xfrm>
            <a:off x="257765" y="1732756"/>
            <a:ext cx="11676470" cy="3392488"/>
          </a:xfrm>
          <a:prstGeom prst="rect">
            <a:avLst/>
          </a:prstGeom>
        </p:spPr>
      </p:pic>
    </p:spTree>
    <p:extLst>
      <p:ext uri="{BB962C8B-B14F-4D97-AF65-F5344CB8AC3E}">
        <p14:creationId xmlns:p14="http://schemas.microsoft.com/office/powerpoint/2010/main" val="368398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5" name="内容占位符 4">
            <a:extLst>
              <a:ext uri="{FF2B5EF4-FFF2-40B4-BE49-F238E27FC236}">
                <a16:creationId xmlns:a16="http://schemas.microsoft.com/office/drawing/2014/main" xmlns="" id="{CC48AD1C-58BF-43BE-BF4C-81E8D6D9AAF0}"/>
              </a:ext>
            </a:extLst>
          </p:cNvPr>
          <p:cNvSpPr>
            <a:spLocks noGrp="1"/>
          </p:cNvSpPr>
          <p:nvPr>
            <p:ph idx="1"/>
          </p:nvPr>
        </p:nvSpPr>
        <p:spPr/>
        <p:txBody>
          <a:bodyPr/>
          <a:lstStyle/>
          <a:p>
            <a:r>
              <a:rPr lang="zh-CN" altLang="en-US" dirty="0"/>
              <a:t>针对一组参数赋值和给定的表达式集合，我们可以求解与这组参数赋值同构的条件，然后将该条件取非再与</a:t>
            </a:r>
            <a:r>
              <a:rPr lang="en-US" altLang="zh-CN" dirty="0"/>
              <a:t>path condition</a:t>
            </a:r>
            <a:r>
              <a:rPr lang="zh-CN" altLang="en-US" dirty="0"/>
              <a:t>取交，更新为新的</a:t>
            </a:r>
            <a:r>
              <a:rPr lang="en-US" altLang="zh-CN" dirty="0"/>
              <a:t>path condition</a:t>
            </a:r>
            <a:r>
              <a:rPr lang="zh-CN" altLang="en-US" dirty="0"/>
              <a:t>，然后求解得到一组新的参数赋值，那么这组的赋值就一定与原先的参数赋值不同构。</a:t>
            </a:r>
          </a:p>
        </p:txBody>
      </p:sp>
    </p:spTree>
    <p:extLst>
      <p:ext uri="{BB962C8B-B14F-4D97-AF65-F5344CB8AC3E}">
        <p14:creationId xmlns:p14="http://schemas.microsoft.com/office/powerpoint/2010/main" val="46821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一个简单的例子</a:t>
            </a:r>
          </a:p>
        </p:txBody>
      </p:sp>
      <p:pic>
        <p:nvPicPr>
          <p:cNvPr id="6" name="内容占位符 5">
            <a:extLst>
              <a:ext uri="{FF2B5EF4-FFF2-40B4-BE49-F238E27FC236}">
                <a16:creationId xmlns:a16="http://schemas.microsoft.com/office/drawing/2014/main" xmlns="" id="{A1AE999A-0C87-45FC-A37C-CE787A64EBBB}"/>
              </a:ext>
            </a:extLst>
          </p:cNvPr>
          <p:cNvPicPr>
            <a:picLocks noGrp="1" noChangeAspect="1"/>
          </p:cNvPicPr>
          <p:nvPr>
            <p:ph idx="1"/>
          </p:nvPr>
        </p:nvPicPr>
        <p:blipFill>
          <a:blip r:embed="rId3"/>
          <a:stretch>
            <a:fillRect/>
          </a:stretch>
        </p:blipFill>
        <p:spPr>
          <a:xfrm>
            <a:off x="2225813" y="1055711"/>
            <a:ext cx="7740373" cy="5802289"/>
          </a:xfrm>
          <a:prstGeom prst="rect">
            <a:avLst/>
          </a:prstGeom>
        </p:spPr>
      </p:pic>
      <p:pic>
        <p:nvPicPr>
          <p:cNvPr id="3" name="图片 2">
            <a:extLst>
              <a:ext uri="{FF2B5EF4-FFF2-40B4-BE49-F238E27FC236}">
                <a16:creationId xmlns:a16="http://schemas.microsoft.com/office/drawing/2014/main" xmlns="" id="{9E9E89E9-71C8-452B-A4C8-E705E14B3AC7}"/>
              </a:ext>
            </a:extLst>
          </p:cNvPr>
          <p:cNvPicPr>
            <a:picLocks noChangeAspect="1"/>
          </p:cNvPicPr>
          <p:nvPr/>
        </p:nvPicPr>
        <p:blipFill>
          <a:blip r:embed="rId4"/>
          <a:stretch>
            <a:fillRect/>
          </a:stretch>
        </p:blipFill>
        <p:spPr>
          <a:xfrm>
            <a:off x="2539999" y="5059684"/>
            <a:ext cx="7394007" cy="1080942"/>
          </a:xfrm>
          <a:prstGeom prst="rect">
            <a:avLst/>
          </a:prstGeom>
        </p:spPr>
      </p:pic>
    </p:spTree>
    <p:extLst>
      <p:ext uri="{BB962C8B-B14F-4D97-AF65-F5344CB8AC3E}">
        <p14:creationId xmlns:p14="http://schemas.microsoft.com/office/powerpoint/2010/main" val="7344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err="1"/>
              <a:t>MTrace</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en-US" altLang="zh-CN" sz="3200" dirty="0" err="1"/>
              <a:t>MTrace</a:t>
            </a:r>
            <a:r>
              <a:rPr lang="zh-CN" altLang="en-US" sz="3200" dirty="0"/>
              <a:t>的功能是运行</a:t>
            </a:r>
            <a:r>
              <a:rPr lang="en-US" altLang="zh-CN" sz="3200" dirty="0" err="1"/>
              <a:t>TestGen</a:t>
            </a:r>
            <a:r>
              <a:rPr lang="zh-CN" altLang="en-US" sz="3200" dirty="0"/>
              <a:t>的测试代码，</a:t>
            </a:r>
            <a:r>
              <a:rPr lang="en-US" altLang="zh-CN" sz="3200" dirty="0" err="1"/>
              <a:t>MTrace</a:t>
            </a:r>
            <a:r>
              <a:rPr lang="zh-CN" altLang="en-US" sz="3200" dirty="0"/>
              <a:t>会查看每个测试代码</a:t>
            </a:r>
            <a:r>
              <a:rPr lang="zh-CN" altLang="en-US" sz="3200" dirty="0" smtClean="0"/>
              <a:t>是否</a:t>
            </a:r>
            <a:r>
              <a:rPr lang="zh-CN" altLang="en-US" sz="3200" dirty="0" smtClean="0"/>
              <a:t>让内核</a:t>
            </a:r>
            <a:r>
              <a:rPr lang="zh-CN" altLang="en-US" sz="3200" dirty="0" smtClean="0"/>
              <a:t>有</a:t>
            </a:r>
            <a:r>
              <a:rPr lang="zh-CN" altLang="en-US" sz="3200" dirty="0"/>
              <a:t>访问冲突。通过</a:t>
            </a:r>
            <a:r>
              <a:rPr lang="en-US" altLang="zh-CN" sz="3200" dirty="0" err="1"/>
              <a:t>MTrace</a:t>
            </a:r>
            <a:r>
              <a:rPr lang="zh-CN" altLang="en-US" sz="3200" dirty="0"/>
              <a:t>，开发者可以利用这些测试代码来寻找并修正代码中的并行性问题。</a:t>
            </a:r>
          </a:p>
        </p:txBody>
      </p:sp>
    </p:spTree>
    <p:extLst>
      <p:ext uri="{BB962C8B-B14F-4D97-AF65-F5344CB8AC3E}">
        <p14:creationId xmlns:p14="http://schemas.microsoft.com/office/powerpoint/2010/main" val="132913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AB90C-1C1D-4D2A-A666-BD11484D8E8C}"/>
              </a:ext>
            </a:extLst>
          </p:cNvPr>
          <p:cNvSpPr>
            <a:spLocks noGrp="1"/>
          </p:cNvSpPr>
          <p:nvPr>
            <p:ph type="title"/>
          </p:nvPr>
        </p:nvSpPr>
        <p:spPr/>
        <p:txBody>
          <a:bodyPr>
            <a:normAutofit/>
          </a:bodyPr>
          <a:lstStyle/>
          <a:p>
            <a:r>
              <a:rPr lang="zh-CN" altLang="en-US" b="1" dirty="0">
                <a:solidFill>
                  <a:srgbClr val="11576A"/>
                </a:solidFill>
                <a:latin typeface="微软雅黑" pitchFamily="34" charset="-122"/>
                <a:ea typeface="微软雅黑" pitchFamily="34" charset="-122"/>
                <a:cs typeface="+mn-cs"/>
              </a:rPr>
              <a:t>基于</a:t>
            </a:r>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对</a:t>
            </a:r>
            <a:r>
              <a:rPr lang="en-US" altLang="zh-CN" b="1" dirty="0">
                <a:solidFill>
                  <a:srgbClr val="11576A"/>
                </a:solidFill>
                <a:latin typeface="微软雅黑" pitchFamily="34" charset="-122"/>
                <a:ea typeface="微软雅黑" pitchFamily="34" charset="-122"/>
                <a:cs typeface="+mn-cs"/>
              </a:rPr>
              <a:t>POSIX socket API</a:t>
            </a:r>
            <a:r>
              <a:rPr lang="zh-CN" altLang="en-US" b="1" dirty="0">
                <a:solidFill>
                  <a:srgbClr val="11576A"/>
                </a:solidFill>
                <a:latin typeface="微软雅黑" pitchFamily="34" charset="-122"/>
                <a:ea typeface="微软雅黑" pitchFamily="34" charset="-122"/>
                <a:cs typeface="+mn-cs"/>
              </a:rPr>
              <a:t>建模</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xmlns=""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204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考虑到</a:t>
            </a:r>
            <a:r>
              <a:rPr lang="en-US" altLang="zh-CN" sz="3200" dirty="0"/>
              <a:t>TCP</a:t>
            </a:r>
            <a:r>
              <a:rPr lang="zh-CN" altLang="en-US" sz="3200" dirty="0"/>
              <a:t>的协议状态机太过于复杂，我们选择了对无连接不可靠的</a:t>
            </a:r>
            <a:r>
              <a:rPr lang="en-US" altLang="zh-CN" sz="3200" dirty="0"/>
              <a:t>UDP</a:t>
            </a:r>
            <a:r>
              <a:rPr lang="zh-CN" altLang="en-US" sz="3200" dirty="0"/>
              <a:t>进行建模，主要建模的系统调用有</a:t>
            </a:r>
            <a:r>
              <a:rPr lang="en-US" altLang="zh-CN" sz="3200" dirty="0"/>
              <a:t>9</a:t>
            </a:r>
            <a:r>
              <a:rPr lang="zh-CN" altLang="en-US" sz="3200" dirty="0"/>
              <a:t>个，分别是：</a:t>
            </a:r>
            <a:r>
              <a:rPr lang="en-US" altLang="zh-CN" sz="3200" dirty="0"/>
              <a:t>socket</a:t>
            </a:r>
            <a:r>
              <a:rPr lang="zh-CN" altLang="en-US" sz="3200" dirty="0"/>
              <a:t>，</a:t>
            </a:r>
            <a:r>
              <a:rPr lang="en-US" altLang="zh-CN" sz="3200" dirty="0"/>
              <a:t>read</a:t>
            </a:r>
            <a:r>
              <a:rPr lang="zh-CN" altLang="en-US" sz="3200" dirty="0"/>
              <a:t>，</a:t>
            </a:r>
            <a:r>
              <a:rPr lang="en-US" altLang="zh-CN" sz="3200" dirty="0"/>
              <a:t>write</a:t>
            </a:r>
            <a:r>
              <a:rPr lang="zh-CN" altLang="en-US" sz="3200" dirty="0"/>
              <a:t>，</a:t>
            </a:r>
            <a:r>
              <a:rPr lang="en-US" altLang="zh-CN" sz="3200" dirty="0"/>
              <a:t>connect</a:t>
            </a:r>
            <a:r>
              <a:rPr lang="zh-CN" altLang="en-US" sz="3200" dirty="0"/>
              <a:t>，</a:t>
            </a:r>
            <a:r>
              <a:rPr lang="en-US" altLang="zh-CN" sz="3200" dirty="0"/>
              <a:t>bind</a:t>
            </a:r>
            <a:r>
              <a:rPr lang="zh-CN" altLang="en-US" sz="3200" dirty="0"/>
              <a:t>，</a:t>
            </a:r>
            <a:r>
              <a:rPr lang="en-US" altLang="zh-CN" sz="3200" dirty="0"/>
              <a:t>listen</a:t>
            </a:r>
            <a:r>
              <a:rPr lang="zh-CN" altLang="en-US" sz="3200" dirty="0"/>
              <a:t>，</a:t>
            </a:r>
            <a:r>
              <a:rPr lang="en-US" altLang="zh-CN" sz="3200" dirty="0"/>
              <a:t>accept</a:t>
            </a:r>
            <a:r>
              <a:rPr lang="zh-CN" altLang="en-US" sz="3200" dirty="0"/>
              <a:t>，</a:t>
            </a:r>
            <a:r>
              <a:rPr lang="en-US" altLang="zh-CN" sz="3200" dirty="0"/>
              <a:t>shutdown</a:t>
            </a:r>
            <a:r>
              <a:rPr lang="zh-CN" altLang="en-US" sz="3200" dirty="0"/>
              <a:t>以及</a:t>
            </a:r>
            <a:r>
              <a:rPr lang="en-US" altLang="zh-CN" sz="3200" dirty="0"/>
              <a:t>close</a:t>
            </a:r>
            <a:r>
              <a:rPr lang="zh-CN" altLang="en-US" sz="3200" dirty="0"/>
              <a:t>。</a:t>
            </a:r>
          </a:p>
        </p:txBody>
      </p:sp>
    </p:spTree>
    <p:extLst>
      <p:ext uri="{BB962C8B-B14F-4D97-AF65-F5344CB8AC3E}">
        <p14:creationId xmlns:p14="http://schemas.microsoft.com/office/powerpoint/2010/main" val="187392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目前的模型描述了从传输层到应用层的</a:t>
            </a:r>
            <a:r>
              <a:rPr lang="en-US" altLang="zh-CN" sz="3200" dirty="0"/>
              <a:t>socket</a:t>
            </a:r>
            <a:r>
              <a:rPr lang="zh-CN" altLang="en-US" sz="3200" dirty="0"/>
              <a:t>的行为，未来还可以用此模型对实际操作系统的网络子模块进行并行性测试与优化。</a:t>
            </a:r>
          </a:p>
        </p:txBody>
      </p:sp>
    </p:spTree>
    <p:extLst>
      <p:ext uri="{BB962C8B-B14F-4D97-AF65-F5344CB8AC3E}">
        <p14:creationId xmlns:p14="http://schemas.microsoft.com/office/powerpoint/2010/main" val="384828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fontScale="92500" lnSpcReduction="10000"/>
          </a:bodyPr>
          <a:lstStyle/>
          <a:p>
            <a:r>
              <a:rPr lang="zh-CN" altLang="en-US" sz="3200" dirty="0"/>
              <a:t>熟悉了</a:t>
            </a:r>
            <a:r>
              <a:rPr lang="en-US" altLang="zh-CN" sz="3200" dirty="0"/>
              <a:t>RV64</a:t>
            </a:r>
            <a:r>
              <a:rPr lang="zh-CN" altLang="en-US" sz="3200" dirty="0"/>
              <a:t>指令集及其工具链</a:t>
            </a:r>
            <a:endParaRPr lang="en-US" altLang="zh-CN" sz="3200" dirty="0"/>
          </a:p>
          <a:p>
            <a:r>
              <a:rPr lang="zh-CN" altLang="en-US" sz="3200" dirty="0"/>
              <a:t>进一步熟悉了</a:t>
            </a:r>
            <a:r>
              <a:rPr lang="en-US" altLang="zh-CN" sz="3200" dirty="0"/>
              <a:t>x86-64</a:t>
            </a:r>
            <a:r>
              <a:rPr lang="zh-CN" altLang="en-US" sz="3200" dirty="0"/>
              <a:t>指令集</a:t>
            </a:r>
            <a:endParaRPr lang="en-US" altLang="zh-CN" sz="3200" dirty="0"/>
          </a:p>
          <a:p>
            <a:r>
              <a:rPr lang="zh-CN" altLang="en-US" sz="3200" dirty="0"/>
              <a:t>了解了</a:t>
            </a:r>
            <a:r>
              <a:rPr lang="en-US" altLang="zh-CN" sz="3200" dirty="0" smtClean="0"/>
              <a:t>sv6</a:t>
            </a:r>
            <a:r>
              <a:rPr lang="zh-CN" altLang="en-US" sz="3200" dirty="0" smtClean="0"/>
              <a:t>的设计与实现</a:t>
            </a:r>
            <a:endParaRPr lang="en-US" altLang="zh-CN" sz="3200" dirty="0"/>
          </a:p>
          <a:p>
            <a:r>
              <a:rPr lang="zh-CN" altLang="en-US" sz="3200" dirty="0"/>
              <a:t>了解了</a:t>
            </a:r>
            <a:r>
              <a:rPr lang="en-US" altLang="zh-CN" sz="3200" dirty="0"/>
              <a:t>C++</a:t>
            </a:r>
            <a:r>
              <a:rPr lang="zh-CN" altLang="en-US" sz="3200" dirty="0"/>
              <a:t>运行时环境的设计</a:t>
            </a:r>
            <a:endParaRPr lang="en-US" altLang="zh-CN" sz="3200" dirty="0"/>
          </a:p>
          <a:p>
            <a:r>
              <a:rPr lang="zh-CN" altLang="en-US" sz="3200" dirty="0"/>
              <a:t>了解了</a:t>
            </a:r>
            <a:r>
              <a:rPr lang="en-US" altLang="zh-CN" sz="3200" dirty="0"/>
              <a:t>RV64</a:t>
            </a:r>
            <a:r>
              <a:rPr lang="zh-CN" altLang="en-US" sz="3200" dirty="0"/>
              <a:t>的代码模型</a:t>
            </a:r>
            <a:endParaRPr lang="en-US" altLang="zh-CN" sz="3200" dirty="0"/>
          </a:p>
          <a:p>
            <a:r>
              <a:rPr lang="zh-CN" altLang="en-US" sz="3200" dirty="0"/>
              <a:t>了解了</a:t>
            </a:r>
            <a:r>
              <a:rPr lang="en-US" altLang="zh-CN" sz="3200" dirty="0"/>
              <a:t>Berkeley Boot Loader</a:t>
            </a:r>
            <a:r>
              <a:rPr lang="zh-CN" altLang="en-US" sz="3200" dirty="0"/>
              <a:t>的设计与实现</a:t>
            </a:r>
            <a:endParaRPr lang="en-US" altLang="zh-CN" sz="3200" dirty="0"/>
          </a:p>
          <a:p>
            <a:r>
              <a:rPr lang="zh-CN" altLang="en-US" sz="3200" dirty="0"/>
              <a:t>熟悉并经历了一个多核操作系统的移植过程</a:t>
            </a:r>
            <a:endParaRPr lang="en-US" altLang="zh-CN" sz="3200" dirty="0"/>
          </a:p>
        </p:txBody>
      </p:sp>
    </p:spTree>
    <p:extLst>
      <p:ext uri="{BB962C8B-B14F-4D97-AF65-F5344CB8AC3E}">
        <p14:creationId xmlns:p14="http://schemas.microsoft.com/office/powerpoint/2010/main" val="225593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学习了符号化执行方法</a:t>
            </a:r>
            <a:endParaRPr lang="en-US" altLang="zh-CN" sz="3200" dirty="0"/>
          </a:p>
          <a:p>
            <a:r>
              <a:rPr lang="zh-CN" altLang="en-US" sz="3200" dirty="0"/>
              <a:t>学习了</a:t>
            </a:r>
            <a:r>
              <a:rPr lang="en-US" altLang="zh-CN" sz="3200" dirty="0"/>
              <a:t>Z3 SMT</a:t>
            </a:r>
            <a:r>
              <a:rPr lang="zh-CN" altLang="en-US" sz="3200" dirty="0"/>
              <a:t>求解器的使用方法</a:t>
            </a:r>
            <a:endParaRPr lang="en-US" altLang="zh-CN" sz="3200" dirty="0"/>
          </a:p>
          <a:p>
            <a:r>
              <a:rPr lang="zh-CN" altLang="en-US" sz="3200" dirty="0"/>
              <a:t>深入理解了</a:t>
            </a:r>
            <a:r>
              <a:rPr lang="en-US" altLang="zh-CN" sz="3200" dirty="0"/>
              <a:t>Commuter</a:t>
            </a:r>
            <a:r>
              <a:rPr lang="zh-CN" altLang="en-US" sz="3200" dirty="0"/>
              <a:t>各个子模块的设计与实现</a:t>
            </a:r>
            <a:endParaRPr lang="en-US" altLang="zh-CN" sz="3200" dirty="0"/>
          </a:p>
          <a:p>
            <a:r>
              <a:rPr lang="zh-CN" altLang="en-US" sz="3200" dirty="0"/>
              <a:t>较为深入地了解了</a:t>
            </a:r>
            <a:r>
              <a:rPr lang="en-US" altLang="zh-CN" sz="3200" dirty="0"/>
              <a:t>POSIX socket API</a:t>
            </a:r>
          </a:p>
          <a:p>
            <a:r>
              <a:rPr lang="zh-CN" altLang="en-US" sz="3200" dirty="0"/>
              <a:t>简单了解了</a:t>
            </a:r>
            <a:r>
              <a:rPr lang="en-US" altLang="zh-CN" sz="3200" dirty="0"/>
              <a:t>QEMU</a:t>
            </a:r>
            <a:r>
              <a:rPr lang="zh-CN" altLang="en-US" sz="3200" dirty="0"/>
              <a:t>模拟器的设计与实现</a:t>
            </a:r>
          </a:p>
        </p:txBody>
      </p:sp>
    </p:spTree>
    <p:extLst>
      <p:ext uri="{BB962C8B-B14F-4D97-AF65-F5344CB8AC3E}">
        <p14:creationId xmlns:p14="http://schemas.microsoft.com/office/powerpoint/2010/main" val="26950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
        <p:nvSpPr>
          <p:cNvPr id="2" name="标题 1">
            <a:extLst>
              <a:ext uri="{FF2B5EF4-FFF2-40B4-BE49-F238E27FC236}">
                <a16:creationId xmlns:a16="http://schemas.microsoft.com/office/drawing/2014/main" xmlns="" id="{1DAB51E8-468B-4288-BC7B-FD3D41CE4EBB}"/>
              </a:ext>
            </a:extLst>
          </p:cNvPr>
          <p:cNvSpPr>
            <a:spLocks noGrp="1"/>
          </p:cNvSpPr>
          <p:nvPr>
            <p:ph type="ctrTitle"/>
          </p:nvPr>
        </p:nvSpPr>
        <p:spPr/>
        <p:txBody>
          <a:bodyPr>
            <a:normAutofit/>
          </a:bodyPr>
          <a:lstStyle/>
          <a:p>
            <a:r>
              <a:rPr lang="en-US" altLang="zh-CN" sz="4800" b="1" dirty="0">
                <a:solidFill>
                  <a:srgbClr val="11576A"/>
                </a:solidFill>
                <a:latin typeface="微软雅黑" pitchFamily="34" charset="-122"/>
                <a:ea typeface="微软雅黑" pitchFamily="34" charset="-122"/>
                <a:cs typeface="+mn-cs"/>
              </a:rPr>
              <a:t>Thanks!</a:t>
            </a:r>
            <a:endParaRPr lang="zh-CN" altLang="en-US" sz="4800" b="1" dirty="0">
              <a:solidFill>
                <a:srgbClr val="11576A"/>
              </a:solidFill>
              <a:latin typeface="微软雅黑" pitchFamily="34" charset="-122"/>
              <a:ea typeface="微软雅黑" pitchFamily="34" charset="-122"/>
              <a:cs typeface="+mn-cs"/>
            </a:endParaRPr>
          </a:p>
        </p:txBody>
      </p:sp>
      <p:sp>
        <p:nvSpPr>
          <p:cNvPr id="3" name="副标题 2">
            <a:extLst>
              <a:ext uri="{FF2B5EF4-FFF2-40B4-BE49-F238E27FC236}">
                <a16:creationId xmlns:a16="http://schemas.microsoft.com/office/drawing/2014/main" xmlns="" id="{4D8617E2-BAE3-42C5-A2D7-0646ABA9E0A3}"/>
              </a:ext>
            </a:extLst>
          </p:cNvPr>
          <p:cNvSpPr>
            <a:spLocks noGrp="1"/>
          </p:cNvSpPr>
          <p:nvPr>
            <p:ph type="subTitle" idx="1"/>
          </p:nvPr>
        </p:nvSpPr>
        <p:spPr>
          <a:xfrm>
            <a:off x="1524000" y="3790722"/>
            <a:ext cx="9144000" cy="1655763"/>
          </a:xfrm>
        </p:spPr>
        <p:txBody>
          <a:bodyPr>
            <a:normAutofit/>
          </a:bodyPr>
          <a:lstStyle/>
          <a:p>
            <a:r>
              <a:rPr lang="en-US" altLang="zh-CN" sz="3000" b="1" dirty="0">
                <a:solidFill>
                  <a:srgbClr val="11576A"/>
                </a:solidFill>
                <a:latin typeface="微软雅黑" pitchFamily="34" charset="-122"/>
                <a:ea typeface="微软雅黑" pitchFamily="34" charset="-122"/>
              </a:rPr>
              <a:t>Q &amp; A</a:t>
            </a:r>
            <a:endParaRPr lang="zh-CN" altLang="en-US" sz="3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30337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选题概述</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lstStyle/>
          <a:p>
            <a:r>
              <a:rPr lang="zh-CN" altLang="en-US" sz="3200" dirty="0"/>
              <a:t>目前，计算机的系统大多是多核的系统，而多核优化比较重要，所以我们的课程设计想研究多核优化问题。</a:t>
            </a:r>
          </a:p>
        </p:txBody>
      </p:sp>
    </p:spTree>
    <p:extLst>
      <p:ext uri="{BB962C8B-B14F-4D97-AF65-F5344CB8AC3E}">
        <p14:creationId xmlns:p14="http://schemas.microsoft.com/office/powerpoint/2010/main" val="289469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sv6</a:t>
            </a:r>
            <a:r>
              <a:rPr lang="zh-CN" altLang="en-US" b="1" dirty="0">
                <a:solidFill>
                  <a:srgbClr val="11576A"/>
                </a:solidFill>
                <a:latin typeface="微软雅黑" pitchFamily="34" charset="-122"/>
                <a:ea typeface="微软雅黑" pitchFamily="34" charset="-122"/>
                <a:cs typeface="+mn-cs"/>
              </a:rPr>
              <a:t>移植</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xmlns=""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60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编译</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修复</a:t>
            </a:r>
            <a:r>
              <a:rPr lang="en-US" altLang="zh-CN" sz="3200" dirty="0"/>
              <a:t>x86-64</a:t>
            </a:r>
            <a:r>
              <a:rPr lang="zh-CN" altLang="en-US" sz="3200" dirty="0"/>
              <a:t>下的</a:t>
            </a:r>
            <a:r>
              <a:rPr lang="en-US" altLang="zh-CN" sz="3200" dirty="0"/>
              <a:t>sv6</a:t>
            </a:r>
            <a:endParaRPr lang="zh-CN" altLang="en-US" sz="3200" dirty="0"/>
          </a:p>
          <a:p>
            <a:r>
              <a:rPr lang="zh-CN" altLang="en-US" sz="3200" dirty="0"/>
              <a:t>将汇编代码替换为死循环</a:t>
            </a:r>
          </a:p>
          <a:p>
            <a:r>
              <a:rPr lang="zh-CN" altLang="en-US" sz="3200" dirty="0"/>
              <a:t>删除分段相关代码</a:t>
            </a:r>
          </a:p>
          <a:p>
            <a:r>
              <a:rPr lang="zh-CN" altLang="en-US" sz="3200" dirty="0"/>
              <a:t>删除驱动程序</a:t>
            </a:r>
          </a:p>
          <a:p>
            <a:r>
              <a:rPr lang="zh-CN" altLang="en-US" sz="3200" dirty="0"/>
              <a:t>将其他无法编译的代码变为注释</a:t>
            </a:r>
          </a:p>
        </p:txBody>
      </p:sp>
    </p:spTree>
    <p:extLst>
      <p:ext uri="{BB962C8B-B14F-4D97-AF65-F5344CB8AC3E}">
        <p14:creationId xmlns:p14="http://schemas.microsoft.com/office/powerpoint/2010/main" val="18495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链接生成可启动代码</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运行时库问题</a:t>
            </a:r>
          </a:p>
          <a:p>
            <a:r>
              <a:rPr lang="en-US" altLang="zh-CN" sz="3200" dirty="0"/>
              <a:t>Code</a:t>
            </a:r>
            <a:r>
              <a:rPr lang="zh-CN" altLang="en-US" sz="3200" dirty="0"/>
              <a:t> </a:t>
            </a:r>
            <a:r>
              <a:rPr lang="en-US" altLang="zh-CN" sz="3200" dirty="0"/>
              <a:t>Model</a:t>
            </a:r>
            <a:r>
              <a:rPr lang="zh-CN" altLang="en-US" sz="3200" dirty="0"/>
              <a:t>问题</a:t>
            </a:r>
          </a:p>
          <a:p>
            <a:r>
              <a:rPr lang="zh-CN" altLang="en-US" sz="3200" dirty="0"/>
              <a:t>原子操作问题</a:t>
            </a:r>
          </a:p>
        </p:txBody>
      </p:sp>
    </p:spTree>
    <p:extLst>
      <p:ext uri="{BB962C8B-B14F-4D97-AF65-F5344CB8AC3E}">
        <p14:creationId xmlns:p14="http://schemas.microsoft.com/office/powerpoint/2010/main" val="16297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在单核环境运行</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页表填写</a:t>
            </a:r>
          </a:p>
          <a:p>
            <a:r>
              <a:rPr lang="en-US" altLang="zh-CN" sz="3200" dirty="0" err="1"/>
              <a:t>trapframe</a:t>
            </a:r>
            <a:r>
              <a:rPr lang="zh-CN" altLang="en-US" sz="3200" dirty="0"/>
              <a:t>以及</a:t>
            </a:r>
            <a:r>
              <a:rPr lang="en-US" altLang="zh-CN" sz="3200" dirty="0"/>
              <a:t>context</a:t>
            </a:r>
            <a:r>
              <a:rPr lang="zh-CN" altLang="en-US" sz="3200" dirty="0"/>
              <a:t>结构体</a:t>
            </a:r>
          </a:p>
          <a:p>
            <a:r>
              <a:rPr lang="zh-CN" altLang="en-US" sz="3200" dirty="0"/>
              <a:t>中断和系统调用的处理</a:t>
            </a:r>
          </a:p>
          <a:p>
            <a:r>
              <a:rPr lang="zh-CN" altLang="en-US" sz="3200" dirty="0"/>
              <a:t>特权指令</a:t>
            </a:r>
          </a:p>
          <a:p>
            <a:r>
              <a:rPr lang="zh-CN" altLang="en-US" sz="3200" dirty="0"/>
              <a:t>其他</a:t>
            </a:r>
          </a:p>
        </p:txBody>
      </p:sp>
    </p:spTree>
    <p:extLst>
      <p:ext uri="{BB962C8B-B14F-4D97-AF65-F5344CB8AC3E}">
        <p14:creationId xmlns:p14="http://schemas.microsoft.com/office/powerpoint/2010/main" val="13395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在多核环境运行</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调用</a:t>
            </a:r>
            <a:r>
              <a:rPr lang="en-US" altLang="zh-CN" sz="3200" dirty="0" err="1"/>
              <a:t>bbl</a:t>
            </a:r>
            <a:r>
              <a:rPr lang="zh-CN" altLang="en-US" sz="3200" dirty="0"/>
              <a:t>提供的</a:t>
            </a:r>
            <a:r>
              <a:rPr lang="en-US" altLang="zh-CN" sz="3200" dirty="0"/>
              <a:t>IPI</a:t>
            </a:r>
            <a:r>
              <a:rPr lang="zh-CN" altLang="en-US" sz="3200" dirty="0"/>
              <a:t>和</a:t>
            </a:r>
            <a:r>
              <a:rPr lang="en-US" altLang="zh-CN" sz="3200" dirty="0"/>
              <a:t>TLB</a:t>
            </a:r>
            <a:r>
              <a:rPr lang="zh-CN" altLang="en-US" sz="3200" dirty="0"/>
              <a:t> </a:t>
            </a:r>
            <a:r>
              <a:rPr lang="en-US" altLang="zh-CN" sz="3200" dirty="0" err="1"/>
              <a:t>shootdown</a:t>
            </a:r>
            <a:endParaRPr lang="zh-CN" altLang="en-US" sz="3200" dirty="0"/>
          </a:p>
          <a:p>
            <a:r>
              <a:rPr lang="zh-CN" altLang="en-US" sz="3200" dirty="0"/>
              <a:t>对于每一个处理器核心，需要保存自己的数据结构，考虑到</a:t>
            </a:r>
            <a:r>
              <a:rPr lang="en-US" altLang="zh-CN" sz="3200" dirty="0"/>
              <a:t>sv6</a:t>
            </a:r>
            <a:r>
              <a:rPr lang="zh-CN" altLang="en-US" sz="3200" dirty="0"/>
              <a:t>本身是多核操作系统，并且我们在单核移植的时候已经考虑到这一点，开启多核就不需要特殊处理了。</a:t>
            </a:r>
          </a:p>
        </p:txBody>
      </p:sp>
    </p:spTree>
    <p:extLst>
      <p:ext uri="{BB962C8B-B14F-4D97-AF65-F5344CB8AC3E}">
        <p14:creationId xmlns:p14="http://schemas.microsoft.com/office/powerpoint/2010/main" val="11227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在真实硬件运行</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fontScale="92500" lnSpcReduction="10000"/>
          </a:bodyPr>
          <a:lstStyle/>
          <a:p>
            <a:r>
              <a:rPr lang="zh-CN" altLang="en-US" sz="3200" dirty="0"/>
              <a:t>第一，真实硬件启动时内存的内容是随机的，而模拟器一般会将内存空间全部</a:t>
            </a:r>
            <a:r>
              <a:rPr lang="zh-CN" altLang="en-US" sz="3200"/>
              <a:t>清零。</a:t>
            </a:r>
          </a:p>
          <a:p>
            <a:pPr lvl="1"/>
            <a:r>
              <a:rPr lang="zh-CN" altLang="en-US" sz="2800"/>
              <a:t>为此</a:t>
            </a:r>
            <a:r>
              <a:rPr lang="zh-CN" altLang="en-US" sz="2800" dirty="0"/>
              <a:t>，需要在内核启动时清零</a:t>
            </a:r>
            <a:r>
              <a:rPr lang="en-US" altLang="zh-CN" sz="2800" dirty="0" err="1"/>
              <a:t>bss</a:t>
            </a:r>
            <a:r>
              <a:rPr lang="zh-CN" altLang="en-US" sz="2800" dirty="0"/>
              <a:t>段等内存区域。</a:t>
            </a:r>
          </a:p>
          <a:p>
            <a:r>
              <a:rPr lang="zh-CN" altLang="en-US" sz="3200" dirty="0"/>
              <a:t>第二，真实硬件有缓存以及</a:t>
            </a:r>
            <a:r>
              <a:rPr lang="en-US" altLang="zh-CN" sz="3200" dirty="0"/>
              <a:t>TLB</a:t>
            </a:r>
            <a:r>
              <a:rPr lang="zh-CN" altLang="en-US" sz="3200" dirty="0"/>
              <a:t>，模拟器一般不会特意模拟这些</a:t>
            </a:r>
            <a:r>
              <a:rPr lang="zh-CN" altLang="en-US" sz="3200"/>
              <a:t>特性。</a:t>
            </a:r>
          </a:p>
          <a:p>
            <a:pPr lvl="1"/>
            <a:r>
              <a:rPr lang="zh-CN" altLang="en-US" sz="2800"/>
              <a:t>为此</a:t>
            </a:r>
            <a:r>
              <a:rPr lang="zh-CN" altLang="en-US" sz="2800" dirty="0"/>
              <a:t>，内核修改共享内存或者页表后，需要使用相应指令刷新缓存或</a:t>
            </a:r>
            <a:r>
              <a:rPr lang="en-US" altLang="zh-CN" sz="2800" dirty="0"/>
              <a:t>TLB</a:t>
            </a:r>
            <a:r>
              <a:rPr lang="zh-CN" altLang="en-US" sz="2800" dirty="0"/>
              <a:t>。</a:t>
            </a:r>
          </a:p>
          <a:p>
            <a:r>
              <a:rPr lang="zh-CN" altLang="en-US" sz="3200" dirty="0"/>
              <a:t>此外，有和具体开发板相关的问题。</a:t>
            </a:r>
          </a:p>
        </p:txBody>
      </p:sp>
    </p:spTree>
    <p:extLst>
      <p:ext uri="{BB962C8B-B14F-4D97-AF65-F5344CB8AC3E}">
        <p14:creationId xmlns:p14="http://schemas.microsoft.com/office/powerpoint/2010/main" val="4185163599"/>
      </p:ext>
    </p:extLst>
  </p:cSld>
  <p:clrMapOvr>
    <a:masterClrMapping/>
  </p:clrMapOvr>
</p:sld>
</file>

<file path=ppt/theme/theme1.xml><?xml version="1.0" encoding="utf-8"?>
<a:theme xmlns:a="http://schemas.openxmlformats.org/drawingml/2006/main" name="o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 id="{D632855B-6C78-314C-A4F4-5F7F79E390FA}" vid="{43A6DC61-3A81-A94F-A193-57230E66C6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Template>
  <TotalTime>647</TotalTime>
  <Words>1691</Words>
  <Application>Microsoft Macintosh PowerPoint</Application>
  <PresentationFormat>宽屏</PresentationFormat>
  <Paragraphs>125</Paragraphs>
  <Slides>29</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Calibri</vt:lpstr>
      <vt:lpstr>Calibri Light</vt:lpstr>
      <vt:lpstr>Wingdings</vt:lpstr>
      <vt:lpstr>等线</vt:lpstr>
      <vt:lpstr>宋体</vt:lpstr>
      <vt:lpstr>微软雅黑</vt:lpstr>
      <vt:lpstr>Arial</vt:lpstr>
      <vt:lpstr>os</vt:lpstr>
      <vt:lpstr>sv6 for RV64 SMP 课程设计最终报告</vt:lpstr>
      <vt:lpstr>报告流程</vt:lpstr>
      <vt:lpstr>选题概述</vt:lpstr>
      <vt:lpstr>sv6移植</vt:lpstr>
      <vt:lpstr>编译</vt:lpstr>
      <vt:lpstr>链接生成可启动代码</vt:lpstr>
      <vt:lpstr>在单核环境运行</vt:lpstr>
      <vt:lpstr>在多核环境运行</vt:lpstr>
      <vt:lpstr>在真实硬件运行</vt:lpstr>
      <vt:lpstr>实验结果</vt:lpstr>
      <vt:lpstr>实验结果</vt:lpstr>
      <vt:lpstr>Commuter分析与理解</vt:lpstr>
      <vt:lpstr>Commuter简述</vt:lpstr>
      <vt:lpstr>Commuter简述</vt:lpstr>
      <vt:lpstr>Commuter简述</vt:lpstr>
      <vt:lpstr>Analyzer</vt:lpstr>
      <vt:lpstr>TestGen分析和理解的难点</vt:lpstr>
      <vt:lpstr>TestGen</vt:lpstr>
      <vt:lpstr>conflict coverage</vt:lpstr>
      <vt:lpstr>Assignment 同构</vt:lpstr>
      <vt:lpstr>conflict coverage</vt:lpstr>
      <vt:lpstr>一个简单的例子</vt:lpstr>
      <vt:lpstr>MTrace</vt:lpstr>
      <vt:lpstr>基于Commuter对POSIX socket API建模</vt:lpstr>
      <vt:lpstr>socket总体设计</vt:lpstr>
      <vt:lpstr>socket总体设计</vt:lpstr>
      <vt:lpstr>实验收获</vt:lpstr>
      <vt:lpstr>实验收获</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sv6 for RV64 SMP 课程设计中期报告</dc:title>
  <dc:creator>尹宇峰</dc:creator>
  <cp:lastModifiedBy>twd2</cp:lastModifiedBy>
  <cp:revision>114</cp:revision>
  <dcterms:created xsi:type="dcterms:W3CDTF">2018-04-12T00:36:11Z</dcterms:created>
  <dcterms:modified xsi:type="dcterms:W3CDTF">2018-05-26T00:51:14Z</dcterms:modified>
</cp:coreProperties>
</file>