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_rels/presentation.xml.rels" ContentType="application/vnd.openxmlformats-package.relationships+xml"/>
  <Override PartName="/ppt/media/image1.jpeg" ContentType="image/jpeg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9E11372-9A01-4FDD-BE88-4332D00F247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E2106A0-2C1A-4696-9958-8A153D262A7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8BA0331-45A9-419B-9F81-EF512AEF9C2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5298DD0-A5AB-4183-8634-284105C072A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556943CA-4487-4C40-B059-ACF80886AE0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Blank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E0410DA3-241A-4081-BE59-4D44077E893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bg object 16"/>
          <p:cNvSpPr/>
          <p:nvPr/>
        </p:nvSpPr>
        <p:spPr>
          <a:xfrm>
            <a:off x="10920960" y="6614280"/>
            <a:ext cx="647280" cy="243360"/>
          </a:xfrm>
          <a:custGeom>
            <a:avLst/>
            <a:gdLst>
              <a:gd name="textAreaLeft" fmla="*/ 0 w 647280"/>
              <a:gd name="textAreaRight" fmla="*/ 647640 w 647280"/>
              <a:gd name="textAreaTop" fmla="*/ 0 h 243360"/>
              <a:gd name="textAreaBottom" fmla="*/ 243720 h 243360"/>
            </a:gdLst>
            <a:ahLst/>
            <a:rect l="textAreaLeft" t="textAreaTop" r="textAreaRight" b="textAreaBottom"/>
            <a:pathLst>
              <a:path w="647700" h="243840">
                <a:moveTo>
                  <a:pt x="647700" y="0"/>
                </a:moveTo>
                <a:lnTo>
                  <a:pt x="0" y="0"/>
                </a:lnTo>
                <a:lnTo>
                  <a:pt x="0" y="243840"/>
                </a:lnTo>
                <a:lnTo>
                  <a:pt x="647700" y="243840"/>
                </a:lnTo>
                <a:lnTo>
                  <a:pt x="647700" y="0"/>
                </a:lnTo>
                <a:close/>
              </a:path>
            </a:pathLst>
          </a:custGeom>
          <a:solidFill>
            <a:srgbClr val="e6ebf1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914400" y="2126160"/>
            <a:ext cx="1036296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ftr" idx="1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2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 idx="3"/>
          </p:nvPr>
        </p:nvSpPr>
        <p:spPr>
          <a:xfrm>
            <a:off x="877824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ru-RU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0C31E15-6514-497B-8994-C610640AC7E1}" type="slidenum">
              <a:rPr b="0" lang="ru-RU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&lt;number&gt;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g object 16"/>
          <p:cNvSpPr/>
          <p:nvPr/>
        </p:nvSpPr>
        <p:spPr>
          <a:xfrm>
            <a:off x="10920960" y="6614280"/>
            <a:ext cx="647280" cy="243360"/>
          </a:xfrm>
          <a:custGeom>
            <a:avLst/>
            <a:gdLst>
              <a:gd name="textAreaLeft" fmla="*/ 0 w 647280"/>
              <a:gd name="textAreaRight" fmla="*/ 647640 w 647280"/>
              <a:gd name="textAreaTop" fmla="*/ 0 h 243360"/>
              <a:gd name="textAreaBottom" fmla="*/ 243720 h 243360"/>
            </a:gdLst>
            <a:ahLst/>
            <a:rect l="textAreaLeft" t="textAreaTop" r="textAreaRight" b="textAreaBottom"/>
            <a:pathLst>
              <a:path w="647700" h="243840">
                <a:moveTo>
                  <a:pt x="647700" y="0"/>
                </a:moveTo>
                <a:lnTo>
                  <a:pt x="0" y="0"/>
                </a:lnTo>
                <a:lnTo>
                  <a:pt x="0" y="243840"/>
                </a:lnTo>
                <a:lnTo>
                  <a:pt x="647700" y="243840"/>
                </a:lnTo>
                <a:lnTo>
                  <a:pt x="647700" y="0"/>
                </a:lnTo>
                <a:close/>
              </a:path>
            </a:pathLst>
          </a:custGeom>
          <a:solidFill>
            <a:srgbClr val="e6ebf1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13600" y="1692720"/>
            <a:ext cx="4343760" cy="63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82120" y="1542600"/>
            <a:ext cx="5402880" cy="299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ftr" idx="4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4"/>
          <p:cNvSpPr>
            <a:spLocks noGrp="1"/>
          </p:cNvSpPr>
          <p:nvPr>
            <p:ph type="dt" idx="5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5"/>
          <p:cNvSpPr>
            <a:spLocks noGrp="1"/>
          </p:cNvSpPr>
          <p:nvPr>
            <p:ph type="sldNum" idx="6"/>
          </p:nvPr>
        </p:nvSpPr>
        <p:spPr>
          <a:xfrm>
            <a:off x="877824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ru-RU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8B3C086-82A1-4B4B-BDD3-23E7033DA8D7}" type="slidenum">
              <a:rPr b="0" lang="ru-RU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&lt;number&gt;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g object 16"/>
          <p:cNvSpPr/>
          <p:nvPr/>
        </p:nvSpPr>
        <p:spPr>
          <a:xfrm>
            <a:off x="10920960" y="6614280"/>
            <a:ext cx="647280" cy="243360"/>
          </a:xfrm>
          <a:custGeom>
            <a:avLst/>
            <a:gdLst>
              <a:gd name="textAreaLeft" fmla="*/ 0 w 647280"/>
              <a:gd name="textAreaRight" fmla="*/ 647640 w 647280"/>
              <a:gd name="textAreaTop" fmla="*/ 0 h 243360"/>
              <a:gd name="textAreaBottom" fmla="*/ 243720 h 243360"/>
            </a:gdLst>
            <a:ahLst/>
            <a:rect l="textAreaLeft" t="textAreaTop" r="textAreaRight" b="textAreaBottom"/>
            <a:pathLst>
              <a:path w="647700" h="243840">
                <a:moveTo>
                  <a:pt x="647700" y="0"/>
                </a:moveTo>
                <a:lnTo>
                  <a:pt x="0" y="0"/>
                </a:lnTo>
                <a:lnTo>
                  <a:pt x="0" y="243840"/>
                </a:lnTo>
                <a:lnTo>
                  <a:pt x="647700" y="243840"/>
                </a:lnTo>
                <a:lnTo>
                  <a:pt x="647700" y="0"/>
                </a:lnTo>
                <a:close/>
              </a:path>
            </a:pathLst>
          </a:custGeom>
          <a:solidFill>
            <a:srgbClr val="e6ebf1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13600" y="1692720"/>
            <a:ext cx="4343760" cy="63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577520"/>
            <a:ext cx="530316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78760" y="1577520"/>
            <a:ext cx="530316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ftr" idx="7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dt" idx="8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6"/>
          <p:cNvSpPr>
            <a:spLocks noGrp="1"/>
          </p:cNvSpPr>
          <p:nvPr>
            <p:ph type="sldNum" idx="9"/>
          </p:nvPr>
        </p:nvSpPr>
        <p:spPr>
          <a:xfrm>
            <a:off x="877824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ru-RU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7EA4E49-3BAF-49A7-BC8F-CC1C2A8D04EE}" type="slidenum">
              <a:rPr b="0" lang="ru-RU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&lt;number&gt;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g object 16"/>
          <p:cNvSpPr/>
          <p:nvPr/>
        </p:nvSpPr>
        <p:spPr>
          <a:xfrm>
            <a:off x="10920960" y="6614280"/>
            <a:ext cx="647280" cy="243360"/>
          </a:xfrm>
          <a:custGeom>
            <a:avLst/>
            <a:gdLst>
              <a:gd name="textAreaLeft" fmla="*/ 0 w 647280"/>
              <a:gd name="textAreaRight" fmla="*/ 647640 w 647280"/>
              <a:gd name="textAreaTop" fmla="*/ 0 h 243360"/>
              <a:gd name="textAreaBottom" fmla="*/ 243720 h 243360"/>
            </a:gdLst>
            <a:ahLst/>
            <a:rect l="textAreaLeft" t="textAreaTop" r="textAreaRight" b="textAreaBottom"/>
            <a:pathLst>
              <a:path w="647700" h="243840">
                <a:moveTo>
                  <a:pt x="647700" y="0"/>
                </a:moveTo>
                <a:lnTo>
                  <a:pt x="0" y="0"/>
                </a:lnTo>
                <a:lnTo>
                  <a:pt x="0" y="243840"/>
                </a:lnTo>
                <a:lnTo>
                  <a:pt x="647700" y="243840"/>
                </a:lnTo>
                <a:lnTo>
                  <a:pt x="647700" y="0"/>
                </a:lnTo>
                <a:close/>
              </a:path>
            </a:pathLst>
          </a:custGeom>
          <a:solidFill>
            <a:srgbClr val="e6ebf1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13600" y="1692720"/>
            <a:ext cx="4343760" cy="63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ftr" idx="10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dt" idx="11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sldNum" idx="12"/>
          </p:nvPr>
        </p:nvSpPr>
        <p:spPr>
          <a:xfrm>
            <a:off x="877824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ru-RU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FD4E6E1-1E42-4B93-BAE8-3E7ACF5CA79B}" type="slidenum">
              <a:rPr b="0" lang="ru-RU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&lt;number&gt;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bg object 16"/>
          <p:cNvSpPr/>
          <p:nvPr/>
        </p:nvSpPr>
        <p:spPr>
          <a:xfrm>
            <a:off x="10920960" y="6614280"/>
            <a:ext cx="647280" cy="243360"/>
          </a:xfrm>
          <a:custGeom>
            <a:avLst/>
            <a:gdLst>
              <a:gd name="textAreaLeft" fmla="*/ 0 w 647280"/>
              <a:gd name="textAreaRight" fmla="*/ 647640 w 647280"/>
              <a:gd name="textAreaTop" fmla="*/ 0 h 243360"/>
              <a:gd name="textAreaBottom" fmla="*/ 243720 h 243360"/>
            </a:gdLst>
            <a:ahLst/>
            <a:rect l="textAreaLeft" t="textAreaTop" r="textAreaRight" b="textAreaBottom"/>
            <a:pathLst>
              <a:path w="647700" h="243840">
                <a:moveTo>
                  <a:pt x="647700" y="0"/>
                </a:moveTo>
                <a:lnTo>
                  <a:pt x="0" y="0"/>
                </a:lnTo>
                <a:lnTo>
                  <a:pt x="0" y="243840"/>
                </a:lnTo>
                <a:lnTo>
                  <a:pt x="647700" y="243840"/>
                </a:lnTo>
                <a:lnTo>
                  <a:pt x="647700" y="0"/>
                </a:lnTo>
                <a:close/>
              </a:path>
            </a:pathLst>
          </a:custGeom>
          <a:solidFill>
            <a:srgbClr val="e6ebf1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1"/>
          <p:cNvSpPr>
            <a:spLocks noGrp="1"/>
          </p:cNvSpPr>
          <p:nvPr>
            <p:ph type="ftr" idx="13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dt" idx="14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sldNum" idx="15"/>
          </p:nvPr>
        </p:nvSpPr>
        <p:spPr>
          <a:xfrm>
            <a:off x="877824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ru-RU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6BBACAA-7223-448D-96AC-E078ED3F3FA3}" type="slidenum">
              <a:rPr b="0" lang="ru-RU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&lt;number&gt;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bg object 16"/>
          <p:cNvSpPr/>
          <p:nvPr/>
        </p:nvSpPr>
        <p:spPr>
          <a:xfrm>
            <a:off x="10920960" y="6614280"/>
            <a:ext cx="647280" cy="243360"/>
          </a:xfrm>
          <a:custGeom>
            <a:avLst/>
            <a:gdLst>
              <a:gd name="textAreaLeft" fmla="*/ 0 w 647280"/>
              <a:gd name="textAreaRight" fmla="*/ 647640 w 647280"/>
              <a:gd name="textAreaTop" fmla="*/ 0 h 243360"/>
              <a:gd name="textAreaBottom" fmla="*/ 243720 h 243360"/>
            </a:gdLst>
            <a:ahLst/>
            <a:rect l="textAreaLeft" t="textAreaTop" r="textAreaRight" b="textAreaBottom"/>
            <a:pathLst>
              <a:path w="647700" h="243840">
                <a:moveTo>
                  <a:pt x="647700" y="0"/>
                </a:moveTo>
                <a:lnTo>
                  <a:pt x="0" y="0"/>
                </a:lnTo>
                <a:lnTo>
                  <a:pt x="0" y="243840"/>
                </a:lnTo>
                <a:lnTo>
                  <a:pt x="647700" y="243840"/>
                </a:lnTo>
                <a:lnTo>
                  <a:pt x="647700" y="0"/>
                </a:lnTo>
                <a:close/>
              </a:path>
            </a:pathLst>
          </a:custGeom>
          <a:solidFill>
            <a:srgbClr val="e6ebf1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1"/>
          <p:cNvSpPr>
            <a:spLocks noGrp="1"/>
          </p:cNvSpPr>
          <p:nvPr>
            <p:ph type="ftr" idx="16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dt" idx="17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sldNum" idx="18"/>
          </p:nvPr>
        </p:nvSpPr>
        <p:spPr>
          <a:xfrm>
            <a:off x="877824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ru-RU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8730FA7-6D49-4310-A947-D9FE4CE2B8DE}" type="slidenum">
              <a:rPr b="0" lang="ru-RU" sz="1400" spc="-1" strike="noStrike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&lt;number&gt;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6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6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628200" y="1980000"/>
            <a:ext cx="11071800" cy="111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ru-RU" sz="3600" spc="-1" strike="noStrike">
                <a:solidFill>
                  <a:srgbClr val="000000"/>
                </a:solidFill>
                <a:latin typeface="Arial"/>
              </a:rPr>
              <a:t>Разработка инфраструктуры программного обеспечения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"/>
          <p:cNvSpPr txBox="1"/>
          <p:nvPr/>
        </p:nvSpPr>
        <p:spPr>
          <a:xfrm>
            <a:off x="6575400" y="5766840"/>
            <a:ext cx="5407920" cy="770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Лаборатория RISC-V технологий, 2025 г.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"/>
          <p:cNvSpPr txBox="1"/>
          <p:nvPr/>
        </p:nvSpPr>
        <p:spPr>
          <a:xfrm>
            <a:off x="10789560" y="659700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2325BC05-C3E2-4511-BF46-542D23465D6F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720000" y="3600000"/>
            <a:ext cx="11071800" cy="54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Инфраструктура Python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"/>
          <p:cNvSpPr txBox="1"/>
          <p:nvPr/>
        </p:nvSpPr>
        <p:spPr>
          <a:xfrm>
            <a:off x="11077560" y="659700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4451AC80-6519-469C-A933-3E30B31CC620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"/>
          <p:cNvSpPr txBox="1"/>
          <p:nvPr/>
        </p:nvSpPr>
        <p:spPr>
          <a:xfrm>
            <a:off x="180000" y="129960"/>
            <a:ext cx="954000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Концепция виртуального окружения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"/>
          <p:cNvSpPr txBox="1"/>
          <p:nvPr/>
        </p:nvSpPr>
        <p:spPr>
          <a:xfrm>
            <a:off x="360000" y="676440"/>
            <a:ext cx="8100000" cy="2383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Идея: т.к Python — виртуальная машина, почему бы не использовать в нашем питоновском проекте ту версию и то окружение виртуальной машины, которое нам  нужно?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Почему мы не можем делать так же с обычными исполняемыми на хосте бинарями? Например, с плюсовыми приложениями?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1620000" y="2520000"/>
            <a:ext cx="6840000" cy="3847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"/>
          <p:cNvSpPr txBox="1"/>
          <p:nvPr/>
        </p:nvSpPr>
        <p:spPr>
          <a:xfrm>
            <a:off x="11077560" y="659700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C028A992-3C3A-4E55-A66C-19D752CBE1CB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180000" y="129960"/>
            <a:ext cx="954000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Концепция виртуального окружения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360000" y="676440"/>
            <a:ext cx="8100000" cy="2383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Идея: т.к Python — виртуальная машина, почему бы не использовать в нашем питоновском проекте ту версию и то окружение виртуальной машины, которое нам  нужно?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Почему мы не можем делать так же с обычными исполняемыми на хосте бинарями? Например, с плюсовыми приложениями?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На самом деле можем, но цена великовата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1620000" y="2520000"/>
            <a:ext cx="6840000" cy="3847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"/>
          <p:cNvSpPr txBox="1"/>
          <p:nvPr/>
        </p:nvSpPr>
        <p:spPr>
          <a:xfrm>
            <a:off x="11077560" y="659700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5EB64E99-0D38-4750-94D9-B2A707D7AB7B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"/>
          <p:cNvSpPr txBox="1"/>
          <p:nvPr/>
        </p:nvSpPr>
        <p:spPr>
          <a:xfrm>
            <a:off x="180000" y="129960"/>
            <a:ext cx="954000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Концепция виртуального окружения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"/>
          <p:cNvSpPr txBox="1"/>
          <p:nvPr/>
        </p:nvSpPr>
        <p:spPr>
          <a:xfrm>
            <a:off x="360000" y="676440"/>
            <a:ext cx="8100000" cy="2383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Идея: т.к Python — виртуальная машина, почему бы не использовать в нашем питоновском проекте ту версию и то окружение виртуальной машины, которое нам  нужно?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Почему мы не можем делать так же с обычными исполняемыми на хосте бинарями? Например, с плюсовыми приложениями?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На самом деле можем, но цена великовата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1620000" y="2520000"/>
            <a:ext cx="6840000" cy="3847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"/>
          <p:cNvSpPr txBox="1"/>
          <p:nvPr/>
        </p:nvSpPr>
        <p:spPr>
          <a:xfrm>
            <a:off x="11077560" y="659700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DC88CC98-B3BC-43C6-BC96-1EE2720DE214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"/>
          <p:cNvSpPr txBox="1"/>
          <p:nvPr/>
        </p:nvSpPr>
        <p:spPr>
          <a:xfrm>
            <a:off x="180000" y="129960"/>
            <a:ext cx="954000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Концепция виртуального окружения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"/>
          <p:cNvSpPr txBox="1"/>
          <p:nvPr/>
        </p:nvSpPr>
        <p:spPr>
          <a:xfrm>
            <a:off x="360000" y="676440"/>
            <a:ext cx="8100000" cy="2383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Виртуальное окружение — это совокупность самого питона (виртуальная машина) и его зависимостей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1620000" y="2520000"/>
            <a:ext cx="6840000" cy="3847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"/>
          <p:cNvSpPr txBox="1"/>
          <p:nvPr/>
        </p:nvSpPr>
        <p:spPr>
          <a:xfrm>
            <a:off x="11077560" y="659700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B50828BE-21BA-4881-A91E-04BA7C4F4F02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"/>
          <p:cNvSpPr txBox="1"/>
          <p:nvPr/>
        </p:nvSpPr>
        <p:spPr>
          <a:xfrm>
            <a:off x="180000" y="129960"/>
            <a:ext cx="954000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Концепция виртуального окружения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"/>
          <p:cNvSpPr txBox="1"/>
          <p:nvPr/>
        </p:nvSpPr>
        <p:spPr>
          <a:xfrm>
            <a:off x="360000" y="676440"/>
            <a:ext cx="8100000" cy="2383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Виртуальное окружение — это совокупность самого питона (виртуальная машина) и его зависимостей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Виртуальное окружение — дефакто стандартный подход к работе в питоновских проектах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1620000" y="2520000"/>
            <a:ext cx="6840000" cy="3847680"/>
          </a:xfrm>
          <a:prstGeom prst="rect">
            <a:avLst/>
          </a:prstGeom>
          <a:ln w="0">
            <a:noFill/>
          </a:ln>
        </p:spPr>
      </p:pic>
      <p:pic>
        <p:nvPicPr>
          <p:cNvPr id="102" name="" descr=""/>
          <p:cNvPicPr/>
          <p:nvPr/>
        </p:nvPicPr>
        <p:blipFill>
          <a:blip r:embed="rId2"/>
          <a:stretch/>
        </p:blipFill>
        <p:spPr>
          <a:xfrm>
            <a:off x="10980000" y="5940000"/>
            <a:ext cx="540000" cy="54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"/>
          <p:cNvSpPr txBox="1"/>
          <p:nvPr/>
        </p:nvSpPr>
        <p:spPr>
          <a:xfrm>
            <a:off x="11077560" y="659700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6D6C4D7A-0483-4398-8C23-3A1302176C9C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180000" y="129960"/>
            <a:ext cx="954000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Виртуальная машина Python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4579560" y="1260000"/>
            <a:ext cx="6400440" cy="3600000"/>
          </a:xfrm>
          <a:prstGeom prst="rect">
            <a:avLst/>
          </a:prstGeom>
          <a:ln w="0">
            <a:noFill/>
          </a:ln>
        </p:spPr>
      </p:pic>
      <p:sp>
        <p:nvSpPr>
          <p:cNvPr id="54" name=""/>
          <p:cNvSpPr txBox="1"/>
          <p:nvPr/>
        </p:nvSpPr>
        <p:spPr>
          <a:xfrm>
            <a:off x="360000" y="1260000"/>
            <a:ext cx="3960000" cy="273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Python IDE / Python interpreter — непосредственно сам исполнитель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5" name="" descr=""/>
          <p:cNvPicPr/>
          <p:nvPr/>
        </p:nvPicPr>
        <p:blipFill>
          <a:blip r:embed="rId2"/>
          <a:stretch/>
        </p:blipFill>
        <p:spPr>
          <a:xfrm>
            <a:off x="10980000" y="5940000"/>
            <a:ext cx="540000" cy="54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"/>
          <p:cNvSpPr txBox="1"/>
          <p:nvPr/>
        </p:nvSpPr>
        <p:spPr>
          <a:xfrm>
            <a:off x="11077560" y="659700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C9A8D897-43EB-4E0C-8229-ED548DE597BA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"/>
          <p:cNvSpPr txBox="1"/>
          <p:nvPr/>
        </p:nvSpPr>
        <p:spPr>
          <a:xfrm>
            <a:off x="180000" y="129960"/>
            <a:ext cx="954000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Виртуальная машина Python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4579560" y="1260000"/>
            <a:ext cx="6400440" cy="3600000"/>
          </a:xfrm>
          <a:prstGeom prst="rect">
            <a:avLst/>
          </a:prstGeom>
          <a:ln w="0">
            <a:noFill/>
          </a:ln>
        </p:spPr>
      </p:pic>
      <p:sp>
        <p:nvSpPr>
          <p:cNvPr id="59" name=""/>
          <p:cNvSpPr txBox="1"/>
          <p:nvPr/>
        </p:nvSpPr>
        <p:spPr>
          <a:xfrm>
            <a:off x="360000" y="1260000"/>
            <a:ext cx="3960000" cy="273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Python IDE / Python interpreter — непосредственно сам исполнитель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Самая популярная реализация инфраструктуры - CPython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2"/>
          <a:stretch/>
        </p:blipFill>
        <p:spPr>
          <a:xfrm>
            <a:off x="10980000" y="5940000"/>
            <a:ext cx="540000" cy="54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"/>
          <p:cNvSpPr txBox="1"/>
          <p:nvPr/>
        </p:nvSpPr>
        <p:spPr>
          <a:xfrm>
            <a:off x="11077560" y="659700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DE7792D7-54F5-4C5C-A7C9-5B231D81B20B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"/>
          <p:cNvSpPr txBox="1"/>
          <p:nvPr/>
        </p:nvSpPr>
        <p:spPr>
          <a:xfrm>
            <a:off x="180000" y="129960"/>
            <a:ext cx="954000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Системный и несистемный питон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"/>
          <p:cNvSpPr txBox="1"/>
          <p:nvPr/>
        </p:nvSpPr>
        <p:spPr>
          <a:xfrm>
            <a:off x="180000" y="685080"/>
            <a:ext cx="8100000" cy="273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Как и любые системные программы, системный питон — это тот питон, который находится в системных путях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"/>
          <p:cNvSpPr txBox="1"/>
          <p:nvPr/>
        </p:nvSpPr>
        <p:spPr>
          <a:xfrm>
            <a:off x="11077560" y="659700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4087FDD5-0868-4050-96AB-173676B6687C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"/>
          <p:cNvSpPr txBox="1"/>
          <p:nvPr/>
        </p:nvSpPr>
        <p:spPr>
          <a:xfrm>
            <a:off x="180000" y="129960"/>
            <a:ext cx="954000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Системный и несистемный питон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"/>
          <p:cNvSpPr txBox="1"/>
          <p:nvPr/>
        </p:nvSpPr>
        <p:spPr>
          <a:xfrm>
            <a:off x="180000" y="685080"/>
            <a:ext cx="8100000" cy="273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Как и любые системные программы, системный питон — это тот питон, который находится в системных путях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 отличии от например компилятора, который так же находится в системных путях, данный питон используется непосредственно некоторыми приложениями (например, графическим интерфейсом)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"/>
          <p:cNvSpPr txBox="1"/>
          <p:nvPr/>
        </p:nvSpPr>
        <p:spPr>
          <a:xfrm>
            <a:off x="11077560" y="659700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ADC7836E-D785-4E2B-8D24-834B6A125A7F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180000" y="129960"/>
            <a:ext cx="954000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Системный и несистемный питон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"/>
          <p:cNvSpPr txBox="1"/>
          <p:nvPr/>
        </p:nvSpPr>
        <p:spPr>
          <a:xfrm>
            <a:off x="360000" y="676440"/>
            <a:ext cx="8100000" cy="2923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Как и любые системные программы, системный питон — это тот питон, который находится в системных путях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 отличии от например компилятора, который так же находится в системных путях, данный питон используется непосредственно некоторыми приложениями (например, графическим интерфейсом)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Практически никогда вы не хотите его менять или обновлять ни при каких обстоятельствах 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"/>
          <p:cNvSpPr txBox="1"/>
          <p:nvPr/>
        </p:nvSpPr>
        <p:spPr>
          <a:xfrm>
            <a:off x="11077560" y="659700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D10BD5E9-ACEF-405D-B3E0-5184EEB244FA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"/>
          <p:cNvSpPr txBox="1"/>
          <p:nvPr/>
        </p:nvSpPr>
        <p:spPr>
          <a:xfrm>
            <a:off x="180000" y="129960"/>
            <a:ext cx="954000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Системный и несистемный питон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360000" y="676440"/>
            <a:ext cx="8100000" cy="2923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Как и любые системные программы, системный питон — это тот питон, который находится в системных путях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 отличии от например компилятора, который так же находится в системных путях, данный питон используется непосредственно некоторыми приложениями (например, графическим интерфейсом)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Практически никогда вы не хотите его менять или обновлять ни при каких обстоятельствах 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360000" y="3556440"/>
            <a:ext cx="8100000" cy="2383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Несистемный питон — любой другой. Не используется системой, может использоваться вами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1"/>
          <a:stretch/>
        </p:blipFill>
        <p:spPr>
          <a:xfrm>
            <a:off x="10980000" y="5940000"/>
            <a:ext cx="540000" cy="54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"/>
          <p:cNvSpPr txBox="1"/>
          <p:nvPr/>
        </p:nvSpPr>
        <p:spPr>
          <a:xfrm>
            <a:off x="11077560" y="659700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DAC93E70-6192-4C3F-8DD5-EC8017A59A9E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"/>
          <p:cNvSpPr txBox="1"/>
          <p:nvPr/>
        </p:nvSpPr>
        <p:spPr>
          <a:xfrm>
            <a:off x="180000" y="129960"/>
            <a:ext cx="954000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Системный и несистемный питон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"/>
          <p:cNvSpPr txBox="1"/>
          <p:nvPr/>
        </p:nvSpPr>
        <p:spPr>
          <a:xfrm>
            <a:off x="360000" y="676440"/>
            <a:ext cx="8100000" cy="2923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Как и любые системные программы, системный питон — это тот питон, который находится в системных путях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 отличии от например компилятора, который так же находится в системных путях, данный питон используется непосредственно некоторыми приложениями (например, графическим интерфейсом)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000" spc="-1" strike="noStrike">
                <a:solidFill>
                  <a:srgbClr val="000000"/>
                </a:solidFill>
                <a:latin typeface="Arial"/>
              </a:rPr>
              <a:t>Практически никогда вы не хотите его менять или обновлять ни при каких обстоятельствах 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"/>
          <p:cNvSpPr txBox="1"/>
          <p:nvPr/>
        </p:nvSpPr>
        <p:spPr>
          <a:xfrm>
            <a:off x="360000" y="3556440"/>
            <a:ext cx="8100000" cy="2383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Несистемный питон — любой другой. Не используется системой, может использоваться вами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Таких питонов можно ставить в систему сколько угодно для различных проектов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"/>
          <p:cNvSpPr txBox="1"/>
          <p:nvPr/>
        </p:nvSpPr>
        <p:spPr>
          <a:xfrm>
            <a:off x="11077560" y="6597000"/>
            <a:ext cx="874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D0FC6EDD-14A9-4095-BC58-103F85269D11}" type="slidenum">
              <a:rPr b="0" lang="ru-RU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"/>
          <p:cNvSpPr txBox="1"/>
          <p:nvPr/>
        </p:nvSpPr>
        <p:spPr>
          <a:xfrm>
            <a:off x="180000" y="129960"/>
            <a:ext cx="954000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Концепция виртуального окружения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"/>
          <p:cNvSpPr txBox="1"/>
          <p:nvPr/>
        </p:nvSpPr>
        <p:spPr>
          <a:xfrm>
            <a:off x="360000" y="676440"/>
            <a:ext cx="8100000" cy="2383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Идея: т.к Python — виртуальная машина, почему бы не использовать в нашем питоновском проекте ту версию и то окружение виртуальной машины, которое нам  нужно?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5462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2024-05-27T22:17:52Z</dcterms:created>
  <dc:creator>YADRO</dc:creator>
  <dc:description/>
  <dc:language>en-US</dc:language>
  <cp:lastModifiedBy/>
  <dcterms:modified xsi:type="dcterms:W3CDTF">2025-03-10T20:46:25Z</dcterms:modified>
  <cp:revision>136</cp:revision>
  <dc:subject/>
  <dc:title>YADRO_layout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2024-05-16T00:00:00Z</vt:filetime>
  </property>
  <property fmtid="{D5CDD505-2E9C-101B-9397-08002B2CF9AE}" pid="3" name="Creator">
    <vt:lpwstr>Microsoft® PowerPoint® LTSC</vt:lpwstr>
  </property>
  <property fmtid="{D5CDD505-2E9C-101B-9397-08002B2CF9AE}" pid="4" name="LastSaved">
    <vt:filetime>2024-05-27T00:00:00Z</vt:filetime>
  </property>
  <property fmtid="{D5CDD505-2E9C-101B-9397-08002B2CF9AE}" pid="5" name="PresentationFormat">
    <vt:lpwstr>On-screen Show (4:3)</vt:lpwstr>
  </property>
  <property fmtid="{D5CDD505-2E9C-101B-9397-08002B2CF9AE}" pid="6" name="Producer">
    <vt:lpwstr>Microsoft® PowerPoint® LTSC</vt:lpwstr>
  </property>
</Properties>
</file>