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6.jpeg" ContentType="image/jpeg"/>
  <Override PartName="/ppt/media/image9.png" ContentType="image/png"/>
  <Override PartName="/ppt/media/image7.jpeg" ContentType="image/jpeg"/>
  <Override PartName="/ppt/media/image11.png" ContentType="image/png"/>
  <Override PartName="/ppt/media/image12.jpeg" ContentType="image/jpeg"/>
  <Override PartName="/ppt/media/image8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B3D031-AD87-44E3-B7A7-BC9B2915B9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8F1ADF-1F0D-485F-9F09-DCBB38C224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49DA6F6-00F4-455F-9F27-F93F253C7D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CCEB053-8559-406F-922D-472BE85134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373FF5E-9E13-41E3-9522-B602ABEE2A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F986821-8B2F-461A-A208-5BA158A146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10920960" y="6614280"/>
            <a:ext cx="647280" cy="243360"/>
          </a:xfrm>
          <a:custGeom>
            <a:avLst/>
            <a:gdLst>
              <a:gd name="textAreaLeft" fmla="*/ 0 w 647280"/>
              <a:gd name="textAreaRight" fmla="*/ 647640 w 647280"/>
              <a:gd name="textAreaTop" fmla="*/ 0 h 243360"/>
              <a:gd name="textAreaBottom" fmla="*/ 243720 h 243360"/>
            </a:gdLst>
            <a:ahLst/>
            <a:rect l="textAreaLeft" t="textAreaTop" r="textAreaRight" b="textAreaBottom"/>
            <a:pathLst>
              <a:path w="647700" h="243840">
                <a:moveTo>
                  <a:pt x="647700" y="0"/>
                </a:moveTo>
                <a:lnTo>
                  <a:pt x="0" y="0"/>
                </a:lnTo>
                <a:lnTo>
                  <a:pt x="0" y="243840"/>
                </a:lnTo>
                <a:lnTo>
                  <a:pt x="647700" y="243840"/>
                </a:lnTo>
                <a:lnTo>
                  <a:pt x="647700" y="0"/>
                </a:lnTo>
                <a:close/>
              </a:path>
            </a:pathLst>
          </a:custGeom>
          <a:solidFill>
            <a:srgbClr val="e6ebf1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914400" y="2126160"/>
            <a:ext cx="1036296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F801B61-9C45-4D83-9805-4509111ADB5D}" type="slidenum">
              <a: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g object 16"/>
          <p:cNvSpPr/>
          <p:nvPr/>
        </p:nvSpPr>
        <p:spPr>
          <a:xfrm>
            <a:off x="10920960" y="6614280"/>
            <a:ext cx="647280" cy="243360"/>
          </a:xfrm>
          <a:custGeom>
            <a:avLst/>
            <a:gdLst>
              <a:gd name="textAreaLeft" fmla="*/ 0 w 647280"/>
              <a:gd name="textAreaRight" fmla="*/ 647640 w 647280"/>
              <a:gd name="textAreaTop" fmla="*/ 0 h 243360"/>
              <a:gd name="textAreaBottom" fmla="*/ 243720 h 243360"/>
            </a:gdLst>
            <a:ahLst/>
            <a:rect l="textAreaLeft" t="textAreaTop" r="textAreaRight" b="textAreaBottom"/>
            <a:pathLst>
              <a:path w="647700" h="243840">
                <a:moveTo>
                  <a:pt x="647700" y="0"/>
                </a:moveTo>
                <a:lnTo>
                  <a:pt x="0" y="0"/>
                </a:lnTo>
                <a:lnTo>
                  <a:pt x="0" y="243840"/>
                </a:lnTo>
                <a:lnTo>
                  <a:pt x="647700" y="243840"/>
                </a:lnTo>
                <a:lnTo>
                  <a:pt x="647700" y="0"/>
                </a:lnTo>
                <a:close/>
              </a:path>
            </a:pathLst>
          </a:custGeom>
          <a:solidFill>
            <a:srgbClr val="e6ebf1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3600" y="1692720"/>
            <a:ext cx="434376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82120" y="1542600"/>
            <a:ext cx="5402880" cy="299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dt" idx="5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sldNum" idx="6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0FE659C-78E2-4942-B880-F74850EB66BF}" type="slidenum">
              <a: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g object 16"/>
          <p:cNvSpPr/>
          <p:nvPr/>
        </p:nvSpPr>
        <p:spPr>
          <a:xfrm>
            <a:off x="10920960" y="6614280"/>
            <a:ext cx="647280" cy="243360"/>
          </a:xfrm>
          <a:custGeom>
            <a:avLst/>
            <a:gdLst>
              <a:gd name="textAreaLeft" fmla="*/ 0 w 647280"/>
              <a:gd name="textAreaRight" fmla="*/ 647640 w 647280"/>
              <a:gd name="textAreaTop" fmla="*/ 0 h 243360"/>
              <a:gd name="textAreaBottom" fmla="*/ 243720 h 243360"/>
            </a:gdLst>
            <a:ahLst/>
            <a:rect l="textAreaLeft" t="textAreaTop" r="textAreaRight" b="textAreaBottom"/>
            <a:pathLst>
              <a:path w="647700" h="243840">
                <a:moveTo>
                  <a:pt x="647700" y="0"/>
                </a:moveTo>
                <a:lnTo>
                  <a:pt x="0" y="0"/>
                </a:lnTo>
                <a:lnTo>
                  <a:pt x="0" y="243840"/>
                </a:lnTo>
                <a:lnTo>
                  <a:pt x="647700" y="243840"/>
                </a:lnTo>
                <a:lnTo>
                  <a:pt x="647700" y="0"/>
                </a:lnTo>
                <a:close/>
              </a:path>
            </a:pathLst>
          </a:custGeom>
          <a:solidFill>
            <a:srgbClr val="e6ebf1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13600" y="1692720"/>
            <a:ext cx="434376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53031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78760" y="1577520"/>
            <a:ext cx="53031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dt" idx="8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6"/>
          <p:cNvSpPr>
            <a:spLocks noGrp="1"/>
          </p:cNvSpPr>
          <p:nvPr>
            <p:ph type="sldNum" idx="9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8AD5307-D120-4871-812D-DDE01E8E740F}" type="slidenum">
              <a: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g object 16"/>
          <p:cNvSpPr/>
          <p:nvPr/>
        </p:nvSpPr>
        <p:spPr>
          <a:xfrm>
            <a:off x="10920960" y="6614280"/>
            <a:ext cx="647280" cy="243360"/>
          </a:xfrm>
          <a:custGeom>
            <a:avLst/>
            <a:gdLst>
              <a:gd name="textAreaLeft" fmla="*/ 0 w 647280"/>
              <a:gd name="textAreaRight" fmla="*/ 647640 w 647280"/>
              <a:gd name="textAreaTop" fmla="*/ 0 h 243360"/>
              <a:gd name="textAreaBottom" fmla="*/ 243720 h 243360"/>
            </a:gdLst>
            <a:ahLst/>
            <a:rect l="textAreaLeft" t="textAreaTop" r="textAreaRight" b="textAreaBottom"/>
            <a:pathLst>
              <a:path w="647700" h="243840">
                <a:moveTo>
                  <a:pt x="647700" y="0"/>
                </a:moveTo>
                <a:lnTo>
                  <a:pt x="0" y="0"/>
                </a:lnTo>
                <a:lnTo>
                  <a:pt x="0" y="243840"/>
                </a:lnTo>
                <a:lnTo>
                  <a:pt x="647700" y="243840"/>
                </a:lnTo>
                <a:lnTo>
                  <a:pt x="647700" y="0"/>
                </a:lnTo>
                <a:close/>
              </a:path>
            </a:pathLst>
          </a:custGeom>
          <a:solidFill>
            <a:srgbClr val="e6ebf1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13600" y="1692720"/>
            <a:ext cx="434376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ftr" idx="10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1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sldNum" idx="12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D56A4B8-6500-42C7-891A-B62CEAA50975}" type="slidenum">
              <a: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g object 16"/>
          <p:cNvSpPr/>
          <p:nvPr/>
        </p:nvSpPr>
        <p:spPr>
          <a:xfrm>
            <a:off x="10920960" y="6614280"/>
            <a:ext cx="647280" cy="243360"/>
          </a:xfrm>
          <a:custGeom>
            <a:avLst/>
            <a:gdLst>
              <a:gd name="textAreaLeft" fmla="*/ 0 w 647280"/>
              <a:gd name="textAreaRight" fmla="*/ 647640 w 647280"/>
              <a:gd name="textAreaTop" fmla="*/ 0 h 243360"/>
              <a:gd name="textAreaBottom" fmla="*/ 243720 h 243360"/>
            </a:gdLst>
            <a:ahLst/>
            <a:rect l="textAreaLeft" t="textAreaTop" r="textAreaRight" b="textAreaBottom"/>
            <a:pathLst>
              <a:path w="647700" h="243840">
                <a:moveTo>
                  <a:pt x="647700" y="0"/>
                </a:moveTo>
                <a:lnTo>
                  <a:pt x="0" y="0"/>
                </a:lnTo>
                <a:lnTo>
                  <a:pt x="0" y="243840"/>
                </a:lnTo>
                <a:lnTo>
                  <a:pt x="647700" y="243840"/>
                </a:lnTo>
                <a:lnTo>
                  <a:pt x="647700" y="0"/>
                </a:lnTo>
                <a:close/>
              </a:path>
            </a:pathLst>
          </a:custGeom>
          <a:solidFill>
            <a:srgbClr val="e6ebf1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ftr" idx="13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dt" idx="14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sldNum" idx="15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76E81FE-097D-4AC5-8DB2-510EA6957AD0}" type="slidenum">
              <a: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g object 16"/>
          <p:cNvSpPr/>
          <p:nvPr/>
        </p:nvSpPr>
        <p:spPr>
          <a:xfrm>
            <a:off x="10920960" y="6614280"/>
            <a:ext cx="647280" cy="243360"/>
          </a:xfrm>
          <a:custGeom>
            <a:avLst/>
            <a:gdLst>
              <a:gd name="textAreaLeft" fmla="*/ 0 w 647280"/>
              <a:gd name="textAreaRight" fmla="*/ 647640 w 647280"/>
              <a:gd name="textAreaTop" fmla="*/ 0 h 243360"/>
              <a:gd name="textAreaBottom" fmla="*/ 243720 h 243360"/>
            </a:gdLst>
            <a:ahLst/>
            <a:rect l="textAreaLeft" t="textAreaTop" r="textAreaRight" b="textAreaBottom"/>
            <a:pathLst>
              <a:path w="647700" h="243840">
                <a:moveTo>
                  <a:pt x="647700" y="0"/>
                </a:moveTo>
                <a:lnTo>
                  <a:pt x="0" y="0"/>
                </a:lnTo>
                <a:lnTo>
                  <a:pt x="0" y="243840"/>
                </a:lnTo>
                <a:lnTo>
                  <a:pt x="647700" y="243840"/>
                </a:lnTo>
                <a:lnTo>
                  <a:pt x="647700" y="0"/>
                </a:lnTo>
                <a:close/>
              </a:path>
            </a:pathLst>
          </a:custGeom>
          <a:solidFill>
            <a:srgbClr val="e6ebf1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ftr" idx="16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dt" idx="17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 idx="18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D0D817D-A68B-44EE-8EB1-88E3AB3556C6}" type="slidenum">
              <a: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6.jpe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6.jpe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6.jpeg"/><Relationship Id="rId4" Type="http://schemas.openxmlformats.org/officeDocument/2006/relationships/image" Target="../media/image5.png"/><Relationship Id="rId5" Type="http://schemas.openxmlformats.org/officeDocument/2006/relationships/image" Target="../media/image7.jpeg"/><Relationship Id="rId6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object 133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48" name="object 134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49" name=""/>
          <p:cNvSpPr txBox="1"/>
          <p:nvPr/>
        </p:nvSpPr>
        <p:spPr>
          <a:xfrm>
            <a:off x="628200" y="1980000"/>
            <a:ext cx="110718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Разработка инфраструктуры программного обеспечения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6575400" y="5766840"/>
            <a:ext cx="540792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Лаборатория RISC-V технологий, 2025 г.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107684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5E4E9BDE-5DE5-403D-8293-95DE337E9BA6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720000" y="3600000"/>
            <a:ext cx="110718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Разработка CI/CD (Continious integration / Continious deployment)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object 47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105" name="object 48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106" name=""/>
          <p:cNvSpPr txBox="1"/>
          <p:nvPr/>
        </p:nvSpPr>
        <p:spPr>
          <a:xfrm>
            <a:off x="-720000" y="18000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Проблемы, которые решает CI/CD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11128320" y="660852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0154213F-8383-414A-932B-A6A0386F157C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211680" y="865080"/>
            <a:ext cx="7888320" cy="201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Форматирование кода — clang-format (C++), black (Python)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Качество кода — clang-tidy (C++), pylint (Python)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Сборка проекта — cmake (C++), wheels (Python)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Тесты в проекте,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pass rate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Инструментарий для пакетирования проекта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Внешние зависимости (???)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180000" y="3060000"/>
            <a:ext cx="7888320" cy="201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Все эти и еще многие другие свойства определяют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состояние проекта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CI/CD и инструменты, направленные на его разработку, решают задачу достижения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максимальной стабильности состояние проекта во времени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object 49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111" name="object 50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112" name=""/>
          <p:cNvSpPr txBox="1"/>
          <p:nvPr/>
        </p:nvSpPr>
        <p:spPr>
          <a:xfrm>
            <a:off x="-720000" y="18000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Проблемы, которые решает CI/CD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11128320" y="660852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57F0BC91-A9F5-4E77-AF64-7CEBA51F8FF3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211680" y="865080"/>
            <a:ext cx="7888320" cy="235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Также CI/CD направлен на то, чтобы подерживать рабочее состояние проекта автоматизированными методами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Итак, попробуем решить первую задачу автоматизации в нашем проекте — осуществлять некоторый набор действий,/home/stanislav/Downloads/images.png которые проверяет целостность состояния проекта, в автоматике.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этого нам понадобится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CI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сервис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Самые популярные —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GitHub actions, GitLab CI, Jenkins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6300000" y="3960000"/>
            <a:ext cx="2520000" cy="153108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4"/>
          <a:stretch/>
        </p:blipFill>
        <p:spPr>
          <a:xfrm>
            <a:off x="730080" y="3780000"/>
            <a:ext cx="1609920" cy="1800000"/>
          </a:xfrm>
          <a:prstGeom prst="rect">
            <a:avLst/>
          </a:prstGeom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5"/>
          <a:stretch/>
        </p:blipFill>
        <p:spPr>
          <a:xfrm>
            <a:off x="3326400" y="3960000"/>
            <a:ext cx="2253600" cy="149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object 51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119" name="object 52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120" name=""/>
          <p:cNvSpPr txBox="1"/>
          <p:nvPr/>
        </p:nvSpPr>
        <p:spPr>
          <a:xfrm>
            <a:off x="0" y="180000"/>
            <a:ext cx="285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GitHub actions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11128320" y="660852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8F46DC1A-CA57-44D9-B54C-F0B9C6CCFA78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211680" y="865080"/>
            <a:ext cx="7888320" cy="235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GitHub actions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— 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CI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сервис на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github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Позволяет автоматизировать набор действий в проекте, запускать сборки как на общедоступных серверах — так и на selfhosted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Бесплатный для коммьюнити пользования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Предоставляет бесплатные общедоступные серверы, на которых будут прогоняться ваши сборки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Легко настраиватся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3"/>
          <a:stretch/>
        </p:blipFill>
        <p:spPr>
          <a:xfrm>
            <a:off x="8273520" y="1620000"/>
            <a:ext cx="3246480" cy="21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object 53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125" name="object 54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126" name=""/>
          <p:cNvSpPr txBox="1"/>
          <p:nvPr/>
        </p:nvSpPr>
        <p:spPr>
          <a:xfrm>
            <a:off x="0" y="180000"/>
            <a:ext cx="285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GitHub actions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11128320" y="660852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49633E92-E9D4-4D1F-A5F5-D0D353A58EA8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211680" y="865080"/>
            <a:ext cx="8068320" cy="292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GitHub actions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— 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CI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сервис на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github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Позволяет автоматизировать набор действий в проекте, запускать сборки как на общедоступных серверах — так и на selfhosted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Бесплатный для коммьюнити пользования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Предоставляет бесплатные общедоступные серверы, на которых будут прогоняться ваши сборки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Легко настраиватся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180000" y="4105080"/>
            <a:ext cx="7920000" cy="201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Точка входа  для создания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Continious integration 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 вашем проекте — описание воркфлоу проекта в yml формате, находящемся в проекте в директории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.github/workflows/workflow.yml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object 55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131" name="object 56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132" name=""/>
          <p:cNvSpPr txBox="1"/>
          <p:nvPr/>
        </p:nvSpPr>
        <p:spPr>
          <a:xfrm>
            <a:off x="-720000" y="150120"/>
            <a:ext cx="4860000" cy="110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Пишем свой первый workflow.yaml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11128320" y="660852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3FF7C18B-A4A8-40D8-AD1F-F768118D2091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180000" y="856440"/>
            <a:ext cx="5908320" cy="292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name —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название воркфлоу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on —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правила, описывающие на чем и когда запускается данной воркфолу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push, pull_request: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события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branches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: регулярка для бранчей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6840000" y="720000"/>
            <a:ext cx="378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Пример workflow.yaml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6480000" y="1080000"/>
            <a:ext cx="4320000" cy="5400000"/>
          </a:xfrm>
          <a:prstGeom prst="rect">
            <a:avLst/>
          </a:prstGeom>
          <a:solidFill>
            <a:srgbClr val="f8f8f8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name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Dummy workflow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on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push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branches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main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pull_request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branches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main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jobs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main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runs-on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ubuntu-22.04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steps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name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Dummy echo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echo "In pipeline, ready to roll."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3"/>
          <a:stretch/>
        </p:blipFill>
        <p:spPr>
          <a:xfrm>
            <a:off x="8820000" y="4860000"/>
            <a:ext cx="900000" cy="9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object 57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139" name="object 58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140" name=""/>
          <p:cNvSpPr txBox="1"/>
          <p:nvPr/>
        </p:nvSpPr>
        <p:spPr>
          <a:xfrm>
            <a:off x="-720000" y="150120"/>
            <a:ext cx="4860000" cy="110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Пишем свой первый workflow.yaml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11128320" y="660852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52918369-C7FA-4EF3-8050-8968D7E8D920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180000" y="856440"/>
            <a:ext cx="5908320" cy="184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name —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название воркфлоу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on —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правила, описывающие на чем и когда запускается данной воркфолу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push, pull_request: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события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branches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: регулярка для бранчей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6840000" y="720000"/>
            <a:ext cx="378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Пример workflow.yaml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6480000" y="1080000"/>
            <a:ext cx="4320000" cy="5400000"/>
          </a:xfrm>
          <a:prstGeom prst="rect">
            <a:avLst/>
          </a:prstGeom>
          <a:solidFill>
            <a:srgbClr val="f8f8f8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name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Dummy workflow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on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push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branches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main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pull_request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branches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main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jobs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main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runs-on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ubuntu-22.04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steps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name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Dummy echo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echo "In pipeline, ready to roll."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180000" y="2836440"/>
            <a:ext cx="5908320" cy="3206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Workflow включает в себя последовательность джоб (jobs) в терминах GitHub actions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Каждая джоба происходит в новом окружении (новая директория, независима от предыдущей джобы)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Часто для удобства хочется сделать отдельные джобы для отдельных стадий вашего проекта — например, конфигурацию, сборку и тестирование отделить в разные джобы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object 59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147" name="object 60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148" name=""/>
          <p:cNvSpPr txBox="1"/>
          <p:nvPr/>
        </p:nvSpPr>
        <p:spPr>
          <a:xfrm>
            <a:off x="-720000" y="150120"/>
            <a:ext cx="4860000" cy="110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Пишем свой первый workflow.yaml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11128320" y="660852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12AD0718-4A69-4625-9FD9-0A7C504B15CC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211680" y="900000"/>
            <a:ext cx="5908320" cy="184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каждой джобы нужно указать окружение, в которой она будет запускаться (контейнер либо просто какая-то ОС)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Всегда указываете точную версию окружения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НИКАКИХ LATEST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6840000" y="720000"/>
            <a:ext cx="378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Пример workflow.yaml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6480000" y="1080000"/>
            <a:ext cx="4320000" cy="5400000"/>
          </a:xfrm>
          <a:prstGeom prst="rect">
            <a:avLst/>
          </a:prstGeom>
          <a:solidFill>
            <a:srgbClr val="f8f8f8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name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Dummy workflow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on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push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branches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main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pull_request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branches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main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jobs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main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runs-on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ubuntu-22.04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steps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name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Dummy echo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echo "In pipeline, ready to roll."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3"/>
          <a:stretch/>
        </p:blipFill>
        <p:spPr>
          <a:xfrm>
            <a:off x="3060000" y="2162160"/>
            <a:ext cx="1620000" cy="107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object 61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155" name="object 62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156" name=""/>
          <p:cNvSpPr txBox="1"/>
          <p:nvPr/>
        </p:nvSpPr>
        <p:spPr>
          <a:xfrm>
            <a:off x="-720000" y="150120"/>
            <a:ext cx="4860000" cy="110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Пишем свой первый workflow.yaml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11128320" y="660852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8E76B618-0E00-401C-8592-BAB7A8B1E46D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180000" y="900000"/>
            <a:ext cx="5908320" cy="184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Зачем мне писать несколько джоб, когда я могу написать весь код для воркфлоу в одной джобе?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6840000" y="720000"/>
            <a:ext cx="378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Пример workflow.yaml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6480000" y="1080000"/>
            <a:ext cx="4320000" cy="5400000"/>
          </a:xfrm>
          <a:prstGeom prst="rect">
            <a:avLst/>
          </a:prstGeom>
          <a:solidFill>
            <a:srgbClr val="f8f8f8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name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Dummy workflow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on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push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branches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main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pull_request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branches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main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jobs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main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runs-on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ubuntu-22.04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steps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name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Dummy echo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Run: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cmake -S llvm -B release/build -G Ninja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cmake --build release/build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cmake --install release/build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ctest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3"/>
          <a:stretch/>
        </p:blipFill>
        <p:spPr>
          <a:xfrm>
            <a:off x="9540000" y="3240000"/>
            <a:ext cx="1080000" cy="10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object 63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163" name="object 64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164" name=""/>
          <p:cNvSpPr txBox="1"/>
          <p:nvPr/>
        </p:nvSpPr>
        <p:spPr>
          <a:xfrm>
            <a:off x="-720000" y="150120"/>
            <a:ext cx="4860000" cy="110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Пишем свой первый workflow.yaml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11128320" y="660852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033272AC-4729-410B-A15C-850874F43159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180000" y="900000"/>
            <a:ext cx="5908320" cy="235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Зачем мне писать несколько джоб, когда я могу написать весь код для воркфлоу в одной джобе?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На самом деле, в целом это нормальная практика. Идея в том, чтобы прогонять разные стадии проекта в разных джобах нужна для возможности их отдельного перезапуска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6840000" y="720000"/>
            <a:ext cx="378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Пример workflow.yaml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6480000" y="1080000"/>
            <a:ext cx="4320000" cy="5400000"/>
          </a:xfrm>
          <a:prstGeom prst="rect">
            <a:avLst/>
          </a:prstGeom>
          <a:solidFill>
            <a:srgbClr val="f8f8f8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name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Dummy workflow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on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push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branches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main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pull_request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branches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main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jobs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main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runs-on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ubuntu-22.04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steps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name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Dummy echo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Run: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Cmake -S . -b build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Cmake –build build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Ctest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3"/>
          <a:stretch/>
        </p:blipFill>
        <p:spPr>
          <a:xfrm>
            <a:off x="4597560" y="4860000"/>
            <a:ext cx="1882440" cy="1440000"/>
          </a:xfrm>
          <a:prstGeom prst="rect">
            <a:avLst/>
          </a:prstGeom>
          <a:ln w="0">
            <a:noFill/>
          </a:ln>
        </p:spPr>
      </p:pic>
      <p:sp>
        <p:nvSpPr>
          <p:cNvPr id="170" name=""/>
          <p:cNvSpPr txBox="1"/>
          <p:nvPr/>
        </p:nvSpPr>
        <p:spPr>
          <a:xfrm>
            <a:off x="6480000" y="1080000"/>
            <a:ext cx="4320000" cy="5400000"/>
          </a:xfrm>
          <a:prstGeom prst="rect">
            <a:avLst/>
          </a:prstGeom>
          <a:solidFill>
            <a:srgbClr val="f8f8f8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name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Dummy workflow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on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push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branches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main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pull_request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branches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main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jobs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main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runs-on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ubuntu-22.04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steps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name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Dummy echo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Run: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cmake -S llvm -B release/build -G Ninja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cmake --build release/build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cmake --install release/build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ctest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object 65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172" name="object 66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173" name=""/>
          <p:cNvSpPr txBox="1"/>
          <p:nvPr/>
        </p:nvSpPr>
        <p:spPr>
          <a:xfrm>
            <a:off x="-720000" y="150120"/>
            <a:ext cx="4860000" cy="110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Пишем свой первый workflow.yaml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11128320" y="660852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32A4DFF3-0956-457A-921A-6F9252A49131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80000" y="900000"/>
            <a:ext cx="5908320" cy="349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Зачем мне писать несколько джоб, когда я могу написать весь код для воркфлоу в одной джобе?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На самом деле, в целом это нормальная практика. Идея в том, чтобы прогонять разные стадии проекта в разных джобах нужна для возможности их отдельного перезапуска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При вносе нового коммита с фиксом никто не гарантирует вам, что стадии которые до этого были успешны, не провалятся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Так когда же нужно писать несколько джоб?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6840000" y="720000"/>
            <a:ext cx="378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Пример workflow.yaml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6480000" y="1080000"/>
            <a:ext cx="4320000" cy="5400000"/>
          </a:xfrm>
          <a:prstGeom prst="rect">
            <a:avLst/>
          </a:prstGeom>
          <a:solidFill>
            <a:srgbClr val="f8f8f8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name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Dummy workflow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on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push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branches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main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pull_request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branches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main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jobs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main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runs-on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ubuntu-22.04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steps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name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Dummy echo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Run: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Cmake -S . -b build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Cmake –build build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Ctest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6480000" y="1080000"/>
            <a:ext cx="4320000" cy="5400000"/>
          </a:xfrm>
          <a:prstGeom prst="rect">
            <a:avLst/>
          </a:prstGeom>
          <a:solidFill>
            <a:srgbClr val="f8f8f8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name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Dummy workflow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on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push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branches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main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pull_request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branches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main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jobs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main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runs-on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ubuntu-22.04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steps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name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Dummy echo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Run: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cmake -S llvm -B release/build -G Ninja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cmake --build release/build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cmake --install release/build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ctest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object 18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54" name="object 20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55" name=""/>
          <p:cNvSpPr txBox="1"/>
          <p:nvPr/>
        </p:nvSpPr>
        <p:spPr>
          <a:xfrm>
            <a:off x="-720000" y="18000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Проблемы, которые решает CI/CD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1128320" y="660852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58BF8B8A-E02A-4D97-8AAF-04EC58023908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211680" y="865080"/>
            <a:ext cx="590832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Представим себе некоторую команду из двух человек, работающую над проектом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Проект написан на С++, в нем написана система сборки и некоторые тесты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object 67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180" name="object 68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181" name=""/>
          <p:cNvSpPr txBox="1"/>
          <p:nvPr/>
        </p:nvSpPr>
        <p:spPr>
          <a:xfrm>
            <a:off x="-720000" y="150120"/>
            <a:ext cx="4860000" cy="110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Пишем свой первый workflow.yaml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11128320" y="660852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EA712A91-74E7-4691-9A5F-5AB89238739A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211680" y="4500000"/>
            <a:ext cx="5908320" cy="20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Когда функционал некоторой джобы запускается не на каждый коммит и под другими правилами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Когда функционал джобы довольно сложный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Когда функционал параллелится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Когда некоторый функционал является переиспользуемым для других джоб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6840000" y="720000"/>
            <a:ext cx="378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Пример workflow.yaml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6480000" y="1080000"/>
            <a:ext cx="4320000" cy="5400000"/>
          </a:xfrm>
          <a:prstGeom prst="rect">
            <a:avLst/>
          </a:prstGeom>
          <a:solidFill>
            <a:srgbClr val="f8f8f8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name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Dummy workflow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on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push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branches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main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pull_request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branches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main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jobs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main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runs-on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ubuntu-22.04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steps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name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Dummy echo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Run: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Cmake -S . -b build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Cmake –build build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Ctest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6480000" y="1065960"/>
            <a:ext cx="4320000" cy="5414040"/>
          </a:xfrm>
          <a:prstGeom prst="rect">
            <a:avLst/>
          </a:prstGeom>
          <a:solidFill>
            <a:srgbClr val="f8f8f8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name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Dummy workflow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on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push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branches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    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main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pull_request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branches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    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main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   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jobs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main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runs-on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ubuntu-22.04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steps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name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Dummy echo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200" spc="-1" strike="noStrike">
                <a:solidFill>
                  <a:srgbClr val="bbbbbb"/>
                </a:solidFill>
                <a:latin typeface="Arial"/>
                <a:ea typeface="Noto Sans CJK SC"/>
              </a:rPr>
              <a:t>      </a:t>
            </a:r>
            <a:r>
              <a:rPr b="1" lang="zxx" sz="1200" spc="-1" strike="noStrike">
                <a:solidFill>
                  <a:srgbClr val="008000"/>
                </a:solidFill>
                <a:latin typeface="Arial"/>
                <a:ea typeface="Noto Sans CJK SC"/>
              </a:rPr>
              <a:t>r</a:t>
            </a:r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un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|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       </a:t>
            </a:r>
            <a:r>
              <a:rPr b="0" lang="zxx" sz="1200" spc="-1" strike="noStrike">
                <a:solidFill>
                  <a:srgbClr val="880000"/>
                </a:solidFill>
                <a:latin typeface="Arial"/>
              </a:rPr>
              <a:t>cmake -S llvm -B release/build -G Ninja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       </a:t>
            </a:r>
            <a:r>
              <a:rPr b="0" lang="zxx" sz="1200" spc="-1" strike="noStrike">
                <a:solidFill>
                  <a:srgbClr val="880000"/>
                </a:solidFill>
                <a:latin typeface="Arial"/>
              </a:rPr>
              <a:t>cmake --build release/build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       </a:t>
            </a:r>
            <a:r>
              <a:rPr b="0" lang="zxx" sz="1200" spc="-1" strike="noStrike">
                <a:solidFill>
                  <a:srgbClr val="880000"/>
                </a:solidFill>
                <a:latin typeface="Arial"/>
              </a:rPr>
              <a:t>cmake --install release/build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       </a:t>
            </a:r>
            <a:r>
              <a:rPr b="0" lang="zxx" sz="1200" spc="-1" strike="noStrike">
                <a:solidFill>
                  <a:srgbClr val="880000"/>
                </a:solidFill>
                <a:latin typeface="Arial"/>
              </a:rPr>
              <a:t>Ctest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fpga_test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runs-on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ubuntu-22.04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steps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     </a:t>
            </a:r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run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|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       </a:t>
            </a:r>
            <a:r>
              <a:rPr b="0" lang="zxx" sz="1200" spc="-1" strike="noStrike">
                <a:solidFill>
                  <a:srgbClr val="880000"/>
                </a:solidFill>
                <a:latin typeface="Arial"/>
              </a:rPr>
              <a:t>...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    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180000" y="900360"/>
            <a:ext cx="5908320" cy="349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Зачем мне писать несколько джоб, когда я могу написать весь код для воркфлоу в одной джобе?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На самом деле, в целом это нормальная практика. Идея в том, чтобы прогонять разные стадии проекта в разных джобах нужна для возможности их отдельного перезапуска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При вносе нового коммита с фиксом никто не гарантирует вам, что стадии которые до этого были успешны, не провалятся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Так когда же нужно писать несколько джоб?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object 69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189" name="object 70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190" name=""/>
          <p:cNvSpPr txBox="1"/>
          <p:nvPr/>
        </p:nvSpPr>
        <p:spPr>
          <a:xfrm>
            <a:off x="-720000" y="150120"/>
            <a:ext cx="4860000" cy="110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Пишем свой первый workflow.yaml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11128320" y="660852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D322DE88-77C1-4890-BBDE-998D9841AE69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6840000" y="720000"/>
            <a:ext cx="378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Пример workflow.yaml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6480000" y="1080000"/>
            <a:ext cx="4320000" cy="5400000"/>
          </a:xfrm>
          <a:prstGeom prst="rect">
            <a:avLst/>
          </a:prstGeom>
          <a:solidFill>
            <a:srgbClr val="f8f8f8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name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Dummy workflow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on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push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branches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main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pull_request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branches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main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jobs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main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runs-on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ubuntu-22.04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steps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name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Dummy echo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Run: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Cmake -S . -b build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Cmake –build build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Ctest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180000" y="900360"/>
            <a:ext cx="5908320" cy="184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По аналогии с C/C++ джобы -  это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функции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, со своей стоимостью вызова (развертка окружения, контейнера,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передача артефактов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).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6480000" y="1066320"/>
            <a:ext cx="4320000" cy="5414040"/>
          </a:xfrm>
          <a:prstGeom prst="rect">
            <a:avLst/>
          </a:prstGeom>
          <a:solidFill>
            <a:srgbClr val="f8f8f8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name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Dummy workflow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on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push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branches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    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main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pull_request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branches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    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main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   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jobs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main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runs-on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ubuntu-22.04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steps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name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Dummy echo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200" spc="-1" strike="noStrike">
                <a:solidFill>
                  <a:srgbClr val="bbbbbb"/>
                </a:solidFill>
                <a:latin typeface="Arial"/>
                <a:ea typeface="Noto Sans CJK SC"/>
              </a:rPr>
              <a:t>      </a:t>
            </a:r>
            <a:r>
              <a:rPr b="1" lang="zxx" sz="1200" spc="-1" strike="noStrike">
                <a:solidFill>
                  <a:srgbClr val="008000"/>
                </a:solidFill>
                <a:latin typeface="Arial"/>
                <a:ea typeface="Noto Sans CJK SC"/>
              </a:rPr>
              <a:t>r</a:t>
            </a:r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un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|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       </a:t>
            </a:r>
            <a:r>
              <a:rPr b="0" lang="zxx" sz="1200" spc="-1" strike="noStrike">
                <a:solidFill>
                  <a:srgbClr val="880000"/>
                </a:solidFill>
                <a:latin typeface="Arial"/>
              </a:rPr>
              <a:t>cmake -S llvm -B release/build -G Ninja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       </a:t>
            </a:r>
            <a:r>
              <a:rPr b="0" lang="zxx" sz="1200" spc="-1" strike="noStrike">
                <a:solidFill>
                  <a:srgbClr val="880000"/>
                </a:solidFill>
                <a:latin typeface="Arial"/>
              </a:rPr>
              <a:t>cmake --build release/build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       </a:t>
            </a:r>
            <a:r>
              <a:rPr b="0" lang="zxx" sz="1200" spc="-1" strike="noStrike">
                <a:solidFill>
                  <a:srgbClr val="880000"/>
                </a:solidFill>
                <a:latin typeface="Arial"/>
              </a:rPr>
              <a:t>cmake --install release/build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       </a:t>
            </a:r>
            <a:r>
              <a:rPr b="0" lang="zxx" sz="1200" spc="-1" strike="noStrike">
                <a:solidFill>
                  <a:srgbClr val="880000"/>
                </a:solidFill>
                <a:latin typeface="Arial"/>
              </a:rPr>
              <a:t>Ctest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fpga_test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runs-on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ubuntu-22.04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   </a:t>
            </a:r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steps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     </a:t>
            </a:r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run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|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       </a:t>
            </a:r>
            <a:r>
              <a:rPr b="0" lang="zxx" sz="1200" spc="-1" strike="noStrike">
                <a:solidFill>
                  <a:srgbClr val="880000"/>
                </a:solidFill>
                <a:latin typeface="Arial"/>
              </a:rPr>
              <a:t>...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    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object 71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197" name="object 72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198" name=""/>
          <p:cNvSpPr txBox="1"/>
          <p:nvPr/>
        </p:nvSpPr>
        <p:spPr>
          <a:xfrm>
            <a:off x="-720000" y="150120"/>
            <a:ext cx="4860000" cy="110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Нюансы синтаксиса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11128320" y="660852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3341821B-4E0A-4E5F-B01D-1DCA8BA052AA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581040" y="1775160"/>
            <a:ext cx="5220000" cy="937080"/>
          </a:xfrm>
          <a:prstGeom prst="rect">
            <a:avLst/>
          </a:prstGeom>
          <a:solidFill>
            <a:srgbClr val="f8f8f8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run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|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0" lang="zxx" sz="1500" spc="-1" strike="noStrike">
                <a:solidFill>
                  <a:srgbClr val="880000"/>
                </a:solidFill>
                <a:latin typeface="Arial"/>
              </a:rPr>
              <a:t>echo 1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0" lang="zxx" sz="1500" spc="-1" strike="noStrike">
                <a:solidFill>
                  <a:srgbClr val="880000"/>
                </a:solidFill>
                <a:latin typeface="Arial"/>
              </a:rPr>
              <a:t>echo 2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0" lang="zxx" sz="1500" spc="-1" strike="noStrike">
                <a:solidFill>
                  <a:srgbClr val="880000"/>
                </a:solidFill>
                <a:latin typeface="Arial"/>
              </a:rPr>
              <a:t>echo 3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211680" y="856440"/>
            <a:ext cx="5908320" cy="94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Оформление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steps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через пайп (|) позволяет писать шелловские команды друг за другом подряд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570960" y="3880440"/>
            <a:ext cx="5220000" cy="937080"/>
          </a:xfrm>
          <a:prstGeom prst="rect">
            <a:avLst/>
          </a:prstGeom>
          <a:solidFill>
            <a:srgbClr val="f8f8f8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run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echo 1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echo 2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echo 3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180000" y="2880000"/>
            <a:ext cx="5908320" cy="94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Альтернативно можно каждую команду указыать с тире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object 73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205" name="object 74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206" name=""/>
          <p:cNvSpPr txBox="1"/>
          <p:nvPr/>
        </p:nvSpPr>
        <p:spPr>
          <a:xfrm>
            <a:off x="-360000" y="150120"/>
            <a:ext cx="4860000" cy="56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Переменные окружения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11128320" y="660852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2BCC56CD-2442-48B0-9F69-FA8241A80678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"/>
          <p:cNvSpPr txBox="1"/>
          <p:nvPr/>
        </p:nvSpPr>
        <p:spPr>
          <a:xfrm>
            <a:off x="581040" y="1775160"/>
            <a:ext cx="5220000" cy="937080"/>
          </a:xfrm>
          <a:prstGeom prst="rect">
            <a:avLst/>
          </a:prstGeom>
          <a:solidFill>
            <a:srgbClr val="f8f8f8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run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|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0" lang="zxx" sz="1500" spc="-1" strike="noStrike">
                <a:solidFill>
                  <a:srgbClr val="880000"/>
                </a:solidFill>
                <a:latin typeface="Arial"/>
              </a:rPr>
              <a:t>echo 1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0" lang="zxx" sz="1500" spc="-1" strike="noStrike">
                <a:solidFill>
                  <a:srgbClr val="880000"/>
                </a:solidFill>
                <a:latin typeface="Arial"/>
              </a:rPr>
              <a:t>echo 2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0" lang="zxx" sz="1500" spc="-1" strike="noStrike">
                <a:solidFill>
                  <a:srgbClr val="880000"/>
                </a:solidFill>
                <a:latin typeface="Arial"/>
              </a:rPr>
              <a:t>echo 3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570960" y="3880440"/>
            <a:ext cx="5220000" cy="937080"/>
          </a:xfrm>
          <a:prstGeom prst="rect">
            <a:avLst/>
          </a:prstGeom>
          <a:solidFill>
            <a:srgbClr val="f8f8f8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zxx" sz="1500" spc="-1" strike="noStrike">
                <a:solidFill>
                  <a:srgbClr val="008000"/>
                </a:solidFill>
                <a:latin typeface="Arial"/>
              </a:rPr>
              <a:t>run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echo 1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echo 2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zxx" sz="15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500" spc="-1" strike="noStrike">
                <a:solidFill>
                  <a:srgbClr val="000000"/>
                </a:solidFill>
                <a:latin typeface="Arial"/>
              </a:rPr>
              <a:t>echo 3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180000" y="2880000"/>
            <a:ext cx="5908320" cy="94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Альтернативно можно каждую команду указыать с тире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object 35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59" name="object 36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60" name=""/>
          <p:cNvSpPr txBox="1"/>
          <p:nvPr/>
        </p:nvSpPr>
        <p:spPr>
          <a:xfrm>
            <a:off x="-720000" y="18000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Проблемы, которые решает CI/CD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11128320" y="660852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44D01384-61E4-4AE9-A67C-13FE8C0738FB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211680" y="856440"/>
            <a:ext cx="5908320" cy="292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Представим себе некоторую команду из двух человек, работающую над проектом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Проект написан на С++, в нем написана система сборки и некоторые тесты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7380000" y="1260000"/>
            <a:ext cx="4320000" cy="179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Также познакомимся с двумя разработчиками, которые будут помогать нам иллюстрировать проблемы в нашем курсе, а также учиться их решать — Кирилл и Миша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3"/>
          <a:stretch/>
        </p:blipFill>
        <p:spPr>
          <a:xfrm>
            <a:off x="9360000" y="3600000"/>
            <a:ext cx="1980000" cy="198000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4"/>
          <a:stretch/>
        </p:blipFill>
        <p:spPr>
          <a:xfrm>
            <a:off x="7194960" y="3420000"/>
            <a:ext cx="1985040" cy="12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object 31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67" name="object 32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68" name=""/>
          <p:cNvSpPr txBox="1"/>
          <p:nvPr/>
        </p:nvSpPr>
        <p:spPr>
          <a:xfrm>
            <a:off x="-720000" y="18000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Проблемы, которые решает CI/CD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11128320" y="660852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CAB63F9E-CC8A-4535-93F4-2A4E07238FF5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211680" y="865080"/>
            <a:ext cx="590832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Представим, что в начальный момент времени у каждого разработчика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локально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проект собирался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После этого происходит коммит Миши, который он запушил в основную ветку для разработки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3"/>
          <a:srcRect l="0" t="0" r="0" b="64275"/>
          <a:stretch/>
        </p:blipFill>
        <p:spPr>
          <a:xfrm>
            <a:off x="230040" y="3600360"/>
            <a:ext cx="7689960" cy="89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object 37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73" name="object 38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74" name=""/>
          <p:cNvSpPr txBox="1"/>
          <p:nvPr/>
        </p:nvSpPr>
        <p:spPr>
          <a:xfrm>
            <a:off x="-720000" y="18000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Проблемы, которые решает CI/CD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11128320" y="660852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F3451817-3270-49A2-9092-0DBEA73D6964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211680" y="865080"/>
            <a:ext cx="7888320" cy="292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Представим, что до того, как произошли эти три коммита, у каждого разработчика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локально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проект собирался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После этого происходит коммит Миши, который он запушил в основную ветку для разработки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Однако Миша забыл прогнать тестирование, и его коммит оказался нерабочим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Первая проблема: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текущая рабочая ветка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сломана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Когда на данной ветке разработчик всего один — ситуация не такая страшная.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620000" y="4500000"/>
            <a:ext cx="2760480" cy="2070360"/>
          </a:xfrm>
          <a:prstGeom prst="rect">
            <a:avLst/>
          </a:prstGeom>
          <a:ln w="0">
            <a:noFill/>
          </a:ln>
        </p:spPr>
      </p:pic>
      <p:pic>
        <p:nvPicPr>
          <p:cNvPr id="78" name="" descr=""/>
          <p:cNvPicPr/>
          <p:nvPr/>
        </p:nvPicPr>
        <p:blipFill>
          <a:blip r:embed="rId4"/>
          <a:srcRect l="0" t="0" r="0" b="64275"/>
          <a:stretch/>
        </p:blipFill>
        <p:spPr>
          <a:xfrm>
            <a:off x="230400" y="3600720"/>
            <a:ext cx="7689960" cy="89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object 39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80" name="object 40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81" name=""/>
          <p:cNvSpPr txBox="1"/>
          <p:nvPr/>
        </p:nvSpPr>
        <p:spPr>
          <a:xfrm>
            <a:off x="-720000" y="18000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Проблемы, которые решает CI/CD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11128320" y="660852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F13880EB-5777-4C6D-9D64-F1034DA03CE8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211680" y="865080"/>
            <a:ext cx="7888320" cy="292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 идеале конечно же перед обновлением удаленный ветки репозитория (перед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git push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), разработчику стоит локально протестировать свои изменения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Крупные проблемы начинаются, когда на одной ветке работают два или более разработчиков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1620000" y="4500000"/>
            <a:ext cx="2760480" cy="2070360"/>
          </a:xfrm>
          <a:prstGeom prst="rect">
            <a:avLst/>
          </a:prstGeom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4"/>
          <a:srcRect l="0" t="0" r="0" b="64275"/>
          <a:stretch/>
        </p:blipFill>
        <p:spPr>
          <a:xfrm>
            <a:off x="230400" y="3600720"/>
            <a:ext cx="7689960" cy="89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object 41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87" name="object 42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88" name=""/>
          <p:cNvSpPr txBox="1"/>
          <p:nvPr/>
        </p:nvSpPr>
        <p:spPr>
          <a:xfrm>
            <a:off x="-720000" y="18000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Проблемы, которые решает CI/CD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11128320" y="660852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F279DCC0-0952-4897-A1D9-D0535FE3D05C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211680" y="865080"/>
            <a:ext cx="7888320" cy="292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 идеале конечно же перед обновлением удаленный ветки репозитория (перед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git push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), разработчику стоит локально протестировать свои изменения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Крупные проблемы начинаются, когда на одной ветке работают два или более разработчиков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 Кирилла, который только проснулся и решил внести свой вклад в проект —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сломана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сборка / тестирование на главной ветке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1620000" y="4500000"/>
            <a:ext cx="2760480" cy="207036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4"/>
          <a:srcRect l="0" t="0" r="0" b="64275"/>
          <a:stretch/>
        </p:blipFill>
        <p:spPr>
          <a:xfrm>
            <a:off x="230400" y="3600720"/>
            <a:ext cx="7689960" cy="89964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5"/>
          <a:stretch/>
        </p:blipFill>
        <p:spPr>
          <a:xfrm>
            <a:off x="1620000" y="3060000"/>
            <a:ext cx="811440" cy="5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object 43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95" name="object 44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96" name=""/>
          <p:cNvSpPr txBox="1"/>
          <p:nvPr/>
        </p:nvSpPr>
        <p:spPr>
          <a:xfrm>
            <a:off x="-720000" y="18000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Проблемы, которые решает CI/CD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11128320" y="660852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C34774CB-BB48-42F0-819E-637EB0FBA8E5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211680" y="865080"/>
            <a:ext cx="7888320" cy="292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Вариант решения: всегда прогонять сборку и тестирование компонента перед созданием коммита в общую ветку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object 45" descr=""/>
          <p:cNvPicPr/>
          <p:nvPr/>
        </p:nvPicPr>
        <p:blipFill>
          <a:blip r:embed="rId1"/>
          <a:stretch/>
        </p:blipFill>
        <p:spPr>
          <a:xfrm>
            <a:off x="10901160" y="497160"/>
            <a:ext cx="597960" cy="501840"/>
          </a:xfrm>
          <a:prstGeom prst="rect">
            <a:avLst/>
          </a:prstGeom>
          <a:ln w="0">
            <a:noFill/>
          </a:ln>
        </p:spPr>
      </p:pic>
      <p:pic>
        <p:nvPicPr>
          <p:cNvPr id="100" name="object 46" descr=""/>
          <p:cNvPicPr/>
          <p:nvPr/>
        </p:nvPicPr>
        <p:blipFill>
          <a:blip r:embed="rId2"/>
          <a:stretch/>
        </p:blipFill>
        <p:spPr>
          <a:xfrm>
            <a:off x="3786480" y="6672240"/>
            <a:ext cx="4630320" cy="146160"/>
          </a:xfrm>
          <a:prstGeom prst="rect">
            <a:avLst/>
          </a:prstGeom>
          <a:ln w="0">
            <a:noFill/>
          </a:ln>
        </p:spPr>
      </p:pic>
      <p:sp>
        <p:nvSpPr>
          <p:cNvPr id="101" name=""/>
          <p:cNvSpPr txBox="1"/>
          <p:nvPr/>
        </p:nvSpPr>
        <p:spPr>
          <a:xfrm>
            <a:off x="-720000" y="180000"/>
            <a:ext cx="681084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Проблемы, которые решает CI/CD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11128320" y="660852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611EE913-3E64-4FCF-AF52-A8A6232C672F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211680" y="865080"/>
            <a:ext cx="7888320" cy="292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Вариант решения: всегда прогонять сборку и тестирование компонента перед созданием коммита в общую ветку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Плохо: в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ысокое влияние человеческого фактора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А может прогонять сборку и тестирование проекта в автоматизированном формате?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А только ли сборку и тестирование? Может, стоит запускать что-то еще, что характеризует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состояние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 проекта?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1926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2024-05-27T22:17:52Z</dcterms:created>
  <dc:creator>YADRO</dc:creator>
  <dc:description/>
  <dc:language>en-US</dc:language>
  <cp:lastModifiedBy/>
  <dcterms:modified xsi:type="dcterms:W3CDTF">2025-02-15T15:35:03Z</dcterms:modified>
  <cp:revision>90</cp:revision>
  <dc:subject/>
  <dc:title>YADRO_layout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2024-05-16T00:00:00Z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2024-05-27T00:00:00Z</vt:filetime>
  </property>
  <property fmtid="{D5CDD505-2E9C-101B-9397-08002B2CF9AE}" pid="5" name="PresentationFormat">
    <vt:lpwstr>On-screen Show (4:3)</vt:lpwstr>
  </property>
  <property fmtid="{D5CDD505-2E9C-101B-9397-08002B2CF9AE}" pid="6" name="Producer">
    <vt:lpwstr>Microsoft® PowerPoint® LTSC</vt:lpwstr>
  </property>
</Properties>
</file>