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4246-778E-C60A-EC50-ACA31EAB2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41AFE23-7082-4D9E-C691-FF3E2BCCF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B691CDA-B613-CA3F-61CA-2EDFED0127C7}"/>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5" name="Footer Placeholder 4">
            <a:extLst>
              <a:ext uri="{FF2B5EF4-FFF2-40B4-BE49-F238E27FC236}">
                <a16:creationId xmlns:a16="http://schemas.microsoft.com/office/drawing/2014/main" id="{A3EA703C-6B01-2078-AB44-F2184BDAB8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CD774C-62CA-631C-DB12-DB4ECA600776}"/>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372536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356E-4BF5-A279-E9B4-3D9EA354B69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D6AEE68-E843-7E46-6F18-34A8281011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BF95CE-1F9F-C345-CB67-6815C6DAF24C}"/>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5" name="Footer Placeholder 4">
            <a:extLst>
              <a:ext uri="{FF2B5EF4-FFF2-40B4-BE49-F238E27FC236}">
                <a16:creationId xmlns:a16="http://schemas.microsoft.com/office/drawing/2014/main" id="{364281D8-89AA-A7C7-97B3-7B28B1444B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E79D9A-7C75-6A6C-6B99-803FBECB58FE}"/>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89165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68518-72CE-3CA8-9D40-AD16ECE205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D2671D-85F7-3FA3-C4EF-09ABC35704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302A01-74C5-C716-AD54-ABC7F9D1B2E7}"/>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5" name="Footer Placeholder 4">
            <a:extLst>
              <a:ext uri="{FF2B5EF4-FFF2-40B4-BE49-F238E27FC236}">
                <a16:creationId xmlns:a16="http://schemas.microsoft.com/office/drawing/2014/main" id="{BADC0B26-6BB7-22B7-DA6E-2034148E50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D60CB8-4087-873D-BA87-0A095EB3F33E}"/>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101403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FD7D-2900-644D-E6D8-192817609D3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94A1F3D-BE34-DB6C-90CA-52F1BDA53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963E07-758A-037F-FA0C-E4F5F3007053}"/>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5" name="Footer Placeholder 4">
            <a:extLst>
              <a:ext uri="{FF2B5EF4-FFF2-40B4-BE49-F238E27FC236}">
                <a16:creationId xmlns:a16="http://schemas.microsoft.com/office/drawing/2014/main" id="{A6EB887E-65A8-138B-0557-A714AC29CD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A61CAA-8EB0-09FD-5FFB-664F664D0825}"/>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262212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570B-7A5B-16C0-08EC-408D4A21E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AA48EDC-B940-0A6F-8EC4-C6DB388C3D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FD0248-1F1A-0E2E-F6DD-78B231B36C07}"/>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5" name="Footer Placeholder 4">
            <a:extLst>
              <a:ext uri="{FF2B5EF4-FFF2-40B4-BE49-F238E27FC236}">
                <a16:creationId xmlns:a16="http://schemas.microsoft.com/office/drawing/2014/main" id="{F40E577B-651D-8175-1CBB-DFC0F45FD9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5295F5-4F27-DEAA-C617-8F96E56A83E2}"/>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10549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3296-EA37-3A42-F880-F3799111924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CFD1D48-DA46-EAB6-BA17-4654F7BCB0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EC0B598-3E0E-E569-66A4-B2DAE6BA23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39ABD27-067B-A47C-A8ED-11C144D8CAE1}"/>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6" name="Footer Placeholder 5">
            <a:extLst>
              <a:ext uri="{FF2B5EF4-FFF2-40B4-BE49-F238E27FC236}">
                <a16:creationId xmlns:a16="http://schemas.microsoft.com/office/drawing/2014/main" id="{273DA2F6-8DA0-FCC1-2167-8962C9B200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EA3AE9-B64E-53E6-3521-77B9ECEAF41D}"/>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44920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E85B-423D-5C55-1BAD-F3F44DC2E29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FE487B7-0BAF-6D02-7C80-9C9E701BA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9587C-E10A-A90A-9A60-C6F7EA39D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46D6F22-049F-8AC1-DACD-A56485239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44402B-2071-0552-1664-947177C800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F7975BC-D4CE-B1D1-C4F0-02F3CC67566C}"/>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8" name="Footer Placeholder 7">
            <a:extLst>
              <a:ext uri="{FF2B5EF4-FFF2-40B4-BE49-F238E27FC236}">
                <a16:creationId xmlns:a16="http://schemas.microsoft.com/office/drawing/2014/main" id="{B63DF7DC-BFBB-B0A4-D3E5-8056096FE76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D417E06-3B75-F37D-25EF-2208BBB2690E}"/>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135736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1EE8-5CCD-6525-4460-30DD583101E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FB5F67E-82CD-B96B-8EB2-8B7B1F80C433}"/>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4" name="Footer Placeholder 3">
            <a:extLst>
              <a:ext uri="{FF2B5EF4-FFF2-40B4-BE49-F238E27FC236}">
                <a16:creationId xmlns:a16="http://schemas.microsoft.com/office/drawing/2014/main" id="{461AA7C8-6BF3-FF77-F3A1-AECE063B3C1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E7E0C2-A387-285B-98E7-171787529C94}"/>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195156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9BBD8-541B-D901-9C65-02186EFB8E0E}"/>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3" name="Footer Placeholder 2">
            <a:extLst>
              <a:ext uri="{FF2B5EF4-FFF2-40B4-BE49-F238E27FC236}">
                <a16:creationId xmlns:a16="http://schemas.microsoft.com/office/drawing/2014/main" id="{EA75FD70-39FF-1D85-9FCD-CD916141F03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81204D0-E3C9-F577-5C5A-47AC0215510E}"/>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227320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EC53-8835-A808-2BDE-2D238A5C2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7CDA01-5469-295F-16C9-03FD06F55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04BE782-632D-3740-B102-46678085F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700F2-54B2-0F82-7A0C-FCE7B6397ACD}"/>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6" name="Footer Placeholder 5">
            <a:extLst>
              <a:ext uri="{FF2B5EF4-FFF2-40B4-BE49-F238E27FC236}">
                <a16:creationId xmlns:a16="http://schemas.microsoft.com/office/drawing/2014/main" id="{CA078947-88D9-8707-669A-55FEF76D9B7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C7215CB-6E6F-0574-0105-259143EEE424}"/>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262378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76C2-E638-B06F-CC76-D75CAF838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6959E42-9635-72CD-F1A7-5200281F02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0135894-A0CB-C35C-D747-C90D307DC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7C8C8-BE1C-8782-40F9-C991FF33C880}"/>
              </a:ext>
            </a:extLst>
          </p:cNvPr>
          <p:cNvSpPr>
            <a:spLocks noGrp="1"/>
          </p:cNvSpPr>
          <p:nvPr>
            <p:ph type="dt" sz="half" idx="10"/>
          </p:nvPr>
        </p:nvSpPr>
        <p:spPr/>
        <p:txBody>
          <a:bodyPr/>
          <a:lstStyle/>
          <a:p>
            <a:fld id="{0B0E40DF-63B2-4A9C-A0B3-549B5B45A7DA}" type="datetimeFigureOut">
              <a:rPr lang="en-CA" smtClean="0"/>
              <a:t>2024-08-18</a:t>
            </a:fld>
            <a:endParaRPr lang="en-CA"/>
          </a:p>
        </p:txBody>
      </p:sp>
      <p:sp>
        <p:nvSpPr>
          <p:cNvPr id="6" name="Footer Placeholder 5">
            <a:extLst>
              <a:ext uri="{FF2B5EF4-FFF2-40B4-BE49-F238E27FC236}">
                <a16:creationId xmlns:a16="http://schemas.microsoft.com/office/drawing/2014/main" id="{7739572A-1866-97F6-2D1C-79F6608C2D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AE99BE-997B-FDC2-6A44-FE356E034FBB}"/>
              </a:ext>
            </a:extLst>
          </p:cNvPr>
          <p:cNvSpPr>
            <a:spLocks noGrp="1"/>
          </p:cNvSpPr>
          <p:nvPr>
            <p:ph type="sldNum" sz="quarter" idx="12"/>
          </p:nvPr>
        </p:nvSpPr>
        <p:spPr/>
        <p:txBody>
          <a:bodyPr/>
          <a:lstStyle/>
          <a:p>
            <a:fld id="{CB895425-9390-458F-B310-E5092AC121DD}" type="slidenum">
              <a:rPr lang="en-CA" smtClean="0"/>
              <a:t>‹#›</a:t>
            </a:fld>
            <a:endParaRPr lang="en-CA"/>
          </a:p>
        </p:txBody>
      </p:sp>
    </p:spTree>
    <p:extLst>
      <p:ext uri="{BB962C8B-B14F-4D97-AF65-F5344CB8AC3E}">
        <p14:creationId xmlns:p14="http://schemas.microsoft.com/office/powerpoint/2010/main" val="344872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84BB9-88B8-2B4F-A04F-FCD17D3C1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D7CE00-CB50-ADAB-BB88-41E632CB5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4EA7E2-FED3-DFF7-FEA3-8CD05B8385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0E40DF-63B2-4A9C-A0B3-549B5B45A7DA}" type="datetimeFigureOut">
              <a:rPr lang="en-CA" smtClean="0"/>
              <a:t>2024-08-18</a:t>
            </a:fld>
            <a:endParaRPr lang="en-CA"/>
          </a:p>
        </p:txBody>
      </p:sp>
      <p:sp>
        <p:nvSpPr>
          <p:cNvPr id="5" name="Footer Placeholder 4">
            <a:extLst>
              <a:ext uri="{FF2B5EF4-FFF2-40B4-BE49-F238E27FC236}">
                <a16:creationId xmlns:a16="http://schemas.microsoft.com/office/drawing/2014/main" id="{64A94A18-A2A8-737A-C9EB-0CD9F6355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12561DC-E27C-92EE-10C9-C1C26D28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895425-9390-458F-B310-E5092AC121DD}" type="slidenum">
              <a:rPr lang="en-CA" smtClean="0"/>
              <a:t>‹#›</a:t>
            </a:fld>
            <a:endParaRPr lang="en-CA"/>
          </a:p>
        </p:txBody>
      </p:sp>
    </p:spTree>
    <p:extLst>
      <p:ext uri="{BB962C8B-B14F-4D97-AF65-F5344CB8AC3E}">
        <p14:creationId xmlns:p14="http://schemas.microsoft.com/office/powerpoint/2010/main" val="2220027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0116-C4AA-EB3C-EA8E-A2DBD4B11AB1}"/>
              </a:ext>
            </a:extLst>
          </p:cNvPr>
          <p:cNvSpPr>
            <a:spLocks noGrp="1"/>
          </p:cNvSpPr>
          <p:nvPr>
            <p:ph type="ctrTitle"/>
          </p:nvPr>
        </p:nvSpPr>
        <p:spPr>
          <a:xfrm>
            <a:off x="1524000" y="981237"/>
            <a:ext cx="9144000" cy="990698"/>
          </a:xfrm>
        </p:spPr>
        <p:txBody>
          <a:bodyPr/>
          <a:lstStyle/>
          <a:p>
            <a:r>
              <a:rPr lang="en-CA" dirty="0"/>
              <a:t>LPDDR4 and IMX8MP</a:t>
            </a:r>
          </a:p>
        </p:txBody>
      </p:sp>
      <p:sp>
        <p:nvSpPr>
          <p:cNvPr id="3" name="Subtitle 2">
            <a:extLst>
              <a:ext uri="{FF2B5EF4-FFF2-40B4-BE49-F238E27FC236}">
                <a16:creationId xmlns:a16="http://schemas.microsoft.com/office/drawing/2014/main" id="{D5558282-7A51-08C7-8DEC-27A503A5951A}"/>
              </a:ext>
            </a:extLst>
          </p:cNvPr>
          <p:cNvSpPr>
            <a:spLocks noGrp="1"/>
          </p:cNvSpPr>
          <p:nvPr>
            <p:ph type="subTitle" idx="1"/>
          </p:nvPr>
        </p:nvSpPr>
        <p:spPr>
          <a:xfrm>
            <a:off x="1524000" y="2111504"/>
            <a:ext cx="9144000" cy="2273884"/>
          </a:xfrm>
        </p:spPr>
        <p:txBody>
          <a:bodyPr>
            <a:normAutofit fontScale="85000" lnSpcReduction="20000"/>
          </a:bodyPr>
          <a:lstStyle/>
          <a:p>
            <a:r>
              <a:rPr lang="en-CA" sz="4100" dirty="0"/>
              <a:t>What is LPDDR Training?</a:t>
            </a:r>
          </a:p>
          <a:p>
            <a:r>
              <a:rPr lang="en-CA" sz="4100" dirty="0"/>
              <a:t>Do we need them?</a:t>
            </a:r>
          </a:p>
          <a:p>
            <a:r>
              <a:rPr lang="en-CA" sz="4100" dirty="0"/>
              <a:t>Hardware requirement?</a:t>
            </a:r>
          </a:p>
          <a:p>
            <a:endParaRPr lang="en-CA" dirty="0"/>
          </a:p>
          <a:p>
            <a:r>
              <a:rPr lang="en-CA" dirty="0"/>
              <a:t>Note: IMX8MP does not support LPDDR4X only LPDDR4(!).</a:t>
            </a:r>
          </a:p>
          <a:p>
            <a:endParaRPr lang="en-CA" dirty="0"/>
          </a:p>
        </p:txBody>
      </p:sp>
      <p:sp>
        <p:nvSpPr>
          <p:cNvPr id="4" name="Subtitle 2">
            <a:extLst>
              <a:ext uri="{FF2B5EF4-FFF2-40B4-BE49-F238E27FC236}">
                <a16:creationId xmlns:a16="http://schemas.microsoft.com/office/drawing/2014/main" id="{77471595-3881-46D3-C867-36A063681E90}"/>
              </a:ext>
            </a:extLst>
          </p:cNvPr>
          <p:cNvSpPr txBox="1">
            <a:spLocks/>
          </p:cNvSpPr>
          <p:nvPr/>
        </p:nvSpPr>
        <p:spPr>
          <a:xfrm>
            <a:off x="1639077" y="4746497"/>
            <a:ext cx="9144000" cy="61860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4100" dirty="0"/>
              <a:t>19 Aug 2024: Riscy / CK. Emerson</a:t>
            </a:r>
            <a:endParaRPr lang="en-CA" dirty="0"/>
          </a:p>
          <a:p>
            <a:endParaRPr lang="en-CA" dirty="0"/>
          </a:p>
        </p:txBody>
      </p:sp>
    </p:spTree>
    <p:extLst>
      <p:ext uri="{BB962C8B-B14F-4D97-AF65-F5344CB8AC3E}">
        <p14:creationId xmlns:p14="http://schemas.microsoft.com/office/powerpoint/2010/main" val="245120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7FEB-6A3A-208C-7DF6-196BC650174C}"/>
              </a:ext>
            </a:extLst>
          </p:cNvPr>
          <p:cNvSpPr>
            <a:spLocks noGrp="1"/>
          </p:cNvSpPr>
          <p:nvPr>
            <p:ph type="title"/>
          </p:nvPr>
        </p:nvSpPr>
        <p:spPr/>
        <p:txBody>
          <a:bodyPr/>
          <a:lstStyle/>
          <a:p>
            <a:r>
              <a:rPr lang="en-CA" dirty="0"/>
              <a:t>Hardware requirement	</a:t>
            </a:r>
          </a:p>
        </p:txBody>
      </p:sp>
      <p:sp>
        <p:nvSpPr>
          <p:cNvPr id="3" name="Content Placeholder 2">
            <a:extLst>
              <a:ext uri="{FF2B5EF4-FFF2-40B4-BE49-F238E27FC236}">
                <a16:creationId xmlns:a16="http://schemas.microsoft.com/office/drawing/2014/main" id="{88C416E3-F7B1-08BA-F4C6-FE68AB984E27}"/>
              </a:ext>
            </a:extLst>
          </p:cNvPr>
          <p:cNvSpPr>
            <a:spLocks noGrp="1"/>
          </p:cNvSpPr>
          <p:nvPr>
            <p:ph idx="1"/>
          </p:nvPr>
        </p:nvSpPr>
        <p:spPr>
          <a:xfrm>
            <a:off x="838200" y="1343609"/>
            <a:ext cx="10515600" cy="4656073"/>
          </a:xfrm>
        </p:spPr>
        <p:txBody>
          <a:bodyPr>
            <a:normAutofit fontScale="92500" lnSpcReduction="20000"/>
          </a:bodyPr>
          <a:lstStyle/>
          <a:p>
            <a:r>
              <a:rPr lang="en-CA" dirty="0"/>
              <a:t>USB interface is purely for debug roles. There no real application use. CB made clear on this.  </a:t>
            </a:r>
          </a:p>
          <a:p>
            <a:r>
              <a:rPr lang="en-CA" dirty="0"/>
              <a:t>Originally Riscy has implemented USB-Device for simplest low-cost interface, however due to peer pressure. The design was change to USB-OTG with Host only power (based on CT100). Note: Device power is not supported but still operate as USB-OTG with Host or Device. </a:t>
            </a:r>
          </a:p>
          <a:p>
            <a:r>
              <a:rPr lang="en-CA" dirty="0"/>
              <a:t>We keen to avoid USB-OTG solution from EVK due to additional (new) components. Superspeed interface is something we want to avoid under debug environment. CK has not determined CT100 is right solution for the job. We do know it used for firmware update, so it seem unlikely we need superspeed for that. Riscy is reviewing requirement for USB with CK with hope CT100 USB solution is sufficient. </a:t>
            </a:r>
          </a:p>
          <a:p>
            <a:r>
              <a:rPr lang="en-CA" dirty="0"/>
              <a:t>To support USB-Debug (</a:t>
            </a:r>
            <a:r>
              <a:rPr lang="en-CA" dirty="0" err="1"/>
              <a:t>uD</a:t>
            </a:r>
            <a:r>
              <a:rPr lang="en-CA" dirty="0"/>
              <a:t>) for UART interface. Riscy propose to develop small adaptor board with FT4232H device (USB to JTAG and 3 x UART and IO interface). There is positive support for this solution.</a:t>
            </a:r>
          </a:p>
          <a:p>
            <a:endParaRPr lang="en-CA" dirty="0"/>
          </a:p>
        </p:txBody>
      </p:sp>
    </p:spTree>
    <p:extLst>
      <p:ext uri="{BB962C8B-B14F-4D97-AF65-F5344CB8AC3E}">
        <p14:creationId xmlns:p14="http://schemas.microsoft.com/office/powerpoint/2010/main" val="311545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76AD-182C-05B3-0447-E69C4BC45A2E}"/>
              </a:ext>
            </a:extLst>
          </p:cNvPr>
          <p:cNvSpPr>
            <a:spLocks noGrp="1"/>
          </p:cNvSpPr>
          <p:nvPr>
            <p:ph type="title"/>
          </p:nvPr>
        </p:nvSpPr>
        <p:spPr/>
        <p:txBody>
          <a:bodyPr/>
          <a:lstStyle/>
          <a:p>
            <a:r>
              <a:rPr lang="en-CA" u="sng" dirty="0"/>
              <a:t>What is DDR Training Session?</a:t>
            </a:r>
          </a:p>
        </p:txBody>
      </p:sp>
      <p:sp>
        <p:nvSpPr>
          <p:cNvPr id="3" name="Content Placeholder 2">
            <a:extLst>
              <a:ext uri="{FF2B5EF4-FFF2-40B4-BE49-F238E27FC236}">
                <a16:creationId xmlns:a16="http://schemas.microsoft.com/office/drawing/2014/main" id="{75CA50DB-2245-7B4E-5045-70E4BE75C8A1}"/>
              </a:ext>
            </a:extLst>
          </p:cNvPr>
          <p:cNvSpPr>
            <a:spLocks noGrp="1"/>
          </p:cNvSpPr>
          <p:nvPr>
            <p:ph idx="1"/>
          </p:nvPr>
        </p:nvSpPr>
        <p:spPr>
          <a:xfrm>
            <a:off x="838200" y="1359095"/>
            <a:ext cx="10515600" cy="4351338"/>
          </a:xfrm>
        </p:spPr>
        <p:txBody>
          <a:bodyPr>
            <a:normAutofit fontScale="92500" lnSpcReduction="20000"/>
          </a:bodyPr>
          <a:lstStyle/>
          <a:p>
            <a:r>
              <a:rPr lang="en-CA" dirty="0"/>
              <a:t>Training session is a procedure to process calibration that aims to improve signal performance between CPU and DRAM interface and mitigate spurious bits errors.</a:t>
            </a:r>
          </a:p>
          <a:p>
            <a:r>
              <a:rPr lang="en-CA" dirty="0"/>
              <a:t>There are several type of training session:</a:t>
            </a:r>
          </a:p>
          <a:p>
            <a:pPr lvl="1"/>
            <a:r>
              <a:rPr lang="en-CA" dirty="0"/>
              <a:t>ZQ: Impedance matching (to match layout impedance)</a:t>
            </a:r>
          </a:p>
          <a:p>
            <a:pPr lvl="1"/>
            <a:r>
              <a:rPr lang="en-CA" dirty="0"/>
              <a:t>DQ: Data quality matching (timing calibration between CLK and DATA)</a:t>
            </a:r>
          </a:p>
          <a:p>
            <a:pPr lvl="2"/>
            <a:r>
              <a:rPr lang="en-CA" dirty="0"/>
              <a:t>This balance the </a:t>
            </a:r>
            <a:r>
              <a:rPr lang="en-CA" dirty="0" err="1"/>
              <a:t>tset</a:t>
            </a:r>
            <a:r>
              <a:rPr lang="en-CA" dirty="0"/>
              <a:t> and </a:t>
            </a:r>
            <a:r>
              <a:rPr lang="en-CA" dirty="0" err="1"/>
              <a:t>thold</a:t>
            </a:r>
            <a:r>
              <a:rPr lang="en-CA" dirty="0"/>
              <a:t> timing. </a:t>
            </a:r>
          </a:p>
          <a:p>
            <a:pPr lvl="1"/>
            <a:r>
              <a:rPr lang="en-CA" dirty="0"/>
              <a:t>Signal level (which varies with temperature)</a:t>
            </a:r>
          </a:p>
          <a:p>
            <a:pPr lvl="1"/>
            <a:r>
              <a:rPr lang="en-CA" dirty="0"/>
              <a:t>…..and few others.</a:t>
            </a:r>
          </a:p>
          <a:p>
            <a:r>
              <a:rPr lang="en-CA" dirty="0"/>
              <a:t>Why it is more relevant now?</a:t>
            </a:r>
          </a:p>
          <a:p>
            <a:pPr lvl="1"/>
            <a:r>
              <a:rPr lang="en-CA" dirty="0"/>
              <a:t>We operating to highest clock frequency between CPU and DRAM which lead to higher risk of spurious bits errors. It rely on serial data clocking at 1600MHz (2166MHz max). It clock data at rising and falling edge (double data rate)</a:t>
            </a:r>
          </a:p>
          <a:p>
            <a:pPr lvl="1"/>
            <a:r>
              <a:rPr lang="en-CA" dirty="0"/>
              <a:t>Training procedure performs calibration to mitigate data error. </a:t>
            </a:r>
          </a:p>
        </p:txBody>
      </p:sp>
    </p:spTree>
    <p:extLst>
      <p:ext uri="{BB962C8B-B14F-4D97-AF65-F5344CB8AC3E}">
        <p14:creationId xmlns:p14="http://schemas.microsoft.com/office/powerpoint/2010/main" val="343309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D3D448-CC87-87F3-8520-232B7D967936}"/>
              </a:ext>
            </a:extLst>
          </p:cNvPr>
          <p:cNvPicPr>
            <a:picLocks noGrp="1" noChangeAspect="1"/>
          </p:cNvPicPr>
          <p:nvPr>
            <p:ph idx="1"/>
          </p:nvPr>
        </p:nvPicPr>
        <p:blipFill>
          <a:blip r:embed="rId2"/>
          <a:stretch>
            <a:fillRect/>
          </a:stretch>
        </p:blipFill>
        <p:spPr>
          <a:xfrm>
            <a:off x="2211355" y="417526"/>
            <a:ext cx="8020299" cy="5750107"/>
          </a:xfrm>
        </p:spPr>
      </p:pic>
    </p:spTree>
    <p:extLst>
      <p:ext uri="{BB962C8B-B14F-4D97-AF65-F5344CB8AC3E}">
        <p14:creationId xmlns:p14="http://schemas.microsoft.com/office/powerpoint/2010/main" val="233708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C503-AE92-DC12-17CE-78A938E18AE0}"/>
              </a:ext>
            </a:extLst>
          </p:cNvPr>
          <p:cNvSpPr>
            <a:spLocks noGrp="1"/>
          </p:cNvSpPr>
          <p:nvPr>
            <p:ph type="title"/>
          </p:nvPr>
        </p:nvSpPr>
        <p:spPr/>
        <p:txBody>
          <a:bodyPr/>
          <a:lstStyle/>
          <a:p>
            <a:r>
              <a:rPr lang="en-CA" u="sng" dirty="0"/>
              <a:t>There two way to performs training</a:t>
            </a:r>
          </a:p>
        </p:txBody>
      </p:sp>
      <p:sp>
        <p:nvSpPr>
          <p:cNvPr id="3" name="Content Placeholder 2">
            <a:extLst>
              <a:ext uri="{FF2B5EF4-FFF2-40B4-BE49-F238E27FC236}">
                <a16:creationId xmlns:a16="http://schemas.microsoft.com/office/drawing/2014/main" id="{177C4C5A-9E0C-BD01-AF12-367F61953827}"/>
              </a:ext>
            </a:extLst>
          </p:cNvPr>
          <p:cNvSpPr>
            <a:spLocks noGrp="1"/>
          </p:cNvSpPr>
          <p:nvPr>
            <p:ph idx="1"/>
          </p:nvPr>
        </p:nvSpPr>
        <p:spPr>
          <a:xfrm>
            <a:off x="838200" y="1592360"/>
            <a:ext cx="10515600" cy="4351338"/>
          </a:xfrm>
        </p:spPr>
        <p:txBody>
          <a:bodyPr/>
          <a:lstStyle/>
          <a:p>
            <a:r>
              <a:rPr lang="en-CA" dirty="0"/>
              <a:t>Automatic training within the LPDDR4 device</a:t>
            </a:r>
          </a:p>
          <a:p>
            <a:pPr lvl="1"/>
            <a:r>
              <a:rPr lang="en-CA" dirty="0"/>
              <a:t>PRO: Convivence and build-in during power up procedure. </a:t>
            </a:r>
          </a:p>
          <a:p>
            <a:pPr lvl="1"/>
            <a:r>
              <a:rPr lang="en-CA" dirty="0"/>
              <a:t>CON: Some LPDDR may not performs *all* training session.</a:t>
            </a:r>
          </a:p>
          <a:p>
            <a:pPr lvl="1"/>
            <a:r>
              <a:rPr lang="en-CA" dirty="0"/>
              <a:t>More of the next slide</a:t>
            </a:r>
          </a:p>
          <a:p>
            <a:pPr marL="457200" lvl="1" indent="0">
              <a:buNone/>
            </a:pPr>
            <a:endParaRPr lang="en-CA" dirty="0"/>
          </a:p>
          <a:p>
            <a:r>
              <a:rPr lang="en-CA" dirty="0"/>
              <a:t>Manual training using NXP DDR Tools setup</a:t>
            </a:r>
          </a:p>
          <a:p>
            <a:pPr lvl="1"/>
            <a:r>
              <a:rPr lang="en-CA" dirty="0"/>
              <a:t>PRO: Complete training session </a:t>
            </a:r>
          </a:p>
          <a:p>
            <a:pPr lvl="1"/>
            <a:r>
              <a:rPr lang="en-CA" dirty="0"/>
              <a:t>CON: Learning curve and confidence.</a:t>
            </a:r>
          </a:p>
          <a:p>
            <a:pPr lvl="1"/>
            <a:r>
              <a:rPr lang="en-CA" dirty="0"/>
              <a:t>CON: Requires debug interface for this software to run.</a:t>
            </a:r>
          </a:p>
          <a:p>
            <a:pPr lvl="1"/>
            <a:r>
              <a:rPr lang="en-CA" dirty="0"/>
              <a:t>More of this next slide</a:t>
            </a:r>
          </a:p>
          <a:p>
            <a:pPr marL="0" indent="0">
              <a:buNone/>
            </a:pPr>
            <a:endParaRPr lang="en-CA" dirty="0"/>
          </a:p>
        </p:txBody>
      </p:sp>
    </p:spTree>
    <p:extLst>
      <p:ext uri="{BB962C8B-B14F-4D97-AF65-F5344CB8AC3E}">
        <p14:creationId xmlns:p14="http://schemas.microsoft.com/office/powerpoint/2010/main" val="408551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4D02-A1CB-65F4-62D3-CCCE39171884}"/>
              </a:ext>
            </a:extLst>
          </p:cNvPr>
          <p:cNvSpPr>
            <a:spLocks noGrp="1"/>
          </p:cNvSpPr>
          <p:nvPr>
            <p:ph type="title"/>
          </p:nvPr>
        </p:nvSpPr>
        <p:spPr/>
        <p:txBody>
          <a:bodyPr/>
          <a:lstStyle/>
          <a:p>
            <a:r>
              <a:rPr lang="en-CA" u="sng" dirty="0"/>
              <a:t>Automatic LPDDR4 Training Session</a:t>
            </a:r>
          </a:p>
        </p:txBody>
      </p:sp>
      <p:sp>
        <p:nvSpPr>
          <p:cNvPr id="3" name="Content Placeholder 2">
            <a:extLst>
              <a:ext uri="{FF2B5EF4-FFF2-40B4-BE49-F238E27FC236}">
                <a16:creationId xmlns:a16="http://schemas.microsoft.com/office/drawing/2014/main" id="{6135B3C7-140A-0167-4EA8-173F8EA75808}"/>
              </a:ext>
            </a:extLst>
          </p:cNvPr>
          <p:cNvSpPr>
            <a:spLocks noGrp="1"/>
          </p:cNvSpPr>
          <p:nvPr>
            <p:ph idx="1"/>
          </p:nvPr>
        </p:nvSpPr>
        <p:spPr>
          <a:xfrm>
            <a:off x="838200" y="1452400"/>
            <a:ext cx="10515600" cy="4351338"/>
          </a:xfrm>
        </p:spPr>
        <p:txBody>
          <a:bodyPr>
            <a:normAutofit fontScale="92500" lnSpcReduction="10000"/>
          </a:bodyPr>
          <a:lstStyle/>
          <a:p>
            <a:r>
              <a:rPr lang="en-CA" dirty="0"/>
              <a:t>LPDDR4 (Micron) has built in training interface and commands which address the following service (simplified details)</a:t>
            </a:r>
          </a:p>
          <a:p>
            <a:pPr lvl="1"/>
            <a:r>
              <a:rPr lang="en-CA" dirty="0"/>
              <a:t>Impedance and terminator calibration (ZQ/ODT)</a:t>
            </a:r>
          </a:p>
          <a:p>
            <a:pPr lvl="1"/>
            <a:r>
              <a:rPr lang="en-CA" dirty="0"/>
              <a:t>Data (timing) matching (DQ, DQS)… this is eye calibration (CLK and Data)</a:t>
            </a:r>
          </a:p>
          <a:p>
            <a:pPr lvl="1"/>
            <a:r>
              <a:rPr lang="en-CA" dirty="0"/>
              <a:t>Read/Write Level optimisation (VREF, CA). </a:t>
            </a:r>
          </a:p>
          <a:p>
            <a:pPr lvl="1"/>
            <a:r>
              <a:rPr lang="en-CA" dirty="0"/>
              <a:t>…few more but that details. </a:t>
            </a:r>
          </a:p>
          <a:p>
            <a:r>
              <a:rPr lang="en-CA" dirty="0"/>
              <a:t>During power up, it check default training register that determine which training service to runs. According to Micron datasheet, it was found that</a:t>
            </a:r>
          </a:p>
          <a:p>
            <a:pPr lvl="1"/>
            <a:r>
              <a:rPr lang="en-CA" dirty="0"/>
              <a:t>It automatically performs impedance matching calibration (ZQ).</a:t>
            </a:r>
          </a:p>
          <a:p>
            <a:pPr lvl="1"/>
            <a:r>
              <a:rPr lang="en-CA" dirty="0"/>
              <a:t>It automatically performs Write/Read levelling with VREF calibration.</a:t>
            </a:r>
          </a:p>
          <a:p>
            <a:pPr lvl="1"/>
            <a:r>
              <a:rPr lang="en-CA" i="1" dirty="0">
                <a:solidFill>
                  <a:srgbClr val="FF0000"/>
                </a:solidFill>
              </a:rPr>
              <a:t>But it skipped the Data timing matching (DQ) which is default implementation.</a:t>
            </a:r>
          </a:p>
          <a:p>
            <a:pPr marL="0" indent="0">
              <a:buNone/>
            </a:pPr>
            <a:endParaRPr lang="en-CA" dirty="0"/>
          </a:p>
        </p:txBody>
      </p:sp>
    </p:spTree>
    <p:extLst>
      <p:ext uri="{BB962C8B-B14F-4D97-AF65-F5344CB8AC3E}">
        <p14:creationId xmlns:p14="http://schemas.microsoft.com/office/powerpoint/2010/main" val="32302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6CB4-78E6-2518-CD38-46969B92D437}"/>
              </a:ext>
            </a:extLst>
          </p:cNvPr>
          <p:cNvSpPr>
            <a:spLocks noGrp="1"/>
          </p:cNvSpPr>
          <p:nvPr>
            <p:ph type="title"/>
          </p:nvPr>
        </p:nvSpPr>
        <p:spPr/>
        <p:txBody>
          <a:bodyPr/>
          <a:lstStyle/>
          <a:p>
            <a:r>
              <a:rPr lang="en-CA" u="sng" dirty="0"/>
              <a:t>Manual LPDDR4 Training Session</a:t>
            </a:r>
          </a:p>
        </p:txBody>
      </p:sp>
      <p:sp>
        <p:nvSpPr>
          <p:cNvPr id="3" name="Content Placeholder 2">
            <a:extLst>
              <a:ext uri="{FF2B5EF4-FFF2-40B4-BE49-F238E27FC236}">
                <a16:creationId xmlns:a16="http://schemas.microsoft.com/office/drawing/2014/main" id="{0B4BAB39-3CB3-411E-C687-47971E55B0E4}"/>
              </a:ext>
            </a:extLst>
          </p:cNvPr>
          <p:cNvSpPr>
            <a:spLocks noGrp="1"/>
          </p:cNvSpPr>
          <p:nvPr>
            <p:ph idx="1"/>
          </p:nvPr>
        </p:nvSpPr>
        <p:spPr>
          <a:xfrm>
            <a:off x="838200" y="1331102"/>
            <a:ext cx="10515600" cy="4892416"/>
          </a:xfrm>
        </p:spPr>
        <p:txBody>
          <a:bodyPr>
            <a:normAutofit fontScale="92500" lnSpcReduction="10000"/>
          </a:bodyPr>
          <a:lstStyle/>
          <a:p>
            <a:r>
              <a:rPr lang="en-CA" dirty="0"/>
              <a:t>NXP DDR Tools is a Window based software that support manual full training session suite by taking control of LPDDR4 device IMX8M device. </a:t>
            </a:r>
          </a:p>
          <a:p>
            <a:r>
              <a:rPr lang="en-CA" dirty="0"/>
              <a:t>Performs training once every LPDDR4 batch, </a:t>
            </a:r>
            <a:r>
              <a:rPr lang="en-CA" dirty="0" err="1"/>
              <a:t>ie</a:t>
            </a:r>
            <a:r>
              <a:rPr lang="en-CA" dirty="0"/>
              <a:t> do not need to perform this calibration every board, only few batches. </a:t>
            </a:r>
          </a:p>
          <a:p>
            <a:r>
              <a:rPr lang="en-CA" dirty="0"/>
              <a:t>Do we do this procedure at PCB vendor or Emerson in-house? Is this common practice?</a:t>
            </a:r>
          </a:p>
          <a:p>
            <a:r>
              <a:rPr lang="en-CA" dirty="0"/>
              <a:t>Learning curve is required to support this.</a:t>
            </a:r>
          </a:p>
          <a:p>
            <a:r>
              <a:rPr lang="en-CA" dirty="0"/>
              <a:t>Requires hardware USB-OTG and USB-Debug (UART) interface. More of this in later slide.</a:t>
            </a:r>
          </a:p>
          <a:p>
            <a:r>
              <a:rPr lang="en-CA" dirty="0"/>
              <a:t>JTAG is not required and advisory to avoid this approach unless we hire experts (cost $$$). JTAG may need boundary scan mode enabled.   </a:t>
            </a:r>
          </a:p>
          <a:p>
            <a:pPr marL="0" indent="0">
              <a:buNone/>
            </a:pPr>
            <a:endParaRPr lang="en-CA" dirty="0"/>
          </a:p>
        </p:txBody>
      </p:sp>
    </p:spTree>
    <p:extLst>
      <p:ext uri="{BB962C8B-B14F-4D97-AF65-F5344CB8AC3E}">
        <p14:creationId xmlns:p14="http://schemas.microsoft.com/office/powerpoint/2010/main" val="47167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5751-28F8-DF79-F155-C7245AD37ED1}"/>
              </a:ext>
            </a:extLst>
          </p:cNvPr>
          <p:cNvSpPr>
            <a:spLocks noGrp="1"/>
          </p:cNvSpPr>
          <p:nvPr>
            <p:ph type="title"/>
          </p:nvPr>
        </p:nvSpPr>
        <p:spPr/>
        <p:txBody>
          <a:bodyPr/>
          <a:lstStyle/>
          <a:p>
            <a:r>
              <a:rPr lang="en-CA" u="sng" dirty="0"/>
              <a:t>Do we really need to do manual training?</a:t>
            </a:r>
          </a:p>
        </p:txBody>
      </p:sp>
      <p:sp>
        <p:nvSpPr>
          <p:cNvPr id="3" name="Content Placeholder 2">
            <a:extLst>
              <a:ext uri="{FF2B5EF4-FFF2-40B4-BE49-F238E27FC236}">
                <a16:creationId xmlns:a16="http://schemas.microsoft.com/office/drawing/2014/main" id="{4223D5A5-574D-4310-F71F-E72A71752C95}"/>
              </a:ext>
            </a:extLst>
          </p:cNvPr>
          <p:cNvSpPr>
            <a:spLocks noGrp="1"/>
          </p:cNvSpPr>
          <p:nvPr>
            <p:ph idx="1"/>
          </p:nvPr>
        </p:nvSpPr>
        <p:spPr>
          <a:xfrm>
            <a:off x="838200" y="1489722"/>
            <a:ext cx="10515600" cy="4761787"/>
          </a:xfrm>
        </p:spPr>
        <p:txBody>
          <a:bodyPr>
            <a:normAutofit fontScale="92500" lnSpcReduction="20000"/>
          </a:bodyPr>
          <a:lstStyle/>
          <a:p>
            <a:r>
              <a:rPr lang="en-CA" dirty="0"/>
              <a:t>CK has prior experience applying training session to obtain calibration parameter that was used to optimise DDR device during Power up.</a:t>
            </a:r>
          </a:p>
          <a:p>
            <a:r>
              <a:rPr lang="en-CA" dirty="0"/>
              <a:t>We don’t know CT100 CPU project has done manual training session, before. They use IMX8MM (Mini) device, while we use IMX8MP (Plus). </a:t>
            </a:r>
          </a:p>
          <a:p>
            <a:r>
              <a:rPr lang="en-CA" dirty="0"/>
              <a:t>We do know LPDDR4 (Micron) has built-in training session during power up but does not cover DQ parts.</a:t>
            </a:r>
          </a:p>
          <a:p>
            <a:r>
              <a:rPr lang="en-CA" dirty="0"/>
              <a:t>With automated training that run on POR, was is sufficient to do away with manual training? </a:t>
            </a:r>
          </a:p>
          <a:p>
            <a:r>
              <a:rPr lang="en-CA" dirty="0"/>
              <a:t>We do know this is only 1 LPDDR4 device next to IMX8MP with same or similar layout as EVAL board, can we get away with this?</a:t>
            </a:r>
          </a:p>
          <a:p>
            <a:r>
              <a:rPr lang="en-CA" dirty="0"/>
              <a:t>How DDR calibrated parameter is stored and passed to LPDDR4 device during power up?</a:t>
            </a:r>
          </a:p>
          <a:p>
            <a:r>
              <a:rPr lang="en-CA" dirty="0"/>
              <a:t>Arthur indicated we never have LPDDR4 issue in the past with CT100? </a:t>
            </a:r>
          </a:p>
        </p:txBody>
      </p:sp>
    </p:spTree>
    <p:extLst>
      <p:ext uri="{BB962C8B-B14F-4D97-AF65-F5344CB8AC3E}">
        <p14:creationId xmlns:p14="http://schemas.microsoft.com/office/powerpoint/2010/main" val="257029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2B10-A042-CEE1-69C1-E26F7BD3A128}"/>
              </a:ext>
            </a:extLst>
          </p:cNvPr>
          <p:cNvSpPr>
            <a:spLocks noGrp="1"/>
          </p:cNvSpPr>
          <p:nvPr>
            <p:ph type="title"/>
          </p:nvPr>
        </p:nvSpPr>
        <p:spPr/>
        <p:txBody>
          <a:bodyPr/>
          <a:lstStyle/>
          <a:p>
            <a:r>
              <a:rPr lang="en-CA" dirty="0"/>
              <a:t>Difference between IMX8MM and IMX8MP</a:t>
            </a:r>
          </a:p>
        </p:txBody>
      </p:sp>
      <p:sp>
        <p:nvSpPr>
          <p:cNvPr id="3" name="Content Placeholder 2">
            <a:extLst>
              <a:ext uri="{FF2B5EF4-FFF2-40B4-BE49-F238E27FC236}">
                <a16:creationId xmlns:a16="http://schemas.microsoft.com/office/drawing/2014/main" id="{DA308BDF-215A-51E4-54F9-B12448F3D8AE}"/>
              </a:ext>
            </a:extLst>
          </p:cNvPr>
          <p:cNvSpPr>
            <a:spLocks noGrp="1"/>
          </p:cNvSpPr>
          <p:nvPr>
            <p:ph idx="1"/>
          </p:nvPr>
        </p:nvSpPr>
        <p:spPr/>
        <p:txBody>
          <a:bodyPr/>
          <a:lstStyle/>
          <a:p>
            <a:r>
              <a:rPr lang="en-CA" dirty="0"/>
              <a:t>IMX8MM Max LPDDR4 clock is up to 1500MHz (CT100 MCU)</a:t>
            </a:r>
          </a:p>
          <a:p>
            <a:endParaRPr lang="en-CA" dirty="0"/>
          </a:p>
          <a:p>
            <a:r>
              <a:rPr lang="en-CA" dirty="0"/>
              <a:t>IMX8MP Max LPDDR4 clock is up to 2000MHz (The Next Gen MCU)</a:t>
            </a:r>
          </a:p>
          <a:p>
            <a:pPr lvl="1"/>
            <a:r>
              <a:rPr lang="en-CA" dirty="0"/>
              <a:t>Quoted LPDDR4-4000 support in datasheet.</a:t>
            </a:r>
          </a:p>
          <a:p>
            <a:pPr lvl="1"/>
            <a:r>
              <a:rPr lang="en-CA" dirty="0"/>
              <a:t>Micron (MT53E1G32D2) device is rated to max 2133MHz clock.  </a:t>
            </a:r>
          </a:p>
          <a:p>
            <a:pPr marL="0" indent="0">
              <a:buNone/>
            </a:pPr>
            <a:endParaRPr lang="en-CA" dirty="0"/>
          </a:p>
          <a:p>
            <a:pPr marL="0" indent="0">
              <a:buNone/>
            </a:pPr>
            <a:r>
              <a:rPr lang="en-CA" dirty="0"/>
              <a:t>Question:</a:t>
            </a:r>
          </a:p>
          <a:p>
            <a:pPr marL="0" indent="0">
              <a:buNone/>
            </a:pPr>
            <a:r>
              <a:rPr lang="en-CA" i="1" dirty="0"/>
              <a:t>Can we avoid manual training if we limit clock to 1500MHz?</a:t>
            </a:r>
          </a:p>
        </p:txBody>
      </p:sp>
    </p:spTree>
    <p:extLst>
      <p:ext uri="{BB962C8B-B14F-4D97-AF65-F5344CB8AC3E}">
        <p14:creationId xmlns:p14="http://schemas.microsoft.com/office/powerpoint/2010/main" val="48887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A76D-9E32-879B-23B6-EE610C081763}"/>
              </a:ext>
            </a:extLst>
          </p:cNvPr>
          <p:cNvSpPr>
            <a:spLocks noGrp="1"/>
          </p:cNvSpPr>
          <p:nvPr>
            <p:ph type="title"/>
          </p:nvPr>
        </p:nvSpPr>
        <p:spPr/>
        <p:txBody>
          <a:bodyPr/>
          <a:lstStyle/>
          <a:p>
            <a:r>
              <a:rPr lang="en-CA" dirty="0"/>
              <a:t>Safety Integrity Requirement to justify?</a:t>
            </a:r>
          </a:p>
        </p:txBody>
      </p:sp>
      <p:sp>
        <p:nvSpPr>
          <p:cNvPr id="3" name="Content Placeholder 2">
            <a:extLst>
              <a:ext uri="{FF2B5EF4-FFF2-40B4-BE49-F238E27FC236}">
                <a16:creationId xmlns:a16="http://schemas.microsoft.com/office/drawing/2014/main" id="{6C83B9D4-903E-8BB1-B6A5-BAE12A78C008}"/>
              </a:ext>
            </a:extLst>
          </p:cNvPr>
          <p:cNvSpPr>
            <a:spLocks noGrp="1"/>
          </p:cNvSpPr>
          <p:nvPr>
            <p:ph idx="1"/>
          </p:nvPr>
        </p:nvSpPr>
        <p:spPr>
          <a:xfrm>
            <a:off x="838200" y="1527044"/>
            <a:ext cx="10515600" cy="3959355"/>
          </a:xfrm>
        </p:spPr>
        <p:txBody>
          <a:bodyPr>
            <a:normAutofit lnSpcReduction="10000"/>
          </a:bodyPr>
          <a:lstStyle/>
          <a:p>
            <a:r>
              <a:rPr lang="en-CA" i="1" dirty="0"/>
              <a:t>Is there safety requirement (</a:t>
            </a:r>
            <a:r>
              <a:rPr lang="en-CA" i="1" dirty="0" err="1"/>
              <a:t>ie</a:t>
            </a:r>
            <a:r>
              <a:rPr lang="en-CA" i="1" dirty="0"/>
              <a:t> standard?) for reliable product under hazardous environment to ensure proper mitigation of data error that may failed to trigger gas alarm (or generate fake signal)?</a:t>
            </a:r>
          </a:p>
          <a:p>
            <a:endParaRPr lang="en-CA" i="1" dirty="0"/>
          </a:p>
          <a:p>
            <a:r>
              <a:rPr lang="en-CA" i="1" dirty="0"/>
              <a:t>Is firmware doing any safety integrity level works?, if so have they factor to address defective data. </a:t>
            </a:r>
          </a:p>
          <a:p>
            <a:pPr marL="0" indent="0">
              <a:buNone/>
            </a:pPr>
            <a:endParaRPr lang="en-CA" i="1" dirty="0"/>
          </a:p>
          <a:p>
            <a:r>
              <a:rPr lang="en-CA" i="1" dirty="0"/>
              <a:t>Is there redundancy arrangement in firmware to address defective data?</a:t>
            </a:r>
          </a:p>
        </p:txBody>
      </p:sp>
    </p:spTree>
    <p:extLst>
      <p:ext uri="{BB962C8B-B14F-4D97-AF65-F5344CB8AC3E}">
        <p14:creationId xmlns:p14="http://schemas.microsoft.com/office/powerpoint/2010/main" val="2666546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975</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LPDDR4 and IMX8MP</vt:lpstr>
      <vt:lpstr>What is DDR Training Session?</vt:lpstr>
      <vt:lpstr>PowerPoint Presentation</vt:lpstr>
      <vt:lpstr>There two way to performs training</vt:lpstr>
      <vt:lpstr>Automatic LPDDR4 Training Session</vt:lpstr>
      <vt:lpstr>Manual LPDDR4 Training Session</vt:lpstr>
      <vt:lpstr>Do we really need to do manual training?</vt:lpstr>
      <vt:lpstr>Difference between IMX8MM and IMX8MP</vt:lpstr>
      <vt:lpstr>Safety Integrity Requirement to justify?</vt:lpstr>
      <vt:lpstr>Hardware requirement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Payne, Richard [EMR/MSOL/HSTN]</dc:creator>
  <cp:lastModifiedBy>Payne, Richard [EMR/MSOL/HSTN]</cp:lastModifiedBy>
  <cp:revision>3</cp:revision>
  <dcterms:created xsi:type="dcterms:W3CDTF">2024-08-18T19:53:51Z</dcterms:created>
  <dcterms:modified xsi:type="dcterms:W3CDTF">2024-08-18T21:59:32Z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38901aa-f724-46bf-bb4f-aef09392934b_Enabled">
    <vt:lpwstr>true</vt:lpwstr>
  </property>
  <property fmtid="{D5CDD505-2E9C-101B-9397-08002B2CF9AE}" pid="3" name="MSIP_Label_d38901aa-f724-46bf-bb4f-aef09392934b_SetDate">
    <vt:lpwstr>2024-08-18T21:24:41Z</vt:lpwstr>
  </property>
  <property fmtid="{D5CDD505-2E9C-101B-9397-08002B2CF9AE}" pid="4" name="MSIP_Label_d38901aa-f724-46bf-bb4f-aef09392934b_Method">
    <vt:lpwstr>Standard</vt:lpwstr>
  </property>
  <property fmtid="{D5CDD505-2E9C-101B-9397-08002B2CF9AE}" pid="5" name="MSIP_Label_d38901aa-f724-46bf-bb4f-aef09392934b_Name">
    <vt:lpwstr>Internal - No Label</vt:lpwstr>
  </property>
  <property fmtid="{D5CDD505-2E9C-101B-9397-08002B2CF9AE}" pid="6" name="MSIP_Label_d38901aa-f724-46bf-bb4f-aef09392934b_SiteId">
    <vt:lpwstr>eb06985d-06ca-4a17-81da-629ab99f6505</vt:lpwstr>
  </property>
  <property fmtid="{D5CDD505-2E9C-101B-9397-08002B2CF9AE}" pid="7" name="MSIP_Label_d38901aa-f724-46bf-bb4f-aef09392934b_ActionId">
    <vt:lpwstr>266eb7da-86b5-49ad-94bc-5b7f80b92602</vt:lpwstr>
  </property>
  <property fmtid="{D5CDD505-2E9C-101B-9397-08002B2CF9AE}" pid="8" name="MSIP_Label_d38901aa-f724-46bf-bb4f-aef09392934b_ContentBits">
    <vt:lpwstr>0</vt:lpwstr>
  </property>
</Properties>
</file>