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67" r:id="rId5"/>
    <p:sldId id="269" r:id="rId6"/>
    <p:sldId id="270" r:id="rId7"/>
    <p:sldId id="260" r:id="rId8"/>
    <p:sldId id="261" r:id="rId9"/>
    <p:sldId id="264" r:id="rId10"/>
    <p:sldId id="259" r:id="rId11"/>
    <p:sldId id="277" r:id="rId12"/>
    <p:sldId id="271" r:id="rId13"/>
    <p:sldId id="272" r:id="rId14"/>
    <p:sldId id="273" r:id="rId15"/>
    <p:sldId id="274" r:id="rId16"/>
    <p:sldId id="275" r:id="rId17"/>
    <p:sldId id="266" r:id="rId18"/>
    <p:sldId id="263" r:id="rId19"/>
    <p:sldId id="276" r:id="rId20"/>
    <p:sldId id="279" r:id="rId21"/>
    <p:sldId id="280" r:id="rId22"/>
    <p:sldId id="281" r:id="rId23"/>
    <p:sldId id="282" r:id="rId24"/>
    <p:sldId id="283" r:id="rId25"/>
    <p:sldId id="284" r:id="rId26"/>
    <p:sldId id="285" r:id="rId27"/>
    <p:sldId id="262" r:id="rId28"/>
    <p:sldId id="26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AAC0-BBA3-B75D-3006-38C0FEB45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E097A0-1FB8-FA5B-7057-57236A298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92F2B0-BAAB-66A7-B57D-873E36355E21}"/>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5" name="Footer Placeholder 4">
            <a:extLst>
              <a:ext uri="{FF2B5EF4-FFF2-40B4-BE49-F238E27FC236}">
                <a16:creationId xmlns:a16="http://schemas.microsoft.com/office/drawing/2014/main" id="{3EA0F58D-F354-7CF1-40E6-D238A991C1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95F7A-6444-C6FE-EEB3-634CDEFB96D3}"/>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218144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70349-20D1-C671-F98F-B5B6145F86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F43231-D764-41D9-B0D4-2E3D064456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F079C-BC3C-07E7-10DE-C3EABA6CF7B2}"/>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5" name="Footer Placeholder 4">
            <a:extLst>
              <a:ext uri="{FF2B5EF4-FFF2-40B4-BE49-F238E27FC236}">
                <a16:creationId xmlns:a16="http://schemas.microsoft.com/office/drawing/2014/main" id="{B877C1C0-7338-B10B-2B7D-36CBABA50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337AE-F862-0F84-E14A-A00B18947DCD}"/>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4164309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97F7D1-AFC8-5A87-A1F9-D2E7D26AD59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1BFAB-DE68-DE4E-C127-C2109D615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F383B-5168-EE0E-B51A-503916F365AF}"/>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5" name="Footer Placeholder 4">
            <a:extLst>
              <a:ext uri="{FF2B5EF4-FFF2-40B4-BE49-F238E27FC236}">
                <a16:creationId xmlns:a16="http://schemas.microsoft.com/office/drawing/2014/main" id="{7F1EEC38-53E3-10B1-68F2-D0E803A5EE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1B7FC-DFF4-842E-1468-5634D760CD78}"/>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3076365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305A-A8E2-01C7-DC2C-99A99274B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864047-DF0F-3894-46AE-DDCCAD328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AA411-8EA3-ECD7-B744-57F65A848739}"/>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5" name="Footer Placeholder 4">
            <a:extLst>
              <a:ext uri="{FF2B5EF4-FFF2-40B4-BE49-F238E27FC236}">
                <a16:creationId xmlns:a16="http://schemas.microsoft.com/office/drawing/2014/main" id="{15EBA6E3-5B2B-901B-9845-D472F397E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8433B6-664D-D0F4-5B18-9B13DB499912}"/>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3999045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C6CB-A2CE-25C4-C1DD-8CAC68A94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3A262C-D623-C23D-E9B2-B0E1C7AC07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3AE2B3-E4A6-A33A-2201-B41EE8313967}"/>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5" name="Footer Placeholder 4">
            <a:extLst>
              <a:ext uri="{FF2B5EF4-FFF2-40B4-BE49-F238E27FC236}">
                <a16:creationId xmlns:a16="http://schemas.microsoft.com/office/drawing/2014/main" id="{B3C3903A-D872-9636-7CEB-3A0015DA2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F23DF-E976-97EE-FC54-555608246866}"/>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179826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3FF0D-693C-A1EE-6D8B-9944676D4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03FE2E-4CCD-0A62-CDF8-63F974157F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32F078-BD26-7E25-3BC1-4BA5A42C99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9B30B6-F46E-DFC4-DC51-28C8FAC23346}"/>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6" name="Footer Placeholder 5">
            <a:extLst>
              <a:ext uri="{FF2B5EF4-FFF2-40B4-BE49-F238E27FC236}">
                <a16:creationId xmlns:a16="http://schemas.microsoft.com/office/drawing/2014/main" id="{BB8EB7C0-11F5-C9B4-D8AA-56C51983C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2D5249-1213-D4D5-CF51-A6E38CDBCC33}"/>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242978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C14B-BD41-0B3C-F138-8BDFF6B51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73B84-F7C8-A116-53E6-03D525B9F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994F32-2E25-D3A9-8A55-2DEA24FD5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707D02-8761-8D0E-DA2A-ABA272FDAC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D3795E-7922-7456-6FDF-2673A4947F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F66179-2DBC-0AEE-E966-65D7EE6DC915}"/>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8" name="Footer Placeholder 7">
            <a:extLst>
              <a:ext uri="{FF2B5EF4-FFF2-40B4-BE49-F238E27FC236}">
                <a16:creationId xmlns:a16="http://schemas.microsoft.com/office/drawing/2014/main" id="{01869B3A-EFC1-5249-B013-633BBF52A1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BE8D8E-A83A-BB4D-A737-3A33E24F17FF}"/>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3059799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349E9-5A53-17F2-E6A2-237737E339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DBAC7D1-FE9B-5629-89AA-282613176B1C}"/>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4" name="Footer Placeholder 3">
            <a:extLst>
              <a:ext uri="{FF2B5EF4-FFF2-40B4-BE49-F238E27FC236}">
                <a16:creationId xmlns:a16="http://schemas.microsoft.com/office/drawing/2014/main" id="{6A88BB3E-E697-460C-231A-BD6803167F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80FB7B-45AD-52A3-9E0A-D3C27E6266EF}"/>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3740719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1E49CB-C9CA-B6FF-51D9-F7E0911CBC89}"/>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3" name="Footer Placeholder 2">
            <a:extLst>
              <a:ext uri="{FF2B5EF4-FFF2-40B4-BE49-F238E27FC236}">
                <a16:creationId xmlns:a16="http://schemas.microsoft.com/office/drawing/2014/main" id="{593EC5B1-865F-F112-EFB2-C81F50A5D1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432D6D-626F-AB7E-B8F9-9ABC16B3073A}"/>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394203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21CC-F176-F58C-2C24-2DE481203C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61416C-2236-CF05-8D72-44A2CFE7C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F9F3D-070F-73A0-66BF-C4A28586E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106AC6-B19D-040C-19C1-6E548BF1380F}"/>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6" name="Footer Placeholder 5">
            <a:extLst>
              <a:ext uri="{FF2B5EF4-FFF2-40B4-BE49-F238E27FC236}">
                <a16:creationId xmlns:a16="http://schemas.microsoft.com/office/drawing/2014/main" id="{3B02180F-8927-AAB1-4445-26D2CD420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C8499-3B92-BB60-7095-147B7D1836BD}"/>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3336063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C1AA-897A-0EFD-000D-6A3D5DEB1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3978A-FB1B-95EA-0876-D8A1A389F7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2F0AD2-713B-C21B-30FA-FAF3674E0B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7562CD-4148-E512-771E-F3E39CEB1125}"/>
              </a:ext>
            </a:extLst>
          </p:cNvPr>
          <p:cNvSpPr>
            <a:spLocks noGrp="1"/>
          </p:cNvSpPr>
          <p:nvPr>
            <p:ph type="dt" sz="half" idx="10"/>
          </p:nvPr>
        </p:nvSpPr>
        <p:spPr/>
        <p:txBody>
          <a:bodyPr/>
          <a:lstStyle/>
          <a:p>
            <a:fld id="{E6429195-E39F-43C7-B822-D9154232C0FB}" type="datetimeFigureOut">
              <a:rPr lang="en-US" smtClean="0"/>
              <a:t>2/11/2025</a:t>
            </a:fld>
            <a:endParaRPr lang="en-US"/>
          </a:p>
        </p:txBody>
      </p:sp>
      <p:sp>
        <p:nvSpPr>
          <p:cNvPr id="6" name="Footer Placeholder 5">
            <a:extLst>
              <a:ext uri="{FF2B5EF4-FFF2-40B4-BE49-F238E27FC236}">
                <a16:creationId xmlns:a16="http://schemas.microsoft.com/office/drawing/2014/main" id="{8877A22F-5C0E-FB8C-0EC5-D6A226C0D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FA957-1FBF-D05E-9F27-15F1291773B5}"/>
              </a:ext>
            </a:extLst>
          </p:cNvPr>
          <p:cNvSpPr>
            <a:spLocks noGrp="1"/>
          </p:cNvSpPr>
          <p:nvPr>
            <p:ph type="sldNum" sz="quarter" idx="12"/>
          </p:nvPr>
        </p:nvSpPr>
        <p:spPr/>
        <p:txBody>
          <a:bodyPr/>
          <a:lstStyle/>
          <a:p>
            <a:fld id="{671E5FE8-E5F3-4D0D-8F05-F6E91EC941EC}" type="slidenum">
              <a:rPr lang="en-US" smtClean="0"/>
              <a:t>‹#›</a:t>
            </a:fld>
            <a:endParaRPr lang="en-US"/>
          </a:p>
        </p:txBody>
      </p:sp>
    </p:spTree>
    <p:extLst>
      <p:ext uri="{BB962C8B-B14F-4D97-AF65-F5344CB8AC3E}">
        <p14:creationId xmlns:p14="http://schemas.microsoft.com/office/powerpoint/2010/main" val="843283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D946C-8C99-8764-BC86-E70AD5AE2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7778CD-52BD-FD80-37C9-4EFF27874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0B42E9-C89B-C10A-70BC-6B67950A6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29195-E39F-43C7-B822-D9154232C0FB}" type="datetimeFigureOut">
              <a:rPr lang="en-US" smtClean="0"/>
              <a:t>2/11/2025</a:t>
            </a:fld>
            <a:endParaRPr lang="en-US"/>
          </a:p>
        </p:txBody>
      </p:sp>
      <p:sp>
        <p:nvSpPr>
          <p:cNvPr id="5" name="Footer Placeholder 4">
            <a:extLst>
              <a:ext uri="{FF2B5EF4-FFF2-40B4-BE49-F238E27FC236}">
                <a16:creationId xmlns:a16="http://schemas.microsoft.com/office/drawing/2014/main" id="{6793E2AB-3EDA-7CB8-712F-1A20631D99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390668-21D6-3E6E-B134-72BAB66987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1E5FE8-E5F3-4D0D-8F05-F6E91EC941EC}" type="slidenum">
              <a:rPr lang="en-US" smtClean="0"/>
              <a:t>‹#›</a:t>
            </a:fld>
            <a:endParaRPr lang="en-US"/>
          </a:p>
        </p:txBody>
      </p:sp>
    </p:spTree>
    <p:extLst>
      <p:ext uri="{BB962C8B-B14F-4D97-AF65-F5344CB8AC3E}">
        <p14:creationId xmlns:p14="http://schemas.microsoft.com/office/powerpoint/2010/main" val="3477373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8E16-B703-663C-6AB4-EDAF47A816F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7B78F4A-E455-E601-B502-B7FDA1C76FE5}"/>
              </a:ext>
            </a:extLst>
          </p:cNvPr>
          <p:cNvSpPr>
            <a:spLocks noGrp="1"/>
          </p:cNvSpPr>
          <p:nvPr>
            <p:ph idx="1"/>
          </p:nvPr>
        </p:nvSpPr>
        <p:spPr/>
        <p:txBody>
          <a:bodyPr>
            <a:normAutofit lnSpcReduction="10000"/>
          </a:bodyPr>
          <a:lstStyle/>
          <a:p>
            <a:pPr marL="0" marR="0" indent="0" algn="ctr">
              <a:lnSpc>
                <a:spcPct val="120000"/>
              </a:lnSpc>
              <a:spcBef>
                <a:spcPts val="0"/>
              </a:spcBef>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Bachelor Of Science</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In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Computer Science &amp; Engineering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Project</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1800" b="1" dirty="0">
                <a:effectLst/>
                <a:latin typeface="Times New Roman" panose="02020603050405020304" pitchFamily="18" charset="0"/>
                <a:ea typeface="Calibri" panose="020F0502020204030204" pitchFamily="34" charset="0"/>
                <a:cs typeface="Calibri" panose="020F0502020204030204" pitchFamily="34" charset="0"/>
              </a:rPr>
              <a:t>Hospital Network Design &amp; Implementation Using CPT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Submitted by</a:t>
            </a:r>
          </a:p>
          <a:p>
            <a:pPr marL="0" marR="0" indent="0" algn="ctr">
              <a:lnSpc>
                <a:spcPct val="120000"/>
              </a:lnSpc>
              <a:spcBef>
                <a:spcPts val="0"/>
              </a:spcBef>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 Mohammad Sheikh Sadi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Program: BSC in CSE 	Batch: 31</a:t>
            </a:r>
            <a:r>
              <a:rPr lang="en-US" sz="1800" baseline="30000" dirty="0">
                <a:effectLst/>
                <a:latin typeface="Times New Roman" panose="02020603050405020304" pitchFamily="18" charset="0"/>
                <a:ea typeface="Calibri" panose="020F0502020204030204" pitchFamily="34" charset="0"/>
                <a:cs typeface="Calibri" panose="020F0502020204030204" pitchFamily="34" charset="0"/>
              </a:rPr>
              <a:t>st</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ID: 118CSE0002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 </a:t>
            </a:r>
            <a:endParaRPr lang="en-US" sz="1800" b="1"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b="1" dirty="0">
                <a:effectLst/>
                <a:latin typeface="Times New Roman" panose="02020603050405020304" pitchFamily="18" charset="0"/>
                <a:ea typeface="Calibri" panose="020F0502020204030204" pitchFamily="34" charset="0"/>
                <a:cs typeface="Calibri" panose="020F0502020204030204" pitchFamily="34" charset="0"/>
              </a:rPr>
              <a:t>Submitted To</a:t>
            </a:r>
          </a:p>
          <a:p>
            <a:pPr marL="0" marR="0" indent="0" algn="ctr">
              <a:lnSpc>
                <a:spcPct val="120000"/>
              </a:lnSpc>
              <a:spcBef>
                <a:spcPts val="0"/>
              </a:spcBef>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 Dr. </a:t>
            </a:r>
            <a:r>
              <a:rPr lang="en-US" sz="1800" dirty="0" err="1">
                <a:effectLst/>
                <a:latin typeface="Times New Roman" panose="02020603050405020304" pitchFamily="18" charset="0"/>
                <a:ea typeface="Calibri" panose="020F0502020204030204" pitchFamily="34" charset="0"/>
                <a:cs typeface="Calibri" panose="020F0502020204030204" pitchFamily="34" charset="0"/>
              </a:rPr>
              <a:t>Zahidur</a:t>
            </a:r>
            <a:r>
              <a:rPr lang="en-US" sz="1800" dirty="0">
                <a:effectLst/>
                <a:latin typeface="Times New Roman" panose="02020603050405020304" pitchFamily="18" charset="0"/>
                <a:ea typeface="Calibri" panose="020F0502020204030204" pitchFamily="34" charset="0"/>
                <a:cs typeface="Calibri" panose="020F0502020204030204" pitchFamily="34" charset="0"/>
              </a:rPr>
              <a:t> Rahman</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marR="0" indent="0" algn="ctr">
              <a:lnSpc>
                <a:spcPct val="120000"/>
              </a:lnSpc>
              <a:spcBef>
                <a:spcPts val="0"/>
              </a:spcBef>
              <a:buNone/>
            </a:pPr>
            <a:r>
              <a:rPr lang="en-US" sz="1800" b="1" dirty="0">
                <a:effectLst/>
                <a:latin typeface="Times New Roman" panose="02020603050405020304" pitchFamily="18" charset="0"/>
                <a:ea typeface="Times New Roman" panose="02020603050405020304" pitchFamily="18" charset="0"/>
              </a:rPr>
              <a:t>Head</a:t>
            </a:r>
            <a:r>
              <a:rPr lang="en-US" sz="1800" b="1" spc="-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Department</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of</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CSE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&amp;</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ICT</a:t>
            </a:r>
            <a:r>
              <a:rPr lang="en-US" sz="1800" b="1" spc="-335" dirty="0">
                <a:effectLst/>
                <a:latin typeface="Times New Roman" panose="02020603050405020304" pitchFamily="18" charset="0"/>
                <a:ea typeface="Times New Roman" panose="02020603050405020304" pitchFamily="18" charset="0"/>
              </a:rPr>
              <a:t> </a:t>
            </a:r>
          </a:p>
          <a:p>
            <a:pPr marL="0" marR="0" indent="0" algn="ctr">
              <a:lnSpc>
                <a:spcPct val="120000"/>
              </a:lnSpc>
              <a:spcBef>
                <a:spcPts val="0"/>
              </a:spcBef>
              <a:buNone/>
            </a:pPr>
            <a:r>
              <a:rPr lang="en-US" sz="1800" dirty="0">
                <a:effectLst/>
                <a:latin typeface="Times New Roman" panose="02020603050405020304" pitchFamily="18" charset="0"/>
                <a:ea typeface="Calibri" panose="020F0502020204030204" pitchFamily="34" charset="0"/>
                <a:cs typeface="Calibri" panose="020F0502020204030204" pitchFamily="34" charset="0"/>
              </a:rPr>
              <a:t>Date of Submission</a:t>
            </a:r>
            <a:r>
              <a:rPr lang="en-US" sz="1800" b="1" dirty="0">
                <a:effectLst/>
                <a:latin typeface="Times New Roman" panose="02020603050405020304" pitchFamily="18" charset="0"/>
                <a:ea typeface="Calibri" panose="020F0502020204030204" pitchFamily="34" charset="0"/>
                <a:cs typeface="Calibri" panose="020F0502020204030204" pitchFamily="34" charset="0"/>
              </a:rPr>
              <a:t>: </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7BF58A26-4846-5014-3A30-DD64EB3C69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8929"/>
            <a:ext cx="10515600" cy="1736696"/>
          </a:xfrm>
          <a:prstGeom prst="rect">
            <a:avLst/>
          </a:prstGeom>
        </p:spPr>
      </p:pic>
    </p:spTree>
    <p:extLst>
      <p:ext uri="{BB962C8B-B14F-4D97-AF65-F5344CB8AC3E}">
        <p14:creationId xmlns:p14="http://schemas.microsoft.com/office/powerpoint/2010/main" val="1881057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61B42-9FD7-1A70-66CA-2E270DAB6E63}"/>
              </a:ext>
            </a:extLst>
          </p:cNvPr>
          <p:cNvSpPr>
            <a:spLocks noGrp="1"/>
          </p:cNvSpPr>
          <p:nvPr>
            <p:ph type="title"/>
          </p:nvPr>
        </p:nvSpPr>
        <p:spPr>
          <a:xfrm>
            <a:off x="838200" y="365125"/>
            <a:ext cx="10515600" cy="690789"/>
          </a:xfrm>
        </p:spPr>
        <p:txBody>
          <a:bodyPr>
            <a:normAutofit/>
          </a:bodyPr>
          <a:lstStyle/>
          <a:p>
            <a:pPr algn="ctr"/>
            <a:r>
              <a:rPr lang="en-US" sz="4000" b="1" dirty="0">
                <a:effectLst/>
                <a:latin typeface="Agency FB" panose="020B0503020202020204" pitchFamily="34" charset="0"/>
                <a:ea typeface="Calibri" panose="020F0502020204030204" pitchFamily="34" charset="0"/>
                <a:cs typeface="Adobe Devanagari" panose="02040503050201020203" pitchFamily="18" charset="0"/>
              </a:rPr>
              <a:t>NETWORK REQUIREMENTS</a:t>
            </a:r>
            <a:endParaRPr lang="en-US" sz="7200" b="1" dirty="0">
              <a:latin typeface="Agency FB" panose="020B0503020202020204" pitchFamily="34" charset="0"/>
              <a:cs typeface="Adobe Devanagari" panose="02040503050201020203" pitchFamily="18" charset="0"/>
            </a:endParaRPr>
          </a:p>
        </p:txBody>
      </p:sp>
      <p:sp>
        <p:nvSpPr>
          <p:cNvPr id="3" name="Content Placeholder 2">
            <a:extLst>
              <a:ext uri="{FF2B5EF4-FFF2-40B4-BE49-F238E27FC236}">
                <a16:creationId xmlns:a16="http://schemas.microsoft.com/office/drawing/2014/main" id="{7A60F540-F19A-6623-6A94-75A2C10502FC}"/>
              </a:ext>
            </a:extLst>
          </p:cNvPr>
          <p:cNvSpPr>
            <a:spLocks noGrp="1"/>
          </p:cNvSpPr>
          <p:nvPr>
            <p:ph idx="1"/>
          </p:nvPr>
        </p:nvSpPr>
        <p:spPr>
          <a:xfrm>
            <a:off x="838200" y="1055914"/>
            <a:ext cx="10515600" cy="5257800"/>
          </a:xfrm>
        </p:spPr>
        <p:txBody>
          <a:bodyPr>
            <a:noAutofit/>
          </a:bodyPr>
          <a:lstStyle/>
          <a:p>
            <a:pPr marL="0" marR="0" indent="0" algn="just">
              <a:lnSpc>
                <a:spcPct val="150000"/>
              </a:lnSpc>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This Health care Network topology, we have desktop Computer, Printer, smart phone, webcam. There is a data flow between the devices within the system. We have divided our network into segments like for Emergency Unit, General wards, Privat Ward, OT Room, ICU Room, clinical area etc. Our network requirements include network devices like routers, switches, server.</a:t>
            </a:r>
          </a:p>
          <a:p>
            <a:pPr marL="0" indent="0">
              <a:buNone/>
            </a:pPr>
            <a:endParaRPr lang="en-US" sz="1800" dirty="0">
              <a:effectLst/>
              <a:latin typeface="Adobe Devanagari" panose="02040503050201020203" pitchFamily="18" charset="0"/>
              <a:ea typeface="Calibri" panose="020F0502020204030204" pitchFamily="34" charset="0"/>
              <a:cs typeface="Adobe Devanagari" panose="02040503050201020203" pitchFamily="18" charset="0"/>
            </a:endParaRPr>
          </a:p>
        </p:txBody>
      </p:sp>
    </p:spTree>
    <p:extLst>
      <p:ext uri="{BB962C8B-B14F-4D97-AF65-F5344CB8AC3E}">
        <p14:creationId xmlns:p14="http://schemas.microsoft.com/office/powerpoint/2010/main" val="2721129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B5ABB-E680-F6C8-E721-B530E3B882DB}"/>
              </a:ext>
            </a:extLst>
          </p:cNvPr>
          <p:cNvSpPr>
            <a:spLocks noGrp="1"/>
          </p:cNvSpPr>
          <p:nvPr>
            <p:ph type="title"/>
          </p:nvPr>
        </p:nvSpPr>
        <p:spPr>
          <a:xfrm>
            <a:off x="838200" y="365125"/>
            <a:ext cx="10515600" cy="854075"/>
          </a:xfrm>
        </p:spPr>
        <p:txBody>
          <a:bodyPr/>
          <a:lstStyle/>
          <a:p>
            <a:pPr algn="ctr"/>
            <a:r>
              <a:rPr lang="en-US" b="1" dirty="0">
                <a:latin typeface="Agency FB" panose="020B0503020202020204" pitchFamily="34" charset="0"/>
              </a:rPr>
              <a:t>ISP</a:t>
            </a:r>
          </a:p>
        </p:txBody>
      </p:sp>
      <p:sp>
        <p:nvSpPr>
          <p:cNvPr id="3" name="Content Placeholder 2">
            <a:extLst>
              <a:ext uri="{FF2B5EF4-FFF2-40B4-BE49-F238E27FC236}">
                <a16:creationId xmlns:a16="http://schemas.microsoft.com/office/drawing/2014/main" id="{7F1BC679-DCC7-BC16-E6D7-F18E527875C8}"/>
              </a:ext>
            </a:extLst>
          </p:cNvPr>
          <p:cNvSpPr>
            <a:spLocks noGrp="1"/>
          </p:cNvSpPr>
          <p:nvPr>
            <p:ph idx="1"/>
          </p:nvPr>
        </p:nvSpPr>
        <p:spPr/>
        <p:txBody>
          <a:bodyPr/>
          <a:lstStyle/>
          <a:p>
            <a:r>
              <a:rPr lang="en-US" b="1" dirty="0">
                <a:effectLst/>
                <a:latin typeface="Times New Roman" panose="02020603050405020304" pitchFamily="18" charset="0"/>
                <a:ea typeface="Times New Roman" panose="02020603050405020304" pitchFamily="18" charset="0"/>
              </a:rPr>
              <a:t>ISP</a:t>
            </a:r>
            <a:r>
              <a:rPr lang="en-US" dirty="0">
                <a:effectLst/>
                <a:latin typeface="Times New Roman" panose="02020603050405020304" pitchFamily="18" charset="0"/>
                <a:ea typeface="Times New Roman" panose="02020603050405020304" pitchFamily="18" charset="0"/>
              </a:rPr>
              <a:t>: A network is of little of no use without internet. For the project as big as this consisting almost 50 end user accessing internet at the same time so we need a high speed internet speed internet fro</a:t>
            </a:r>
            <a:r>
              <a:rPr lang="en-US" dirty="0">
                <a:latin typeface="Times New Roman" panose="02020603050405020304" pitchFamily="18" charset="0"/>
                <a:ea typeface="Times New Roman" panose="02020603050405020304" pitchFamily="18" charset="0"/>
              </a:rPr>
              <a:t>m</a:t>
            </a:r>
            <a:r>
              <a:rPr lang="en-US" dirty="0">
                <a:effectLst/>
                <a:latin typeface="Times New Roman" panose="02020603050405020304" pitchFamily="18" charset="0"/>
                <a:ea typeface="Times New Roman" panose="02020603050405020304" pitchFamily="18" charset="0"/>
              </a:rPr>
              <a:t> service provider. We cannot compromise on the internet speed. </a:t>
            </a:r>
          </a:p>
          <a:p>
            <a:endParaRPr lang="en-US" dirty="0"/>
          </a:p>
        </p:txBody>
      </p:sp>
      <p:pic>
        <p:nvPicPr>
          <p:cNvPr id="4" name="Content Placeholder 5">
            <a:extLst>
              <a:ext uri="{FF2B5EF4-FFF2-40B4-BE49-F238E27FC236}">
                <a16:creationId xmlns:a16="http://schemas.microsoft.com/office/drawing/2014/main" id="{182DFFEE-C435-9E92-B39F-CA3AAF807F46}"/>
              </a:ext>
            </a:extLst>
          </p:cNvPr>
          <p:cNvPicPr>
            <a:picLocks noChangeAspect="1"/>
          </p:cNvPicPr>
          <p:nvPr/>
        </p:nvPicPr>
        <p:blipFill>
          <a:blip r:embed="rId2">
            <a:extLst>
              <a:ext uri="{28A0092B-C50C-407E-A947-70E740481C1C}">
                <a14:useLocalDpi xmlns:a14="http://schemas.microsoft.com/office/drawing/2010/main" val="0"/>
              </a:ext>
            </a:extLst>
          </a:blip>
          <a:srcRect l="509" t="992" r="86484" b="86831"/>
          <a:stretch/>
        </p:blipFill>
        <p:spPr>
          <a:xfrm>
            <a:off x="5477107" y="3897087"/>
            <a:ext cx="3677778" cy="1603385"/>
          </a:xfrm>
          <a:prstGeom prst="rect">
            <a:avLst/>
          </a:prstGeom>
        </p:spPr>
      </p:pic>
    </p:spTree>
    <p:extLst>
      <p:ext uri="{BB962C8B-B14F-4D97-AF65-F5344CB8AC3E}">
        <p14:creationId xmlns:p14="http://schemas.microsoft.com/office/powerpoint/2010/main" val="178719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D540-9D81-8A87-50FE-EB5227D4957F}"/>
              </a:ext>
            </a:extLst>
          </p:cNvPr>
          <p:cNvSpPr>
            <a:spLocks noGrp="1"/>
          </p:cNvSpPr>
          <p:nvPr>
            <p:ph type="title"/>
          </p:nvPr>
        </p:nvSpPr>
        <p:spPr/>
        <p:txBody>
          <a:bodyPr/>
          <a:lstStyle/>
          <a:p>
            <a:pPr algn="ctr"/>
            <a:r>
              <a:rPr lang="en-US" b="1" dirty="0">
                <a:latin typeface="Agency FB" panose="020B0503020202020204" pitchFamily="34" charset="0"/>
              </a:rPr>
              <a:t>Router</a:t>
            </a:r>
          </a:p>
        </p:txBody>
      </p:sp>
      <p:sp>
        <p:nvSpPr>
          <p:cNvPr id="3" name="Content Placeholder 2">
            <a:extLst>
              <a:ext uri="{FF2B5EF4-FFF2-40B4-BE49-F238E27FC236}">
                <a16:creationId xmlns:a16="http://schemas.microsoft.com/office/drawing/2014/main" id="{D64FD2C4-C16F-0204-81B6-3C12AF17B005}"/>
              </a:ext>
            </a:extLst>
          </p:cNvPr>
          <p:cNvSpPr>
            <a:spLocks noGrp="1"/>
          </p:cNvSpPr>
          <p:nvPr>
            <p:ph idx="1"/>
          </p:nvPr>
        </p:nvSpPr>
        <p:spPr/>
        <p:txBody>
          <a:bodyPr/>
          <a:lstStyle/>
          <a:p>
            <a:r>
              <a:rPr lang="en-US" b="1" dirty="0">
                <a:effectLst/>
                <a:latin typeface="Times New Roman" panose="02020603050405020304" pitchFamily="18" charset="0"/>
                <a:ea typeface="Times New Roman" panose="02020603050405020304" pitchFamily="18" charset="0"/>
              </a:rPr>
              <a:t>Router</a:t>
            </a:r>
            <a:r>
              <a:rPr lang="en-US" dirty="0">
                <a:effectLst/>
                <a:latin typeface="Times New Roman" panose="02020603050405020304" pitchFamily="18" charset="0"/>
                <a:ea typeface="Times New Roman" panose="02020603050405020304" pitchFamily="18" charset="0"/>
              </a:rPr>
              <a:t>: in our network we have routers at one levels, one at the core level and the distribution layer. We need to handle the bandwidth of 100mbps for now. To handle this bandwidth we are choosing cisco The single-port Cisco Gigabit Ethernet Network Module (part number PT-ROUTER-NM-1CGE) provides Gigabit Ethernet copper connectivity for access routers. It can smoothly give throughput of 200mbps.</a:t>
            </a:r>
          </a:p>
          <a:p>
            <a:endParaRPr lang="en-US" dirty="0"/>
          </a:p>
        </p:txBody>
      </p:sp>
      <p:pic>
        <p:nvPicPr>
          <p:cNvPr id="4" name="Content Placeholder 5">
            <a:extLst>
              <a:ext uri="{FF2B5EF4-FFF2-40B4-BE49-F238E27FC236}">
                <a16:creationId xmlns:a16="http://schemas.microsoft.com/office/drawing/2014/main" id="{7D3E6B6F-D744-B055-4E45-D59DF1AA9E68}"/>
              </a:ext>
            </a:extLst>
          </p:cNvPr>
          <p:cNvPicPr>
            <a:picLocks noChangeAspect="1"/>
          </p:cNvPicPr>
          <p:nvPr/>
        </p:nvPicPr>
        <p:blipFill>
          <a:blip r:embed="rId2">
            <a:extLst>
              <a:ext uri="{28A0092B-C50C-407E-A947-70E740481C1C}">
                <a14:useLocalDpi xmlns:a14="http://schemas.microsoft.com/office/drawing/2010/main" val="0"/>
              </a:ext>
            </a:extLst>
          </a:blip>
          <a:srcRect l="10617" t="18548" r="77835" b="49798"/>
          <a:stretch/>
        </p:blipFill>
        <p:spPr>
          <a:xfrm>
            <a:off x="4343401" y="4234541"/>
            <a:ext cx="1872342" cy="2389901"/>
          </a:xfrm>
          <a:prstGeom prst="rect">
            <a:avLst/>
          </a:prstGeom>
        </p:spPr>
      </p:pic>
    </p:spTree>
    <p:extLst>
      <p:ext uri="{BB962C8B-B14F-4D97-AF65-F5344CB8AC3E}">
        <p14:creationId xmlns:p14="http://schemas.microsoft.com/office/powerpoint/2010/main" val="114993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2DA80-B217-F435-C816-27C05323B7C1}"/>
              </a:ext>
            </a:extLst>
          </p:cNvPr>
          <p:cNvSpPr>
            <a:spLocks noGrp="1"/>
          </p:cNvSpPr>
          <p:nvPr>
            <p:ph type="title"/>
          </p:nvPr>
        </p:nvSpPr>
        <p:spPr/>
        <p:txBody>
          <a:bodyPr/>
          <a:lstStyle/>
          <a:p>
            <a:pPr algn="ctr"/>
            <a:r>
              <a:rPr lang="en-US" b="1" dirty="0">
                <a:latin typeface="Agency FB" panose="020B0503020202020204" pitchFamily="34" charset="0"/>
              </a:rPr>
              <a:t>Switch</a:t>
            </a:r>
          </a:p>
        </p:txBody>
      </p:sp>
      <p:sp>
        <p:nvSpPr>
          <p:cNvPr id="3" name="Content Placeholder 2">
            <a:extLst>
              <a:ext uri="{FF2B5EF4-FFF2-40B4-BE49-F238E27FC236}">
                <a16:creationId xmlns:a16="http://schemas.microsoft.com/office/drawing/2014/main" id="{77CDA597-5BE1-6EED-02AA-EE2E2F2F7243}"/>
              </a:ext>
            </a:extLst>
          </p:cNvPr>
          <p:cNvSpPr>
            <a:spLocks noGrp="1"/>
          </p:cNvSpPr>
          <p:nvPr>
            <p:ph idx="1"/>
          </p:nvPr>
        </p:nvSpPr>
        <p:spPr/>
        <p:txBody>
          <a:bodyPr/>
          <a:lstStyle/>
          <a:p>
            <a:r>
              <a:rPr lang="en-US" b="1" dirty="0">
                <a:effectLst/>
                <a:latin typeface="Times New Roman" panose="02020603050405020304" pitchFamily="18" charset="0"/>
                <a:ea typeface="Times New Roman" panose="02020603050405020304" pitchFamily="18" charset="0"/>
              </a:rPr>
              <a:t>Switch</a:t>
            </a:r>
            <a:r>
              <a:rPr lang="en-US" dirty="0">
                <a:effectLst/>
                <a:latin typeface="Times New Roman" panose="02020603050405020304" pitchFamily="18" charset="0"/>
                <a:ea typeface="Times New Roman" panose="02020603050405020304" pitchFamily="18" charset="0"/>
              </a:rPr>
              <a:t>: in a network, a switch is a port that broadcasts to every end device or Ethernet-based device connected to it. Here in our model we used Switch to connect switches of different sector. The reason behind doing is to increase the reliability. We can easily figure out the fault if any sector is not receiving internet connection. Here we use 2960 IOS15 model switch for each department.</a:t>
            </a:r>
          </a:p>
          <a:p>
            <a:endParaRPr lang="en-US" dirty="0"/>
          </a:p>
        </p:txBody>
      </p:sp>
      <p:pic>
        <p:nvPicPr>
          <p:cNvPr id="4" name="Content Placeholder 5">
            <a:extLst>
              <a:ext uri="{FF2B5EF4-FFF2-40B4-BE49-F238E27FC236}">
                <a16:creationId xmlns:a16="http://schemas.microsoft.com/office/drawing/2014/main" id="{780724BA-5F95-25AE-0ABC-89C1E94DD3E0}"/>
              </a:ext>
            </a:extLst>
          </p:cNvPr>
          <p:cNvPicPr>
            <a:picLocks noChangeAspect="1"/>
          </p:cNvPicPr>
          <p:nvPr/>
        </p:nvPicPr>
        <p:blipFill>
          <a:blip r:embed="rId2">
            <a:extLst>
              <a:ext uri="{28A0092B-C50C-407E-A947-70E740481C1C}">
                <a14:useLocalDpi xmlns:a14="http://schemas.microsoft.com/office/drawing/2010/main" val="0"/>
              </a:ext>
            </a:extLst>
          </a:blip>
          <a:srcRect l="18315" t="-605" r="5539" b="87097"/>
          <a:stretch/>
        </p:blipFill>
        <p:spPr>
          <a:xfrm>
            <a:off x="-81643" y="4561113"/>
            <a:ext cx="11727178" cy="968830"/>
          </a:xfrm>
          <a:prstGeom prst="rect">
            <a:avLst/>
          </a:prstGeom>
        </p:spPr>
      </p:pic>
    </p:spTree>
    <p:extLst>
      <p:ext uri="{BB962C8B-B14F-4D97-AF65-F5344CB8AC3E}">
        <p14:creationId xmlns:p14="http://schemas.microsoft.com/office/powerpoint/2010/main" val="344628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9B54-F104-5470-FCB5-5F7214F79EC4}"/>
              </a:ext>
            </a:extLst>
          </p:cNvPr>
          <p:cNvSpPr>
            <a:spLocks noGrp="1"/>
          </p:cNvSpPr>
          <p:nvPr>
            <p:ph type="title"/>
          </p:nvPr>
        </p:nvSpPr>
        <p:spPr/>
        <p:txBody>
          <a:bodyPr/>
          <a:lstStyle/>
          <a:p>
            <a:pPr algn="ctr"/>
            <a:r>
              <a:rPr lang="en-US" b="1" dirty="0">
                <a:latin typeface="Agency FB" panose="020B0503020202020204" pitchFamily="34" charset="0"/>
              </a:rPr>
              <a:t>Server</a:t>
            </a:r>
          </a:p>
        </p:txBody>
      </p:sp>
      <p:sp>
        <p:nvSpPr>
          <p:cNvPr id="3" name="Content Placeholder 2">
            <a:extLst>
              <a:ext uri="{FF2B5EF4-FFF2-40B4-BE49-F238E27FC236}">
                <a16:creationId xmlns:a16="http://schemas.microsoft.com/office/drawing/2014/main" id="{1153AADD-0041-8E14-0ADE-8D145F5B086A}"/>
              </a:ext>
            </a:extLst>
          </p:cNvPr>
          <p:cNvSpPr>
            <a:spLocks noGrp="1"/>
          </p:cNvSpPr>
          <p:nvPr>
            <p:ph idx="1"/>
          </p:nvPr>
        </p:nvSpPr>
        <p:spPr/>
        <p:txBody>
          <a:bodyPr/>
          <a:lstStyle/>
          <a:p>
            <a:r>
              <a:rPr lang="en-US" b="1" dirty="0">
                <a:effectLst/>
                <a:latin typeface="Times New Roman" panose="02020603050405020304" pitchFamily="18" charset="0"/>
                <a:ea typeface="Times New Roman" panose="02020603050405020304" pitchFamily="18" charset="0"/>
              </a:rPr>
              <a:t>Server</a:t>
            </a:r>
            <a:r>
              <a:rPr lang="en-US" dirty="0">
                <a:effectLst/>
                <a:latin typeface="Times New Roman" panose="02020603050405020304" pitchFamily="18" charset="0"/>
                <a:ea typeface="Times New Roman" panose="02020603050405020304" pitchFamily="18" charset="0"/>
              </a:rPr>
              <a:t>: server is a central system used for storing and managing data entire network. Here in our network we have installed three dedicate server </a:t>
            </a:r>
            <a:r>
              <a:rPr lang="en-US" dirty="0" err="1">
                <a:effectLst/>
                <a:latin typeface="Times New Roman" panose="02020603050405020304" pitchFamily="18" charset="0"/>
                <a:ea typeface="Times New Roman" panose="02020603050405020304" pitchFamily="18" charset="0"/>
              </a:rPr>
              <a:t>i.e</a:t>
            </a:r>
            <a:r>
              <a:rPr lang="en-US" dirty="0">
                <a:effectLst/>
                <a:latin typeface="Times New Roman" panose="02020603050405020304" pitchFamily="18" charset="0"/>
                <a:ea typeface="Times New Roman" panose="02020603050405020304" pitchFamily="18" charset="0"/>
              </a:rPr>
              <a:t> FTP server, DNS Server, HTTP /web server.</a:t>
            </a:r>
          </a:p>
          <a:p>
            <a:endParaRPr lang="en-US" dirty="0"/>
          </a:p>
        </p:txBody>
      </p:sp>
      <p:pic>
        <p:nvPicPr>
          <p:cNvPr id="4" name="Content Placeholder 5">
            <a:extLst>
              <a:ext uri="{FF2B5EF4-FFF2-40B4-BE49-F238E27FC236}">
                <a16:creationId xmlns:a16="http://schemas.microsoft.com/office/drawing/2014/main" id="{F597CDAA-36DD-DB0C-43A0-CE97B1617C5C}"/>
              </a:ext>
            </a:extLst>
          </p:cNvPr>
          <p:cNvPicPr>
            <a:picLocks noChangeAspect="1"/>
          </p:cNvPicPr>
          <p:nvPr/>
        </p:nvPicPr>
        <p:blipFill>
          <a:blip r:embed="rId2">
            <a:extLst>
              <a:ext uri="{28A0092B-C50C-407E-A947-70E740481C1C}">
                <a14:useLocalDpi xmlns:a14="http://schemas.microsoft.com/office/drawing/2010/main" val="0"/>
              </a:ext>
            </a:extLst>
          </a:blip>
          <a:srcRect l="3575" t="75449" r="77741"/>
          <a:stretch/>
        </p:blipFill>
        <p:spPr>
          <a:xfrm>
            <a:off x="3962400" y="3603172"/>
            <a:ext cx="3895922" cy="2383970"/>
          </a:xfrm>
          <a:prstGeom prst="rect">
            <a:avLst/>
          </a:prstGeom>
        </p:spPr>
      </p:pic>
    </p:spTree>
    <p:extLst>
      <p:ext uri="{BB962C8B-B14F-4D97-AF65-F5344CB8AC3E}">
        <p14:creationId xmlns:p14="http://schemas.microsoft.com/office/powerpoint/2010/main" val="112532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A9A4-9341-3C8D-1FC4-16C667C1463E}"/>
              </a:ext>
            </a:extLst>
          </p:cNvPr>
          <p:cNvSpPr>
            <a:spLocks noGrp="1"/>
          </p:cNvSpPr>
          <p:nvPr>
            <p:ph type="title"/>
          </p:nvPr>
        </p:nvSpPr>
        <p:spPr>
          <a:xfrm>
            <a:off x="838200" y="136526"/>
            <a:ext cx="10515600" cy="821418"/>
          </a:xfrm>
        </p:spPr>
        <p:txBody>
          <a:bodyPr/>
          <a:lstStyle/>
          <a:p>
            <a:pPr algn="ctr"/>
            <a:r>
              <a:rPr lang="en-US" b="1" dirty="0">
                <a:latin typeface="Agency FB" panose="020B0503020202020204" pitchFamily="34" charset="0"/>
              </a:rPr>
              <a:t>Cable</a:t>
            </a:r>
          </a:p>
        </p:txBody>
      </p:sp>
      <p:sp>
        <p:nvSpPr>
          <p:cNvPr id="3" name="Content Placeholder 2">
            <a:extLst>
              <a:ext uri="{FF2B5EF4-FFF2-40B4-BE49-F238E27FC236}">
                <a16:creationId xmlns:a16="http://schemas.microsoft.com/office/drawing/2014/main" id="{CD0DA72F-9BF0-A309-5AD5-FA3FE0CA0EC2}"/>
              </a:ext>
            </a:extLst>
          </p:cNvPr>
          <p:cNvSpPr>
            <a:spLocks noGrp="1"/>
          </p:cNvSpPr>
          <p:nvPr>
            <p:ph idx="1"/>
          </p:nvPr>
        </p:nvSpPr>
        <p:spPr>
          <a:xfrm>
            <a:off x="838200" y="957944"/>
            <a:ext cx="10515600" cy="4136570"/>
          </a:xfrm>
        </p:spPr>
        <p:txBody>
          <a:bodyPr/>
          <a:lstStyle/>
          <a:p>
            <a:r>
              <a:rPr lang="en-US" b="1" dirty="0">
                <a:effectLst/>
                <a:latin typeface="Times New Roman" panose="02020603050405020304" pitchFamily="18" charset="0"/>
                <a:ea typeface="Times New Roman" panose="02020603050405020304" pitchFamily="18" charset="0"/>
              </a:rPr>
              <a:t>Cable</a:t>
            </a:r>
            <a:r>
              <a:rPr lang="en-US" dirty="0">
                <a:effectLst/>
                <a:latin typeface="Times New Roman" panose="02020603050405020304" pitchFamily="18" charset="0"/>
                <a:ea typeface="Times New Roman" panose="02020603050405020304" pitchFamily="18" charset="0"/>
              </a:rPr>
              <a:t>: last but also the very important part is cabling the entire network. Without connecting one component of a network with other it is pretty much useless. Here in our model we had used unshielded twisted pair (UTP) cable to connect network router to switch, switch to server, switch to end devices. We chose UTP cable because of its interference cancelling capabilities. To be very particular we used cat-6 grade cables because of its maximum transmission speed of 1000mbps/100meters. There is not much cost difference between cat-5e and cat-6 grade cable. So it is a vice choice to choose cat-6 cable for our network.</a:t>
            </a:r>
          </a:p>
          <a:p>
            <a:endParaRPr lang="en-US" dirty="0"/>
          </a:p>
        </p:txBody>
      </p:sp>
      <p:pic>
        <p:nvPicPr>
          <p:cNvPr id="3074" name="Picture 2" descr="BRB-CAT 6 UTP Cable HappyMars">
            <a:extLst>
              <a:ext uri="{FF2B5EF4-FFF2-40B4-BE49-F238E27FC236}">
                <a16:creationId xmlns:a16="http://schemas.microsoft.com/office/drawing/2014/main" id="{A5841D2D-50CB-4003-D407-C82981571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724400"/>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784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556AE-FA99-77DD-A8A8-2807924A55F0}"/>
              </a:ext>
            </a:extLst>
          </p:cNvPr>
          <p:cNvSpPr>
            <a:spLocks noGrp="1"/>
          </p:cNvSpPr>
          <p:nvPr>
            <p:ph type="title"/>
          </p:nvPr>
        </p:nvSpPr>
        <p:spPr/>
        <p:txBody>
          <a:bodyPr/>
          <a:lstStyle/>
          <a:p>
            <a:pPr algn="ctr"/>
            <a:r>
              <a:rPr lang="en-US" b="1" dirty="0">
                <a:latin typeface="Agency FB" panose="020B0503020202020204" pitchFamily="34" charset="0"/>
              </a:rPr>
              <a:t>End User Devices</a:t>
            </a:r>
          </a:p>
        </p:txBody>
      </p:sp>
      <p:sp>
        <p:nvSpPr>
          <p:cNvPr id="3" name="Content Placeholder 2">
            <a:extLst>
              <a:ext uri="{FF2B5EF4-FFF2-40B4-BE49-F238E27FC236}">
                <a16:creationId xmlns:a16="http://schemas.microsoft.com/office/drawing/2014/main" id="{9E2F2346-6D9D-2F84-45EC-68DAD60735C3}"/>
              </a:ext>
            </a:extLst>
          </p:cNvPr>
          <p:cNvSpPr>
            <a:spLocks noGrp="1"/>
          </p:cNvSpPr>
          <p:nvPr>
            <p:ph idx="1"/>
          </p:nvPr>
        </p:nvSpPr>
        <p:spPr/>
        <p:txBody>
          <a:bodyPr/>
          <a:lstStyle/>
          <a:p>
            <a:pPr marL="0" indent="0">
              <a:buNone/>
            </a:pPr>
            <a:r>
              <a:rPr lang="en-US" dirty="0"/>
              <a:t>User PC, Network Printer, wireless router are setup and connected by internet.</a:t>
            </a:r>
          </a:p>
        </p:txBody>
      </p:sp>
      <p:pic>
        <p:nvPicPr>
          <p:cNvPr id="4" name="Content Placeholder 5">
            <a:extLst>
              <a:ext uri="{FF2B5EF4-FFF2-40B4-BE49-F238E27FC236}">
                <a16:creationId xmlns:a16="http://schemas.microsoft.com/office/drawing/2014/main" id="{9DBA9424-D9FA-4D72-2538-B452A5D85739}"/>
              </a:ext>
            </a:extLst>
          </p:cNvPr>
          <p:cNvPicPr>
            <a:picLocks noChangeAspect="1"/>
          </p:cNvPicPr>
          <p:nvPr/>
        </p:nvPicPr>
        <p:blipFill>
          <a:blip r:embed="rId2">
            <a:extLst>
              <a:ext uri="{28A0092B-C50C-407E-A947-70E740481C1C}">
                <a14:useLocalDpi xmlns:a14="http://schemas.microsoft.com/office/drawing/2010/main" val="0"/>
              </a:ext>
            </a:extLst>
          </a:blip>
          <a:srcRect l="21790" t="47581" r="44410" b="-2016"/>
          <a:stretch/>
        </p:blipFill>
        <p:spPr>
          <a:xfrm>
            <a:off x="3918858" y="2595563"/>
            <a:ext cx="4775200" cy="3581400"/>
          </a:xfrm>
          <a:prstGeom prst="rect">
            <a:avLst/>
          </a:prstGeom>
        </p:spPr>
      </p:pic>
    </p:spTree>
    <p:extLst>
      <p:ext uri="{BB962C8B-B14F-4D97-AF65-F5344CB8AC3E}">
        <p14:creationId xmlns:p14="http://schemas.microsoft.com/office/powerpoint/2010/main" val="384773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6AD22-C73C-161E-B9A5-ACA715E72040}"/>
              </a:ext>
            </a:extLst>
          </p:cNvPr>
          <p:cNvSpPr>
            <a:spLocks noGrp="1"/>
          </p:cNvSpPr>
          <p:nvPr>
            <p:ph type="title"/>
          </p:nvPr>
        </p:nvSpPr>
        <p:spPr>
          <a:xfrm>
            <a:off x="838200" y="365126"/>
            <a:ext cx="10515600" cy="745218"/>
          </a:xfrm>
        </p:spPr>
        <p:txBody>
          <a:bodyPr/>
          <a:lstStyle/>
          <a:p>
            <a:pPr algn="ctr"/>
            <a:r>
              <a:rPr lang="en-US" b="1" dirty="0">
                <a:latin typeface="Agency FB" panose="020B0503020202020204" pitchFamily="34" charset="0"/>
              </a:rPr>
              <a:t>NETWORK DIAGRAM Use Star Topology</a:t>
            </a:r>
          </a:p>
        </p:txBody>
      </p:sp>
      <p:pic>
        <p:nvPicPr>
          <p:cNvPr id="6" name="Content Placeholder 5">
            <a:extLst>
              <a:ext uri="{FF2B5EF4-FFF2-40B4-BE49-F238E27FC236}">
                <a16:creationId xmlns:a16="http://schemas.microsoft.com/office/drawing/2014/main" id="{83B2DFBA-CB6E-E8BE-B45C-2384CD6F6F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072" y="1230086"/>
            <a:ext cx="11594127" cy="5399313"/>
          </a:xfrm>
          <a:prstGeom prst="rect">
            <a:avLst/>
          </a:prstGeom>
        </p:spPr>
      </p:pic>
    </p:spTree>
    <p:extLst>
      <p:ext uri="{BB962C8B-B14F-4D97-AF65-F5344CB8AC3E}">
        <p14:creationId xmlns:p14="http://schemas.microsoft.com/office/powerpoint/2010/main" val="41465118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F0D5A-9BF4-2211-84FA-9E88E45587FF}"/>
              </a:ext>
            </a:extLst>
          </p:cNvPr>
          <p:cNvSpPr>
            <a:spLocks noGrp="1"/>
          </p:cNvSpPr>
          <p:nvPr>
            <p:ph type="title"/>
          </p:nvPr>
        </p:nvSpPr>
        <p:spPr>
          <a:xfrm>
            <a:off x="838200" y="195943"/>
            <a:ext cx="10515600" cy="681043"/>
          </a:xfrm>
        </p:spPr>
        <p:txBody>
          <a:bodyPr>
            <a:normAutofit fontScale="90000"/>
          </a:bodyPr>
          <a:lstStyle/>
          <a:p>
            <a:pPr algn="ctr"/>
            <a:r>
              <a:rPr lang="en-US" b="1" dirty="0">
                <a:effectLst/>
                <a:latin typeface="Agency FB" panose="020B0503020202020204" pitchFamily="34" charset="0"/>
                <a:ea typeface="Calibri" panose="020F0502020204030204" pitchFamily="34" charset="0"/>
                <a:cs typeface="Calibri" panose="020F0502020204030204" pitchFamily="34" charset="0"/>
              </a:rPr>
              <a:t>CONFIGURATION &amp; IP Assign</a:t>
            </a:r>
            <a:endParaRPr lang="en-US" sz="8800" dirty="0">
              <a:latin typeface="Agency FB" panose="020B0503020202020204" pitchFamily="34" charset="0"/>
            </a:endParaRPr>
          </a:p>
        </p:txBody>
      </p:sp>
      <p:graphicFrame>
        <p:nvGraphicFramePr>
          <p:cNvPr id="4" name="Content Placeholder 3">
            <a:extLst>
              <a:ext uri="{FF2B5EF4-FFF2-40B4-BE49-F238E27FC236}">
                <a16:creationId xmlns:a16="http://schemas.microsoft.com/office/drawing/2014/main" id="{0570D344-BC63-8FC1-E826-257907AC4F82}"/>
              </a:ext>
            </a:extLst>
          </p:cNvPr>
          <p:cNvGraphicFramePr>
            <a:graphicFrameLocks noGrp="1"/>
          </p:cNvGraphicFramePr>
          <p:nvPr>
            <p:ph idx="1"/>
            <p:extLst>
              <p:ext uri="{D42A27DB-BD31-4B8C-83A1-F6EECF244321}">
                <p14:modId xmlns:p14="http://schemas.microsoft.com/office/powerpoint/2010/main" val="3094226278"/>
              </p:ext>
            </p:extLst>
          </p:nvPr>
        </p:nvGraphicFramePr>
        <p:xfrm>
          <a:off x="8425543" y="1295401"/>
          <a:ext cx="3282276" cy="5393634"/>
        </p:xfrm>
        <a:graphic>
          <a:graphicData uri="http://schemas.openxmlformats.org/drawingml/2006/table">
            <a:tbl>
              <a:tblPr firstRow="1" firstCol="1" bandRow="1">
                <a:tableStyleId>{5C22544A-7EE6-4342-B048-85BDC9FD1C3A}</a:tableStyleId>
              </a:tblPr>
              <a:tblGrid>
                <a:gridCol w="3282276">
                  <a:extLst>
                    <a:ext uri="{9D8B030D-6E8A-4147-A177-3AD203B41FA5}">
                      <a16:colId xmlns:a16="http://schemas.microsoft.com/office/drawing/2014/main" val="3047463748"/>
                    </a:ext>
                  </a:extLst>
                </a:gridCol>
              </a:tblGrid>
              <a:tr h="269607">
                <a:tc>
                  <a:txBody>
                    <a:bodyPr/>
                    <a:lstStyle/>
                    <a:p>
                      <a:pPr marL="0" marR="0" algn="just">
                        <a:lnSpc>
                          <a:spcPct val="107000"/>
                        </a:lnSpc>
                        <a:spcAft>
                          <a:spcPts val="800"/>
                        </a:spcAft>
                      </a:pPr>
                      <a:r>
                        <a:rPr lang="en-US" sz="1200" dirty="0">
                          <a:effectLst/>
                        </a:rPr>
                        <a:t>Hospital Router</a:t>
                      </a:r>
                    </a:p>
                    <a:p>
                      <a:pPr marL="0" marR="0" algn="just">
                        <a:lnSpc>
                          <a:spcPct val="107000"/>
                        </a:lnSpc>
                        <a:spcAft>
                          <a:spcPts val="800"/>
                        </a:spcAft>
                      </a:pPr>
                      <a:r>
                        <a:rPr lang="en-US" sz="1200" dirty="0">
                          <a:effectLst/>
                        </a:rPr>
                        <a:t>192.168.9.1</a:t>
                      </a:r>
                    </a:p>
                    <a:p>
                      <a:pPr marL="0" marR="0" algn="just">
                        <a:lnSpc>
                          <a:spcPct val="107000"/>
                        </a:lnSpc>
                        <a:spcAft>
                          <a:spcPts val="800"/>
                        </a:spcAft>
                      </a:pPr>
                      <a:r>
                        <a:rPr lang="en-US" sz="1200" dirty="0">
                          <a:effectLst/>
                        </a:rPr>
                        <a:t>IT Department IP Address</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1629960881"/>
                  </a:ext>
                </a:extLst>
              </a:tr>
              <a:tr h="275333">
                <a:tc>
                  <a:txBody>
                    <a:bodyPr/>
                    <a:lstStyle/>
                    <a:p>
                      <a:pPr marL="0" marR="0" algn="just">
                        <a:lnSpc>
                          <a:spcPct val="107000"/>
                        </a:lnSpc>
                        <a:spcAft>
                          <a:spcPts val="800"/>
                        </a:spcAft>
                      </a:pPr>
                      <a:r>
                        <a:rPr lang="en-US" sz="1200" dirty="0">
                          <a:effectLst/>
                        </a:rPr>
                        <a:t>192.168.10.1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3760049062"/>
                  </a:ext>
                </a:extLst>
              </a:tr>
              <a:tr h="269607">
                <a:tc>
                  <a:txBody>
                    <a:bodyPr/>
                    <a:lstStyle/>
                    <a:p>
                      <a:pPr marL="0" marR="0" algn="just">
                        <a:lnSpc>
                          <a:spcPct val="107000"/>
                        </a:lnSpc>
                        <a:spcAft>
                          <a:spcPts val="800"/>
                        </a:spcAft>
                      </a:pPr>
                      <a:r>
                        <a:rPr lang="en-US" sz="1200" dirty="0">
                          <a:effectLst/>
                        </a:rPr>
                        <a:t>Clinical Area IP Address</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181685383"/>
                  </a:ext>
                </a:extLst>
              </a:tr>
              <a:tr h="269607">
                <a:tc>
                  <a:txBody>
                    <a:bodyPr/>
                    <a:lstStyle/>
                    <a:p>
                      <a:pPr marL="0" marR="0" algn="just">
                        <a:lnSpc>
                          <a:spcPct val="107000"/>
                        </a:lnSpc>
                        <a:spcAft>
                          <a:spcPts val="800"/>
                        </a:spcAft>
                      </a:pPr>
                      <a:r>
                        <a:rPr lang="en-US" sz="1200" dirty="0">
                          <a:effectLst/>
                        </a:rPr>
                        <a:t>192.168.20.1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1888075911"/>
                  </a:ext>
                </a:extLst>
              </a:tr>
              <a:tr h="269607">
                <a:tc>
                  <a:txBody>
                    <a:bodyPr/>
                    <a:lstStyle/>
                    <a:p>
                      <a:pPr marL="0" marR="0" algn="just">
                        <a:lnSpc>
                          <a:spcPct val="107000"/>
                        </a:lnSpc>
                        <a:spcAft>
                          <a:spcPts val="800"/>
                        </a:spcAft>
                      </a:pPr>
                      <a:r>
                        <a:rPr lang="en-US" sz="1200" dirty="0">
                          <a:effectLst/>
                        </a:rPr>
                        <a:t>ICU Room IP Address</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2631590977"/>
                  </a:ext>
                </a:extLst>
              </a:tr>
              <a:tr h="275333">
                <a:tc>
                  <a:txBody>
                    <a:bodyPr/>
                    <a:lstStyle/>
                    <a:p>
                      <a:pPr marL="0" marR="0" algn="just">
                        <a:lnSpc>
                          <a:spcPct val="107000"/>
                        </a:lnSpc>
                        <a:spcAft>
                          <a:spcPts val="800"/>
                        </a:spcAft>
                      </a:pPr>
                      <a:r>
                        <a:rPr lang="en-US" sz="1200" dirty="0">
                          <a:effectLst/>
                        </a:rPr>
                        <a:t>192.168.30.1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2120563223"/>
                  </a:ext>
                </a:extLst>
              </a:tr>
              <a:tr h="269607">
                <a:tc>
                  <a:txBody>
                    <a:bodyPr/>
                    <a:lstStyle/>
                    <a:p>
                      <a:pPr marL="0" marR="0" algn="just">
                        <a:lnSpc>
                          <a:spcPct val="107000"/>
                        </a:lnSpc>
                        <a:spcAft>
                          <a:spcPts val="800"/>
                        </a:spcAft>
                      </a:pPr>
                      <a:r>
                        <a:rPr lang="en-US" sz="1200" dirty="0">
                          <a:effectLst/>
                        </a:rPr>
                        <a:t>OT Room IP Address</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3453558161"/>
                  </a:ext>
                </a:extLst>
              </a:tr>
              <a:tr h="269607">
                <a:tc>
                  <a:txBody>
                    <a:bodyPr/>
                    <a:lstStyle/>
                    <a:p>
                      <a:pPr marL="0" marR="0" algn="just">
                        <a:lnSpc>
                          <a:spcPct val="107000"/>
                        </a:lnSpc>
                        <a:spcAft>
                          <a:spcPts val="800"/>
                        </a:spcAft>
                      </a:pPr>
                      <a:r>
                        <a:rPr lang="en-US" sz="1200" dirty="0">
                          <a:effectLst/>
                        </a:rPr>
                        <a:t>192.168.40.1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886697119"/>
                  </a:ext>
                </a:extLst>
              </a:tr>
              <a:tr h="275333">
                <a:tc>
                  <a:txBody>
                    <a:bodyPr/>
                    <a:lstStyle/>
                    <a:p>
                      <a:pPr marL="0" marR="0" algn="just">
                        <a:lnSpc>
                          <a:spcPct val="107000"/>
                        </a:lnSpc>
                        <a:spcAft>
                          <a:spcPts val="800"/>
                        </a:spcAft>
                      </a:pPr>
                      <a:r>
                        <a:rPr lang="en-US" sz="1200" dirty="0">
                          <a:effectLst/>
                        </a:rPr>
                        <a:t>General Ward IP Address</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978734220"/>
                  </a:ext>
                </a:extLst>
              </a:tr>
              <a:tr h="269607">
                <a:tc>
                  <a:txBody>
                    <a:bodyPr/>
                    <a:lstStyle/>
                    <a:p>
                      <a:pPr marL="0" marR="0" algn="just">
                        <a:lnSpc>
                          <a:spcPct val="107000"/>
                        </a:lnSpc>
                        <a:spcAft>
                          <a:spcPts val="800"/>
                        </a:spcAft>
                      </a:pPr>
                      <a:r>
                        <a:rPr lang="en-US" sz="1200" dirty="0">
                          <a:effectLst/>
                        </a:rPr>
                        <a:t>192.168.50.1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3099501988"/>
                  </a:ext>
                </a:extLst>
              </a:tr>
              <a:tr h="269607">
                <a:tc>
                  <a:txBody>
                    <a:bodyPr/>
                    <a:lstStyle/>
                    <a:p>
                      <a:pPr marL="0" marR="0" algn="just">
                        <a:lnSpc>
                          <a:spcPct val="107000"/>
                        </a:lnSpc>
                        <a:spcAft>
                          <a:spcPts val="800"/>
                        </a:spcAft>
                      </a:pPr>
                      <a:r>
                        <a:rPr lang="en-US" sz="1200">
                          <a:effectLst/>
                        </a:rPr>
                        <a:t>Privat Ward IP Address</a:t>
                      </a:r>
                      <a:endParaRPr lang="en-US" sz="80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2284157391"/>
                  </a:ext>
                </a:extLst>
              </a:tr>
              <a:tr h="269607">
                <a:tc>
                  <a:txBody>
                    <a:bodyPr/>
                    <a:lstStyle/>
                    <a:p>
                      <a:pPr marL="0" marR="0" algn="just">
                        <a:lnSpc>
                          <a:spcPct val="107000"/>
                        </a:lnSpc>
                        <a:spcAft>
                          <a:spcPts val="800"/>
                        </a:spcAft>
                      </a:pPr>
                      <a:r>
                        <a:rPr lang="en-US" sz="1200" dirty="0">
                          <a:effectLst/>
                        </a:rPr>
                        <a:t>192.168.60.1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3132109288"/>
                  </a:ext>
                </a:extLst>
              </a:tr>
              <a:tr h="275333">
                <a:tc>
                  <a:txBody>
                    <a:bodyPr/>
                    <a:lstStyle/>
                    <a:p>
                      <a:pPr marL="0" marR="0" algn="just">
                        <a:lnSpc>
                          <a:spcPct val="107000"/>
                        </a:lnSpc>
                        <a:spcAft>
                          <a:spcPts val="800"/>
                        </a:spcAft>
                      </a:pPr>
                      <a:r>
                        <a:rPr lang="en-US" sz="1200" dirty="0">
                          <a:effectLst/>
                        </a:rPr>
                        <a:t>Entrance IP Address</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1804878862"/>
                  </a:ext>
                </a:extLst>
              </a:tr>
              <a:tr h="269607">
                <a:tc>
                  <a:txBody>
                    <a:bodyPr/>
                    <a:lstStyle/>
                    <a:p>
                      <a:pPr marL="0" marR="0" algn="just">
                        <a:lnSpc>
                          <a:spcPct val="107000"/>
                        </a:lnSpc>
                        <a:spcAft>
                          <a:spcPts val="800"/>
                        </a:spcAft>
                      </a:pPr>
                      <a:r>
                        <a:rPr lang="en-US" sz="1200" dirty="0">
                          <a:effectLst/>
                        </a:rPr>
                        <a:t>192.168.70.1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4252845802"/>
                  </a:ext>
                </a:extLst>
              </a:tr>
              <a:tr h="269607">
                <a:tc>
                  <a:txBody>
                    <a:bodyPr/>
                    <a:lstStyle/>
                    <a:p>
                      <a:pPr marL="0" marR="0" algn="just">
                        <a:lnSpc>
                          <a:spcPct val="107000"/>
                        </a:lnSpc>
                        <a:spcAft>
                          <a:spcPts val="800"/>
                        </a:spcAft>
                      </a:pPr>
                      <a:r>
                        <a:rPr lang="en-US" sz="1200">
                          <a:effectLst/>
                        </a:rPr>
                        <a:t>Lobby &amp; Parking IP Address</a:t>
                      </a:r>
                      <a:endParaRPr lang="en-US" sz="80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2823954835"/>
                  </a:ext>
                </a:extLst>
              </a:tr>
              <a:tr h="275333">
                <a:tc>
                  <a:txBody>
                    <a:bodyPr/>
                    <a:lstStyle/>
                    <a:p>
                      <a:pPr marL="0" marR="0" algn="just">
                        <a:lnSpc>
                          <a:spcPct val="107000"/>
                        </a:lnSpc>
                        <a:spcAft>
                          <a:spcPts val="800"/>
                        </a:spcAft>
                      </a:pPr>
                      <a:r>
                        <a:rPr lang="en-US" sz="1200" dirty="0">
                          <a:effectLst/>
                        </a:rPr>
                        <a:t>192.168.80.1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4251276022"/>
                  </a:ext>
                </a:extLst>
              </a:tr>
              <a:tr h="269607">
                <a:tc>
                  <a:txBody>
                    <a:bodyPr/>
                    <a:lstStyle/>
                    <a:p>
                      <a:pPr marL="0" marR="0" algn="just">
                        <a:lnSpc>
                          <a:spcPct val="107000"/>
                        </a:lnSpc>
                        <a:spcAft>
                          <a:spcPts val="800"/>
                        </a:spcAft>
                      </a:pPr>
                      <a:r>
                        <a:rPr lang="en-US" sz="1200" dirty="0">
                          <a:effectLst/>
                        </a:rPr>
                        <a:t>Server IP Address</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3883401874"/>
                  </a:ext>
                </a:extLst>
              </a:tr>
              <a:tr h="269607">
                <a:tc>
                  <a:txBody>
                    <a:bodyPr/>
                    <a:lstStyle/>
                    <a:p>
                      <a:pPr marL="0" marR="0" algn="just">
                        <a:lnSpc>
                          <a:spcPct val="107000"/>
                        </a:lnSpc>
                        <a:spcAft>
                          <a:spcPts val="800"/>
                        </a:spcAft>
                      </a:pPr>
                      <a:r>
                        <a:rPr lang="en-US" sz="1200" dirty="0">
                          <a:effectLst/>
                          <a:latin typeface="Calibri" panose="020F0502020204030204" pitchFamily="34" charset="0"/>
                          <a:ea typeface="Calibri" panose="020F0502020204030204" pitchFamily="34" charset="0"/>
                          <a:cs typeface="Calibri" panose="020F0502020204030204" pitchFamily="34" charset="0"/>
                        </a:rPr>
                        <a:t>192.168.90.1</a:t>
                      </a:r>
                      <a:endParaRPr lang="en-US" sz="800" dirty="0">
                        <a:effectLst/>
                        <a:latin typeface="Calibri" panose="020F0502020204030204" pitchFamily="34" charset="0"/>
                        <a:ea typeface="Calibri" panose="020F0502020204030204" pitchFamily="34" charset="0"/>
                        <a:cs typeface="Calibri" panose="020F0502020204030204" pitchFamily="34" charset="0"/>
                      </a:endParaRPr>
                    </a:p>
                  </a:txBody>
                  <a:tcPr marL="50106" marR="50106" marT="0" marB="0"/>
                </a:tc>
                <a:extLst>
                  <a:ext uri="{0D108BD9-81ED-4DB2-BD59-A6C34878D82A}">
                    <a16:rowId xmlns:a16="http://schemas.microsoft.com/office/drawing/2014/main" val="726505287"/>
                  </a:ext>
                </a:extLst>
              </a:tr>
            </a:tbl>
          </a:graphicData>
        </a:graphic>
      </p:graphicFrame>
      <p:sp>
        <p:nvSpPr>
          <p:cNvPr id="5" name="Rectangle 1">
            <a:extLst>
              <a:ext uri="{FF2B5EF4-FFF2-40B4-BE49-F238E27FC236}">
                <a16:creationId xmlns:a16="http://schemas.microsoft.com/office/drawing/2014/main" id="{CD05ABB5-739F-7453-5E88-A1C0A2E3056D}"/>
              </a:ext>
            </a:extLst>
          </p:cNvPr>
          <p:cNvSpPr>
            <a:spLocks noChangeArrowheads="1"/>
          </p:cNvSpPr>
          <p:nvPr/>
        </p:nvSpPr>
        <p:spPr bwMode="auto">
          <a:xfrm>
            <a:off x="407981" y="1295401"/>
            <a:ext cx="763373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dobe Devanagari" panose="02040503050201020203" pitchFamily="18" charset="0"/>
                <a:ea typeface="Calibri" panose="020F0502020204030204" pitchFamily="34" charset="0"/>
                <a:cs typeface="Adobe Devanagari" panose="02040503050201020203" pitchFamily="18" charset="0"/>
              </a:rPr>
              <a:t>The diagram is properly commented. We have divided the diagram into 8 segments as named above. Hospital Segments representing different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dobe Devanagari" panose="02040503050201020203" pitchFamily="18" charset="0"/>
                <a:ea typeface="Calibri" panose="020F0502020204030204" pitchFamily="34" charset="0"/>
                <a:cs typeface="Adobe Devanagari" panose="02040503050201020203" pitchFamily="18" charset="0"/>
              </a:rPr>
              <a:t> departments of hospital. Following are the running configuration of routers and switches related to different segments of hospital respectively:</a:t>
            </a:r>
            <a:endParaRPr kumimoji="0" lang="en-US" altLang="en-US" sz="4000" b="0" i="0" u="none" strike="noStrike" cap="none" normalizeH="0" baseline="0" dirty="0">
              <a:ln>
                <a:noFill/>
              </a:ln>
              <a:solidFill>
                <a:schemeClr val="tx1"/>
              </a:solidFill>
              <a:effectLst/>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46416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8D3D-A0D1-CB82-A616-2DA72E7D402C}"/>
              </a:ext>
            </a:extLst>
          </p:cNvPr>
          <p:cNvSpPr>
            <a:spLocks noGrp="1"/>
          </p:cNvSpPr>
          <p:nvPr>
            <p:ph type="title"/>
          </p:nvPr>
        </p:nvSpPr>
        <p:spPr/>
        <p:txBody>
          <a:bodyPr/>
          <a:lstStyle/>
          <a:p>
            <a:r>
              <a:rPr lang="en-US" sz="4400" b="1" dirty="0">
                <a:effectLst/>
                <a:latin typeface="Agency FB" panose="020B0503020202020204" pitchFamily="34" charset="0"/>
                <a:ea typeface="Times New Roman" panose="02020603050405020304" pitchFamily="18" charset="0"/>
              </a:rPr>
              <a:t>ISP Router Config for Hospital Router Port</a:t>
            </a:r>
            <a:endParaRPr lang="en-US" dirty="0">
              <a:latin typeface="Agency FB" panose="020B0503020202020204" pitchFamily="34" charset="0"/>
            </a:endParaRPr>
          </a:p>
        </p:txBody>
      </p:sp>
      <p:sp>
        <p:nvSpPr>
          <p:cNvPr id="3" name="Content Placeholder 2">
            <a:extLst>
              <a:ext uri="{FF2B5EF4-FFF2-40B4-BE49-F238E27FC236}">
                <a16:creationId xmlns:a16="http://schemas.microsoft.com/office/drawing/2014/main" id="{3C3DE6DA-D5A8-7DAB-A711-3684151013BA}"/>
              </a:ext>
            </a:extLst>
          </p:cNvPr>
          <p:cNvSpPr>
            <a:spLocks noGrp="1"/>
          </p:cNvSpPr>
          <p:nvPr>
            <p:ph idx="1"/>
          </p:nvPr>
        </p:nvSpPr>
        <p:spPr/>
        <p:txBody>
          <a:bodyPr>
            <a:normAutofit/>
          </a:bodyPr>
          <a:lstStyle/>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Router&gt;enable</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Router#</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Router#configure</a:t>
            </a:r>
            <a:r>
              <a:rPr lang="en-US" sz="1800" dirty="0">
                <a:effectLst/>
                <a:latin typeface="Times New Roman" panose="02020603050405020304" pitchFamily="18" charset="0"/>
                <a:ea typeface="Times New Roman" panose="02020603050405020304" pitchFamily="18" charset="0"/>
              </a:rPr>
              <a:t> terminal</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Enter configuration commands, one per line. End with CNTL/Z.</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Router(config)#interface GigabitEthernet0/0/0</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Router(config-if)#ip address 192.168.8.1 255.255.255.0</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Router(config-if)#ip address 192.168.8.1 255.255.255.0</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Router(config-if)#no shutdown</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Router(config-if)#</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%LINK-5-CHANGED: Interface GigabitEthernet0/0/0, changed state to up</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 </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%LINEPROTO-5-UPDOWN: Line protocol on Interface GigabitEthernet0/0/0, changed state to up</a:t>
            </a:r>
          </a:p>
          <a:p>
            <a:pPr marL="0" indent="0">
              <a:buNone/>
            </a:pPr>
            <a:endParaRPr lang="en-US" dirty="0"/>
          </a:p>
        </p:txBody>
      </p:sp>
    </p:spTree>
    <p:extLst>
      <p:ext uri="{BB962C8B-B14F-4D97-AF65-F5344CB8AC3E}">
        <p14:creationId xmlns:p14="http://schemas.microsoft.com/office/powerpoint/2010/main" val="225696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15D0C-1299-2AD5-ECAF-36F13893B2C3}"/>
              </a:ext>
            </a:extLst>
          </p:cNvPr>
          <p:cNvSpPr>
            <a:spLocks noGrp="1"/>
          </p:cNvSpPr>
          <p:nvPr>
            <p:ph type="ctrTitle"/>
          </p:nvPr>
        </p:nvSpPr>
        <p:spPr>
          <a:xfrm>
            <a:off x="925285" y="0"/>
            <a:ext cx="10080172" cy="3429000"/>
          </a:xfrm>
        </p:spPr>
        <p:txBody>
          <a:bodyPr>
            <a:noAutofit/>
          </a:bodyPr>
          <a:lstStyle/>
          <a:p>
            <a:pPr marL="0" marR="0" indent="0" algn="ctr">
              <a:lnSpc>
                <a:spcPct val="120000"/>
              </a:lnSpc>
              <a:spcBef>
                <a:spcPts val="0"/>
              </a:spcBef>
              <a:buNone/>
            </a:pPr>
            <a:r>
              <a:rPr lang="en-US" sz="6600" b="1" dirty="0">
                <a:effectLst/>
                <a:latin typeface="Agency FB" panose="020B0503020202020204" pitchFamily="34" charset="0"/>
                <a:ea typeface="Calibri" panose="020F0502020204030204" pitchFamily="34" charset="0"/>
                <a:cs typeface="Calibri" panose="020F0502020204030204" pitchFamily="34" charset="0"/>
              </a:rPr>
              <a:t>Hospital Network Design </a:t>
            </a:r>
            <a:br>
              <a:rPr lang="en-US" sz="6600" b="1" dirty="0">
                <a:effectLst/>
                <a:latin typeface="Agency FB" panose="020B0503020202020204" pitchFamily="34" charset="0"/>
                <a:ea typeface="Calibri" panose="020F0502020204030204" pitchFamily="34" charset="0"/>
                <a:cs typeface="Calibri" panose="020F0502020204030204" pitchFamily="34" charset="0"/>
              </a:rPr>
            </a:br>
            <a:r>
              <a:rPr lang="en-US" sz="6600" b="1" dirty="0">
                <a:effectLst/>
                <a:latin typeface="Agency FB" panose="020B0503020202020204" pitchFamily="34" charset="0"/>
                <a:ea typeface="Calibri" panose="020F0502020204030204" pitchFamily="34" charset="0"/>
                <a:cs typeface="Calibri" panose="020F0502020204030204" pitchFamily="34" charset="0"/>
              </a:rPr>
              <a:t>&amp;</a:t>
            </a:r>
            <a:br>
              <a:rPr lang="en-US" sz="6600" b="1" dirty="0">
                <a:effectLst/>
                <a:latin typeface="Agency FB" panose="020B0503020202020204" pitchFamily="34" charset="0"/>
                <a:ea typeface="Calibri" panose="020F0502020204030204" pitchFamily="34" charset="0"/>
                <a:cs typeface="Calibri" panose="020F0502020204030204" pitchFamily="34" charset="0"/>
              </a:rPr>
            </a:br>
            <a:r>
              <a:rPr lang="en-US" sz="6600" b="1" dirty="0">
                <a:effectLst/>
                <a:latin typeface="Agency FB" panose="020B0503020202020204" pitchFamily="34" charset="0"/>
                <a:ea typeface="Calibri" panose="020F0502020204030204" pitchFamily="34" charset="0"/>
                <a:cs typeface="Calibri" panose="020F0502020204030204" pitchFamily="34" charset="0"/>
              </a:rPr>
              <a:t> Implementation Using CPT</a:t>
            </a:r>
            <a:endParaRPr lang="en-US" sz="6600" dirty="0">
              <a:effectLst/>
              <a:latin typeface="Agency FB" panose="020B050302020202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85153107-EBCA-30D0-6979-F9F75EDA82B9}"/>
              </a:ext>
            </a:extLst>
          </p:cNvPr>
          <p:cNvPicPr>
            <a:picLocks noChangeAspect="1"/>
          </p:cNvPicPr>
          <p:nvPr/>
        </p:nvPicPr>
        <p:blipFill>
          <a:blip r:embed="rId2">
            <a:extLst>
              <a:ext uri="{28A0092B-C50C-407E-A947-70E740481C1C}">
                <a14:useLocalDpi xmlns:a14="http://schemas.microsoft.com/office/drawing/2010/main" val="0"/>
              </a:ext>
            </a:extLst>
          </a:blip>
          <a:srcRect r="1579" b="3804"/>
          <a:stretch/>
        </p:blipFill>
        <p:spPr>
          <a:xfrm>
            <a:off x="1936977" y="3617946"/>
            <a:ext cx="8186737" cy="2913483"/>
          </a:xfrm>
          <a:prstGeom prst="rect">
            <a:avLst/>
          </a:prstGeom>
        </p:spPr>
      </p:pic>
    </p:spTree>
    <p:extLst>
      <p:ext uri="{BB962C8B-B14F-4D97-AF65-F5344CB8AC3E}">
        <p14:creationId xmlns:p14="http://schemas.microsoft.com/office/powerpoint/2010/main" val="453713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24BAA-FCB2-624F-D61D-E326772FCB20}"/>
              </a:ext>
            </a:extLst>
          </p:cNvPr>
          <p:cNvSpPr>
            <a:spLocks noGrp="1"/>
          </p:cNvSpPr>
          <p:nvPr>
            <p:ph type="title"/>
          </p:nvPr>
        </p:nvSpPr>
        <p:spPr/>
        <p:txBody>
          <a:bodyPr>
            <a:normAutofit/>
          </a:bodyPr>
          <a:lstStyle/>
          <a:p>
            <a:pPr algn="ctr"/>
            <a:r>
              <a:rPr lang="en-US" b="1" dirty="0">
                <a:effectLst/>
                <a:latin typeface="Agency FB" panose="020B0503020202020204" pitchFamily="34" charset="0"/>
                <a:ea typeface="Times New Roman" panose="02020603050405020304" pitchFamily="18" charset="0"/>
              </a:rPr>
              <a:t>Hospital Router name Change</a:t>
            </a:r>
            <a:endParaRPr lang="en-US" sz="8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E6E10A89-19BE-DF8F-FE43-FE31690E5C4D}"/>
              </a:ext>
            </a:extLst>
          </p:cNvPr>
          <p:cNvSpPr>
            <a:spLocks noGrp="1"/>
          </p:cNvSpPr>
          <p:nvPr>
            <p:ph idx="1"/>
          </p:nvPr>
        </p:nvSpPr>
        <p:spPr/>
        <p:txBody>
          <a:bodyPr/>
          <a:lstStyle/>
          <a:p>
            <a:pPr marL="0" marR="0" indent="0">
              <a:lnSpc>
                <a:spcPct val="150000"/>
              </a:lnSpc>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 by this command: </a:t>
            </a:r>
          </a:p>
          <a:p>
            <a:pPr marL="0" marR="0" indent="0">
              <a:lnSpc>
                <a:spcPct val="150000"/>
              </a:lnSpc>
              <a:buNone/>
            </a:pPr>
            <a:r>
              <a:rPr lang="en-US" sz="1800" dirty="0">
                <a:effectLst/>
                <a:latin typeface="Times New Roman" panose="02020603050405020304" pitchFamily="18" charset="0"/>
                <a:ea typeface="Times New Roman" panose="02020603050405020304" pitchFamily="18" charset="0"/>
              </a:rPr>
              <a:t>Router&gt;enable</a:t>
            </a:r>
          </a:p>
          <a:p>
            <a:pPr marL="0" marR="0" indent="0">
              <a:lnSpc>
                <a:spcPct val="150000"/>
              </a:lnSpc>
              <a:buNone/>
            </a:pPr>
            <a:r>
              <a:rPr lang="en-US" sz="1800" dirty="0">
                <a:effectLst/>
                <a:latin typeface="Times New Roman" panose="02020603050405020304" pitchFamily="18" charset="0"/>
                <a:ea typeface="Times New Roman" panose="02020603050405020304" pitchFamily="18" charset="0"/>
              </a:rPr>
              <a:t>Router#</a:t>
            </a:r>
          </a:p>
          <a:p>
            <a:pPr marL="0" marR="0" indent="0">
              <a:lnSpc>
                <a:spcPct val="150000"/>
              </a:lnSpc>
              <a:buNone/>
            </a:pPr>
            <a:r>
              <a:rPr lang="en-US" sz="1800" dirty="0" err="1">
                <a:effectLst/>
                <a:latin typeface="Times New Roman" panose="02020603050405020304" pitchFamily="18" charset="0"/>
                <a:ea typeface="Times New Roman" panose="02020603050405020304" pitchFamily="18" charset="0"/>
              </a:rPr>
              <a:t>Router#configure</a:t>
            </a:r>
            <a:r>
              <a:rPr lang="en-US" sz="1800" dirty="0">
                <a:effectLst/>
                <a:latin typeface="Times New Roman" panose="02020603050405020304" pitchFamily="18" charset="0"/>
                <a:ea typeface="Times New Roman" panose="02020603050405020304" pitchFamily="18" charset="0"/>
              </a:rPr>
              <a:t> terminal</a:t>
            </a:r>
          </a:p>
          <a:p>
            <a:pPr marL="0" marR="0" indent="0">
              <a:lnSpc>
                <a:spcPct val="150000"/>
              </a:lnSpc>
              <a:buNone/>
            </a:pPr>
            <a:r>
              <a:rPr lang="en-US" sz="1800" dirty="0" err="1">
                <a:effectLst/>
                <a:latin typeface="Times New Roman" panose="02020603050405020304" pitchFamily="18" charset="0"/>
                <a:ea typeface="Times New Roman" panose="02020603050405020304" pitchFamily="18" charset="0"/>
              </a:rPr>
              <a:t>Router#hostname</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ukhospital</a:t>
            </a:r>
            <a:endParaRPr lang="en-US" sz="1800" dirty="0">
              <a:effectLst/>
              <a:latin typeface="Times New Roman" panose="02020603050405020304" pitchFamily="18" charset="0"/>
              <a:ea typeface="Times New Roman" panose="02020603050405020304" pitchFamily="18" charset="0"/>
            </a:endParaRPr>
          </a:p>
          <a:p>
            <a:pPr marL="0" marR="0" indent="0">
              <a:lnSpc>
                <a:spcPct val="150000"/>
              </a:lnSpc>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 </a:t>
            </a:r>
          </a:p>
          <a:p>
            <a:pPr marL="0" marR="0" indent="0">
              <a:lnSpc>
                <a:spcPct val="150000"/>
              </a:lnSpc>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(config-if)#no shutdown</a:t>
            </a:r>
          </a:p>
          <a:p>
            <a:pPr marL="0" indent="0">
              <a:buNone/>
            </a:pPr>
            <a:endParaRPr lang="en-US" dirty="0"/>
          </a:p>
        </p:txBody>
      </p:sp>
    </p:spTree>
    <p:extLst>
      <p:ext uri="{BB962C8B-B14F-4D97-AF65-F5344CB8AC3E}">
        <p14:creationId xmlns:p14="http://schemas.microsoft.com/office/powerpoint/2010/main" val="3178826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A171-EFC3-8E5A-3D32-0E814EE00CF3}"/>
              </a:ext>
            </a:extLst>
          </p:cNvPr>
          <p:cNvSpPr>
            <a:spLocks noGrp="1"/>
          </p:cNvSpPr>
          <p:nvPr>
            <p:ph type="title"/>
          </p:nvPr>
        </p:nvSpPr>
        <p:spPr/>
        <p:txBody>
          <a:bodyPr>
            <a:normAutofit/>
          </a:bodyPr>
          <a:lstStyle/>
          <a:p>
            <a:pPr algn="ctr"/>
            <a:r>
              <a:rPr lang="en-US" b="1" dirty="0">
                <a:effectLst/>
                <a:latin typeface="Agency FB" panose="020B0503020202020204" pitchFamily="34" charset="0"/>
                <a:ea typeface="Times New Roman" panose="02020603050405020304" pitchFamily="18" charset="0"/>
              </a:rPr>
              <a:t>Hospital Router config for ISP Router Port</a:t>
            </a:r>
            <a:endParaRPr lang="en-US" sz="8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D33342CD-DFC0-8AAD-DB6D-B0A9A62F2A07}"/>
              </a:ext>
            </a:extLst>
          </p:cNvPr>
          <p:cNvSpPr>
            <a:spLocks noGrp="1"/>
          </p:cNvSpPr>
          <p:nvPr>
            <p:ph idx="1"/>
          </p:nvPr>
        </p:nvSpPr>
        <p:spPr/>
        <p:txBody>
          <a:bodyPr/>
          <a:lstStyle/>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&gt;enable</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ukhospital#configure</a:t>
            </a:r>
            <a:r>
              <a:rPr lang="en-US" sz="1800" dirty="0">
                <a:effectLst/>
                <a:latin typeface="Times New Roman" panose="02020603050405020304" pitchFamily="18" charset="0"/>
                <a:ea typeface="Times New Roman" panose="02020603050405020304" pitchFamily="18" charset="0"/>
              </a:rPr>
              <a:t> terminal</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(config)#interface GigabitEthernet0/0</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(config-if)#ip address 192.168.9.1 255.255.255.0</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(config-if)#ip address 192.168.9.1 255.255.255.0</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(config-if)#no shutdown</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a:t>
            </a:r>
          </a:p>
          <a:p>
            <a:pPr marL="0" indent="0">
              <a:buNone/>
            </a:pPr>
            <a:endParaRPr lang="en-US" dirty="0"/>
          </a:p>
        </p:txBody>
      </p:sp>
    </p:spTree>
    <p:extLst>
      <p:ext uri="{BB962C8B-B14F-4D97-AF65-F5344CB8AC3E}">
        <p14:creationId xmlns:p14="http://schemas.microsoft.com/office/powerpoint/2010/main" val="823327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4667C-B0B5-FD21-EF85-C2A6B78AE380}"/>
              </a:ext>
            </a:extLst>
          </p:cNvPr>
          <p:cNvSpPr>
            <a:spLocks noGrp="1"/>
          </p:cNvSpPr>
          <p:nvPr>
            <p:ph type="title"/>
          </p:nvPr>
        </p:nvSpPr>
        <p:spPr/>
        <p:txBody>
          <a:bodyPr/>
          <a:lstStyle/>
          <a:p>
            <a:pPr algn="ctr"/>
            <a:r>
              <a:rPr lang="en-US" b="1" dirty="0">
                <a:latin typeface="Agency FB" panose="020B0503020202020204" pitchFamily="34" charset="0"/>
              </a:rPr>
              <a:t>Configure Other port for Segment Wise</a:t>
            </a:r>
          </a:p>
        </p:txBody>
      </p:sp>
      <p:sp>
        <p:nvSpPr>
          <p:cNvPr id="3" name="Content Placeholder 2">
            <a:extLst>
              <a:ext uri="{FF2B5EF4-FFF2-40B4-BE49-F238E27FC236}">
                <a16:creationId xmlns:a16="http://schemas.microsoft.com/office/drawing/2014/main" id="{CFCDCA66-68F7-2C5F-B338-1E49E10E9B11}"/>
              </a:ext>
            </a:extLst>
          </p:cNvPr>
          <p:cNvSpPr>
            <a:spLocks noGrp="1"/>
          </p:cNvSpPr>
          <p:nvPr>
            <p:ph idx="1"/>
          </p:nvPr>
        </p:nvSpPr>
        <p:spPr/>
        <p:txBody>
          <a:bodyPr>
            <a:normAutofit fontScale="85000" lnSpcReduction="20000"/>
          </a:bodyPr>
          <a:lstStyle/>
          <a:p>
            <a:pPr marL="0" marR="0">
              <a:lnSpc>
                <a:spcPct val="150000"/>
              </a:lnSpc>
            </a:pPr>
            <a:r>
              <a:rPr lang="en-US" sz="1800" b="1" dirty="0">
                <a:effectLst/>
                <a:latin typeface="Times New Roman" panose="02020603050405020304" pitchFamily="18" charset="0"/>
                <a:ea typeface="Times New Roman" panose="02020603050405020304" pitchFamily="18" charset="0"/>
              </a:rPr>
              <a:t>Port Gig1/0 </a:t>
            </a:r>
            <a:endParaRPr lang="en-US" sz="1800" dirty="0">
              <a:effectLst/>
              <a:latin typeface="Times New Roman" panose="02020603050405020304" pitchFamily="18" charset="0"/>
              <a:ea typeface="Times New Roman" panose="02020603050405020304" pitchFamily="18" charset="0"/>
            </a:endParaRPr>
          </a:p>
          <a:p>
            <a:pPr marL="0" marR="0">
              <a:lnSpc>
                <a:spcPct val="150000"/>
              </a:lnSpc>
            </a:pPr>
            <a:r>
              <a:rPr lang="en-US" sz="1800" dirty="0">
                <a:effectLst/>
                <a:latin typeface="Times New Roman" panose="02020603050405020304" pitchFamily="18" charset="0"/>
                <a:ea typeface="Times New Roman" panose="02020603050405020304" pitchFamily="18" charset="0"/>
              </a:rPr>
              <a:t>Click on Hospital Router, click on “CLI” then config by this command way:</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&gt;enable</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ukhospital#configure</a:t>
            </a:r>
            <a:r>
              <a:rPr lang="en-US" sz="1800" dirty="0">
                <a:effectLst/>
                <a:latin typeface="Times New Roman" panose="02020603050405020304" pitchFamily="18" charset="0"/>
                <a:ea typeface="Times New Roman" panose="02020603050405020304" pitchFamily="18" charset="0"/>
              </a:rPr>
              <a:t> terminal</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(config)#interface GigabitEthernet1/0</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(config-if)#ip address 192.168.10.1 255.255.255.0</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(config-if)#ip address 192.168.10.1 255.255.255.0</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(config-if)#no shutdown</a:t>
            </a:r>
          </a:p>
          <a:p>
            <a:pPr marL="0" marR="0">
              <a:lnSpc>
                <a:spcPct val="150000"/>
              </a:lnSpc>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a:t>
            </a:r>
          </a:p>
          <a:p>
            <a:pPr marL="0" marR="0">
              <a:lnSpc>
                <a:spcPct val="150000"/>
              </a:lnSpc>
            </a:pPr>
            <a:r>
              <a:rPr lang="en-US" sz="1800" dirty="0">
                <a:effectLst/>
                <a:latin typeface="Times New Roman" panose="02020603050405020304" pitchFamily="18" charset="0"/>
                <a:ea typeface="Times New Roman" panose="02020603050405020304" pitchFamily="18" charset="0"/>
              </a:rPr>
              <a:t>%LINK-5-CHANGED: Interface GigabitEthernet1/0, changed state to up</a:t>
            </a:r>
          </a:p>
          <a:p>
            <a:pPr marL="0" indent="0">
              <a:buNone/>
            </a:pPr>
            <a:endParaRPr lang="en-US" dirty="0"/>
          </a:p>
        </p:txBody>
      </p:sp>
    </p:spTree>
    <p:extLst>
      <p:ext uri="{BB962C8B-B14F-4D97-AF65-F5344CB8AC3E}">
        <p14:creationId xmlns:p14="http://schemas.microsoft.com/office/powerpoint/2010/main" val="703442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2CBCF-0EDE-2814-C5B9-EF5FDB06FFAB}"/>
              </a:ext>
            </a:extLst>
          </p:cNvPr>
          <p:cNvSpPr>
            <a:spLocks noGrp="1"/>
          </p:cNvSpPr>
          <p:nvPr>
            <p:ph type="title"/>
          </p:nvPr>
        </p:nvSpPr>
        <p:spPr/>
        <p:txBody>
          <a:bodyPr/>
          <a:lstStyle/>
          <a:p>
            <a:pPr algn="ctr"/>
            <a:r>
              <a:rPr lang="en-US" sz="4400" b="1" dirty="0">
                <a:effectLst/>
                <a:latin typeface="Agency FB" panose="020B0503020202020204" pitchFamily="34" charset="0"/>
                <a:ea typeface="Times New Roman" panose="02020603050405020304" pitchFamily="18" charset="0"/>
              </a:rPr>
              <a:t>Routing</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61B77F4-0125-6EB7-3E39-5B82D1BB85B1}"/>
              </a:ext>
            </a:extLst>
          </p:cNvPr>
          <p:cNvSpPr>
            <a:spLocks noGrp="1"/>
          </p:cNvSpPr>
          <p:nvPr>
            <p:ph idx="1"/>
          </p:nvPr>
        </p:nvSpPr>
        <p:spPr/>
        <p:txBody>
          <a:bodyPr>
            <a:normAutofit fontScale="92500" lnSpcReduction="20000"/>
          </a:bodyPr>
          <a:lstStyle/>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For transfer any data or packet we need routing all IP address by static routing by this command:</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&gt;enable</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ukhospital#configure</a:t>
            </a:r>
            <a:r>
              <a:rPr lang="en-US" sz="1800" dirty="0">
                <a:effectLst/>
                <a:latin typeface="Times New Roman" panose="02020603050405020304" pitchFamily="18" charset="0"/>
                <a:ea typeface="Times New Roman" panose="02020603050405020304" pitchFamily="18" charset="0"/>
              </a:rPr>
              <a:t> terminal</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192.167.10.0 255.255.255.0 192.168.9.0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192.167.20.0 255.255.255.0 192.168.9.0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192.167.30.0 255.255.255.0 192.168.9.0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192.167.40.0 255.255.255.0 192.168.9.0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192.167.50.0 255.255.255.0 192.168.9.0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192.167.60.0 255.255.255.0 192.168.9.0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192.167.70.0 255.255.255.0 192.168.9.0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192.167.80.0 255.255.255.0 192.168.9.0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(config)#ip route 192.167.90.0 255.255.255.0 192.168.9.0</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(config-if)#no shutdown</a:t>
            </a:r>
          </a:p>
          <a:p>
            <a:pPr marL="0" marR="0" indent="0">
              <a:lnSpc>
                <a:spcPct val="120000"/>
              </a:lnSpc>
              <a:spcBef>
                <a:spcPts val="0"/>
              </a:spcBef>
              <a:buNone/>
            </a:pPr>
            <a:r>
              <a:rPr lang="en-US" sz="1800" dirty="0" err="1">
                <a:effectLst/>
                <a:latin typeface="Times New Roman" panose="02020603050405020304" pitchFamily="18" charset="0"/>
                <a:ea typeface="Times New Roman" panose="02020603050405020304" pitchFamily="18" charset="0"/>
              </a:rPr>
              <a:t>ukhospital</a:t>
            </a:r>
            <a:r>
              <a:rPr lang="en-US" sz="1800" dirty="0">
                <a:effectLst/>
                <a:latin typeface="Times New Roman" panose="02020603050405020304" pitchFamily="18" charset="0"/>
                <a:ea typeface="Times New Roman" panose="02020603050405020304" pitchFamily="18" charset="0"/>
              </a:rPr>
              <a:t>(config-if)#</a:t>
            </a:r>
          </a:p>
          <a:p>
            <a:pPr marL="0" marR="0" indent="0">
              <a:lnSpc>
                <a:spcPct val="120000"/>
              </a:lnSpc>
              <a:spcBef>
                <a:spcPts val="0"/>
              </a:spcBef>
              <a:buNone/>
            </a:pPr>
            <a:r>
              <a:rPr lang="en-US" sz="1800" dirty="0">
                <a:effectLst/>
                <a:latin typeface="Times New Roman" panose="02020603050405020304" pitchFamily="18" charset="0"/>
                <a:ea typeface="Times New Roman" panose="02020603050405020304" pitchFamily="18" charset="0"/>
              </a:rPr>
              <a:t>and all IP address are routing with router to department wise IP Address. </a:t>
            </a:r>
          </a:p>
          <a:p>
            <a:pPr marL="0" indent="0">
              <a:buNone/>
            </a:pPr>
            <a:endParaRPr lang="en-US" dirty="0"/>
          </a:p>
        </p:txBody>
      </p:sp>
    </p:spTree>
    <p:extLst>
      <p:ext uri="{BB962C8B-B14F-4D97-AF65-F5344CB8AC3E}">
        <p14:creationId xmlns:p14="http://schemas.microsoft.com/office/powerpoint/2010/main" val="2472503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78A81-F469-A1F5-89DD-50F5793A456A}"/>
              </a:ext>
            </a:extLst>
          </p:cNvPr>
          <p:cNvSpPr>
            <a:spLocks noGrp="1"/>
          </p:cNvSpPr>
          <p:nvPr>
            <p:ph type="title"/>
          </p:nvPr>
        </p:nvSpPr>
        <p:spPr/>
        <p:txBody>
          <a:bodyPr>
            <a:normAutofit/>
          </a:bodyPr>
          <a:lstStyle/>
          <a:p>
            <a:pPr algn="ctr"/>
            <a:r>
              <a:rPr lang="en-US" b="1" dirty="0">
                <a:effectLst/>
                <a:latin typeface="Agency FB" panose="020B0503020202020204" pitchFamily="34" charset="0"/>
                <a:ea typeface="Times New Roman" panose="02020603050405020304" pitchFamily="18" charset="0"/>
              </a:rPr>
              <a:t>SERVER SETUP</a:t>
            </a:r>
            <a:endParaRPr lang="en-US" sz="8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79C37224-0FFE-A21B-6561-7CA7701135D5}"/>
              </a:ext>
            </a:extLst>
          </p:cNvPr>
          <p:cNvSpPr>
            <a:spLocks noGrp="1"/>
          </p:cNvSpPr>
          <p:nvPr>
            <p:ph idx="1"/>
          </p:nvPr>
        </p:nvSpPr>
        <p:spPr/>
        <p:txBody>
          <a:bodyPr>
            <a:normAutofit lnSpcReduction="10000"/>
          </a:bodyPr>
          <a:lstStyle/>
          <a:p>
            <a:pPr marL="0" marR="0">
              <a:lnSpc>
                <a:spcPct val="150000"/>
              </a:lnSpc>
            </a:pPr>
            <a:r>
              <a:rPr lang="en-US" sz="1800" dirty="0">
                <a:effectLst/>
                <a:latin typeface="Times New Roman" panose="02020603050405020304" pitchFamily="18" charset="0"/>
                <a:ea typeface="Times New Roman" panose="02020603050405020304" pitchFamily="18" charset="0"/>
              </a:rPr>
              <a:t>We need 3 server DNS,HTTP,FTP</a:t>
            </a:r>
          </a:p>
          <a:p>
            <a:pPr marL="0" marR="0">
              <a:lnSpc>
                <a:spcPct val="150000"/>
              </a:lnSpc>
            </a:pPr>
            <a:r>
              <a:rPr lang="en-US" sz="1800" b="1" dirty="0">
                <a:effectLst/>
                <a:latin typeface="Times New Roman" panose="02020603050405020304" pitchFamily="18" charset="0"/>
                <a:ea typeface="Times New Roman" panose="02020603050405020304" pitchFamily="18" charset="0"/>
              </a:rPr>
              <a:t>DNS:</a:t>
            </a:r>
            <a:r>
              <a:rPr lang="en-US" sz="1800" dirty="0">
                <a:effectLst/>
                <a:latin typeface="Times New Roman" panose="02020603050405020304" pitchFamily="18" charset="0"/>
                <a:ea typeface="Times New Roman" panose="02020603050405020304" pitchFamily="18" charset="0"/>
              </a:rPr>
              <a:t> Click Server, go to desktop </a:t>
            </a:r>
            <a:r>
              <a:rPr lang="en-US" sz="1800" dirty="0" err="1">
                <a:effectLst/>
                <a:latin typeface="Times New Roman" panose="02020603050405020304" pitchFamily="18" charset="0"/>
                <a:ea typeface="Times New Roman" panose="02020603050405020304" pitchFamily="18" charset="0"/>
              </a:rPr>
              <a:t>assing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address,subnet</a:t>
            </a:r>
            <a:r>
              <a:rPr lang="en-US" sz="1800" dirty="0">
                <a:effectLst/>
                <a:latin typeface="Times New Roman" panose="02020603050405020304" pitchFamily="18" charset="0"/>
                <a:ea typeface="Times New Roman" panose="02020603050405020304" pitchFamily="18" charset="0"/>
              </a:rPr>
              <a:t> mask, default </a:t>
            </a:r>
            <a:r>
              <a:rPr lang="en-US" sz="1800" dirty="0" err="1">
                <a:effectLst/>
                <a:latin typeface="Times New Roman" panose="02020603050405020304" pitchFamily="18" charset="0"/>
                <a:ea typeface="Times New Roman" panose="02020603050405020304" pitchFamily="18" charset="0"/>
              </a:rPr>
              <a:t>gatway</a:t>
            </a:r>
            <a:r>
              <a:rPr lang="en-US" sz="1800" dirty="0">
                <a:effectLst/>
                <a:latin typeface="Times New Roman" panose="02020603050405020304" pitchFamily="18" charset="0"/>
                <a:ea typeface="Times New Roman" panose="02020603050405020304" pitchFamily="18" charset="0"/>
              </a:rPr>
              <a:t>, DNS address.</a:t>
            </a:r>
          </a:p>
          <a:p>
            <a:pPr marL="0" marR="0">
              <a:lnSpc>
                <a:spcPct val="150000"/>
              </a:lnSpc>
            </a:pPr>
            <a:r>
              <a:rPr lang="en-US" sz="1800" dirty="0">
                <a:effectLst/>
                <a:latin typeface="Times New Roman" panose="02020603050405020304" pitchFamily="18" charset="0"/>
                <a:ea typeface="Times New Roman" panose="02020603050405020304" pitchFamily="18" charset="0"/>
              </a:rPr>
              <a:t>Then go services and click DNS, enable DNS service on and add name and IP address.</a:t>
            </a:r>
          </a:p>
          <a:p>
            <a:pPr marL="0" marR="0">
              <a:lnSpc>
                <a:spcPct val="150000"/>
              </a:lnSpc>
            </a:pPr>
            <a:r>
              <a:rPr lang="en-US" sz="1800" b="1" dirty="0">
                <a:effectLst/>
                <a:latin typeface="Times New Roman" panose="02020603050405020304" pitchFamily="18" charset="0"/>
                <a:ea typeface="Times New Roman" panose="02020603050405020304" pitchFamily="18" charset="0"/>
              </a:rPr>
              <a:t>HTTP/Web Server:</a:t>
            </a:r>
            <a:r>
              <a:rPr lang="en-US" sz="1800" dirty="0">
                <a:effectLst/>
                <a:latin typeface="Times New Roman" panose="02020603050405020304" pitchFamily="18" charset="0"/>
                <a:ea typeface="Times New Roman" panose="02020603050405020304" pitchFamily="18" charset="0"/>
              </a:rPr>
              <a:t> Click Server, go to desktop </a:t>
            </a:r>
            <a:r>
              <a:rPr lang="en-US" sz="1800" dirty="0" err="1">
                <a:effectLst/>
                <a:latin typeface="Times New Roman" panose="02020603050405020304" pitchFamily="18" charset="0"/>
                <a:ea typeface="Times New Roman" panose="02020603050405020304" pitchFamily="18" charset="0"/>
              </a:rPr>
              <a:t>assing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address,subnet</a:t>
            </a:r>
            <a:r>
              <a:rPr lang="en-US" sz="1800" dirty="0">
                <a:effectLst/>
                <a:latin typeface="Times New Roman" panose="02020603050405020304" pitchFamily="18" charset="0"/>
                <a:ea typeface="Times New Roman" panose="02020603050405020304" pitchFamily="18" charset="0"/>
              </a:rPr>
              <a:t> mask, default </a:t>
            </a:r>
            <a:r>
              <a:rPr lang="en-US" sz="1800" dirty="0" err="1">
                <a:effectLst/>
                <a:latin typeface="Times New Roman" panose="02020603050405020304" pitchFamily="18" charset="0"/>
                <a:ea typeface="Times New Roman" panose="02020603050405020304" pitchFamily="18" charset="0"/>
              </a:rPr>
              <a:t>gatway</a:t>
            </a:r>
            <a:r>
              <a:rPr lang="en-US" sz="1800" dirty="0">
                <a:effectLst/>
                <a:latin typeface="Times New Roman" panose="02020603050405020304" pitchFamily="18" charset="0"/>
                <a:ea typeface="Times New Roman" panose="02020603050405020304" pitchFamily="18" charset="0"/>
              </a:rPr>
              <a:t>, DNS address.</a:t>
            </a:r>
          </a:p>
          <a:p>
            <a:pPr marL="0" marR="0">
              <a:lnSpc>
                <a:spcPct val="150000"/>
              </a:lnSpc>
            </a:pPr>
            <a:r>
              <a:rPr lang="en-US" sz="1800" dirty="0">
                <a:effectLst/>
                <a:latin typeface="Times New Roman" panose="02020603050405020304" pitchFamily="18" charset="0"/>
                <a:ea typeface="Times New Roman" panose="02020603050405020304" pitchFamily="18" charset="0"/>
              </a:rPr>
              <a:t>Then go services and click HTTP, on HTTP, edit in index.html (if you </a:t>
            </a:r>
            <a:r>
              <a:rPr lang="en-US" sz="1800" dirty="0" err="1">
                <a:effectLst/>
                <a:latin typeface="Times New Roman" panose="02020603050405020304" pitchFamily="18" charset="0"/>
                <a:ea typeface="Times New Roman" panose="02020603050405020304" pitchFamily="18" charset="0"/>
              </a:rPr>
              <a:t>customise</a:t>
            </a:r>
            <a:r>
              <a:rPr lang="en-US" sz="1800" dirty="0">
                <a:effectLst/>
                <a:latin typeface="Times New Roman" panose="02020603050405020304" pitchFamily="18" charset="0"/>
                <a:ea typeface="Times New Roman" panose="02020603050405020304" pitchFamily="18" charset="0"/>
              </a:rPr>
              <a:t> website).</a:t>
            </a:r>
          </a:p>
          <a:p>
            <a:pPr marL="0" marR="0">
              <a:lnSpc>
                <a:spcPct val="150000"/>
              </a:lnSpc>
            </a:pPr>
            <a:r>
              <a:rPr lang="en-US" sz="1800" b="1" dirty="0">
                <a:effectLst/>
                <a:latin typeface="Times New Roman" panose="02020603050405020304" pitchFamily="18" charset="0"/>
                <a:ea typeface="Times New Roman" panose="02020603050405020304" pitchFamily="18" charset="0"/>
              </a:rPr>
              <a:t>FTP Server: </a:t>
            </a:r>
            <a:r>
              <a:rPr lang="en-US" sz="1800" dirty="0">
                <a:effectLst/>
                <a:latin typeface="Times New Roman" panose="02020603050405020304" pitchFamily="18" charset="0"/>
                <a:ea typeface="Times New Roman" panose="02020603050405020304" pitchFamily="18" charset="0"/>
              </a:rPr>
              <a:t>Click Server, go to desktop </a:t>
            </a:r>
            <a:r>
              <a:rPr lang="en-US" sz="1800" dirty="0" err="1">
                <a:effectLst/>
                <a:latin typeface="Times New Roman" panose="02020603050405020304" pitchFamily="18" charset="0"/>
                <a:ea typeface="Times New Roman" panose="02020603050405020304" pitchFamily="18" charset="0"/>
              </a:rPr>
              <a:t>assing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ip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address,subnet</a:t>
            </a:r>
            <a:r>
              <a:rPr lang="en-US" sz="1800" dirty="0">
                <a:effectLst/>
                <a:latin typeface="Times New Roman" panose="02020603050405020304" pitchFamily="18" charset="0"/>
                <a:ea typeface="Times New Roman" panose="02020603050405020304" pitchFamily="18" charset="0"/>
              </a:rPr>
              <a:t> mask, default </a:t>
            </a:r>
            <a:r>
              <a:rPr lang="en-US" sz="1800" dirty="0" err="1">
                <a:effectLst/>
                <a:latin typeface="Times New Roman" panose="02020603050405020304" pitchFamily="18" charset="0"/>
                <a:ea typeface="Times New Roman" panose="02020603050405020304" pitchFamily="18" charset="0"/>
              </a:rPr>
              <a:t>gatway</a:t>
            </a:r>
            <a:r>
              <a:rPr lang="en-US" sz="1800" dirty="0">
                <a:effectLst/>
                <a:latin typeface="Times New Roman" panose="02020603050405020304" pitchFamily="18" charset="0"/>
                <a:ea typeface="Times New Roman" panose="02020603050405020304" pitchFamily="18" charset="0"/>
              </a:rPr>
              <a:t>, DNS address.</a:t>
            </a:r>
          </a:p>
          <a:p>
            <a:pPr marL="0" marR="0" indent="0">
              <a:lnSpc>
                <a:spcPct val="150000"/>
              </a:lnSpc>
              <a:buNone/>
            </a:pPr>
            <a:r>
              <a:rPr lang="en-US" sz="1800" dirty="0">
                <a:effectLst/>
                <a:latin typeface="Times New Roman" panose="02020603050405020304" pitchFamily="18" charset="0"/>
                <a:ea typeface="Times New Roman" panose="02020603050405020304" pitchFamily="18" charset="0"/>
              </a:rPr>
              <a:t>Then go services and click FTP. Such as it a storage so it need security so </a:t>
            </a:r>
            <a:r>
              <a:rPr lang="en-US" sz="1800" dirty="0" err="1">
                <a:effectLst/>
                <a:latin typeface="Times New Roman" panose="02020603050405020304" pitchFamily="18" charset="0"/>
                <a:ea typeface="Times New Roman" panose="02020603050405020304" pitchFamily="18" charset="0"/>
              </a:rPr>
              <a:t>creat</a:t>
            </a:r>
            <a:r>
              <a:rPr lang="en-US" sz="1800" dirty="0">
                <a:effectLst/>
                <a:latin typeface="Times New Roman" panose="02020603050405020304" pitchFamily="18" charset="0"/>
                <a:ea typeface="Times New Roman" panose="02020603050405020304" pitchFamily="18" charset="0"/>
              </a:rPr>
              <a:t> a new username and password and give access as user. Here I access all </a:t>
            </a:r>
            <a:r>
              <a:rPr lang="en-US" sz="1800" dirty="0" err="1">
                <a:effectLst/>
                <a:latin typeface="Times New Roman" panose="02020603050405020304" pitchFamily="18" charset="0"/>
                <a:ea typeface="Times New Roman" panose="02020603050405020304" pitchFamily="18" charset="0"/>
              </a:rPr>
              <a:t>permissio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read,write,edit,rename,list</a:t>
            </a:r>
            <a:r>
              <a:rPr lang="en-US" sz="1800" dirty="0">
                <a:effectLst/>
                <a:latin typeface="Times New Roman" panose="02020603050405020304" pitchFamily="18" charset="0"/>
                <a:ea typeface="Times New Roman" panose="02020603050405020304" pitchFamily="18" charset="0"/>
              </a:rPr>
              <a:t>. You can also see file that are storage by user.</a:t>
            </a:r>
          </a:p>
          <a:p>
            <a:endParaRPr lang="en-US" dirty="0"/>
          </a:p>
        </p:txBody>
      </p:sp>
    </p:spTree>
    <p:extLst>
      <p:ext uri="{BB962C8B-B14F-4D97-AF65-F5344CB8AC3E}">
        <p14:creationId xmlns:p14="http://schemas.microsoft.com/office/powerpoint/2010/main" val="539040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E9505-F325-5423-97F9-CB596DEFA11A}"/>
              </a:ext>
            </a:extLst>
          </p:cNvPr>
          <p:cNvSpPr>
            <a:spLocks noGrp="1"/>
          </p:cNvSpPr>
          <p:nvPr>
            <p:ph type="title"/>
          </p:nvPr>
        </p:nvSpPr>
        <p:spPr/>
        <p:txBody>
          <a:bodyPr/>
          <a:lstStyle/>
          <a:p>
            <a:pPr algn="ctr"/>
            <a:r>
              <a:rPr lang="en-US" b="1" dirty="0">
                <a:latin typeface="Agency FB" panose="020B0503020202020204" pitchFamily="34" charset="0"/>
              </a:rPr>
              <a:t>End user </a:t>
            </a:r>
            <a:r>
              <a:rPr lang="en-US" b="1" dirty="0" err="1">
                <a:latin typeface="Agency FB" panose="020B0503020202020204" pitchFamily="34" charset="0"/>
              </a:rPr>
              <a:t>ip</a:t>
            </a:r>
            <a:r>
              <a:rPr lang="en-US" b="1" dirty="0">
                <a:latin typeface="Agency FB" panose="020B0503020202020204" pitchFamily="34" charset="0"/>
              </a:rPr>
              <a:t> assigning and config</a:t>
            </a:r>
          </a:p>
        </p:txBody>
      </p:sp>
      <p:pic>
        <p:nvPicPr>
          <p:cNvPr id="4" name="Content Placeholder 3">
            <a:extLst>
              <a:ext uri="{FF2B5EF4-FFF2-40B4-BE49-F238E27FC236}">
                <a16:creationId xmlns:a16="http://schemas.microsoft.com/office/drawing/2014/main" id="{1C1AFBDA-95A3-72E8-1E5B-E80227D32B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036" b="33157"/>
          <a:stretch/>
        </p:blipFill>
        <p:spPr bwMode="auto">
          <a:xfrm>
            <a:off x="4881344" y="1690688"/>
            <a:ext cx="2793083" cy="46029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0017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1CC0-F099-0B64-AA8F-97E4536EC262}"/>
              </a:ext>
            </a:extLst>
          </p:cNvPr>
          <p:cNvSpPr>
            <a:spLocks noGrp="1"/>
          </p:cNvSpPr>
          <p:nvPr>
            <p:ph type="title"/>
          </p:nvPr>
        </p:nvSpPr>
        <p:spPr/>
        <p:txBody>
          <a:bodyPr>
            <a:normAutofit/>
          </a:bodyPr>
          <a:lstStyle/>
          <a:p>
            <a:r>
              <a:rPr lang="en-US" b="1" dirty="0">
                <a:effectLst/>
                <a:latin typeface="Agency FB" panose="020B0503020202020204" pitchFamily="34" charset="0"/>
                <a:ea typeface="Times New Roman" panose="02020603050405020304" pitchFamily="18" charset="0"/>
              </a:rPr>
              <a:t>Result of Network implementation</a:t>
            </a:r>
            <a:endParaRPr lang="en-US" sz="8800" dirty="0">
              <a:latin typeface="Agency FB" panose="020B0503020202020204" pitchFamily="34" charset="0"/>
            </a:endParaRPr>
          </a:p>
        </p:txBody>
      </p:sp>
      <p:pic>
        <p:nvPicPr>
          <p:cNvPr id="4" name="Content Placeholder 3">
            <a:extLst>
              <a:ext uri="{FF2B5EF4-FFF2-40B4-BE49-F238E27FC236}">
                <a16:creationId xmlns:a16="http://schemas.microsoft.com/office/drawing/2014/main" id="{E4F93BF6-1CD4-5AEF-B956-F8A13EADC1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0496" y="1544525"/>
            <a:ext cx="5359675" cy="889046"/>
          </a:xfrm>
          <a:prstGeom prst="rect">
            <a:avLst/>
          </a:prstGeom>
        </p:spPr>
      </p:pic>
      <p:pic>
        <p:nvPicPr>
          <p:cNvPr id="5" name="Picture 4">
            <a:extLst>
              <a:ext uri="{FF2B5EF4-FFF2-40B4-BE49-F238E27FC236}">
                <a16:creationId xmlns:a16="http://schemas.microsoft.com/office/drawing/2014/main" id="{8B290900-2FCB-3A9C-042B-51DB24EC7B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534" y="3011170"/>
            <a:ext cx="5943600" cy="3481705"/>
          </a:xfrm>
          <a:prstGeom prst="rect">
            <a:avLst/>
          </a:prstGeom>
        </p:spPr>
      </p:pic>
      <p:pic>
        <p:nvPicPr>
          <p:cNvPr id="6" name="Picture 5">
            <a:extLst>
              <a:ext uri="{FF2B5EF4-FFF2-40B4-BE49-F238E27FC236}">
                <a16:creationId xmlns:a16="http://schemas.microsoft.com/office/drawing/2014/main" id="{CDEB898D-87EA-8DEA-3E92-8E6B1006FD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5019" y="2753860"/>
            <a:ext cx="3907790" cy="2917825"/>
          </a:xfrm>
          <a:prstGeom prst="rect">
            <a:avLst/>
          </a:prstGeom>
        </p:spPr>
      </p:pic>
    </p:spTree>
    <p:extLst>
      <p:ext uri="{BB962C8B-B14F-4D97-AF65-F5344CB8AC3E}">
        <p14:creationId xmlns:p14="http://schemas.microsoft.com/office/powerpoint/2010/main" val="1225096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B4170-8DAE-C731-7A72-02F0FEBC2DEB}"/>
              </a:ext>
            </a:extLst>
          </p:cNvPr>
          <p:cNvSpPr>
            <a:spLocks noGrp="1"/>
          </p:cNvSpPr>
          <p:nvPr>
            <p:ph type="title"/>
          </p:nvPr>
        </p:nvSpPr>
        <p:spPr>
          <a:xfrm>
            <a:off x="838200" y="0"/>
            <a:ext cx="10515600" cy="864961"/>
          </a:xfrm>
        </p:spPr>
        <p:txBody>
          <a:bodyPr>
            <a:normAutofit/>
          </a:bodyPr>
          <a:lstStyle/>
          <a:p>
            <a:pPr algn="ctr"/>
            <a:r>
              <a:rPr lang="en-US" b="1" dirty="0">
                <a:effectLst/>
                <a:latin typeface="Agency FB" panose="020B0503020202020204" pitchFamily="34" charset="0"/>
                <a:ea typeface="Calibri" panose="020F0502020204030204" pitchFamily="34" charset="0"/>
                <a:cs typeface="Calibri" panose="020F0502020204030204" pitchFamily="34" charset="0"/>
              </a:rPr>
              <a:t>COST OF NETWORK</a:t>
            </a:r>
            <a:endParaRPr lang="en-US" sz="6000" dirty="0"/>
          </a:p>
        </p:txBody>
      </p:sp>
      <p:sp>
        <p:nvSpPr>
          <p:cNvPr id="3" name="Content Placeholder 2">
            <a:extLst>
              <a:ext uri="{FF2B5EF4-FFF2-40B4-BE49-F238E27FC236}">
                <a16:creationId xmlns:a16="http://schemas.microsoft.com/office/drawing/2014/main" id="{FF101D7B-3CB3-4337-CA7E-5F0E44F06531}"/>
              </a:ext>
            </a:extLst>
          </p:cNvPr>
          <p:cNvSpPr>
            <a:spLocks noGrp="1"/>
          </p:cNvSpPr>
          <p:nvPr>
            <p:ph idx="1"/>
          </p:nvPr>
        </p:nvSpPr>
        <p:spPr>
          <a:xfrm>
            <a:off x="3271157" y="1145721"/>
            <a:ext cx="2340429" cy="5393192"/>
          </a:xfrm>
        </p:spPr>
        <p:txBody>
          <a:bodyPr>
            <a:normAutofit lnSpcReduction="10000"/>
          </a:bodyPr>
          <a:lstStyle/>
          <a:p>
            <a:pPr marL="342900" marR="0" lvl="0" indent="-342900">
              <a:lnSpc>
                <a:spcPct val="107000"/>
              </a:lnSpc>
              <a:spcAft>
                <a:spcPts val="800"/>
              </a:spcAft>
              <a:buFont typeface="Times New Roman" panose="02020603050405020304" pitchFamily="18" charset="0"/>
              <a:buChar char="-"/>
            </a:pPr>
            <a:r>
              <a:rPr lang="en-US" sz="1800" b="1" dirty="0">
                <a:effectLst/>
                <a:latin typeface="Times New Roman" panose="02020603050405020304" pitchFamily="18" charset="0"/>
                <a:ea typeface="Calibri" panose="020F0502020204030204" pitchFamily="34" charset="0"/>
              </a:rPr>
              <a:t>Cisco Switch</a:t>
            </a:r>
            <a:endParaRPr lang="en-US" sz="1800" dirty="0">
              <a:effectLst/>
              <a:latin typeface="Times New Roman" panose="02020603050405020304" pitchFamily="18" charset="0"/>
              <a:ea typeface="Calibri" panose="020F0502020204030204" pitchFamily="34" charset="0"/>
            </a:endParaRPr>
          </a:p>
          <a:p>
            <a:pPr marL="596900" marR="0" indent="-266700"/>
            <a:r>
              <a:rPr lang="en-US" sz="1800" dirty="0">
                <a:effectLst/>
                <a:latin typeface="Times New Roman" panose="02020603050405020304" pitchFamily="18" charset="0"/>
                <a:ea typeface="Times New Roman" panose="02020603050405020304" pitchFamily="18" charset="0"/>
              </a:rPr>
              <a:t>$138 Each </a:t>
            </a:r>
          </a:p>
          <a:p>
            <a:pPr marL="596900" marR="0" indent="-266700"/>
            <a:r>
              <a:rPr lang="en-US" sz="1800" dirty="0">
                <a:effectLst/>
                <a:latin typeface="Times New Roman" panose="02020603050405020304" pitchFamily="18" charset="0"/>
                <a:ea typeface="Times New Roman" panose="02020603050405020304" pitchFamily="18" charset="0"/>
              </a:rPr>
              <a:t>$1242 Cost of 9 Switch</a:t>
            </a:r>
          </a:p>
          <a:p>
            <a:pPr marL="596900" marR="0" indent="-266700"/>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07000"/>
              </a:lnSpc>
              <a:buFont typeface="Times New Roman" panose="02020603050405020304" pitchFamily="18" charset="0"/>
              <a:buChar char="-"/>
            </a:pPr>
            <a:r>
              <a:rPr lang="en-US" sz="1800" b="1" dirty="0">
                <a:effectLst/>
                <a:latin typeface="Times New Roman" panose="02020603050405020304" pitchFamily="18" charset="0"/>
                <a:ea typeface="Calibri" panose="020F0502020204030204" pitchFamily="34" charset="0"/>
              </a:rPr>
              <a:t>Cisco Router</a:t>
            </a:r>
            <a:endParaRPr lang="en-US" sz="1800" dirty="0">
              <a:effectLst/>
              <a:latin typeface="Times New Roman" panose="02020603050405020304" pitchFamily="18" charset="0"/>
              <a:ea typeface="Calibri" panose="020F0502020204030204" pitchFamily="34" charset="0"/>
            </a:endParaRPr>
          </a:p>
          <a:p>
            <a:pPr marL="596900" marR="0" indent="-266700"/>
            <a:r>
              <a:rPr lang="en-US" sz="1800" dirty="0">
                <a:effectLst/>
                <a:latin typeface="Times New Roman" panose="02020603050405020304" pitchFamily="18" charset="0"/>
                <a:ea typeface="Times New Roman" panose="02020603050405020304" pitchFamily="18" charset="0"/>
              </a:rPr>
              <a:t>$235 Each</a:t>
            </a:r>
          </a:p>
          <a:p>
            <a:pPr marL="596900" marR="0" indent="-266700"/>
            <a:r>
              <a:rPr lang="en-US" sz="1800" dirty="0">
                <a:effectLst/>
                <a:latin typeface="Times New Roman" panose="02020603050405020304" pitchFamily="18" charset="0"/>
                <a:ea typeface="Times New Roman" panose="02020603050405020304" pitchFamily="18" charset="0"/>
              </a:rPr>
              <a:t>$235 Cost of 1 Router</a:t>
            </a:r>
          </a:p>
          <a:p>
            <a:pPr marL="596900" marR="0" indent="-266700"/>
            <a:r>
              <a:rPr lang="en-US" sz="1800" dirty="0">
                <a:effectLst/>
                <a:latin typeface="Times New Roman" panose="02020603050405020304" pitchFamily="18" charset="0"/>
                <a:ea typeface="Times New Roman" panose="02020603050405020304" pitchFamily="18" charset="0"/>
              </a:rPr>
              <a:t> </a:t>
            </a:r>
          </a:p>
          <a:p>
            <a:pPr marL="342900" marR="0" lvl="0" indent="-342900">
              <a:lnSpc>
                <a:spcPct val="107000"/>
              </a:lnSpc>
              <a:buFont typeface="Times New Roman" panose="02020603050405020304" pitchFamily="18" charset="0"/>
              <a:buChar char="-"/>
            </a:pPr>
            <a:r>
              <a:rPr lang="en-US" sz="1800" b="1" dirty="0">
                <a:effectLst/>
                <a:latin typeface="Times New Roman" panose="02020603050405020304" pitchFamily="18" charset="0"/>
                <a:ea typeface="Calibri" panose="020F0502020204030204" pitchFamily="34" charset="0"/>
              </a:rPr>
              <a:t>Cisco Server</a:t>
            </a:r>
            <a:endParaRPr lang="en-US" sz="1800" dirty="0">
              <a:effectLst/>
              <a:latin typeface="Times New Roman" panose="02020603050405020304" pitchFamily="18" charset="0"/>
              <a:ea typeface="Calibri" panose="020F0502020204030204" pitchFamily="34" charset="0"/>
            </a:endParaRPr>
          </a:p>
          <a:p>
            <a:pPr marL="596900" marR="0" indent="-266700"/>
            <a:r>
              <a:rPr lang="en-US" sz="1800" dirty="0">
                <a:effectLst/>
                <a:latin typeface="Times New Roman" panose="02020603050405020304" pitchFamily="18" charset="0"/>
                <a:ea typeface="Times New Roman" panose="02020603050405020304" pitchFamily="18" charset="0"/>
              </a:rPr>
              <a:t>$50 Each</a:t>
            </a:r>
          </a:p>
          <a:p>
            <a:pPr marL="596900" marR="0" indent="-266700"/>
            <a:r>
              <a:rPr lang="en-US" sz="1800" dirty="0">
                <a:effectLst/>
                <a:latin typeface="Times New Roman" panose="02020603050405020304" pitchFamily="18" charset="0"/>
                <a:ea typeface="Times New Roman" panose="02020603050405020304" pitchFamily="18" charset="0"/>
              </a:rPr>
              <a:t>$150 Cost of 3 Server</a:t>
            </a:r>
          </a:p>
          <a:p>
            <a:pPr marL="596900" marR="0" indent="-266700"/>
            <a:r>
              <a:rPr lang="en-US" sz="1800" dirty="0">
                <a:effectLst/>
                <a:latin typeface="Times New Roman" panose="02020603050405020304" pitchFamily="18" charset="0"/>
                <a:ea typeface="Times New Roman" panose="02020603050405020304" pitchFamily="18" charset="0"/>
              </a:rPr>
              <a:t> </a:t>
            </a:r>
          </a:p>
          <a:p>
            <a:endParaRPr lang="en-US" dirty="0"/>
          </a:p>
        </p:txBody>
      </p:sp>
      <p:sp>
        <p:nvSpPr>
          <p:cNvPr id="4" name="Content Placeholder 2">
            <a:extLst>
              <a:ext uri="{FF2B5EF4-FFF2-40B4-BE49-F238E27FC236}">
                <a16:creationId xmlns:a16="http://schemas.microsoft.com/office/drawing/2014/main" id="{EA70C8BC-1E86-AF22-72F7-6C80AA9D2A31}"/>
              </a:ext>
            </a:extLst>
          </p:cNvPr>
          <p:cNvSpPr txBox="1">
            <a:spLocks/>
          </p:cNvSpPr>
          <p:nvPr/>
        </p:nvSpPr>
        <p:spPr>
          <a:xfrm>
            <a:off x="6096000" y="1145721"/>
            <a:ext cx="3124200" cy="5393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nSpc>
                <a:spcPct val="107000"/>
              </a:lnSpc>
              <a:buFont typeface="Times New Roman" panose="02020603050405020304" pitchFamily="18" charset="0"/>
              <a:buChar char="-"/>
            </a:pPr>
            <a:r>
              <a:rPr lang="en-US" sz="1800" b="1" dirty="0">
                <a:effectLst/>
                <a:latin typeface="Times New Roman" panose="02020603050405020304" pitchFamily="18" charset="0"/>
                <a:ea typeface="Calibri" panose="020F0502020204030204" pitchFamily="34" charset="0"/>
              </a:rPr>
              <a:t>Computer Cost</a:t>
            </a:r>
            <a:endParaRPr lang="en-US" sz="1800" dirty="0">
              <a:effectLst/>
              <a:latin typeface="Times New Roman" panose="02020603050405020304" pitchFamily="18" charset="0"/>
              <a:ea typeface="Calibri" panose="020F0502020204030204" pitchFamily="34" charset="0"/>
            </a:endParaRPr>
          </a:p>
          <a:p>
            <a:pPr marL="596900" marR="0" indent="-266700"/>
            <a:r>
              <a:rPr lang="en-US" sz="1800" dirty="0">
                <a:effectLst/>
                <a:latin typeface="Times New Roman" panose="02020603050405020304" pitchFamily="18" charset="0"/>
                <a:ea typeface="Times New Roman" panose="02020603050405020304" pitchFamily="18" charset="0"/>
              </a:rPr>
              <a:t>$208 Each</a:t>
            </a:r>
          </a:p>
          <a:p>
            <a:pPr marL="596900" marR="0" indent="-266700"/>
            <a:r>
              <a:rPr lang="en-US" sz="1800" dirty="0">
                <a:effectLst/>
                <a:latin typeface="Times New Roman" panose="02020603050405020304" pitchFamily="18" charset="0"/>
                <a:ea typeface="Times New Roman" panose="02020603050405020304" pitchFamily="18" charset="0"/>
              </a:rPr>
              <a:t>$3744 Cost of 18 Computer</a:t>
            </a:r>
          </a:p>
          <a:p>
            <a:pPr marL="596900" marR="0" indent="-266700"/>
            <a:r>
              <a:rPr lang="en-US" sz="1800" dirty="0">
                <a:effectLst/>
                <a:latin typeface="Times New Roman" panose="02020603050405020304" pitchFamily="18" charset="0"/>
                <a:ea typeface="Times New Roman" panose="02020603050405020304" pitchFamily="18" charset="0"/>
              </a:rPr>
              <a:t> </a:t>
            </a:r>
          </a:p>
          <a:p>
            <a:pPr marL="342900" marR="0" lvl="0" indent="-342900">
              <a:lnSpc>
                <a:spcPct val="107000"/>
              </a:lnSpc>
              <a:buFont typeface="Times New Roman" panose="02020603050405020304" pitchFamily="18" charset="0"/>
              <a:buChar char="-"/>
            </a:pPr>
            <a:r>
              <a:rPr lang="en-US" sz="1800" b="1" dirty="0">
                <a:effectLst/>
                <a:latin typeface="Times New Roman" panose="02020603050405020304" pitchFamily="18" charset="0"/>
                <a:ea typeface="Calibri" panose="020F0502020204030204" pitchFamily="34" charset="0"/>
              </a:rPr>
              <a:t>Printer Cost</a:t>
            </a:r>
            <a:endParaRPr lang="en-US" sz="1800" dirty="0">
              <a:effectLst/>
              <a:latin typeface="Times New Roman" panose="02020603050405020304" pitchFamily="18" charset="0"/>
              <a:ea typeface="Calibri" panose="020F0502020204030204" pitchFamily="34" charset="0"/>
            </a:endParaRPr>
          </a:p>
          <a:p>
            <a:pPr marL="596900" marR="0" indent="-266700"/>
            <a:r>
              <a:rPr lang="en-US" sz="1800" dirty="0">
                <a:effectLst/>
                <a:latin typeface="Times New Roman" panose="02020603050405020304" pitchFamily="18" charset="0"/>
                <a:ea typeface="Times New Roman" panose="02020603050405020304" pitchFamily="18" charset="0"/>
              </a:rPr>
              <a:t>$100 Each</a:t>
            </a:r>
          </a:p>
          <a:p>
            <a:pPr marL="596900" marR="0" indent="-266700"/>
            <a:r>
              <a:rPr lang="en-US" sz="1800" dirty="0">
                <a:effectLst/>
                <a:latin typeface="Times New Roman" panose="02020603050405020304" pitchFamily="18" charset="0"/>
                <a:ea typeface="Times New Roman" panose="02020603050405020304" pitchFamily="18" charset="0"/>
              </a:rPr>
              <a:t>$700 Cost of 7 Printer</a:t>
            </a:r>
          </a:p>
          <a:p>
            <a:pPr marL="0" marR="0" indent="0">
              <a:buNone/>
            </a:pPr>
            <a:endParaRPr lang="en-US" sz="1800" b="1" dirty="0">
              <a:effectLst/>
              <a:latin typeface="Times New Roman" panose="02020603050405020304" pitchFamily="18" charset="0"/>
              <a:ea typeface="Times New Roman" panose="02020603050405020304" pitchFamily="18" charset="0"/>
            </a:endParaRPr>
          </a:p>
          <a:p>
            <a:pPr marL="0" marR="0" indent="0">
              <a:buNone/>
            </a:pPr>
            <a:endParaRPr lang="en-US" sz="1800" b="1" dirty="0">
              <a:latin typeface="Times New Roman" panose="02020603050405020304" pitchFamily="18" charset="0"/>
              <a:ea typeface="Times New Roman" panose="02020603050405020304" pitchFamily="18" charset="0"/>
            </a:endParaRPr>
          </a:p>
          <a:p>
            <a:pPr marL="0" marR="0" indent="0">
              <a:buNone/>
            </a:pPr>
            <a:endParaRPr lang="en-US" sz="1800" b="1" dirty="0">
              <a:effectLst/>
              <a:latin typeface="Times New Roman" panose="02020603050405020304" pitchFamily="18" charset="0"/>
              <a:ea typeface="Times New Roman" panose="02020603050405020304" pitchFamily="18" charset="0"/>
            </a:endParaRPr>
          </a:p>
          <a:p>
            <a:pPr marL="0" marR="0" indent="0">
              <a:buNone/>
            </a:pPr>
            <a:endParaRPr lang="en-US" sz="1800" b="1" dirty="0">
              <a:latin typeface="Times New Roman" panose="02020603050405020304" pitchFamily="18" charset="0"/>
              <a:ea typeface="Times New Roman" panose="02020603050405020304" pitchFamily="18" charset="0"/>
            </a:endParaRPr>
          </a:p>
          <a:p>
            <a:pPr marL="0" marR="0" indent="0">
              <a:buNone/>
            </a:pPr>
            <a:endParaRPr lang="en-US" sz="1800" b="1" dirty="0">
              <a:effectLst/>
              <a:latin typeface="Times New Roman" panose="02020603050405020304" pitchFamily="18" charset="0"/>
              <a:ea typeface="Times New Roman" panose="02020603050405020304" pitchFamily="18" charset="0"/>
            </a:endParaRPr>
          </a:p>
          <a:p>
            <a:pPr marL="0" marR="0" indent="0">
              <a:buNone/>
            </a:pPr>
            <a:r>
              <a:rPr lang="en-US" b="1" dirty="0">
                <a:effectLst/>
                <a:latin typeface="Times New Roman" panose="02020603050405020304" pitchFamily="18" charset="0"/>
                <a:ea typeface="Times New Roman" panose="02020603050405020304" pitchFamily="18" charset="0"/>
              </a:rPr>
              <a:t>Total Cost = $6071</a:t>
            </a:r>
            <a:endParaRPr lang="en-US" dirty="0">
              <a:effectLst/>
              <a:latin typeface="Times New Roman" panose="02020603050405020304" pitchFamily="18" charset="0"/>
              <a:ea typeface="Times New Roman" panose="02020603050405020304" pitchFamily="18" charset="0"/>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90136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E85D4-C3EE-3F6B-C327-897014C3F829}"/>
              </a:ext>
            </a:extLst>
          </p:cNvPr>
          <p:cNvSpPr>
            <a:spLocks noGrp="1"/>
          </p:cNvSpPr>
          <p:nvPr>
            <p:ph type="title"/>
          </p:nvPr>
        </p:nvSpPr>
        <p:spPr/>
        <p:txBody>
          <a:bodyPr/>
          <a:lstStyle/>
          <a:p>
            <a:pPr algn="ctr"/>
            <a:r>
              <a:rPr lang="en-US" sz="4400" b="1" dirty="0">
                <a:effectLst/>
                <a:latin typeface="Agency FB" panose="020B0503020202020204" pitchFamily="34" charset="0"/>
                <a:ea typeface="Calibri" panose="020F0502020204030204" pitchFamily="34" charset="0"/>
                <a:cs typeface="Calibri" panose="020F0502020204030204" pitchFamily="34" charset="0"/>
              </a:rPr>
              <a:t>CONCLUSION</a:t>
            </a:r>
            <a:br>
              <a:rPr lang="en-US" sz="4400" dirty="0">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83529F1-25C4-37BA-C0A1-2AE3BB73E657}"/>
              </a:ext>
            </a:extLst>
          </p:cNvPr>
          <p:cNvSpPr>
            <a:spLocks noGrp="1"/>
          </p:cNvSpPr>
          <p:nvPr>
            <p:ph idx="1"/>
          </p:nvPr>
        </p:nvSpPr>
        <p:spPr>
          <a:xfrm>
            <a:off x="762000" y="1328056"/>
            <a:ext cx="10515600" cy="4909458"/>
          </a:xfrm>
        </p:spPr>
        <p:txBody>
          <a:bodyPr>
            <a:normAutofit lnSpcReduction="10000"/>
          </a:bodyPr>
          <a:lstStyle/>
          <a:p>
            <a:pPr marL="0" marR="0" indent="0" algn="just">
              <a:lnSpc>
                <a:spcPct val="150000"/>
              </a:lnSpc>
              <a:buNone/>
            </a:pPr>
            <a:r>
              <a:rPr lang="en-US" sz="2400" dirty="0">
                <a:effectLst/>
                <a:latin typeface="Times New Roman" panose="02020603050405020304" pitchFamily="18" charset="0"/>
                <a:ea typeface="Times New Roman" panose="02020603050405020304" pitchFamily="18" charset="0"/>
              </a:rPr>
              <a:t>With the growth of information technology in every sector and explosion of medical IOT devices, the design of a network of any hospital has become very essential factor. The hospitals need to have a reliable, secure and scalable network design in order to keep the patient’s information, doctor’s research work safe, convenient communication between various departments, etc. as well as keep it ready for any new IOT medical equipment that may be introduced in the future. The hierarchical model of networking best suits our needs along with providing additional features like easy maintenance, high security, simplified troubleshooting and effective performance.</a:t>
            </a:r>
          </a:p>
          <a:p>
            <a:endParaRPr lang="en-US" dirty="0"/>
          </a:p>
        </p:txBody>
      </p:sp>
    </p:spTree>
    <p:extLst>
      <p:ext uri="{BB962C8B-B14F-4D97-AF65-F5344CB8AC3E}">
        <p14:creationId xmlns:p14="http://schemas.microsoft.com/office/powerpoint/2010/main" val="1070314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BEC687-DB37-D0D8-9C13-0FA069AB2536}"/>
              </a:ext>
            </a:extLst>
          </p:cNvPr>
          <p:cNvSpPr>
            <a:spLocks noGrp="1"/>
          </p:cNvSpPr>
          <p:nvPr>
            <p:ph idx="1"/>
          </p:nvPr>
        </p:nvSpPr>
        <p:spPr>
          <a:xfrm>
            <a:off x="1621972" y="2337254"/>
            <a:ext cx="9144000" cy="1516288"/>
          </a:xfrm>
        </p:spPr>
        <p:txBody>
          <a:bodyPr>
            <a:normAutofit/>
          </a:bodyPr>
          <a:lstStyle/>
          <a:p>
            <a:pPr marL="0" indent="0">
              <a:buNone/>
            </a:pPr>
            <a:r>
              <a:rPr lang="en-US" sz="9600" dirty="0">
                <a:latin typeface="Algerian" panose="04020705040A02060702" pitchFamily="82" charset="0"/>
              </a:rPr>
              <a:t>Thanks To All</a:t>
            </a:r>
          </a:p>
        </p:txBody>
      </p:sp>
    </p:spTree>
    <p:extLst>
      <p:ext uri="{BB962C8B-B14F-4D97-AF65-F5344CB8AC3E}">
        <p14:creationId xmlns:p14="http://schemas.microsoft.com/office/powerpoint/2010/main" val="3249605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032-AE54-51A7-29EA-C1AD3D2BADAD}"/>
              </a:ext>
            </a:extLst>
          </p:cNvPr>
          <p:cNvSpPr>
            <a:spLocks noGrp="1"/>
          </p:cNvSpPr>
          <p:nvPr>
            <p:ph type="title"/>
          </p:nvPr>
        </p:nvSpPr>
        <p:spPr>
          <a:xfrm>
            <a:off x="631371" y="92983"/>
            <a:ext cx="10515600" cy="527504"/>
          </a:xfrm>
        </p:spPr>
        <p:txBody>
          <a:bodyPr>
            <a:noAutofit/>
          </a:bodyPr>
          <a:lstStyle/>
          <a:p>
            <a:pPr algn="ctr"/>
            <a:r>
              <a:rPr lang="en-US" sz="5400" b="1" dirty="0">
                <a:latin typeface="Agency FB" panose="020B0503020202020204" pitchFamily="34" charset="0"/>
                <a:cs typeface="Adobe Devanagari" panose="02040503050201020203" pitchFamily="18" charset="0"/>
              </a:rPr>
              <a:t>Topic At A Glance</a:t>
            </a:r>
            <a:endParaRPr lang="en-US" sz="9600" dirty="0">
              <a:latin typeface="Agency FB" panose="020B0503020202020204" pitchFamily="34" charset="0"/>
              <a:cs typeface="Adobe Devanagari" panose="02040503050201020203" pitchFamily="18" charset="0"/>
            </a:endParaRPr>
          </a:p>
        </p:txBody>
      </p:sp>
      <p:sp>
        <p:nvSpPr>
          <p:cNvPr id="8" name="Content Placeholder 7">
            <a:extLst>
              <a:ext uri="{FF2B5EF4-FFF2-40B4-BE49-F238E27FC236}">
                <a16:creationId xmlns:a16="http://schemas.microsoft.com/office/drawing/2014/main" id="{F1079A12-C69C-537B-2027-39926975A450}"/>
              </a:ext>
            </a:extLst>
          </p:cNvPr>
          <p:cNvSpPr>
            <a:spLocks noGrp="1"/>
          </p:cNvSpPr>
          <p:nvPr>
            <p:ph idx="1"/>
          </p:nvPr>
        </p:nvSpPr>
        <p:spPr>
          <a:xfrm>
            <a:off x="337457" y="962931"/>
            <a:ext cx="5965371" cy="5802086"/>
          </a:xfrm>
        </p:spPr>
        <p:txBody>
          <a:bodyPr>
            <a:normAutofit/>
          </a:bodyPr>
          <a:lstStyle/>
          <a:p>
            <a:r>
              <a:rPr lang="en-US" b="1" dirty="0">
                <a:latin typeface="Agency FB" panose="020B0503020202020204" pitchFamily="34" charset="0"/>
              </a:rPr>
              <a:t>What is Internet</a:t>
            </a:r>
          </a:p>
          <a:p>
            <a:r>
              <a:rPr lang="en-US" b="1" dirty="0">
                <a:latin typeface="Agency FB" panose="020B0503020202020204" pitchFamily="34" charset="0"/>
              </a:rPr>
              <a:t>Objective of Networking in Health Care Organization</a:t>
            </a:r>
          </a:p>
          <a:p>
            <a:r>
              <a:rPr lang="en-US" b="1" dirty="0">
                <a:latin typeface="Agency FB" panose="020B0503020202020204" pitchFamily="34" charset="0"/>
              </a:rPr>
              <a:t>Summary of this networking</a:t>
            </a:r>
          </a:p>
          <a:p>
            <a:r>
              <a:rPr lang="en-US" sz="2800" b="1" dirty="0">
                <a:effectLst/>
                <a:latin typeface="Agency FB" panose="020B0503020202020204" pitchFamily="34" charset="0"/>
                <a:ea typeface="Calibri" panose="020F0502020204030204" pitchFamily="34" charset="0"/>
                <a:cs typeface="Calibri" panose="020F0502020204030204" pitchFamily="34" charset="0"/>
              </a:rPr>
              <a:t>HOSPITAL SEGMENTS/Department</a:t>
            </a:r>
          </a:p>
          <a:p>
            <a:r>
              <a:rPr lang="en-US" sz="2800" b="1" dirty="0">
                <a:effectLst/>
                <a:latin typeface="Agency FB" panose="020B0503020202020204" pitchFamily="34" charset="0"/>
                <a:ea typeface="Calibri" panose="020F0502020204030204" pitchFamily="34" charset="0"/>
                <a:cs typeface="Calibri" panose="020F0502020204030204" pitchFamily="34" charset="0"/>
              </a:rPr>
              <a:t>FEATURES AND SERVICES</a:t>
            </a:r>
            <a:endParaRPr lang="en-US" b="1" dirty="0">
              <a:latin typeface="Agency FB" panose="020B0503020202020204" pitchFamily="34" charset="0"/>
              <a:ea typeface="Calibri" panose="020F0502020204030204" pitchFamily="34" charset="0"/>
              <a:cs typeface="Calibri" panose="020F0502020204030204" pitchFamily="34" charset="0"/>
            </a:endParaRPr>
          </a:p>
          <a:p>
            <a:endParaRPr lang="en-US" dirty="0"/>
          </a:p>
        </p:txBody>
      </p:sp>
      <p:sp>
        <p:nvSpPr>
          <p:cNvPr id="9" name="Content Placeholder 7">
            <a:extLst>
              <a:ext uri="{FF2B5EF4-FFF2-40B4-BE49-F238E27FC236}">
                <a16:creationId xmlns:a16="http://schemas.microsoft.com/office/drawing/2014/main" id="{ADD6D298-D40F-9219-1E0C-0BA6D4722636}"/>
              </a:ext>
            </a:extLst>
          </p:cNvPr>
          <p:cNvSpPr txBox="1">
            <a:spLocks/>
          </p:cNvSpPr>
          <p:nvPr/>
        </p:nvSpPr>
        <p:spPr>
          <a:xfrm>
            <a:off x="6302828" y="962931"/>
            <a:ext cx="5965371" cy="58020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dirty="0">
                <a:effectLst/>
                <a:latin typeface="Agency FB" panose="020B0503020202020204" pitchFamily="34" charset="0"/>
                <a:ea typeface="Calibri" panose="020F0502020204030204" pitchFamily="34" charset="0"/>
                <a:cs typeface="Calibri" panose="020F0502020204030204" pitchFamily="34" charset="0"/>
              </a:rPr>
              <a:t>DEFINITIONS</a:t>
            </a:r>
          </a:p>
          <a:p>
            <a:r>
              <a:rPr lang="en-US" sz="2800" b="1" dirty="0">
                <a:effectLst/>
                <a:latin typeface="Agency FB" panose="020B0503020202020204" pitchFamily="34" charset="0"/>
                <a:ea typeface="Calibri" panose="020F0502020204030204" pitchFamily="34" charset="0"/>
                <a:cs typeface="Adobe Devanagari" panose="02040503050201020203" pitchFamily="18" charset="0"/>
              </a:rPr>
              <a:t>NETWORK REQUIREMENTS</a:t>
            </a:r>
            <a:endParaRPr lang="en-US" b="1" dirty="0">
              <a:latin typeface="Agency FB" panose="020B0503020202020204" pitchFamily="34" charset="0"/>
            </a:endParaRPr>
          </a:p>
          <a:p>
            <a:r>
              <a:rPr lang="en-US" b="1" dirty="0">
                <a:latin typeface="Agency FB" panose="020B0503020202020204" pitchFamily="34" charset="0"/>
              </a:rPr>
              <a:t>NETWORK DIAGRAM</a:t>
            </a:r>
          </a:p>
          <a:p>
            <a:r>
              <a:rPr lang="en-US" sz="2800" b="1" dirty="0">
                <a:effectLst/>
                <a:latin typeface="Agency FB" panose="020B0503020202020204" pitchFamily="34" charset="0"/>
                <a:ea typeface="Calibri" panose="020F0502020204030204" pitchFamily="34" charset="0"/>
                <a:cs typeface="Calibri" panose="020F0502020204030204" pitchFamily="34" charset="0"/>
              </a:rPr>
              <a:t>CONFIGURATION &amp; IP Assign</a:t>
            </a:r>
          </a:p>
          <a:p>
            <a:r>
              <a:rPr lang="en-US" sz="2800" b="1" dirty="0">
                <a:effectLst/>
                <a:latin typeface="Agency FB" panose="020B0503020202020204" pitchFamily="34" charset="0"/>
                <a:ea typeface="Times New Roman" panose="02020603050405020304" pitchFamily="18" charset="0"/>
              </a:rPr>
              <a:t>SERVER SETUP</a:t>
            </a:r>
          </a:p>
          <a:p>
            <a:r>
              <a:rPr lang="en-US" sz="2800" b="1" dirty="0">
                <a:effectLst/>
                <a:latin typeface="Agency FB" panose="020B0503020202020204" pitchFamily="34" charset="0"/>
                <a:ea typeface="Calibri" panose="020F0502020204030204" pitchFamily="34" charset="0"/>
                <a:cs typeface="Calibri" panose="020F0502020204030204" pitchFamily="34" charset="0"/>
              </a:rPr>
              <a:t>COST OF NETWORK</a:t>
            </a:r>
            <a:endParaRPr lang="en-US" dirty="0"/>
          </a:p>
        </p:txBody>
      </p:sp>
    </p:spTree>
    <p:extLst>
      <p:ext uri="{BB962C8B-B14F-4D97-AF65-F5344CB8AC3E}">
        <p14:creationId xmlns:p14="http://schemas.microsoft.com/office/powerpoint/2010/main" val="1959866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4DF0B-605C-4C03-15CA-FE0579382777}"/>
              </a:ext>
            </a:extLst>
          </p:cNvPr>
          <p:cNvSpPr>
            <a:spLocks noGrp="1"/>
          </p:cNvSpPr>
          <p:nvPr>
            <p:ph type="title"/>
          </p:nvPr>
        </p:nvSpPr>
        <p:spPr/>
        <p:txBody>
          <a:bodyPr/>
          <a:lstStyle/>
          <a:p>
            <a:pPr algn="ctr"/>
            <a:r>
              <a:rPr lang="en-US" b="1" dirty="0">
                <a:latin typeface="Agency FB" panose="020B0503020202020204" pitchFamily="34" charset="0"/>
              </a:rPr>
              <a:t>What is Internet</a:t>
            </a:r>
          </a:p>
        </p:txBody>
      </p:sp>
      <p:sp>
        <p:nvSpPr>
          <p:cNvPr id="3" name="Content Placeholder 2">
            <a:extLst>
              <a:ext uri="{FF2B5EF4-FFF2-40B4-BE49-F238E27FC236}">
                <a16:creationId xmlns:a16="http://schemas.microsoft.com/office/drawing/2014/main" id="{00A19B1B-DB8E-95A3-2798-9814B7E6FF15}"/>
              </a:ext>
            </a:extLst>
          </p:cNvPr>
          <p:cNvSpPr>
            <a:spLocks noGrp="1"/>
          </p:cNvSpPr>
          <p:nvPr>
            <p:ph idx="1"/>
          </p:nvPr>
        </p:nvSpPr>
        <p:spPr>
          <a:xfrm>
            <a:off x="693511" y="1725271"/>
            <a:ext cx="6455229" cy="4351338"/>
          </a:xfrm>
        </p:spPr>
        <p:txBody>
          <a:bodyPr>
            <a:noAutofit/>
          </a:bodyPr>
          <a:lstStyle/>
          <a:p>
            <a:pPr marL="0" marR="0" algn="ctr"/>
            <a:r>
              <a:rPr lang="en-US" b="1" dirty="0">
                <a:effectLst/>
                <a:latin typeface="Times New Roman" panose="02020603050405020304" pitchFamily="18"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0" indent="0">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internet, sometimes simply called the net.</a:t>
            </a:r>
            <a:r>
              <a:rPr lang="en-US" dirty="0">
                <a:solidFill>
                  <a:srgbClr val="4E4E4E"/>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Internet is an increasingly important part of everyday life for people around the world. A worldwide system of interconnected computer networks and electronic devices that communicate with each other using an established set of protocols is called internet. </a:t>
            </a:r>
            <a:endParaRPr lang="en-US"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1559281-A22D-3D87-FF38-D308A0CEE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825" y="2032453"/>
            <a:ext cx="3736975" cy="3736975"/>
          </a:xfrm>
          <a:prstGeom prst="rect">
            <a:avLst/>
          </a:prstGeom>
        </p:spPr>
      </p:pic>
    </p:spTree>
    <p:extLst>
      <p:ext uri="{BB962C8B-B14F-4D97-AF65-F5344CB8AC3E}">
        <p14:creationId xmlns:p14="http://schemas.microsoft.com/office/powerpoint/2010/main" val="356713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D2F9-9A5D-F852-2186-9D6F724600F4}"/>
              </a:ext>
            </a:extLst>
          </p:cNvPr>
          <p:cNvSpPr>
            <a:spLocks noGrp="1"/>
          </p:cNvSpPr>
          <p:nvPr>
            <p:ph type="title"/>
          </p:nvPr>
        </p:nvSpPr>
        <p:spPr/>
        <p:txBody>
          <a:bodyPr/>
          <a:lstStyle/>
          <a:p>
            <a:r>
              <a:rPr lang="en-US" b="1" dirty="0">
                <a:latin typeface="Agency FB" panose="020B0503020202020204" pitchFamily="34" charset="0"/>
              </a:rPr>
              <a:t>Objective of Networking in Health Care Organization</a:t>
            </a:r>
          </a:p>
        </p:txBody>
      </p:sp>
      <p:sp>
        <p:nvSpPr>
          <p:cNvPr id="3" name="Content Placeholder 2">
            <a:extLst>
              <a:ext uri="{FF2B5EF4-FFF2-40B4-BE49-F238E27FC236}">
                <a16:creationId xmlns:a16="http://schemas.microsoft.com/office/drawing/2014/main" id="{2F62DEDC-6574-3AD3-12B9-37D2D1B14DC9}"/>
              </a:ext>
            </a:extLst>
          </p:cNvPr>
          <p:cNvSpPr>
            <a:spLocks noGrp="1"/>
          </p:cNvSpPr>
          <p:nvPr>
            <p:ph idx="1"/>
          </p:nvPr>
        </p:nvSpPr>
        <p:spPr>
          <a:xfrm>
            <a:off x="838200" y="1690688"/>
            <a:ext cx="10515600" cy="4847318"/>
          </a:xfrm>
        </p:spPr>
        <p:txBody>
          <a:bodyPr>
            <a:normAutofit fontScale="92500" lnSpcReduction="20000"/>
          </a:bodyPr>
          <a:lstStyle/>
          <a:p>
            <a:pPr marL="342900" marR="0" lvl="0" indent="-342900">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Providing remote medical consultancy or to supervise the surgery/operation from remote location.</a:t>
            </a:r>
          </a:p>
          <a:p>
            <a:pPr marL="342900" marR="0" lvl="0" indent="-342900">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Uninterrupted high speed internet connectivity.</a:t>
            </a:r>
          </a:p>
          <a:p>
            <a:pPr marL="342900" marR="0" lvl="0" indent="-342900">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Provide better medical facilities to the patients.</a:t>
            </a:r>
          </a:p>
          <a:p>
            <a:pPr marL="342900" marR="0" lvl="0" indent="-342900">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Organized health records for future use.</a:t>
            </a:r>
          </a:p>
          <a:p>
            <a:pPr marL="342900" marR="0" lvl="0" indent="-342900">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Uninterrupted communication between different departments of the hospital.</a:t>
            </a:r>
          </a:p>
          <a:p>
            <a:pPr marL="342900" marR="0" lvl="0" indent="-342900">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Reducing the workload at nurse station, account department, reception desk.</a:t>
            </a:r>
          </a:p>
          <a:p>
            <a:pPr marL="342900" marR="0" lvl="0" indent="-342900">
              <a:lnSpc>
                <a:spcPct val="150000"/>
              </a:lnSpc>
              <a:buFont typeface="Wingdings" panose="05000000000000000000" pitchFamily="2" charset="2"/>
              <a:buChar char=""/>
            </a:pPr>
            <a:r>
              <a:rPr lang="en-US" sz="2600" dirty="0">
                <a:effectLst/>
                <a:latin typeface="Times New Roman" panose="02020603050405020304" pitchFamily="18" charset="0"/>
                <a:ea typeface="Times New Roman" panose="02020603050405020304" pitchFamily="18" charset="0"/>
              </a:rPr>
              <a:t>Keeping the research work of the doctors and medical records of patients secure.</a:t>
            </a:r>
          </a:p>
          <a:p>
            <a:pPr marL="0" indent="0">
              <a:buNone/>
            </a:pPr>
            <a:endParaRPr lang="en-US" dirty="0"/>
          </a:p>
        </p:txBody>
      </p:sp>
    </p:spTree>
    <p:extLst>
      <p:ext uri="{BB962C8B-B14F-4D97-AF65-F5344CB8AC3E}">
        <p14:creationId xmlns:p14="http://schemas.microsoft.com/office/powerpoint/2010/main" val="69903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8A1A-9E3F-AC88-1EB6-52C884A9FFF7}"/>
              </a:ext>
            </a:extLst>
          </p:cNvPr>
          <p:cNvSpPr>
            <a:spLocks noGrp="1"/>
          </p:cNvSpPr>
          <p:nvPr>
            <p:ph type="title"/>
          </p:nvPr>
        </p:nvSpPr>
        <p:spPr/>
        <p:txBody>
          <a:bodyPr/>
          <a:lstStyle/>
          <a:p>
            <a:pPr algn="ctr"/>
            <a:r>
              <a:rPr lang="en-US" b="1" dirty="0">
                <a:latin typeface="Agency FB" panose="020B0503020202020204" pitchFamily="34" charset="0"/>
              </a:rPr>
              <a:t>Summary of this networking</a:t>
            </a:r>
          </a:p>
        </p:txBody>
      </p:sp>
      <p:sp>
        <p:nvSpPr>
          <p:cNvPr id="3" name="Content Placeholder 2">
            <a:extLst>
              <a:ext uri="{FF2B5EF4-FFF2-40B4-BE49-F238E27FC236}">
                <a16:creationId xmlns:a16="http://schemas.microsoft.com/office/drawing/2014/main" id="{0025E19B-8ED6-1650-2B3A-A978C53BF927}"/>
              </a:ext>
            </a:extLst>
          </p:cNvPr>
          <p:cNvSpPr>
            <a:spLocks noGrp="1"/>
          </p:cNvSpPr>
          <p:nvPr>
            <p:ph idx="1"/>
          </p:nvPr>
        </p:nvSpPr>
        <p:spPr/>
        <p:txBody>
          <a:bodyPr>
            <a:normAutofit lnSpcReduction="10000"/>
          </a:bodyPr>
          <a:lstStyle/>
          <a:p>
            <a:pPr marL="0" indent="0">
              <a:lnSpc>
                <a:spcPct val="150000"/>
              </a:lnSpc>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networking implementation will dissect and analyze different part of the network of a hospital, uncovering substandard practices and problematic weakness that commonly result in a general decline in the quality of healthcare provided to patients, and adversely affecting hospital and healthcare facilities business operations. It can apply any hospital or health organization; I design a plan which helps in. Here I use star networking topology.</a:t>
            </a:r>
          </a:p>
        </p:txBody>
      </p:sp>
    </p:spTree>
    <p:extLst>
      <p:ext uri="{BB962C8B-B14F-4D97-AF65-F5344CB8AC3E}">
        <p14:creationId xmlns:p14="http://schemas.microsoft.com/office/powerpoint/2010/main" val="52436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A5E4B-6698-5574-5793-496509533A24}"/>
              </a:ext>
            </a:extLst>
          </p:cNvPr>
          <p:cNvSpPr>
            <a:spLocks noGrp="1"/>
          </p:cNvSpPr>
          <p:nvPr>
            <p:ph type="title"/>
          </p:nvPr>
        </p:nvSpPr>
        <p:spPr>
          <a:xfrm>
            <a:off x="1023258" y="288925"/>
            <a:ext cx="10515600" cy="1325563"/>
          </a:xfrm>
        </p:spPr>
        <p:txBody>
          <a:bodyPr>
            <a:normAutofit/>
          </a:bodyPr>
          <a:lstStyle/>
          <a:p>
            <a:pPr algn="ctr"/>
            <a:r>
              <a:rPr lang="en-US" b="1" dirty="0">
                <a:effectLst/>
                <a:latin typeface="Agency FB" panose="020B0503020202020204" pitchFamily="34" charset="0"/>
                <a:ea typeface="Calibri" panose="020F0502020204030204" pitchFamily="34" charset="0"/>
                <a:cs typeface="Calibri" panose="020F0502020204030204" pitchFamily="34" charset="0"/>
              </a:rPr>
              <a:t>HOSPITAL SEGMENTS/Department</a:t>
            </a:r>
            <a:endParaRPr lang="en-US" sz="8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0CF67162-05FE-9848-8126-47564EB60092}"/>
              </a:ext>
            </a:extLst>
          </p:cNvPr>
          <p:cNvSpPr>
            <a:spLocks noGrp="1"/>
          </p:cNvSpPr>
          <p:nvPr>
            <p:ph idx="1"/>
          </p:nvPr>
        </p:nvSpPr>
        <p:spPr>
          <a:xfrm>
            <a:off x="2645227" y="1585233"/>
            <a:ext cx="3548743" cy="4576081"/>
          </a:xfrm>
        </p:spPr>
        <p:txBody>
          <a:bodyPr>
            <a:normAutofit/>
          </a:bodyPr>
          <a:lstStyle/>
          <a:p>
            <a:pPr marR="0" algn="just">
              <a:lnSpc>
                <a:spcPct val="107000"/>
              </a:lnSpc>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IT Department</a:t>
            </a:r>
          </a:p>
          <a:p>
            <a:pPr marR="0" algn="just">
              <a:lnSpc>
                <a:spcPct val="107000"/>
              </a:lnSpc>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Clinical Area</a:t>
            </a:r>
          </a:p>
          <a:p>
            <a:pPr marR="0" algn="just">
              <a:lnSpc>
                <a:spcPct val="107000"/>
              </a:lnSpc>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ICU</a:t>
            </a:r>
          </a:p>
          <a:p>
            <a:pPr marR="0" algn="just">
              <a:lnSpc>
                <a:spcPct val="107000"/>
              </a:lnSpc>
              <a:spcAft>
                <a:spcPts val="800"/>
              </a:spcAft>
              <a:buFont typeface="Wingdings" panose="05000000000000000000" pitchFamily="2" charset="2"/>
              <a:buChar char="q"/>
            </a:pPr>
            <a:r>
              <a:rPr lang="en-US" dirty="0">
                <a:effectLst/>
                <a:latin typeface="Times New Roman" panose="02020603050405020304" pitchFamily="18" charset="0"/>
                <a:ea typeface="Calibri" panose="020F0502020204030204" pitchFamily="34" charset="0"/>
                <a:cs typeface="Times New Roman" panose="02020603050405020304" pitchFamily="18" charset="0"/>
              </a:rPr>
              <a:t>	OT</a:t>
            </a:r>
          </a:p>
        </p:txBody>
      </p:sp>
      <p:sp>
        <p:nvSpPr>
          <p:cNvPr id="4" name="Content Placeholder 2">
            <a:extLst>
              <a:ext uri="{FF2B5EF4-FFF2-40B4-BE49-F238E27FC236}">
                <a16:creationId xmlns:a16="http://schemas.microsoft.com/office/drawing/2014/main" id="{C0525C2A-6CA1-5E4A-28A0-F9CA047AB2E4}"/>
              </a:ext>
            </a:extLst>
          </p:cNvPr>
          <p:cNvSpPr txBox="1">
            <a:spLocks/>
          </p:cNvSpPr>
          <p:nvPr/>
        </p:nvSpPr>
        <p:spPr>
          <a:xfrm>
            <a:off x="6281058" y="1585233"/>
            <a:ext cx="4887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7000"/>
              </a:lnSpc>
              <a:spcAft>
                <a:spcPts val="80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	General Ward</a:t>
            </a:r>
          </a:p>
          <a:p>
            <a:pPr algn="just">
              <a:lnSpc>
                <a:spcPct val="107000"/>
              </a:lnSpc>
              <a:spcAft>
                <a:spcPts val="80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	Privat Ward</a:t>
            </a:r>
          </a:p>
          <a:p>
            <a:pPr algn="just">
              <a:lnSpc>
                <a:spcPct val="107000"/>
              </a:lnSpc>
              <a:spcAft>
                <a:spcPts val="800"/>
              </a:spcAft>
              <a:buFont typeface="Wingdings" panose="05000000000000000000" pitchFamily="2" charset="2"/>
              <a:buChar char="q"/>
            </a:pPr>
            <a:r>
              <a:rPr lang="en-US" dirty="0">
                <a:latin typeface="Times New Roman" panose="02020603050405020304" pitchFamily="18" charset="0"/>
                <a:ea typeface="Calibri" panose="020F0502020204030204" pitchFamily="34" charset="0"/>
                <a:cs typeface="Times New Roman" panose="02020603050405020304" pitchFamily="18" charset="0"/>
              </a:rPr>
              <a:t>	Entrance Reception</a:t>
            </a:r>
          </a:p>
          <a:p>
            <a:pPr algn="just">
              <a:lnSpc>
                <a:spcPct val="107000"/>
              </a:lnSpc>
              <a:spcAft>
                <a:spcPts val="800"/>
              </a:spcAft>
              <a:buFont typeface="Wingdings" panose="05000000000000000000" pitchFamily="2" charset="2"/>
              <a:buChar char="q"/>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Lobby and Parking</a:t>
            </a:r>
          </a:p>
        </p:txBody>
      </p:sp>
    </p:spTree>
    <p:extLst>
      <p:ext uri="{BB962C8B-B14F-4D97-AF65-F5344CB8AC3E}">
        <p14:creationId xmlns:p14="http://schemas.microsoft.com/office/powerpoint/2010/main" val="860520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DC95-5E11-63BE-405B-FD37FA91D8C3}"/>
              </a:ext>
            </a:extLst>
          </p:cNvPr>
          <p:cNvSpPr>
            <a:spLocks noGrp="1"/>
          </p:cNvSpPr>
          <p:nvPr>
            <p:ph type="title"/>
          </p:nvPr>
        </p:nvSpPr>
        <p:spPr/>
        <p:txBody>
          <a:bodyPr>
            <a:normAutofit fontScale="90000"/>
          </a:bodyPr>
          <a:lstStyle/>
          <a:p>
            <a:pPr algn="ctr"/>
            <a:r>
              <a:rPr lang="en-US" sz="4800" b="1" dirty="0">
                <a:effectLst/>
                <a:latin typeface="Agency FB" panose="020B0503020202020204" pitchFamily="34" charset="0"/>
                <a:ea typeface="Calibri" panose="020F0502020204030204" pitchFamily="34" charset="0"/>
                <a:cs typeface="Calibri" panose="020F0502020204030204" pitchFamily="34" charset="0"/>
              </a:rPr>
              <a:t>FEATURES AND SERVICES</a:t>
            </a:r>
            <a:br>
              <a:rPr lang="en-US" sz="1800" dirty="0">
                <a:effectLst/>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FE06C660-C628-346B-3FA9-416FE2308474}"/>
              </a:ext>
            </a:extLst>
          </p:cNvPr>
          <p:cNvSpPr>
            <a:spLocks noGrp="1"/>
          </p:cNvSpPr>
          <p:nvPr>
            <p:ph idx="1"/>
          </p:nvPr>
        </p:nvSpPr>
        <p:spPr>
          <a:xfrm>
            <a:off x="4191000" y="1825625"/>
            <a:ext cx="2928257" cy="3660775"/>
          </a:xfrm>
        </p:spPr>
        <p:txBody>
          <a:bodyPr>
            <a:normAutofit/>
          </a:bodyPr>
          <a:lstStyle/>
          <a:p>
            <a:pPr marL="0" marR="0">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DNS</a:t>
            </a:r>
          </a:p>
          <a:p>
            <a:pPr marL="0" marR="0">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Subnetting</a:t>
            </a:r>
          </a:p>
          <a:p>
            <a:pPr marL="0" marR="0">
              <a:lnSpc>
                <a:spcPct val="107000"/>
              </a:lnSpc>
              <a:spcAft>
                <a:spcPts val="800"/>
              </a:spcAft>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HTTPS</a:t>
            </a:r>
          </a:p>
          <a:p>
            <a:pPr marL="0" marR="0">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FTP</a:t>
            </a:r>
          </a:p>
          <a:p>
            <a:pPr marL="0" marR="0">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	WIFI</a:t>
            </a:r>
          </a:p>
          <a:p>
            <a:endParaRPr lang="en-US" sz="40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99613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16DD-B131-15B2-71C7-21FD52CE2421}"/>
              </a:ext>
            </a:extLst>
          </p:cNvPr>
          <p:cNvSpPr>
            <a:spLocks noGrp="1"/>
          </p:cNvSpPr>
          <p:nvPr>
            <p:ph type="title"/>
          </p:nvPr>
        </p:nvSpPr>
        <p:spPr>
          <a:xfrm>
            <a:off x="685801" y="196509"/>
            <a:ext cx="10515600" cy="740228"/>
          </a:xfrm>
        </p:spPr>
        <p:txBody>
          <a:bodyPr>
            <a:normAutofit/>
          </a:bodyPr>
          <a:lstStyle/>
          <a:p>
            <a:pPr algn="ctr"/>
            <a:r>
              <a:rPr lang="en-US" b="1" dirty="0">
                <a:effectLst/>
                <a:latin typeface="Agency FB" panose="020B0503020202020204" pitchFamily="34" charset="0"/>
                <a:ea typeface="Calibri" panose="020F0502020204030204" pitchFamily="34" charset="0"/>
                <a:cs typeface="Calibri" panose="020F0502020204030204" pitchFamily="34" charset="0"/>
              </a:rPr>
              <a:t>DEFINITIONS</a:t>
            </a:r>
            <a:endParaRPr lang="en-US" sz="8800" dirty="0"/>
          </a:p>
        </p:txBody>
      </p:sp>
      <p:sp>
        <p:nvSpPr>
          <p:cNvPr id="3" name="Content Placeholder 2">
            <a:extLst>
              <a:ext uri="{FF2B5EF4-FFF2-40B4-BE49-F238E27FC236}">
                <a16:creationId xmlns:a16="http://schemas.microsoft.com/office/drawing/2014/main" id="{B34A6142-B869-01AC-0E28-E2641A50CD52}"/>
              </a:ext>
            </a:extLst>
          </p:cNvPr>
          <p:cNvSpPr>
            <a:spLocks noGrp="1"/>
          </p:cNvSpPr>
          <p:nvPr>
            <p:ph idx="1"/>
          </p:nvPr>
        </p:nvSpPr>
        <p:spPr>
          <a:xfrm>
            <a:off x="838200" y="795223"/>
            <a:ext cx="10515600" cy="6079219"/>
          </a:xfrm>
        </p:spPr>
        <p:txBody>
          <a:bodyPr>
            <a:normAutofit fontScale="70000" lnSpcReduction="20000"/>
          </a:bodyPr>
          <a:lstStyle/>
          <a:p>
            <a:pPr marL="342900" marR="0" lvl="0" indent="-342900" algn="just">
              <a:lnSpc>
                <a:spcPct val="107000"/>
              </a:lnSpc>
              <a:buFont typeface="Times New Roman" panose="02020603050405020304" pitchFamily="18"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DNS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Domain Name System is a hierarchical and decentralized naming system for computers, services, or other resources connected to the Internet or a private network. </a:t>
            </a:r>
          </a:p>
          <a:p>
            <a:pPr marL="342900" marR="0" lvl="0" indent="-342900" algn="just">
              <a:lnSpc>
                <a:spcPct val="107000"/>
              </a:lnSpc>
              <a:buFont typeface="Times New Roman" panose="02020603050405020304" pitchFamily="18"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SUBNETTING</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A subnetwork or subnet is a logical subdivision of an IP network. The practice of dividing a network into two or more networks is called subnetting.</a:t>
            </a:r>
          </a:p>
          <a:p>
            <a:pPr marL="342900" marR="0" lvl="0" indent="-342900" algn="just">
              <a:lnSpc>
                <a:spcPct val="107000"/>
              </a:lnSpc>
              <a:buFont typeface="Times New Roman" panose="02020603050405020304" pitchFamily="18"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HTTPS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Hypertext Transfer Protocol Secure is an extension of the Hypertext Transfer Protocol. It is used for secure communication over a computer network and is widely used on the Internet. Hypertext Transfer Protocol Secure is an extension of the Hypertext Transfer Protocol. It is used for secure communication over a computer network and is widely used on the Internet.</a:t>
            </a:r>
          </a:p>
          <a:p>
            <a:pPr marL="342900" marR="0" lvl="0" indent="-342900" algn="just">
              <a:lnSpc>
                <a:spcPct val="107000"/>
              </a:lnSpc>
              <a:buFont typeface="Times New Roman" panose="02020603050405020304" pitchFamily="18"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FTP</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pPr>
            <a:r>
              <a:rPr lang="en-US" dirty="0">
                <a:effectLst/>
                <a:latin typeface="Times New Roman" panose="02020603050405020304" pitchFamily="18" charset="0"/>
                <a:ea typeface="Calibri" panose="020F0502020204030204" pitchFamily="34" charset="0"/>
                <a:cs typeface="Times New Roman" panose="02020603050405020304" pitchFamily="18" charset="0"/>
              </a:rPr>
              <a:t>The File Transfer Protocol is a standard network protocol used for the transfer of computer files between a client and server on a computer network. </a:t>
            </a:r>
          </a:p>
          <a:p>
            <a:pPr marL="342900" marR="0" lvl="0" indent="-342900" algn="just">
              <a:lnSpc>
                <a:spcPct val="107000"/>
              </a:lnSpc>
              <a:spcAft>
                <a:spcPts val="800"/>
              </a:spcAft>
              <a:buFont typeface="Times New Roman" panose="02020603050405020304" pitchFamily="18" charset="0"/>
              <a:buChar char="-"/>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WIFI</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algn="just">
              <a:lnSpc>
                <a:spcPct val="107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Wi-Fi is the name of a wireless networking technology that uses radio waves to provide wireless high-speed Internet and network connections.</a:t>
            </a:r>
          </a:p>
          <a:p>
            <a:endParaRPr lang="en-US" sz="3200" dirty="0">
              <a:latin typeface="Adobe Devanagari" panose="02040503050201020203" pitchFamily="18" charset="0"/>
              <a:cs typeface="Adobe Devanagari" panose="02040503050201020203" pitchFamily="18" charset="0"/>
            </a:endParaRPr>
          </a:p>
        </p:txBody>
      </p:sp>
    </p:spTree>
    <p:extLst>
      <p:ext uri="{BB962C8B-B14F-4D97-AF65-F5344CB8AC3E}">
        <p14:creationId xmlns:p14="http://schemas.microsoft.com/office/powerpoint/2010/main" val="11601590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1813</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Adobe Devanagari</vt:lpstr>
      <vt:lpstr>Agency FB</vt:lpstr>
      <vt:lpstr>Algerian</vt:lpstr>
      <vt:lpstr>Arial</vt:lpstr>
      <vt:lpstr>Calibri</vt:lpstr>
      <vt:lpstr>Calibri Light</vt:lpstr>
      <vt:lpstr>Times New Roman</vt:lpstr>
      <vt:lpstr>Wingdings</vt:lpstr>
      <vt:lpstr>Office Theme</vt:lpstr>
      <vt:lpstr>PowerPoint Presentation</vt:lpstr>
      <vt:lpstr>Hospital Network Design  &amp;  Implementation Using CPT</vt:lpstr>
      <vt:lpstr>Topic At A Glance</vt:lpstr>
      <vt:lpstr>What is Internet</vt:lpstr>
      <vt:lpstr>Objective of Networking in Health Care Organization</vt:lpstr>
      <vt:lpstr>Summary of this networking</vt:lpstr>
      <vt:lpstr>HOSPITAL SEGMENTS/Department</vt:lpstr>
      <vt:lpstr>FEATURES AND SERVICES </vt:lpstr>
      <vt:lpstr>DEFINITIONS</vt:lpstr>
      <vt:lpstr>NETWORK REQUIREMENTS</vt:lpstr>
      <vt:lpstr>ISP</vt:lpstr>
      <vt:lpstr>Router</vt:lpstr>
      <vt:lpstr>Switch</vt:lpstr>
      <vt:lpstr>Server</vt:lpstr>
      <vt:lpstr>Cable</vt:lpstr>
      <vt:lpstr>End User Devices</vt:lpstr>
      <vt:lpstr>NETWORK DIAGRAM Use Star Topology</vt:lpstr>
      <vt:lpstr>CONFIGURATION &amp; IP Assign</vt:lpstr>
      <vt:lpstr>ISP Router Config for Hospital Router Port</vt:lpstr>
      <vt:lpstr>Hospital Router name Change</vt:lpstr>
      <vt:lpstr>Hospital Router config for ISP Router Port</vt:lpstr>
      <vt:lpstr>Configure Other port for Segment Wise</vt:lpstr>
      <vt:lpstr>Routing </vt:lpstr>
      <vt:lpstr>SERVER SETUP</vt:lpstr>
      <vt:lpstr>End user ip assigning and config</vt:lpstr>
      <vt:lpstr>Result of Network implementation</vt:lpstr>
      <vt:lpstr>COST OF NETWORK</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lab</dc:creator>
  <cp:lastModifiedBy>lab</cp:lastModifiedBy>
  <cp:revision>64</cp:revision>
  <dcterms:created xsi:type="dcterms:W3CDTF">2025-01-08T13:37:47Z</dcterms:created>
  <dcterms:modified xsi:type="dcterms:W3CDTF">2025-02-11T18:25:09Z</dcterms:modified>
</cp:coreProperties>
</file>