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6858000" cx="12192000"/>
  <p:notesSz cx="6858000" cy="9144000"/>
  <p:embeddedFontLst>
    <p:embeddedFont>
      <p:font typeface="Play"/>
      <p:regular r:id="rId77"/>
      <p:bold r:id="rId78"/>
    </p:embeddedFont>
    <p:embeddedFont>
      <p:font typeface="Raleway"/>
      <p:regular r:id="rId79"/>
      <p:bold r:id="rId80"/>
      <p:italic r:id="rId81"/>
      <p:boldItalic r:id="rId82"/>
    </p:embeddedFont>
    <p:embeddedFont>
      <p:font typeface="Nunito"/>
      <p:regular r:id="rId83"/>
      <p:bold r:id="rId84"/>
      <p:italic r:id="rId85"/>
      <p:boldItalic r:id="rId86"/>
    </p:embeddedFont>
    <p:embeddedFont>
      <p:font typeface="Poppins"/>
      <p:regular r:id="rId87"/>
      <p:bold r:id="rId88"/>
      <p:italic r:id="rId89"/>
      <p:boldItalic r:id="rId90"/>
    </p:embeddedFont>
    <p:embeddedFont>
      <p:font typeface="Poppins SemiBold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5" roundtripDataSignature="AMtx7mjKmyKyYqVWuVHR7YzwGdqyeJTR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Nunito-bold.fntdata"/><Relationship Id="rId83" Type="http://schemas.openxmlformats.org/officeDocument/2006/relationships/font" Target="fonts/Nunito-regular.fntdata"/><Relationship Id="rId42" Type="http://schemas.openxmlformats.org/officeDocument/2006/relationships/slide" Target="slides/slide38.xml"/><Relationship Id="rId86" Type="http://schemas.openxmlformats.org/officeDocument/2006/relationships/font" Target="fonts/Nunito-boldItalic.fntdata"/><Relationship Id="rId41" Type="http://schemas.openxmlformats.org/officeDocument/2006/relationships/slide" Target="slides/slide37.xml"/><Relationship Id="rId85" Type="http://schemas.openxmlformats.org/officeDocument/2006/relationships/font" Target="fonts/Nunito-italic.fntdata"/><Relationship Id="rId44" Type="http://schemas.openxmlformats.org/officeDocument/2006/relationships/slide" Target="slides/slide40.xml"/><Relationship Id="rId88" Type="http://schemas.openxmlformats.org/officeDocument/2006/relationships/font" Target="fonts/Poppins-bold.fntdata"/><Relationship Id="rId43" Type="http://schemas.openxmlformats.org/officeDocument/2006/relationships/slide" Target="slides/slide39.xml"/><Relationship Id="rId87" Type="http://schemas.openxmlformats.org/officeDocument/2006/relationships/font" Target="fonts/Poppins-regular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Poppins-italic.fntdata"/><Relationship Id="rId80" Type="http://schemas.openxmlformats.org/officeDocument/2006/relationships/font" Target="fonts/Raleway-bold.fntdata"/><Relationship Id="rId82" Type="http://schemas.openxmlformats.org/officeDocument/2006/relationships/font" Target="fonts/Raleway-boldItalic.fntdata"/><Relationship Id="rId81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Play-regular.fntdata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Raleway-regular.fntdata"/><Relationship Id="rId34" Type="http://schemas.openxmlformats.org/officeDocument/2006/relationships/slide" Target="slides/slide30.xml"/><Relationship Id="rId78" Type="http://schemas.openxmlformats.org/officeDocument/2006/relationships/font" Target="fonts/Play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95" Type="http://customschemas.google.com/relationships/presentationmetadata" Target="metadata"/><Relationship Id="rId50" Type="http://schemas.openxmlformats.org/officeDocument/2006/relationships/slide" Target="slides/slide46.xml"/><Relationship Id="rId94" Type="http://schemas.openxmlformats.org/officeDocument/2006/relationships/font" Target="fonts/PoppinsSemiBold-boldItalic.fntdata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PoppinsSemiBold-regular.fntdata"/><Relationship Id="rId90" Type="http://schemas.openxmlformats.org/officeDocument/2006/relationships/font" Target="fonts/Poppins-boldItalic.fntdata"/><Relationship Id="rId93" Type="http://schemas.openxmlformats.org/officeDocument/2006/relationships/font" Target="fonts/PoppinsSemiBold-italic.fntdata"/><Relationship Id="rId92" Type="http://schemas.openxmlformats.org/officeDocument/2006/relationships/font" Target="fonts/PoppinsSemiBold-bold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8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500141"/>
            <a:ext cx="9144000" cy="928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A7C"/>
              </a:buClr>
              <a:buSzPts val="6100"/>
              <a:buFont typeface="Poppins SemiBold"/>
              <a:buNone/>
            </a:pPr>
            <a:r>
              <a:rPr b="1" lang="en-US" sz="6100">
                <a:solidFill>
                  <a:srgbClr val="4D2A7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Python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524000" y="3526183"/>
            <a:ext cx="9144000" cy="599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3996"/>
              </a:buClr>
              <a:buSzPts val="4400"/>
              <a:buFont typeface="Poppins SemiBold"/>
              <a:buNone/>
            </a:pPr>
            <a:r>
              <a:rPr b="1" lang="en-US" sz="4400">
                <a:solidFill>
                  <a:srgbClr val="6F399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</a:t>
            </a:r>
            <a:endParaRPr/>
          </a:p>
        </p:txBody>
      </p:sp>
      <p:pic>
        <p:nvPicPr>
          <p:cNvPr descr="A purple puzzle with white letters&#10;&#10;Description automatically generated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4463" y="5409377"/>
            <a:ext cx="1203075" cy="12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1.2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V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ariables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variable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is a ”container” that stores a value, which can change throughout a program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You can think of a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variable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as a box that holds information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1102841" y="-314462"/>
            <a:ext cx="9986319" cy="5265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You can think of a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variable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as a box that holds information</a:t>
            </a:r>
            <a:endParaRPr/>
          </a:p>
        </p:txBody>
      </p:sp>
      <p:pic>
        <p:nvPicPr>
          <p:cNvPr descr="Two boxes with labels on them&#10;&#10;Description automatically generated"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429000"/>
            <a:ext cx="7772400" cy="24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 make a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ariable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you assign a name to a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rectangular object with white text&#10;&#10;Description automatically generated" id="165" name="Google Shape;16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307" y="1999907"/>
            <a:ext cx="10421386" cy="285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ariable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names have rules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756851" y="1253331"/>
            <a:ext cx="1067829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1. A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variable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name must start with a letter or underscore (_)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756851" y="1942988"/>
            <a:ext cx="10678297" cy="2972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 A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variable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name can only contain letters, numbers and underscores (A-z, 0-9, _)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635858" y="1942988"/>
            <a:ext cx="10920284" cy="2972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3. Variable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name are case sensitive (name, Name, and NAME are 3 different variables)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1C5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b="1" lang="en-US" sz="5000" u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1.1</a:t>
            </a:r>
            <a:r>
              <a:rPr b="1" lang="en-US" sz="5000" u="none" strike="noStrike">
                <a:solidFill>
                  <a:srgbClr val="8750A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US" sz="5000" u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Python</a:t>
            </a:r>
            <a:r>
              <a:rPr b="1" lang="en-US" sz="5000" u="none" strike="noStrike">
                <a:solidFill>
                  <a:srgbClr val="8750A0"/>
                </a:solidFill>
                <a:latin typeface="Raleway"/>
                <a:ea typeface="Raleway"/>
                <a:cs typeface="Raleway"/>
                <a:sym typeface="Raleway"/>
              </a:rPr>
              <a:t> Syntax </a:t>
            </a:r>
            <a:endParaRPr b="1" sz="5000" u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635858" y="1942988"/>
            <a:ext cx="10920284" cy="2972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Try it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Yourself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Create a variable that holds your age. Feel free to name it what you want but keep the rules in mind.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ariables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can hold different types of data. Lets take a look.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62914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Integers (int)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 whole numbers without decimals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t/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Example: 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black background with white text and blue text&#10;&#10;Description automatically generated"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7353"/>
          <a:stretch/>
        </p:blipFill>
        <p:spPr>
          <a:xfrm>
            <a:off x="4359876" y="3830594"/>
            <a:ext cx="5294144" cy="1433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862914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Floats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 numbers with decimals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t/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Example: 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black background with blue and grey text&#10;&#10;Description automatically generated"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789" y="3912286"/>
            <a:ext cx="4836735" cy="14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Integers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Floats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can be used to do math </a:t>
            </a:r>
            <a:r>
              <a:rPr b="1" i="1" lang="en-US" sz="4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(+, -, *, /)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607542" y="1253331"/>
            <a:ext cx="30171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= 10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 = 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 </a:t>
            </a:r>
            <a:r>
              <a:rPr lang="en-US" sz="4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= a + b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 = ?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3360008" y="1240974"/>
            <a:ext cx="32518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= 10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 = 5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 = a - b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 = ?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6096000" y="1240974"/>
            <a:ext cx="32518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= 10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 = 5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 = a * 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 = ?</a:t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8831992" y="1240974"/>
            <a:ext cx="32518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= 10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 = 5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 = a/b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 = 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607542" y="1253331"/>
            <a:ext cx="30171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= 10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 = 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+ b = </a:t>
            </a:r>
            <a:r>
              <a:rPr lang="en-US" sz="4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15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3360008" y="1240974"/>
            <a:ext cx="32518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= 10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 = 5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- b = </a:t>
            </a:r>
            <a:r>
              <a:rPr b="0" i="0" lang="en-US" sz="4000" u="none" cap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6096000" y="1240974"/>
            <a:ext cx="32518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= 10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 = 5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* b = </a:t>
            </a:r>
            <a:r>
              <a:rPr b="0" i="0" lang="en-US" sz="4000" u="none" cap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8831992" y="1240974"/>
            <a:ext cx="32518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= 10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 = 5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a/b = </a:t>
            </a:r>
            <a:r>
              <a:rPr b="0" i="0" lang="en-US" sz="4000" u="none" cap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862914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Strings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represent sequences of characters or words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t/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Example: 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black background with white text&#10;&#10;Description automatically generated" id="234" name="Google Shape;2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1014" y="3838146"/>
            <a:ext cx="4963587" cy="145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62914" y="1253331"/>
            <a:ext cx="103940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You can use a “+” to join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strings! </a:t>
            </a:r>
            <a:endParaRPr sz="5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t/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Example: 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screenshot of a computer&#10;&#10;Description automatically generated" id="240" name="Google Shape;2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559" y="3119738"/>
            <a:ext cx="5984279" cy="236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862914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Booleans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 either true or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t/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Example: 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black and grey background with text&#10;&#10;Description automatically generated with medium confidence"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4104" y="3825788"/>
            <a:ext cx="5601374" cy="1475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1C5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Python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syntax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 the way code should be written for it to be understood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862914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Lists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Tuples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 similar but different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862914" y="338932"/>
            <a:ext cx="103940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Lists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Tuples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 both used to store multiple values. Think of them as baskets of variables.</a:t>
            </a:r>
            <a:endParaRPr/>
          </a:p>
        </p:txBody>
      </p:sp>
      <p:pic>
        <p:nvPicPr>
          <p:cNvPr descr="A screen shot of a computer&#10;&#10;Description automatically generated"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350" y="3797837"/>
            <a:ext cx="68453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862914" y="116509"/>
            <a:ext cx="103940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Lists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changeable 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Tuples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 NOT changeable ()</a:t>
            </a:r>
            <a:endParaRPr/>
          </a:p>
        </p:txBody>
      </p:sp>
      <p:pic>
        <p:nvPicPr>
          <p:cNvPr descr="A screen shot of a computer&#10;&#10;Description automatically generated" id="263" name="Google Shape;2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350" y="3451847"/>
            <a:ext cx="68453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635858" y="1844134"/>
            <a:ext cx="10920284" cy="2972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Try it Yourself!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Write code (using variables!) to hold data about yourself.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Use at least one of each :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Integer, String, Boolean, List.</a:t>
            </a:r>
            <a:endParaRPr sz="5000">
              <a:solidFill>
                <a:srgbClr val="381C5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862914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 can print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variables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simply by using a print() statement</a:t>
            </a:r>
            <a:endParaRPr sz="5000">
              <a:solidFill>
                <a:srgbClr val="381C5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5222" y="2068899"/>
            <a:ext cx="7261556" cy="272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/>
        </p:nvSpPr>
        <p:spPr>
          <a:xfrm>
            <a:off x="1102840" y="2746739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Prints ‘Brayden’</a:t>
            </a:r>
            <a:endParaRPr b="0" i="0" sz="5000" u="none" cap="none" strike="noStrike">
              <a:solidFill>
                <a:srgbClr val="381C5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screenshot of a computer&#10;&#10;Description automatically generated" id="284" name="Google Shape;2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5221" y="1246317"/>
            <a:ext cx="7261556" cy="272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screen with green text&#10;&#10;Description automatically generated"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124" y="2303677"/>
            <a:ext cx="9307752" cy="225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753246" y="2746738"/>
            <a:ext cx="106855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Prints ['apple', 'banana', 'cherry']</a:t>
            </a:r>
            <a:endParaRPr b="0" i="0" sz="5000" u="none" cap="none" strike="noStrike">
              <a:solidFill>
                <a:srgbClr val="381C5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black screen with green text&#10;&#10;Description automatically generated" id="295" name="Google Shape;2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123" y="1621416"/>
            <a:ext cx="9307752" cy="225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300" name="Google Shape;3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64" y="1452862"/>
            <a:ext cx="4381871" cy="39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1C5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Python code is written as a sequence of </a:t>
            </a:r>
            <a:r>
              <a:rPr lang="en-US" sz="5000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statements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t/>
            </a:r>
            <a:endParaRPr sz="5000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Python uses </a:t>
            </a:r>
            <a:r>
              <a:rPr lang="en-US" sz="5000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indentation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 indicate the start and end of blocks of code </a:t>
            </a:r>
            <a:endParaRPr sz="5000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750A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/>
        </p:nvSpPr>
        <p:spPr>
          <a:xfrm>
            <a:off x="753246" y="3080371"/>
            <a:ext cx="106855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Prints: 16</a:t>
            </a:r>
            <a:br>
              <a:rPr b="0" i="0" lang="en-US" sz="5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sz="5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5.75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b="0" i="0" sz="5000" u="none" cap="none" strike="noStrike">
              <a:solidFill>
                <a:srgbClr val="381C5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screenshot of a computer&#10;&#10;Description automatically generated" id="306" name="Google Shape;3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857" y="584541"/>
            <a:ext cx="3626285" cy="327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1.3</a:t>
            </a: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Conditionals</a:t>
            </a: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onditional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 a statement that allows a program to continue only if a specified condition is met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most common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conditional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 an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statement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statement uses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comparison operators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that allows the code to run only if a condition is met</a:t>
            </a:r>
            <a:endParaRPr sz="5000" u="none" strike="noStrike">
              <a:solidFill>
                <a:srgbClr val="381C5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quals: </a:t>
            </a:r>
            <a:r>
              <a:rPr lang="en-US" sz="5000" u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==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does not equal: </a:t>
            </a:r>
            <a:r>
              <a:rPr lang="en-US"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!=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ess than: </a:t>
            </a:r>
            <a:r>
              <a:rPr lang="en-US" sz="5000" u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&lt;</a:t>
            </a:r>
            <a:b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less than or equal to: </a:t>
            </a:r>
            <a:r>
              <a:rPr lang="en-US" sz="5000" u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&lt;=</a:t>
            </a:r>
            <a:b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greater than: </a:t>
            </a:r>
            <a:r>
              <a:rPr lang="en-US" sz="5000" u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&gt;</a:t>
            </a:r>
            <a:b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greater than or equal to: </a:t>
            </a:r>
            <a:r>
              <a:rPr lang="en-US" sz="5000" u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&gt;=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/>
        </p:nvSpPr>
        <p:spPr>
          <a:xfrm>
            <a:off x="5441091" y="1281582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grpSp>
        <p:nvGrpSpPr>
          <p:cNvPr id="337" name="Google Shape;337;p46"/>
          <p:cNvGrpSpPr/>
          <p:nvPr/>
        </p:nvGrpSpPr>
        <p:grpSpPr>
          <a:xfrm>
            <a:off x="3456586" y="3162462"/>
            <a:ext cx="1927656" cy="751110"/>
            <a:chOff x="2032685" y="608134"/>
            <a:chExt cx="1927656" cy="751110"/>
          </a:xfrm>
        </p:grpSpPr>
        <p:sp>
          <p:nvSpPr>
            <p:cNvPr id="338" name="Google Shape;338;p46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6"/>
            <p:cNvSpPr txBox="1"/>
            <p:nvPr/>
          </p:nvSpPr>
          <p:spPr>
            <a:xfrm>
              <a:off x="2161185" y="651358"/>
              <a:ext cx="1681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00" u="none" cap="none" strike="noStrike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5 == 5</a:t>
              </a:r>
              <a:endParaRPr/>
            </a:p>
          </p:txBody>
        </p:sp>
      </p:grpSp>
      <p:grpSp>
        <p:nvGrpSpPr>
          <p:cNvPr id="340" name="Google Shape;340;p46"/>
          <p:cNvGrpSpPr/>
          <p:nvPr/>
        </p:nvGrpSpPr>
        <p:grpSpPr>
          <a:xfrm>
            <a:off x="3431872" y="2293961"/>
            <a:ext cx="1927656" cy="749786"/>
            <a:chOff x="2032685" y="608134"/>
            <a:chExt cx="1927656" cy="749786"/>
          </a:xfrm>
        </p:grpSpPr>
        <p:sp>
          <p:nvSpPr>
            <p:cNvPr id="341" name="Google Shape;341;p46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6"/>
            <p:cNvSpPr txBox="1"/>
            <p:nvPr/>
          </p:nvSpPr>
          <p:spPr>
            <a:xfrm>
              <a:off x="2334180" y="650034"/>
              <a:ext cx="137409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7 &gt; 9</a:t>
              </a:r>
              <a:endParaRPr/>
            </a:p>
          </p:txBody>
        </p:sp>
      </p:grpSp>
      <p:grpSp>
        <p:nvGrpSpPr>
          <p:cNvPr id="343" name="Google Shape;343;p46"/>
          <p:cNvGrpSpPr/>
          <p:nvPr/>
        </p:nvGrpSpPr>
        <p:grpSpPr>
          <a:xfrm>
            <a:off x="3425694" y="1424136"/>
            <a:ext cx="3170339" cy="4209678"/>
            <a:chOff x="2032685" y="608134"/>
            <a:chExt cx="3170339" cy="4209678"/>
          </a:xfrm>
        </p:grpSpPr>
        <p:sp>
          <p:nvSpPr>
            <p:cNvPr id="344" name="Google Shape;344;p46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6"/>
            <p:cNvSpPr txBox="1"/>
            <p:nvPr/>
          </p:nvSpPr>
          <p:spPr>
            <a:xfrm>
              <a:off x="2334180" y="650034"/>
              <a:ext cx="137409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6 &gt; 3</a:t>
              </a:r>
              <a:endParaRPr/>
            </a:p>
          </p:txBody>
        </p:sp>
        <p:sp>
          <p:nvSpPr>
            <p:cNvPr id="346" name="Google Shape;346;p46"/>
            <p:cNvSpPr txBox="1"/>
            <p:nvPr/>
          </p:nvSpPr>
          <p:spPr>
            <a:xfrm>
              <a:off x="4790732" y="650034"/>
              <a:ext cx="4122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?</a:t>
              </a:r>
              <a:endParaRPr/>
            </a:p>
          </p:txBody>
        </p:sp>
        <p:sp>
          <p:nvSpPr>
            <p:cNvPr id="347" name="Google Shape;347;p46"/>
            <p:cNvSpPr txBox="1"/>
            <p:nvPr/>
          </p:nvSpPr>
          <p:spPr>
            <a:xfrm>
              <a:off x="4753661" y="1502650"/>
              <a:ext cx="4122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?</a:t>
              </a:r>
              <a:endParaRPr/>
            </a:p>
          </p:txBody>
        </p:sp>
        <p:sp>
          <p:nvSpPr>
            <p:cNvPr id="348" name="Google Shape;348;p46"/>
            <p:cNvSpPr txBox="1"/>
            <p:nvPr/>
          </p:nvSpPr>
          <p:spPr>
            <a:xfrm>
              <a:off x="4753661" y="2379980"/>
              <a:ext cx="4122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?</a:t>
              </a:r>
              <a:endParaRPr/>
            </a:p>
          </p:txBody>
        </p:sp>
        <p:sp>
          <p:nvSpPr>
            <p:cNvPr id="349" name="Google Shape;349;p46"/>
            <p:cNvSpPr txBox="1"/>
            <p:nvPr/>
          </p:nvSpPr>
          <p:spPr>
            <a:xfrm>
              <a:off x="4753661" y="3257310"/>
              <a:ext cx="4122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?</a:t>
              </a:r>
              <a:endParaRPr/>
            </a:p>
          </p:txBody>
        </p:sp>
        <p:sp>
          <p:nvSpPr>
            <p:cNvPr id="350" name="Google Shape;350;p46"/>
            <p:cNvSpPr txBox="1"/>
            <p:nvPr/>
          </p:nvSpPr>
          <p:spPr>
            <a:xfrm>
              <a:off x="4753661" y="4109926"/>
              <a:ext cx="4122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?</a:t>
              </a:r>
              <a:endParaRPr/>
            </a:p>
          </p:txBody>
        </p:sp>
      </p:grpSp>
      <p:grpSp>
        <p:nvGrpSpPr>
          <p:cNvPr id="351" name="Google Shape;351;p46"/>
          <p:cNvGrpSpPr/>
          <p:nvPr/>
        </p:nvGrpSpPr>
        <p:grpSpPr>
          <a:xfrm>
            <a:off x="3450408" y="4029639"/>
            <a:ext cx="1927656" cy="751110"/>
            <a:chOff x="2032685" y="608134"/>
            <a:chExt cx="1927656" cy="751110"/>
          </a:xfrm>
        </p:grpSpPr>
        <p:sp>
          <p:nvSpPr>
            <p:cNvPr id="352" name="Google Shape;352;p46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6"/>
            <p:cNvSpPr txBox="1"/>
            <p:nvPr/>
          </p:nvSpPr>
          <p:spPr>
            <a:xfrm>
              <a:off x="2161185" y="651358"/>
              <a:ext cx="1681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8 &lt;= 6</a:t>
              </a:r>
              <a:endParaRPr/>
            </a:p>
          </p:txBody>
        </p:sp>
      </p:grpSp>
      <p:grpSp>
        <p:nvGrpSpPr>
          <p:cNvPr id="354" name="Google Shape;354;p46"/>
          <p:cNvGrpSpPr/>
          <p:nvPr/>
        </p:nvGrpSpPr>
        <p:grpSpPr>
          <a:xfrm>
            <a:off x="3467698" y="4900788"/>
            <a:ext cx="1927656" cy="748462"/>
            <a:chOff x="2032685" y="608134"/>
            <a:chExt cx="1927656" cy="748462"/>
          </a:xfrm>
        </p:grpSpPr>
        <p:sp>
          <p:nvSpPr>
            <p:cNvPr id="355" name="Google Shape;355;p46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6"/>
            <p:cNvSpPr txBox="1"/>
            <p:nvPr/>
          </p:nvSpPr>
          <p:spPr>
            <a:xfrm>
              <a:off x="2250956" y="648710"/>
              <a:ext cx="149111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7 != 0</a:t>
              </a:r>
              <a:endParaRPr/>
            </a:p>
          </p:txBody>
        </p:sp>
      </p:grpSp>
      <p:sp>
        <p:nvSpPr>
          <p:cNvPr id="357" name="Google Shape;357;p46"/>
          <p:cNvSpPr txBox="1"/>
          <p:nvPr/>
        </p:nvSpPr>
        <p:spPr>
          <a:xfrm>
            <a:off x="5441091" y="2158912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sp>
        <p:nvSpPr>
          <p:cNvPr id="358" name="Google Shape;358;p46"/>
          <p:cNvSpPr txBox="1"/>
          <p:nvPr/>
        </p:nvSpPr>
        <p:spPr>
          <a:xfrm>
            <a:off x="5441091" y="3036242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sp>
        <p:nvSpPr>
          <p:cNvPr id="359" name="Google Shape;359;p46"/>
          <p:cNvSpPr txBox="1"/>
          <p:nvPr/>
        </p:nvSpPr>
        <p:spPr>
          <a:xfrm>
            <a:off x="5441091" y="3913572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sp>
        <p:nvSpPr>
          <p:cNvPr id="360" name="Google Shape;360;p46"/>
          <p:cNvSpPr txBox="1"/>
          <p:nvPr/>
        </p:nvSpPr>
        <p:spPr>
          <a:xfrm>
            <a:off x="5441091" y="4778545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/>
        </p:nvSpPr>
        <p:spPr>
          <a:xfrm>
            <a:off x="5441091" y="1281582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grpSp>
        <p:nvGrpSpPr>
          <p:cNvPr id="366" name="Google Shape;366;p47"/>
          <p:cNvGrpSpPr/>
          <p:nvPr/>
        </p:nvGrpSpPr>
        <p:grpSpPr>
          <a:xfrm>
            <a:off x="3456586" y="3162462"/>
            <a:ext cx="1927656" cy="751110"/>
            <a:chOff x="2032685" y="608134"/>
            <a:chExt cx="1927656" cy="751110"/>
          </a:xfrm>
        </p:grpSpPr>
        <p:sp>
          <p:nvSpPr>
            <p:cNvPr id="367" name="Google Shape;367;p47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7"/>
            <p:cNvSpPr txBox="1"/>
            <p:nvPr/>
          </p:nvSpPr>
          <p:spPr>
            <a:xfrm>
              <a:off x="2161185" y="651358"/>
              <a:ext cx="1681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5 == 5</a:t>
              </a:r>
              <a:endParaRPr/>
            </a:p>
          </p:txBody>
        </p:sp>
      </p:grpSp>
      <p:grpSp>
        <p:nvGrpSpPr>
          <p:cNvPr id="369" name="Google Shape;369;p47"/>
          <p:cNvGrpSpPr/>
          <p:nvPr/>
        </p:nvGrpSpPr>
        <p:grpSpPr>
          <a:xfrm>
            <a:off x="3431872" y="2293961"/>
            <a:ext cx="1927656" cy="749786"/>
            <a:chOff x="2032685" y="608134"/>
            <a:chExt cx="1927656" cy="749786"/>
          </a:xfrm>
        </p:grpSpPr>
        <p:sp>
          <p:nvSpPr>
            <p:cNvPr id="370" name="Google Shape;370;p47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7"/>
            <p:cNvSpPr txBox="1"/>
            <p:nvPr/>
          </p:nvSpPr>
          <p:spPr>
            <a:xfrm>
              <a:off x="2334180" y="650034"/>
              <a:ext cx="137409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7 &gt; 9</a:t>
              </a:r>
              <a:endParaRPr/>
            </a:p>
          </p:txBody>
        </p:sp>
      </p:grpSp>
      <p:grpSp>
        <p:nvGrpSpPr>
          <p:cNvPr id="372" name="Google Shape;372;p47"/>
          <p:cNvGrpSpPr/>
          <p:nvPr/>
        </p:nvGrpSpPr>
        <p:grpSpPr>
          <a:xfrm>
            <a:off x="3425694" y="1424136"/>
            <a:ext cx="4130336" cy="4209678"/>
            <a:chOff x="2032685" y="608134"/>
            <a:chExt cx="4130336" cy="4209678"/>
          </a:xfrm>
        </p:grpSpPr>
        <p:sp>
          <p:nvSpPr>
            <p:cNvPr id="373" name="Google Shape;373;p47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7"/>
            <p:cNvSpPr txBox="1"/>
            <p:nvPr/>
          </p:nvSpPr>
          <p:spPr>
            <a:xfrm>
              <a:off x="2334180" y="650034"/>
              <a:ext cx="137409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6 &gt; 3</a:t>
              </a:r>
              <a:endParaRPr/>
            </a:p>
          </p:txBody>
        </p:sp>
        <p:sp>
          <p:nvSpPr>
            <p:cNvPr id="375" name="Google Shape;375;p47"/>
            <p:cNvSpPr txBox="1"/>
            <p:nvPr/>
          </p:nvSpPr>
          <p:spPr>
            <a:xfrm>
              <a:off x="4790732" y="650034"/>
              <a:ext cx="123944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True</a:t>
              </a:r>
              <a:endParaRPr/>
            </a:p>
          </p:txBody>
        </p:sp>
        <p:sp>
          <p:nvSpPr>
            <p:cNvPr id="376" name="Google Shape;376;p47"/>
            <p:cNvSpPr txBox="1"/>
            <p:nvPr/>
          </p:nvSpPr>
          <p:spPr>
            <a:xfrm>
              <a:off x="4753661" y="1502650"/>
              <a:ext cx="14093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False</a:t>
              </a:r>
              <a:endParaRPr/>
            </a:p>
          </p:txBody>
        </p:sp>
        <p:sp>
          <p:nvSpPr>
            <p:cNvPr id="377" name="Google Shape;377;p47"/>
            <p:cNvSpPr txBox="1"/>
            <p:nvPr/>
          </p:nvSpPr>
          <p:spPr>
            <a:xfrm>
              <a:off x="4753661" y="2379980"/>
              <a:ext cx="123944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True</a:t>
              </a:r>
              <a:endParaRPr/>
            </a:p>
          </p:txBody>
        </p:sp>
        <p:sp>
          <p:nvSpPr>
            <p:cNvPr id="378" name="Google Shape;378;p47"/>
            <p:cNvSpPr txBox="1"/>
            <p:nvPr/>
          </p:nvSpPr>
          <p:spPr>
            <a:xfrm>
              <a:off x="4753661" y="3257310"/>
              <a:ext cx="14093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False</a:t>
              </a:r>
              <a:endParaRPr/>
            </a:p>
          </p:txBody>
        </p:sp>
        <p:sp>
          <p:nvSpPr>
            <p:cNvPr id="379" name="Google Shape;379;p47"/>
            <p:cNvSpPr txBox="1"/>
            <p:nvPr/>
          </p:nvSpPr>
          <p:spPr>
            <a:xfrm>
              <a:off x="4753661" y="4109926"/>
              <a:ext cx="123944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True</a:t>
              </a:r>
              <a:endParaRPr/>
            </a:p>
          </p:txBody>
        </p:sp>
      </p:grpSp>
      <p:grpSp>
        <p:nvGrpSpPr>
          <p:cNvPr id="380" name="Google Shape;380;p47"/>
          <p:cNvGrpSpPr/>
          <p:nvPr/>
        </p:nvGrpSpPr>
        <p:grpSpPr>
          <a:xfrm>
            <a:off x="3450408" y="4029639"/>
            <a:ext cx="1927656" cy="751110"/>
            <a:chOff x="2032685" y="608134"/>
            <a:chExt cx="1927656" cy="751110"/>
          </a:xfrm>
        </p:grpSpPr>
        <p:sp>
          <p:nvSpPr>
            <p:cNvPr id="381" name="Google Shape;381;p47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7"/>
            <p:cNvSpPr txBox="1"/>
            <p:nvPr/>
          </p:nvSpPr>
          <p:spPr>
            <a:xfrm>
              <a:off x="2161185" y="651358"/>
              <a:ext cx="1681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8 &lt;= 6</a:t>
              </a:r>
              <a:endParaRPr/>
            </a:p>
          </p:txBody>
        </p:sp>
      </p:grpSp>
      <p:grpSp>
        <p:nvGrpSpPr>
          <p:cNvPr id="383" name="Google Shape;383;p47"/>
          <p:cNvGrpSpPr/>
          <p:nvPr/>
        </p:nvGrpSpPr>
        <p:grpSpPr>
          <a:xfrm>
            <a:off x="3467698" y="4900788"/>
            <a:ext cx="1927656" cy="748462"/>
            <a:chOff x="2032685" y="608134"/>
            <a:chExt cx="1927656" cy="748462"/>
          </a:xfrm>
        </p:grpSpPr>
        <p:sp>
          <p:nvSpPr>
            <p:cNvPr id="384" name="Google Shape;384;p47"/>
            <p:cNvSpPr/>
            <p:nvPr/>
          </p:nvSpPr>
          <p:spPr>
            <a:xfrm>
              <a:off x="2032685" y="608134"/>
              <a:ext cx="1927656" cy="748462"/>
            </a:xfrm>
            <a:prstGeom prst="roundRect">
              <a:avLst>
                <a:gd fmla="val 16667" name="adj"/>
              </a:avLst>
            </a:prstGeom>
            <a:solidFill>
              <a:srgbClr val="875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 txBox="1"/>
            <p:nvPr/>
          </p:nvSpPr>
          <p:spPr>
            <a:xfrm>
              <a:off x="2250956" y="648710"/>
              <a:ext cx="149111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7 != 0</a:t>
              </a:r>
              <a:endParaRPr/>
            </a:p>
          </p:txBody>
        </p:sp>
      </p:grpSp>
      <p:sp>
        <p:nvSpPr>
          <p:cNvPr id="386" name="Google Shape;386;p47"/>
          <p:cNvSpPr txBox="1"/>
          <p:nvPr/>
        </p:nvSpPr>
        <p:spPr>
          <a:xfrm>
            <a:off x="5441091" y="2158912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sp>
        <p:nvSpPr>
          <p:cNvPr id="387" name="Google Shape;387;p47"/>
          <p:cNvSpPr txBox="1"/>
          <p:nvPr/>
        </p:nvSpPr>
        <p:spPr>
          <a:xfrm>
            <a:off x="5441091" y="3036242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5441091" y="3913572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  <p:sp>
        <p:nvSpPr>
          <p:cNvPr id="389" name="Google Shape;389;p47"/>
          <p:cNvSpPr txBox="1"/>
          <p:nvPr/>
        </p:nvSpPr>
        <p:spPr>
          <a:xfrm>
            <a:off x="5441091" y="4778545"/>
            <a:ext cx="654909" cy="7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program&#10;&#10;Description automatically generated" id="394" name="Google Shape;3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199" y="1009476"/>
            <a:ext cx="7751597" cy="3599592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1102840" y="3622098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What does this code print?</a:t>
            </a:r>
            <a:endParaRPr sz="5000" u="none" strike="noStrike">
              <a:solidFill>
                <a:srgbClr val="381C5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6" name="Google Shape;396;p48"/>
          <p:cNvSpPr txBox="1"/>
          <p:nvPr/>
        </p:nvSpPr>
        <p:spPr>
          <a:xfrm>
            <a:off x="4250723" y="257730"/>
            <a:ext cx="3263212" cy="802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/>
          </a:p>
        </p:txBody>
      </p:sp>
      <p:cxnSp>
        <p:nvCxnSpPr>
          <p:cNvPr id="397" name="Google Shape;397;p48"/>
          <p:cNvCxnSpPr/>
          <p:nvPr/>
        </p:nvCxnSpPr>
        <p:spPr>
          <a:xfrm flipH="1">
            <a:off x="4361935" y="958719"/>
            <a:ext cx="853003" cy="1982189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8" name="Google Shape;398;p48"/>
          <p:cNvSpPr txBox="1"/>
          <p:nvPr/>
        </p:nvSpPr>
        <p:spPr>
          <a:xfrm>
            <a:off x="2420894" y="4556225"/>
            <a:ext cx="3882081" cy="90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Indentation</a:t>
            </a:r>
            <a:endParaRPr/>
          </a:p>
        </p:txBody>
      </p:sp>
      <p:cxnSp>
        <p:nvCxnSpPr>
          <p:cNvPr id="399" name="Google Shape;399;p48"/>
          <p:cNvCxnSpPr/>
          <p:nvPr/>
        </p:nvCxnSpPr>
        <p:spPr>
          <a:xfrm flipH="1" rot="10800000">
            <a:off x="3583459" y="4255008"/>
            <a:ext cx="43661" cy="404817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0" name="Google Shape;400;p48"/>
          <p:cNvSpPr/>
          <p:nvPr/>
        </p:nvSpPr>
        <p:spPr>
          <a:xfrm rot="-5400000">
            <a:off x="3474441" y="3710247"/>
            <a:ext cx="278795" cy="70330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 can use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logical operators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 combine or modify conditions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1C5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 shot of a computer&#10;&#10;Description automatically generated"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81" y="1420340"/>
            <a:ext cx="11241237" cy="40173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1023551" y="5770605"/>
            <a:ext cx="3882081" cy="90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Indentation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2236575" y="284900"/>
            <a:ext cx="36831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Statement</a:t>
            </a:r>
            <a:endParaRPr/>
          </a:p>
        </p:txBody>
      </p:sp>
      <p:cxnSp>
        <p:nvCxnSpPr>
          <p:cNvPr id="109" name="Google Shape;109;p5"/>
          <p:cNvCxnSpPr>
            <a:stCxn id="108" idx="2"/>
          </p:cNvCxnSpPr>
          <p:nvPr/>
        </p:nvCxnSpPr>
        <p:spPr>
          <a:xfrm flipH="1">
            <a:off x="3348525" y="1087400"/>
            <a:ext cx="729600" cy="877200"/>
          </a:xfrm>
          <a:prstGeom prst="straightConnector1">
            <a:avLst/>
          </a:prstGeom>
          <a:noFill/>
          <a:ln cap="flat" cmpd="sng" w="5397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5"/>
          <p:cNvCxnSpPr>
            <a:stCxn id="107" idx="0"/>
          </p:cNvCxnSpPr>
          <p:nvPr/>
        </p:nvCxnSpPr>
        <p:spPr>
          <a:xfrm rot="10800000">
            <a:off x="2335492" y="5381805"/>
            <a:ext cx="629100" cy="388800"/>
          </a:xfrm>
          <a:prstGeom prst="straightConnector1">
            <a:avLst/>
          </a:prstGeom>
          <a:noFill/>
          <a:ln cap="flat" cmpd="sng" w="5397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5"/>
          <p:cNvSpPr/>
          <p:nvPr/>
        </p:nvSpPr>
        <p:spPr>
          <a:xfrm rot="-5400000">
            <a:off x="2050192" y="4665019"/>
            <a:ext cx="444843" cy="98854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three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logical operators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are: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and, or, not</a:t>
            </a:r>
            <a:endParaRPr sz="5000" u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/>
          <p:nvPr>
            <p:ph idx="1" type="body"/>
          </p:nvPr>
        </p:nvSpPr>
        <p:spPr>
          <a:xfrm>
            <a:off x="850557" y="1216260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nd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combines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conditional statements</a:t>
            </a:r>
            <a:endParaRPr/>
          </a:p>
        </p:txBody>
      </p:sp>
      <p:pic>
        <p:nvPicPr>
          <p:cNvPr descr="A white background with black text&#10;&#10;Description automatically generated" id="416" name="Google Shape;41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716" y="4361098"/>
            <a:ext cx="4318000" cy="1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combines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conditional statements</a:t>
            </a:r>
            <a:endParaRPr/>
          </a:p>
        </p:txBody>
      </p:sp>
      <p:pic>
        <p:nvPicPr>
          <p:cNvPr descr="A white background with red text&#10;&#10;Description automatically generated" id="422" name="Google Shape;42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700" y="4389910"/>
            <a:ext cx="58166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ot 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reverses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the result of conditional statements</a:t>
            </a:r>
            <a:endParaRPr/>
          </a:p>
        </p:txBody>
      </p:sp>
      <p:pic>
        <p:nvPicPr>
          <p:cNvPr descr="A close-up of a white background&#10;&#10;Description automatically generated" id="428" name="Google Shape;42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216" y="4507319"/>
            <a:ext cx="6737166" cy="148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if (else if)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else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Elif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 python’s way of saying “if the previous condition wasn’t true, then try this condition”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white background&#10;&#10;Description automatically generated" id="443" name="Google Shape;443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730" y="1960058"/>
            <a:ext cx="9030540" cy="293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1C55"/>
              </a:buClr>
              <a:buSzPts val="5000"/>
              <a:buNone/>
            </a:pPr>
            <a:r>
              <a:rPr lang="en-US" sz="5000" u="none" strike="noStrike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Else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 the code that is ran if none of the other conditions are true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5000" u="none" strike="noStrike">
              <a:solidFill>
                <a:srgbClr val="381C5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background with red text&#10;&#10;Description automatically generated" id="453" name="Google Shape;453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082" y="1671906"/>
            <a:ext cx="8253836" cy="351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3996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Try it Yourself!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1C55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Write code that </a:t>
            </a: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compares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two numbers to find out which is greater.</a:t>
            </a:r>
            <a:endParaRPr sz="5000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1C5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50A0"/>
              </a:buClr>
              <a:buSzPts val="5000"/>
              <a:buNone/>
            </a:pPr>
            <a:r>
              <a:rPr lang="en-US" sz="5000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Printing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is one of the simplest and most useful python statements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b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It is used when we want to </a:t>
            </a:r>
            <a:r>
              <a:rPr lang="en-US" sz="5000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display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information</a:t>
            </a:r>
            <a:endParaRPr sz="5000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1.4 </a:t>
            </a: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Loops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 will cover two types of loops in python: </a:t>
            </a: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for loops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while loops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2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50A0"/>
              </a:buClr>
              <a:buSzPts val="5000"/>
              <a:buNone/>
            </a:pP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While loops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 used to repeat code as long as a certain condition is true</a:t>
            </a:r>
            <a:endParaRPr sz="5000" u="none" strike="noStrike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478" name="Google Shape;47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515" y="1192629"/>
            <a:ext cx="7772400" cy="3617783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3"/>
          <p:cNvSpPr txBox="1"/>
          <p:nvPr/>
        </p:nvSpPr>
        <p:spPr>
          <a:xfrm>
            <a:off x="6851048" y="396892"/>
            <a:ext cx="3263212" cy="802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/>
          </a:p>
        </p:txBody>
      </p:sp>
      <p:cxnSp>
        <p:nvCxnSpPr>
          <p:cNvPr id="480" name="Google Shape;480;p63"/>
          <p:cNvCxnSpPr/>
          <p:nvPr/>
        </p:nvCxnSpPr>
        <p:spPr>
          <a:xfrm flipH="1">
            <a:off x="7229475" y="1106931"/>
            <a:ext cx="514350" cy="1371600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1" name="Google Shape;481;p63"/>
          <p:cNvSpPr txBox="1"/>
          <p:nvPr/>
        </p:nvSpPr>
        <p:spPr>
          <a:xfrm>
            <a:off x="697772" y="4686018"/>
            <a:ext cx="3882081" cy="90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Indentation</a:t>
            </a:r>
            <a:endParaRPr/>
          </a:p>
        </p:txBody>
      </p:sp>
      <p:cxnSp>
        <p:nvCxnSpPr>
          <p:cNvPr id="482" name="Google Shape;482;p63"/>
          <p:cNvCxnSpPr/>
          <p:nvPr/>
        </p:nvCxnSpPr>
        <p:spPr>
          <a:xfrm flipH="1" rot="10800000">
            <a:off x="1785938" y="4062662"/>
            <a:ext cx="2214562" cy="706991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p63"/>
          <p:cNvSpPr/>
          <p:nvPr/>
        </p:nvSpPr>
        <p:spPr>
          <a:xfrm rot="-5400000">
            <a:off x="4116122" y="3403738"/>
            <a:ext cx="273452" cy="866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63"/>
          <p:cNvSpPr txBox="1"/>
          <p:nvPr/>
        </p:nvSpPr>
        <p:spPr>
          <a:xfrm>
            <a:off x="8919195" y="1782333"/>
            <a:ext cx="3263212" cy="802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Repeated code</a:t>
            </a:r>
            <a:endParaRPr/>
          </a:p>
        </p:txBody>
      </p:sp>
      <p:cxnSp>
        <p:nvCxnSpPr>
          <p:cNvPr id="485" name="Google Shape;485;p63"/>
          <p:cNvCxnSpPr/>
          <p:nvPr/>
        </p:nvCxnSpPr>
        <p:spPr>
          <a:xfrm flipH="1">
            <a:off x="8564711" y="2478531"/>
            <a:ext cx="1650852" cy="802503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4"/>
          <p:cNvSpPr txBox="1"/>
          <p:nvPr>
            <p:ph idx="1" type="body"/>
          </p:nvPr>
        </p:nvSpPr>
        <p:spPr>
          <a:xfrm>
            <a:off x="1102840" y="1566536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What does this code print?</a:t>
            </a:r>
            <a:endParaRPr/>
          </a:p>
        </p:txBody>
      </p:sp>
      <p:pic>
        <p:nvPicPr>
          <p:cNvPr descr="A screenshot of a computer&#10;&#10;Description automatically generated" id="491" name="Google Shape;49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515" y="1192629"/>
            <a:ext cx="7772400" cy="361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5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50A0"/>
              </a:buClr>
              <a:buSzPts val="5000"/>
              <a:buNone/>
            </a:pP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For loops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are used to repeat code a specific number of times</a:t>
            </a:r>
            <a:endParaRPr sz="5000" u="none" strike="noStrike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6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easiest way to use a </a:t>
            </a: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For loops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is with the range() statement</a:t>
            </a:r>
            <a:endParaRPr sz="5000" u="none" strike="noStrike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750A0"/>
              </a:buClr>
              <a:buSzPts val="5000"/>
              <a:buNone/>
            </a:pPr>
            <a:r>
              <a:rPr lang="en-US" sz="5000" u="none" strike="noStrike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Range </a:t>
            </a: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makes a range of numbe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r, starting from 0, and incrementing by 1, and stops before a specified number</a:t>
            </a:r>
            <a:endParaRPr sz="5000" u="none" strike="noStrike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screen with colorful text&#10;&#10;Description automatically generated" id="511" name="Google Shape;51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599" y="1961714"/>
            <a:ext cx="7531100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8"/>
          <p:cNvSpPr txBox="1"/>
          <p:nvPr/>
        </p:nvSpPr>
        <p:spPr>
          <a:xfrm>
            <a:off x="6736747" y="517206"/>
            <a:ext cx="4107466" cy="802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Range of numbers</a:t>
            </a:r>
            <a:endParaRPr/>
          </a:p>
        </p:txBody>
      </p:sp>
      <p:cxnSp>
        <p:nvCxnSpPr>
          <p:cNvPr id="513" name="Google Shape;513;p68"/>
          <p:cNvCxnSpPr/>
          <p:nvPr/>
        </p:nvCxnSpPr>
        <p:spPr>
          <a:xfrm flipH="1">
            <a:off x="7572375" y="1199395"/>
            <a:ext cx="992336" cy="1400930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4" name="Google Shape;514;p68"/>
          <p:cNvSpPr txBox="1"/>
          <p:nvPr/>
        </p:nvSpPr>
        <p:spPr>
          <a:xfrm>
            <a:off x="697772" y="4686018"/>
            <a:ext cx="3882081" cy="90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Indentation</a:t>
            </a:r>
            <a:endParaRPr/>
          </a:p>
        </p:txBody>
      </p:sp>
      <p:cxnSp>
        <p:nvCxnSpPr>
          <p:cNvPr id="515" name="Google Shape;515;p68"/>
          <p:cNvCxnSpPr/>
          <p:nvPr/>
        </p:nvCxnSpPr>
        <p:spPr>
          <a:xfrm flipH="1" rot="10800000">
            <a:off x="1782043" y="4330242"/>
            <a:ext cx="2466910" cy="449493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6" name="Google Shape;516;p68"/>
          <p:cNvSpPr/>
          <p:nvPr/>
        </p:nvSpPr>
        <p:spPr>
          <a:xfrm rot="-5400000">
            <a:off x="4466856" y="3699098"/>
            <a:ext cx="225994" cy="95359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8"/>
          <p:cNvSpPr txBox="1"/>
          <p:nvPr/>
        </p:nvSpPr>
        <p:spPr>
          <a:xfrm>
            <a:off x="7897093" y="4735788"/>
            <a:ext cx="3263212" cy="802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Repeated code</a:t>
            </a:r>
            <a:endParaRPr/>
          </a:p>
        </p:txBody>
      </p:sp>
      <p:cxnSp>
        <p:nvCxnSpPr>
          <p:cNvPr id="518" name="Google Shape;518;p68"/>
          <p:cNvCxnSpPr/>
          <p:nvPr/>
        </p:nvCxnSpPr>
        <p:spPr>
          <a:xfrm rot="10800000">
            <a:off x="7758113" y="3886200"/>
            <a:ext cx="1671637" cy="799818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screen with colorful text&#10;&#10;Description automatically generated" id="523" name="Google Shape;52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599" y="1604522"/>
            <a:ext cx="7531100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9"/>
          <p:cNvSpPr txBox="1"/>
          <p:nvPr>
            <p:ph idx="1" type="body"/>
          </p:nvPr>
        </p:nvSpPr>
        <p:spPr>
          <a:xfrm>
            <a:off x="1102840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 u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What does this code print?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1C55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background with green text&#10;&#10;Description automatically generated"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552700"/>
            <a:ext cx="81153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4738525" y="502325"/>
            <a:ext cx="3446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Quotation Marks</a:t>
            </a:r>
            <a:endParaRPr/>
          </a:p>
        </p:txBody>
      </p:sp>
      <p:cxnSp>
        <p:nvCxnSpPr>
          <p:cNvPr id="123" name="Google Shape;123;p7"/>
          <p:cNvCxnSpPr/>
          <p:nvPr/>
        </p:nvCxnSpPr>
        <p:spPr>
          <a:xfrm flipH="1">
            <a:off x="5283200" y="1228625"/>
            <a:ext cx="1172700" cy="1910100"/>
          </a:xfrm>
          <a:prstGeom prst="straightConnector1">
            <a:avLst/>
          </a:prstGeom>
          <a:noFill/>
          <a:ln cap="flat" cmpd="sng" w="5397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7"/>
          <p:cNvCxnSpPr/>
          <p:nvPr/>
        </p:nvCxnSpPr>
        <p:spPr>
          <a:xfrm>
            <a:off x="6444725" y="1250975"/>
            <a:ext cx="2446200" cy="1932300"/>
          </a:xfrm>
          <a:prstGeom prst="straightConnector1">
            <a:avLst/>
          </a:prstGeom>
          <a:noFill/>
          <a:ln cap="flat" cmpd="sng" w="5397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/>
        </p:nvSpPr>
        <p:spPr>
          <a:xfrm>
            <a:off x="635858" y="1844134"/>
            <a:ext cx="10920284" cy="2972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Try it Yourself!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1C55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381C5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Write code using a </a:t>
            </a:r>
            <a:r>
              <a:rPr lang="en-US" sz="5000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for loop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or </a:t>
            </a:r>
            <a:r>
              <a:rPr lang="en-US" sz="5000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while loop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 make a countdown from 5 and then print ‘liftoff!’</a:t>
            </a:r>
            <a:endParaRPr sz="5000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1"/>
          <p:cNvSpPr txBox="1"/>
          <p:nvPr/>
        </p:nvSpPr>
        <p:spPr>
          <a:xfrm>
            <a:off x="635858" y="1844134"/>
            <a:ext cx="10920284" cy="2972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Liftoff!</a:t>
            </a:r>
            <a:endParaRPr sz="3200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143E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539" name="Google Shape;53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1047750"/>
            <a:ext cx="70231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1C5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Try it </a:t>
            </a:r>
            <a:r>
              <a:rPr lang="en-US" sz="5000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Yourself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t/>
            </a:r>
            <a:endParaRPr sz="5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Write a program that prints your </a:t>
            </a:r>
            <a:r>
              <a:rPr lang="en-US" sz="5000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(don’t forget to use quotes!)</a:t>
            </a:r>
            <a:endParaRPr sz="5000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1C5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50557" y="1253331"/>
            <a:ext cx="99863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5000">
                <a:solidFill>
                  <a:srgbClr val="8750A0"/>
                </a:solidFill>
                <a:latin typeface="Poppins"/>
                <a:ea typeface="Poppins"/>
                <a:cs typeface="Poppins"/>
                <a:sym typeface="Poppins"/>
              </a:rPr>
              <a:t>print </a:t>
            </a:r>
            <a:r>
              <a:rPr lang="en-US" sz="5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statement is often used with variables</a:t>
            </a:r>
            <a:endParaRPr sz="5000">
              <a:solidFill>
                <a:srgbClr val="8750A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2024-09-22T00:29:06Z</dcterms:created>
  <dc:creator>Brayden Watt</dc:creator>
</cp:coreProperties>
</file>