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3EF8-F1F1-426B-B0A9-FD4AEE8EDDC7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AADA-552C-4634-A9B8-C1EEDF253588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A594C05-AA5C-4F09-A6B7-D3A3193AA5D7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C161-5F1A-4F87-A250-8C55998B83EC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DB066-BA4C-4ACB-B5EF-D11313F7B512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3D9-FA56-4191-B3D1-0F0946347F7F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99F0-C981-43CA-8461-68A368C933F2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3CD-9FEF-4266-9447-6E0BADDDB821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101-F83B-4D7E-9E34-DC0B18767A58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4BB-6FA0-4C2D-AD18-4EF7D955C743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67F-260F-43C4-A09C-6B48384CFE2B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4FBE5A9-3ED6-497C-9CD0-6F852ECCBD21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arune.siauciulyte@ktu.edu" TargetMode="External"/><Relationship Id="rId3" Type="http://schemas.openxmlformats.org/officeDocument/2006/relationships/image" Target="../media/image4.svg"/><Relationship Id="rId7" Type="http://schemas.openxmlformats.org/officeDocument/2006/relationships/hyperlink" Target="mailto:martynas.saparnis@ktu.ed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milija.andriuskaite@ktu.edu" TargetMode="External"/><Relationship Id="rId5" Type="http://schemas.openxmlformats.org/officeDocument/2006/relationships/hyperlink" Target="mailto:deimante.jokubaityte@ktu.edu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>
            <a:normAutofit/>
          </a:bodyPr>
          <a:lstStyle/>
          <a:p>
            <a:r>
              <a:rPr lang="en-US" sz="6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Elektroninės</a:t>
            </a: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pard</a:t>
            </a:r>
            <a:r>
              <a:rPr lang="en-US" sz="6000" kern="1200" dirty="0" err="1">
                <a:latin typeface="+mj-lt"/>
                <a:ea typeface="+mj-ea"/>
                <a:cs typeface="+mj-cs"/>
              </a:rPr>
              <a:t>uotuvės</a:t>
            </a: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valdymo</a:t>
            </a: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latin typeface="+mj-lt"/>
                <a:ea typeface="+mj-ea"/>
                <a:cs typeface="+mj-cs"/>
              </a:rPr>
              <a:t>sistema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87" y="4801154"/>
            <a:ext cx="11975826" cy="1866713"/>
          </a:xfrm>
        </p:spPr>
        <p:txBody>
          <a:bodyPr>
            <a:noAutofit/>
          </a:bodyPr>
          <a:lstStyle/>
          <a:p>
            <a:pPr algn="r"/>
            <a:r>
              <a:rPr lang="en-US" sz="1200" b="1" dirty="0" err="1"/>
              <a:t>Atliko</a:t>
            </a:r>
            <a:r>
              <a:rPr lang="en-US" sz="1200" b="1" dirty="0"/>
              <a:t>:  </a:t>
            </a:r>
          </a:p>
          <a:p>
            <a:pPr algn="r"/>
            <a:r>
              <a:rPr lang="en-US" sz="1200" b="1" dirty="0"/>
              <a:t>IFZ-8/1 </a:t>
            </a:r>
            <a:r>
              <a:rPr lang="en-US" sz="1200" b="1" dirty="0" err="1"/>
              <a:t>grupės</a:t>
            </a:r>
            <a:r>
              <a:rPr lang="en-US" sz="1200" b="1" dirty="0"/>
              <a:t>. </a:t>
            </a:r>
            <a:r>
              <a:rPr lang="en-US" sz="1200" b="1" dirty="0" err="1"/>
              <a:t>studentai</a:t>
            </a:r>
            <a:endParaRPr lang="en-US" sz="1200" b="1" dirty="0"/>
          </a:p>
          <a:p>
            <a:pPr algn="r"/>
            <a:r>
              <a:rPr lang="en-US" sz="1200" b="1" dirty="0" err="1"/>
              <a:t>Deimantė</a:t>
            </a:r>
            <a:r>
              <a:rPr lang="en-US" sz="1200" b="1" dirty="0"/>
              <a:t> </a:t>
            </a:r>
            <a:r>
              <a:rPr lang="en-US" sz="1200" b="1" dirty="0" err="1"/>
              <a:t>Jokūbaitytė</a:t>
            </a:r>
            <a:endParaRPr lang="en-US" sz="1200" b="1" dirty="0"/>
          </a:p>
          <a:p>
            <a:pPr algn="r"/>
            <a:r>
              <a:rPr lang="en-US" sz="1200" b="1" dirty="0"/>
              <a:t>Martynas Šaparnis</a:t>
            </a:r>
          </a:p>
          <a:p>
            <a:pPr algn="r"/>
            <a:r>
              <a:rPr lang="en-US" sz="1200" b="1" dirty="0" err="1"/>
              <a:t>Emilija</a:t>
            </a:r>
            <a:r>
              <a:rPr lang="en-US" sz="1200" b="1" dirty="0"/>
              <a:t> </a:t>
            </a:r>
            <a:r>
              <a:rPr lang="en-US" sz="1200" b="1" dirty="0" err="1"/>
              <a:t>Andriuškaitė</a:t>
            </a:r>
            <a:endParaRPr lang="en-US" sz="1200" b="1" dirty="0"/>
          </a:p>
          <a:p>
            <a:pPr algn="r"/>
            <a:r>
              <a:rPr lang="en-US" sz="1200" b="1" dirty="0" err="1"/>
              <a:t>Arūnė</a:t>
            </a:r>
            <a:r>
              <a:rPr lang="en-US" sz="1200" b="1" dirty="0"/>
              <a:t> </a:t>
            </a:r>
            <a:r>
              <a:rPr lang="en-US" sz="1200" b="1" dirty="0" err="1"/>
              <a:t>Šiaučiulytė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9928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5730"/>
          <a:stretch/>
        </p:blipFill>
        <p:spPr>
          <a:xfrm>
            <a:off x="-23426" y="186048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lt-LT" dirty="0"/>
              <a:t>okyčiai programoje</a:t>
            </a:r>
            <a:r>
              <a:rPr lang="en-US" dirty="0"/>
              <a:t>(4)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7E0D6D-631D-4167-B226-EE71E60F11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816" y="2299488"/>
            <a:ext cx="5351183" cy="34726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23B2C9-EECF-4B70-AD35-6F27A7C2F9F7}"/>
              </a:ext>
            </a:extLst>
          </p:cNvPr>
          <p:cNvSpPr txBox="1"/>
          <p:nvPr/>
        </p:nvSpPr>
        <p:spPr>
          <a:xfrm rot="16200000">
            <a:off x="757998" y="3865004"/>
            <a:ext cx="3472661" cy="3416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C2C2C"/>
              </a:buClr>
              <a:buSzTx/>
              <a:buFont typeface="Wingdings" pitchFamily="2" charset="2"/>
              <a:buNone/>
              <a:tabLst/>
              <a:defRPr/>
            </a:pPr>
            <a:r>
              <a:rPr lang="lt-L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Darbuotojų langas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1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5730"/>
          <a:stretch/>
        </p:blipFill>
        <p:spPr>
          <a:xfrm>
            <a:off x="-23426" y="186048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lt-LT" b="1" dirty="0"/>
              <a:t>Išvados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D8E10F-B833-4679-8451-31B2DA198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48549"/>
            <a:ext cx="10972800" cy="3515803"/>
          </a:xfrm>
        </p:spPr>
        <p:txBody>
          <a:bodyPr>
            <a:normAutofit fontScale="55000" lnSpcReduction="20000"/>
          </a:bodyPr>
          <a:lstStyle/>
          <a:p>
            <a:r>
              <a:rPr lang="en-US" sz="3200" dirty="0" err="1">
                <a:ea typeface="+mn-lt"/>
                <a:cs typeface="+mn-lt"/>
              </a:rPr>
              <a:t>Paskutinysis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programos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kūrimo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etapas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buvo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palyginamai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gerai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organizuotas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visi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užsibr</a:t>
            </a:r>
            <a:r>
              <a:rPr lang="lt-LT" sz="3200" dirty="0">
                <a:ea typeface="+mn-lt"/>
                <a:cs typeface="+mn-lt"/>
              </a:rPr>
              <a:t>ė</a:t>
            </a:r>
            <a:r>
              <a:rPr lang="en-US" sz="3200" dirty="0" err="1">
                <a:ea typeface="+mn-lt"/>
                <a:cs typeface="+mn-lt"/>
              </a:rPr>
              <a:t>žti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tikslai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buvo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pilnai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ar</a:t>
            </a:r>
            <a:r>
              <a:rPr lang="en-US" sz="3200" dirty="0">
                <a:ea typeface="+mn-lt"/>
                <a:cs typeface="+mn-lt"/>
              </a:rPr>
              <a:t> bent </a:t>
            </a:r>
            <a:r>
              <a:rPr lang="en-US" sz="3200" dirty="0" err="1">
                <a:ea typeface="+mn-lt"/>
                <a:cs typeface="+mn-lt"/>
              </a:rPr>
              <a:t>dalinai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įvykdyti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lt-LT" sz="3200" dirty="0"/>
          </a:p>
          <a:p>
            <a:r>
              <a:rPr lang="lt-LT" sz="3200" dirty="0">
                <a:ea typeface="+mn-lt"/>
                <a:cs typeface="+mn-lt"/>
              </a:rPr>
              <a:t>Programa buvo tobulinama kaip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ir</a:t>
            </a:r>
            <a:r>
              <a:rPr lang="lt-LT" sz="3200" dirty="0">
                <a:ea typeface="+mn-lt"/>
                <a:cs typeface="+mn-lt"/>
              </a:rPr>
              <a:t> planuota, </a:t>
            </a:r>
            <a:r>
              <a:rPr lang="en-US" sz="3200" dirty="0" err="1">
                <a:ea typeface="+mn-lt"/>
                <a:cs typeface="+mn-lt"/>
              </a:rPr>
              <a:t>perdarytas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darbuotojų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informacijos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išvedimas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pasitelkiant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duombazę</a:t>
            </a:r>
            <a:r>
              <a:rPr lang="en-US" sz="3200" dirty="0">
                <a:ea typeface="+mn-lt"/>
                <a:cs typeface="+mn-lt"/>
              </a:rPr>
              <a:t>(</a:t>
            </a:r>
            <a:r>
              <a:rPr lang="en-US" sz="3200" dirty="0" err="1">
                <a:ea typeface="+mn-lt"/>
                <a:cs typeface="+mn-lt"/>
              </a:rPr>
              <a:t>su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galimybe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pridėti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šalinti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bei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redaguoti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darbuotojus</a:t>
            </a:r>
            <a:r>
              <a:rPr lang="en-US" sz="3200" dirty="0">
                <a:ea typeface="+mn-lt"/>
                <a:cs typeface="+mn-lt"/>
              </a:rPr>
              <a:t>), </a:t>
            </a:r>
            <a:r>
              <a:rPr lang="en-US" sz="3200" dirty="0" err="1">
                <a:ea typeface="+mn-lt"/>
                <a:cs typeface="+mn-lt"/>
              </a:rPr>
              <a:t>pakoreguotas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duomen</a:t>
            </a:r>
            <a:r>
              <a:rPr lang="lt-LT" sz="3200" dirty="0">
                <a:ea typeface="+mn-lt"/>
                <a:cs typeface="+mn-lt"/>
              </a:rPr>
              <a:t>ų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prid</a:t>
            </a:r>
            <a:r>
              <a:rPr lang="lt-LT" sz="3200" dirty="0">
                <a:ea typeface="+mn-lt"/>
                <a:cs typeface="+mn-lt"/>
              </a:rPr>
              <a:t>ė</a:t>
            </a:r>
            <a:r>
              <a:rPr lang="en-US" sz="3200" dirty="0" err="1">
                <a:ea typeface="+mn-lt"/>
                <a:cs typeface="+mn-lt"/>
              </a:rPr>
              <a:t>jimas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prie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sąrašo</a:t>
            </a:r>
            <a:r>
              <a:rPr lang="en-US" sz="3200" dirty="0">
                <a:ea typeface="+mn-lt"/>
                <a:cs typeface="+mn-lt"/>
              </a:rPr>
              <a:t>;</a:t>
            </a:r>
          </a:p>
          <a:p>
            <a:r>
              <a:rPr lang="en-US" sz="3200" dirty="0" err="1">
                <a:ea typeface="+mn-lt"/>
                <a:cs typeface="+mn-lt"/>
              </a:rPr>
              <a:t>Pridėti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keli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nauji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algoritmai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tokie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kaip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knyg</a:t>
            </a:r>
            <a:r>
              <a:rPr lang="lt-LT" sz="3200" dirty="0">
                <a:ea typeface="+mn-lt"/>
                <a:cs typeface="+mn-lt"/>
              </a:rPr>
              <a:t>ų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atrinkimo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knyg</a:t>
            </a:r>
            <a:r>
              <a:rPr lang="lt-LT" sz="3200" dirty="0">
                <a:ea typeface="+mn-lt"/>
                <a:cs typeface="+mn-lt"/>
              </a:rPr>
              <a:t>ų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kiekio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keitimo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ir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knygu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kiekio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bei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kainos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sumos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radimo</a:t>
            </a:r>
            <a:r>
              <a:rPr lang="en-US" sz="3200" dirty="0">
                <a:ea typeface="+mn-lt"/>
                <a:cs typeface="+mn-lt"/>
              </a:rPr>
              <a:t>.</a:t>
            </a:r>
            <a:r>
              <a:rPr lang="lt-LT" sz="3200" dirty="0">
                <a:ea typeface="+mn-lt"/>
                <a:cs typeface="+mn-lt"/>
              </a:rPr>
              <a:t> </a:t>
            </a:r>
          </a:p>
          <a:p>
            <a:r>
              <a:rPr lang="lt-LT" sz="3200" b="1" dirty="0">
                <a:ea typeface="+mn-lt"/>
                <a:cs typeface="+mn-lt"/>
              </a:rPr>
              <a:t>Taigi manome šie du</a:t>
            </a:r>
            <a:r>
              <a:rPr lang="en-US" sz="3200" b="1" dirty="0">
                <a:ea typeface="+mn-lt"/>
                <a:cs typeface="+mn-lt"/>
              </a:rPr>
              <a:t> </a:t>
            </a:r>
            <a:r>
              <a:rPr lang="en-US" sz="3200" b="1" dirty="0" err="1">
                <a:ea typeface="+mn-lt"/>
                <a:cs typeface="+mn-lt"/>
              </a:rPr>
              <a:t>paskutiniai</a:t>
            </a:r>
            <a:r>
              <a:rPr lang="lt-LT" sz="3200" b="1" dirty="0">
                <a:ea typeface="+mn-lt"/>
                <a:cs typeface="+mn-lt"/>
              </a:rPr>
              <a:t> sprintai pavyko </a:t>
            </a:r>
            <a:r>
              <a:rPr lang="en-US" sz="3200" b="1" dirty="0" err="1">
                <a:ea typeface="+mn-lt"/>
                <a:cs typeface="+mn-lt"/>
              </a:rPr>
              <a:t>ganėtinai</a:t>
            </a:r>
            <a:r>
              <a:rPr lang="en-US" sz="3200" b="1" dirty="0">
                <a:ea typeface="+mn-lt"/>
                <a:cs typeface="+mn-lt"/>
              </a:rPr>
              <a:t> </a:t>
            </a:r>
            <a:r>
              <a:rPr lang="en-US" sz="3200" b="1" dirty="0" err="1">
                <a:ea typeface="+mn-lt"/>
                <a:cs typeface="+mn-lt"/>
              </a:rPr>
              <a:t>gerai</a:t>
            </a:r>
            <a:r>
              <a:rPr lang="lt-LT" sz="3200" b="1" dirty="0">
                <a:ea typeface="+mn-lt"/>
                <a:cs typeface="+mn-lt"/>
              </a:rPr>
              <a:t>, </a:t>
            </a:r>
            <a:r>
              <a:rPr lang="en-US" sz="3200" b="1" dirty="0" err="1">
                <a:ea typeface="+mn-lt"/>
                <a:cs typeface="+mn-lt"/>
              </a:rPr>
              <a:t>galutiniu</a:t>
            </a:r>
            <a:r>
              <a:rPr lang="en-US" sz="3200" b="1" dirty="0">
                <a:ea typeface="+mn-lt"/>
                <a:cs typeface="+mn-lt"/>
              </a:rPr>
              <a:t> </a:t>
            </a:r>
            <a:r>
              <a:rPr lang="en-US" sz="3200" b="1" dirty="0" err="1">
                <a:ea typeface="+mn-lt"/>
                <a:cs typeface="+mn-lt"/>
              </a:rPr>
              <a:t>rezultatu</a:t>
            </a:r>
            <a:r>
              <a:rPr lang="en-US" sz="3200" b="1" dirty="0">
                <a:ea typeface="+mn-lt"/>
                <a:cs typeface="+mn-lt"/>
              </a:rPr>
              <a:t> </a:t>
            </a:r>
            <a:r>
              <a:rPr lang="en-US" sz="3200" b="1" dirty="0" err="1">
                <a:ea typeface="+mn-lt"/>
                <a:cs typeface="+mn-lt"/>
              </a:rPr>
              <a:t>esame</a:t>
            </a:r>
            <a:r>
              <a:rPr lang="en-US" sz="3200" b="1" dirty="0">
                <a:ea typeface="+mn-lt"/>
                <a:cs typeface="+mn-lt"/>
              </a:rPr>
              <a:t> </a:t>
            </a:r>
            <a:r>
              <a:rPr lang="en-US" sz="3200" b="1" dirty="0" err="1">
                <a:ea typeface="+mn-lt"/>
                <a:cs typeface="+mn-lt"/>
              </a:rPr>
              <a:t>patenkinti</a:t>
            </a:r>
            <a:r>
              <a:rPr lang="lt-LT" sz="3200" b="1" dirty="0">
                <a:ea typeface="+mn-lt"/>
                <a:cs typeface="+mn-lt"/>
              </a:rPr>
              <a:t>.</a:t>
            </a:r>
            <a:endParaRPr lang="en-US" sz="3200" b="1" dirty="0">
              <a:ea typeface="+mn-lt"/>
              <a:cs typeface="+mn-lt"/>
            </a:endParaRPr>
          </a:p>
          <a:p>
            <a:r>
              <a:rPr lang="en-US" sz="3200" dirty="0" err="1">
                <a:ea typeface="+mn-lt"/>
                <a:cs typeface="+mn-lt"/>
              </a:rPr>
              <a:t>Sukūrę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galutinį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programos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variantą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supratome</a:t>
            </a:r>
            <a:r>
              <a:rPr lang="en-US" sz="3200" dirty="0">
                <a:ea typeface="+mn-lt"/>
                <a:cs typeface="+mn-lt"/>
              </a:rPr>
              <a:t>, jog “Scrum” </a:t>
            </a:r>
            <a:r>
              <a:rPr lang="en-US" sz="3200" dirty="0" err="1">
                <a:ea typeface="+mn-lt"/>
                <a:cs typeface="+mn-lt"/>
              </a:rPr>
              <a:t>puikiai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tinka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kuriant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elektronin</a:t>
            </a:r>
            <a:r>
              <a:rPr lang="lt-LT" sz="3200" dirty="0">
                <a:ea typeface="+mn-lt"/>
                <a:cs typeface="+mn-lt"/>
              </a:rPr>
              <a:t>ė</a:t>
            </a:r>
            <a:r>
              <a:rPr lang="en-US" sz="3200" dirty="0">
                <a:ea typeface="+mn-lt"/>
                <a:cs typeface="+mn-lt"/>
              </a:rPr>
              <a:t>s </a:t>
            </a:r>
            <a:r>
              <a:rPr lang="en-US" sz="3200" dirty="0" err="1">
                <a:ea typeface="+mn-lt"/>
                <a:cs typeface="+mn-lt"/>
              </a:rPr>
              <a:t>parduotuv</a:t>
            </a:r>
            <a:r>
              <a:rPr lang="lt-LT" sz="3200" dirty="0">
                <a:ea typeface="+mn-lt"/>
                <a:cs typeface="+mn-lt"/>
              </a:rPr>
              <a:t>ė</a:t>
            </a:r>
            <a:r>
              <a:rPr lang="en-US" sz="3200" dirty="0">
                <a:ea typeface="+mn-lt"/>
                <a:cs typeface="+mn-lt"/>
              </a:rPr>
              <a:t>s </a:t>
            </a:r>
            <a:r>
              <a:rPr lang="en-US" sz="3200" dirty="0" err="1">
                <a:ea typeface="+mn-lt"/>
                <a:cs typeface="+mn-lt"/>
              </a:rPr>
              <a:t>valdymo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sistemą</a:t>
            </a:r>
            <a:r>
              <a:rPr lang="en-US" sz="3200" dirty="0">
                <a:ea typeface="+mn-lt"/>
                <a:cs typeface="+mn-lt"/>
              </a:rPr>
              <a:t>.</a:t>
            </a:r>
          </a:p>
          <a:p>
            <a:r>
              <a:rPr lang="en-US" sz="3200" dirty="0" err="1">
                <a:ea typeface="+mn-lt"/>
                <a:cs typeface="+mn-lt"/>
              </a:rPr>
              <a:t>Žinoma</a:t>
            </a:r>
            <a:r>
              <a:rPr lang="en-US" sz="3200" dirty="0">
                <a:ea typeface="+mn-lt"/>
                <a:cs typeface="+mn-lt"/>
              </a:rPr>
              <a:t> visa tai </a:t>
            </a:r>
            <a:r>
              <a:rPr lang="en-US" sz="3200" dirty="0" err="1">
                <a:ea typeface="+mn-lt"/>
                <a:cs typeface="+mn-lt"/>
              </a:rPr>
              <a:t>priklauso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nuo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išsikelt</a:t>
            </a:r>
            <a:r>
              <a:rPr lang="lt-LT" sz="3200" dirty="0">
                <a:ea typeface="+mn-lt"/>
                <a:cs typeface="+mn-lt"/>
              </a:rPr>
              <a:t>ų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tiksl</a:t>
            </a:r>
            <a:r>
              <a:rPr lang="lt-LT" sz="3200" dirty="0">
                <a:ea typeface="+mn-lt"/>
                <a:cs typeface="+mn-lt"/>
              </a:rPr>
              <a:t>ų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ir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galima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juos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realizuoti</a:t>
            </a:r>
            <a:r>
              <a:rPr lang="en-US" sz="3200" dirty="0">
                <a:ea typeface="+mn-lt"/>
                <a:cs typeface="+mn-lt"/>
              </a:rPr>
              <a:t> per </a:t>
            </a:r>
            <a:r>
              <a:rPr lang="en-US" sz="3200" dirty="0" err="1">
                <a:ea typeface="+mn-lt"/>
                <a:cs typeface="+mn-lt"/>
              </a:rPr>
              <a:t>trumpą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laiko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tarpą</a:t>
            </a:r>
            <a:r>
              <a:rPr lang="en-US" sz="3200" dirty="0">
                <a:ea typeface="+mn-lt"/>
                <a:cs typeface="+mn-lt"/>
              </a:rPr>
              <a:t>. </a:t>
            </a:r>
            <a:r>
              <a:rPr lang="en-US" sz="3200" dirty="0" err="1">
                <a:ea typeface="+mn-lt"/>
                <a:cs typeface="+mn-lt"/>
              </a:rPr>
              <a:t>Realizuota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valdymo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sistema</a:t>
            </a:r>
            <a:r>
              <a:rPr lang="en-US" sz="3200" dirty="0">
                <a:ea typeface="+mn-lt"/>
                <a:cs typeface="+mn-lt"/>
              </a:rPr>
              <a:t> pad</a:t>
            </a:r>
            <a:r>
              <a:rPr lang="lt-LT" sz="3200" dirty="0">
                <a:ea typeface="+mn-lt"/>
                <a:cs typeface="+mn-lt"/>
              </a:rPr>
              <a:t>ė</a:t>
            </a:r>
            <a:r>
              <a:rPr lang="en-US" sz="3200" dirty="0">
                <a:ea typeface="+mn-lt"/>
                <a:cs typeface="+mn-lt"/>
              </a:rPr>
              <a:t>jo </a:t>
            </a:r>
            <a:r>
              <a:rPr lang="en-US" sz="3200" dirty="0" err="1">
                <a:ea typeface="+mn-lt"/>
                <a:cs typeface="+mn-lt"/>
              </a:rPr>
              <a:t>suvokti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kaip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kuriamos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nesud</a:t>
            </a:r>
            <a:r>
              <a:rPr lang="lt-LT" sz="3200" dirty="0">
                <a:ea typeface="+mn-lt"/>
                <a:cs typeface="+mn-lt"/>
              </a:rPr>
              <a:t>ė</a:t>
            </a:r>
            <a:r>
              <a:rPr lang="en-US" sz="3200" dirty="0" err="1">
                <a:ea typeface="+mn-lt"/>
                <a:cs typeface="+mn-lt"/>
              </a:rPr>
              <a:t>tingos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programos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ir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kiek</a:t>
            </a:r>
            <a:r>
              <a:rPr lang="en-US" sz="3200" dirty="0">
                <a:ea typeface="+mn-lt"/>
                <a:cs typeface="+mn-lt"/>
              </a:rPr>
              <a:t> tai </a:t>
            </a:r>
            <a:r>
              <a:rPr lang="en-US" sz="3200" dirty="0" err="1">
                <a:ea typeface="+mn-lt"/>
                <a:cs typeface="+mn-lt"/>
              </a:rPr>
              <a:t>reikalauja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laiko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ir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organizuotumo</a:t>
            </a:r>
            <a:r>
              <a:rPr lang="en-US" sz="3200" dirty="0">
                <a:ea typeface="+mn-lt"/>
                <a:cs typeface="+mn-lt"/>
              </a:rPr>
              <a:t>. </a:t>
            </a:r>
          </a:p>
          <a:p>
            <a:endParaRPr lang="lt-LT" sz="3200" b="1" dirty="0"/>
          </a:p>
        </p:txBody>
      </p:sp>
    </p:spTree>
    <p:extLst>
      <p:ext uri="{BB962C8B-B14F-4D97-AF65-F5344CB8AC3E}">
        <p14:creationId xmlns:p14="http://schemas.microsoft.com/office/powerpoint/2010/main" val="189254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5730"/>
          <a:stretch/>
        </p:blipFill>
        <p:spPr>
          <a:xfrm>
            <a:off x="-23426" y="186048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pt-BR" b="1" dirty="0">
                <a:cs typeface="Arial" panose="020B0604020202020204" pitchFamily="34" charset="0"/>
              </a:rPr>
              <a:t>Komandos nariai ir  jų pareigos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D8E10F-B833-4679-8451-31B2DA198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48549"/>
            <a:ext cx="10972800" cy="3515803"/>
          </a:xfrm>
        </p:spPr>
        <p:txBody>
          <a:bodyPr>
            <a:normAutofit/>
          </a:bodyPr>
          <a:lstStyle/>
          <a:p>
            <a:pPr lvl="0"/>
            <a:r>
              <a:rPr lang="lt-LT" sz="2400" dirty="0">
                <a:cs typeface="Arial" panose="020B0604020202020204" pitchFamily="34" charset="0"/>
              </a:rPr>
              <a:t>Deimantė Jokūbaitytė - </a:t>
            </a:r>
            <a:r>
              <a:rPr lang="lt-LT" sz="2400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deimante.jokubaityte@ktu.edu</a:t>
            </a:r>
            <a:r>
              <a:rPr lang="lt-LT" sz="2400" dirty="0">
                <a:cs typeface="Arial" panose="020B0604020202020204" pitchFamily="34" charset="0"/>
              </a:rPr>
              <a:t>, </a:t>
            </a:r>
            <a:r>
              <a:rPr lang="en-US" sz="2400" dirty="0">
                <a:cs typeface="Arial" panose="020B0604020202020204" pitchFamily="34" charset="0"/>
              </a:rPr>
              <a:t>IFZ-8/1</a:t>
            </a:r>
            <a:r>
              <a:rPr lang="lt-LT" sz="2400" dirty="0">
                <a:cs typeface="Arial" panose="020B0604020202020204" pitchFamily="34" charset="0"/>
              </a:rPr>
              <a:t> - Kodavimas/Testavimas</a:t>
            </a:r>
            <a:endParaRPr lang="en-US" sz="2400" dirty="0">
              <a:cs typeface="Arial" panose="020B0604020202020204" pitchFamily="34" charset="0"/>
            </a:endParaRPr>
          </a:p>
          <a:p>
            <a:pPr lvl="0"/>
            <a:r>
              <a:rPr lang="lt-LT" sz="2400" dirty="0">
                <a:cs typeface="Arial" panose="020B0604020202020204" pitchFamily="34" charset="0"/>
              </a:rPr>
              <a:t>Emilija Andriuškaitė - </a:t>
            </a:r>
            <a:r>
              <a:rPr lang="lt-LT" sz="2400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emilija.andriuskaite@ktu.edu</a:t>
            </a:r>
            <a:r>
              <a:rPr lang="lt-LT" sz="2400" dirty="0">
                <a:cs typeface="Arial" panose="020B0604020202020204" pitchFamily="34" charset="0"/>
              </a:rPr>
              <a:t>, IFZ-8/1 -Kodavimas/Koordinavimas</a:t>
            </a:r>
            <a:endParaRPr lang="en-US" sz="2400" dirty="0">
              <a:cs typeface="Arial" panose="020B0604020202020204" pitchFamily="34" charset="0"/>
            </a:endParaRPr>
          </a:p>
          <a:p>
            <a:pPr lvl="0"/>
            <a:r>
              <a:rPr lang="lt-LT" sz="2400" dirty="0">
                <a:cs typeface="Arial" panose="020B0604020202020204" pitchFamily="34" charset="0"/>
              </a:rPr>
              <a:t>Martynas Šaparnis -  </a:t>
            </a:r>
            <a:r>
              <a:rPr lang="lt-LT" sz="2400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martynas.saparnis@ktu.edu</a:t>
            </a:r>
            <a:r>
              <a:rPr lang="lt-LT" sz="2400" dirty="0">
                <a:cs typeface="Arial" panose="020B0604020202020204" pitchFamily="34" charset="0"/>
              </a:rPr>
              <a:t>, IFZ-8/1 - Kodavimas/Administravimas</a:t>
            </a:r>
            <a:endParaRPr lang="en-US" sz="2400" dirty="0">
              <a:cs typeface="Arial" panose="020B0604020202020204" pitchFamily="34" charset="0"/>
            </a:endParaRPr>
          </a:p>
          <a:p>
            <a:pPr lvl="0"/>
            <a:r>
              <a:rPr lang="lt-LT" sz="2400" dirty="0">
                <a:cs typeface="Arial" panose="020B0604020202020204" pitchFamily="34" charset="0"/>
              </a:rPr>
              <a:t>Arūnė Šiaučiulytė – </a:t>
            </a:r>
            <a:r>
              <a:rPr lang="lt-LT" sz="2400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arune.siauciulyte@ktu.edu</a:t>
            </a:r>
            <a:r>
              <a:rPr lang="lt-LT" sz="2400" dirty="0">
                <a:cs typeface="Arial" panose="020B0604020202020204" pitchFamily="34" charset="0"/>
              </a:rPr>
              <a:t>, IFZ-8/1 –</a:t>
            </a:r>
            <a:endParaRPr lang="en-US" sz="2400" dirty="0"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  </a:t>
            </a:r>
            <a:r>
              <a:rPr lang="lt-LT" sz="2400" dirty="0">
                <a:cs typeface="Arial"/>
              </a:rPr>
              <a:t> Kodavimas/Dizainas</a:t>
            </a:r>
            <a:endParaRPr lang="en-US" sz="2400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8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5730"/>
          <a:stretch/>
        </p:blipFill>
        <p:spPr>
          <a:xfrm>
            <a:off x="-23426" y="186048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lt-LT" b="1" dirty="0">
                <a:cs typeface="Arial"/>
              </a:rPr>
              <a:t>Patikslinta projekto užduotis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D8E10F-B833-4679-8451-31B2DA198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48549"/>
            <a:ext cx="10972800" cy="3727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sz="2400" dirty="0">
                <a:cs typeface="Arial"/>
              </a:rPr>
              <a:t>Programos pagrindinis uždavinys yra padėti organizuoti turimus resursus bei darbuotojus, tad ji turi būti pritaikyta įvairiems uždaviniams, tokiems kaip: knygų savybių (pavyzdžiui nuolaidų) redagavimas bei sandėlyje dirbančių žmonių administravimas</a:t>
            </a:r>
            <a:r>
              <a:rPr lang="en-US" sz="2400" dirty="0">
                <a:cs typeface="Arial"/>
              </a:rPr>
              <a:t>.</a:t>
            </a:r>
            <a:endParaRPr lang="lt-LT" sz="2400" dirty="0">
              <a:cs typeface="Arial"/>
            </a:endParaRPr>
          </a:p>
          <a:p>
            <a:endParaRPr lang="en-US" dirty="0"/>
          </a:p>
        </p:txBody>
      </p:sp>
      <p:pic>
        <p:nvPicPr>
          <p:cNvPr id="6" name="Paveikslėlis 4" descr="Paveikslėlis, kuriame yra piešinys, ženklas&#10;&#10;Sugeneruoto aprašo patikimumas labai didelis">
            <a:extLst>
              <a:ext uri="{FF2B5EF4-FFF2-40B4-BE49-F238E27FC236}">
                <a16:creationId xmlns:a16="http://schemas.microsoft.com/office/drawing/2014/main" id="{ABED7761-1DFF-4B7E-83A0-00AD55D3C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9323" y="3615043"/>
            <a:ext cx="2743200" cy="2743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37067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5730"/>
          <a:stretch/>
        </p:blipFill>
        <p:spPr>
          <a:xfrm>
            <a:off x="-23426" y="186048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b="1" dirty="0">
                <a:cs typeface="Arial"/>
              </a:rPr>
              <a:t>S</a:t>
            </a:r>
            <a:r>
              <a:rPr lang="lt-LT" b="1" dirty="0">
                <a:cs typeface="Arial"/>
              </a:rPr>
              <a:t>printų </a:t>
            </a:r>
            <a:r>
              <a:rPr lang="lt-LT" b="1" i="1" dirty="0">
                <a:cs typeface="Arial"/>
              </a:rPr>
              <a:t>Kanban</a:t>
            </a:r>
            <a:r>
              <a:rPr lang="lt-LT" b="1" dirty="0">
                <a:cs typeface="Arial"/>
              </a:rPr>
              <a:t> langų iškarpos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D8E10F-B833-4679-8451-31B2DA198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48549"/>
            <a:ext cx="10972800" cy="372716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5659771C-AC77-436C-961B-8E05F4C1389B}"/>
              </a:ext>
            </a:extLst>
          </p:cNvPr>
          <p:cNvSpPr txBox="1">
            <a:spLocks/>
          </p:cNvSpPr>
          <p:nvPr/>
        </p:nvSpPr>
        <p:spPr>
          <a:xfrm rot="16200000">
            <a:off x="-489109" y="3752511"/>
            <a:ext cx="3491753" cy="3416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-22860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</a:t>
            </a:r>
            <a:r>
              <a:rPr kumimoji="0" lang="lt-LT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sprinto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2E8101-A6CB-4EBA-94AA-1996D0A78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06" y="2161032"/>
            <a:ext cx="4763165" cy="3353268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A6ED176-F25A-498A-9F7A-AA7430F216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17" y="2187761"/>
            <a:ext cx="4744112" cy="424874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B2A47B-7053-43ED-BC6B-3BC10FB5E7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64" y="5459692"/>
            <a:ext cx="4706007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74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5730"/>
          <a:stretch/>
        </p:blipFill>
        <p:spPr>
          <a:xfrm>
            <a:off x="-23426" y="186048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b="1" dirty="0">
                <a:cs typeface="Arial"/>
              </a:rPr>
              <a:t>S</a:t>
            </a:r>
            <a:r>
              <a:rPr lang="lt-LT" b="1" dirty="0">
                <a:cs typeface="Arial"/>
              </a:rPr>
              <a:t>printų </a:t>
            </a:r>
            <a:r>
              <a:rPr lang="lt-LT" b="1" i="1" dirty="0">
                <a:cs typeface="Arial"/>
              </a:rPr>
              <a:t>Kanban</a:t>
            </a:r>
            <a:r>
              <a:rPr lang="lt-LT" b="1" dirty="0">
                <a:cs typeface="Arial"/>
              </a:rPr>
              <a:t> langų iškarpos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D8E10F-B833-4679-8451-31B2DA198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48549"/>
            <a:ext cx="10972800" cy="372716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5659771C-AC77-436C-961B-8E05F4C1389B}"/>
              </a:ext>
            </a:extLst>
          </p:cNvPr>
          <p:cNvSpPr txBox="1">
            <a:spLocks/>
          </p:cNvSpPr>
          <p:nvPr/>
        </p:nvSpPr>
        <p:spPr>
          <a:xfrm rot="16200000">
            <a:off x="-489109" y="3752511"/>
            <a:ext cx="3491753" cy="3416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-22860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" panose="020F0502020204030204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lt-LT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sprinto</a:t>
            </a:r>
          </a:p>
        </p:txBody>
      </p:sp>
      <p:pic>
        <p:nvPicPr>
          <p:cNvPr id="12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70F7508-CCE7-4733-8522-0E2B39D887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84" y="2174341"/>
            <a:ext cx="4753638" cy="424874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D46464-5B7C-4FAD-9DF1-ADE44EC10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22" y="2187188"/>
            <a:ext cx="4734586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33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5730"/>
          <a:stretch/>
        </p:blipFill>
        <p:spPr>
          <a:xfrm>
            <a:off x="20" y="186048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lt-LT" b="1" dirty="0">
                <a:cs typeface="Arial"/>
              </a:rPr>
              <a:t>Sprintų </a:t>
            </a:r>
            <a:r>
              <a:rPr lang="lt-LT" b="1" i="1" dirty="0">
                <a:cs typeface="Arial"/>
              </a:rPr>
              <a:t>Burn down grafikai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D8E10F-B833-4679-8451-31B2DA198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48549"/>
            <a:ext cx="10972800" cy="372716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9A8A957D-8D29-4CA6-97BC-6C9C6BD2811E}"/>
              </a:ext>
            </a:extLst>
          </p:cNvPr>
          <p:cNvSpPr txBox="1">
            <a:spLocks/>
          </p:cNvSpPr>
          <p:nvPr/>
        </p:nvSpPr>
        <p:spPr>
          <a:xfrm>
            <a:off x="609600" y="2043539"/>
            <a:ext cx="3491753" cy="3416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-22860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</a:t>
            </a:r>
            <a:r>
              <a:rPr kumimoji="0" 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sprinto</a:t>
            </a:r>
          </a:p>
        </p:txBody>
      </p:sp>
      <p:pic>
        <p:nvPicPr>
          <p:cNvPr id="10" name="Content Placeholder 4" descr="A picture containing screenshot, large, white, standing&#10;&#10;Description automatically generated">
            <a:extLst>
              <a:ext uri="{FF2B5EF4-FFF2-40B4-BE49-F238E27FC236}">
                <a16:creationId xmlns:a16="http://schemas.microsoft.com/office/drawing/2014/main" id="{D198F26B-C08E-4829-AC1E-8ADE1E4DB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7373"/>
            <a:ext cx="10515600" cy="1924371"/>
          </a:xfrm>
          <a:prstGeom prst="rect">
            <a:avLst/>
          </a:prstGeom>
        </p:spPr>
      </p:pic>
      <p:sp>
        <p:nvSpPr>
          <p:cNvPr id="14" name="TextBox 12">
            <a:extLst>
              <a:ext uri="{FF2B5EF4-FFF2-40B4-BE49-F238E27FC236}">
                <a16:creationId xmlns:a16="http://schemas.microsoft.com/office/drawing/2014/main" id="{E7D4BE7E-56E1-4354-BA95-F3750A3797D1}"/>
              </a:ext>
            </a:extLst>
          </p:cNvPr>
          <p:cNvSpPr txBox="1">
            <a:spLocks/>
          </p:cNvSpPr>
          <p:nvPr/>
        </p:nvSpPr>
        <p:spPr>
          <a:xfrm>
            <a:off x="609600" y="4252504"/>
            <a:ext cx="3491753" cy="3416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-22860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</a:t>
            </a:r>
            <a:r>
              <a:rPr kumimoji="0" 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sprinto</a:t>
            </a:r>
          </a:p>
        </p:txBody>
      </p:sp>
      <p:pic>
        <p:nvPicPr>
          <p:cNvPr id="15" name="Picture 14" descr="A picture containing cabinet, large, man, sitting&#10;&#10;Description automatically generated">
            <a:extLst>
              <a:ext uri="{FF2B5EF4-FFF2-40B4-BE49-F238E27FC236}">
                <a16:creationId xmlns:a16="http://schemas.microsoft.com/office/drawing/2014/main" id="{4252A9B4-D298-4A1E-B275-2D766E775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94136"/>
            <a:ext cx="10515600" cy="185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92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5730"/>
          <a:stretch/>
        </p:blipFill>
        <p:spPr>
          <a:xfrm>
            <a:off x="-23426" y="186048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lt-LT" dirty="0"/>
              <a:t>okyčiai programoje</a:t>
            </a:r>
            <a:r>
              <a:rPr lang="en-US" dirty="0"/>
              <a:t>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D8E10F-B833-4679-8451-31B2DA198AF9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390138" y="4058854"/>
            <a:ext cx="4749117" cy="491599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Patobulintas GUI langas „Duomenų pridėjimas“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180D8-3E50-4860-8D08-7E29E8735FE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496" y="1930095"/>
            <a:ext cx="3329354" cy="4749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739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5730"/>
          <a:stretch/>
        </p:blipFill>
        <p:spPr>
          <a:xfrm>
            <a:off x="-23426" y="186048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lt-LT" dirty="0"/>
              <a:t>okyčiai programoje</a:t>
            </a:r>
            <a:r>
              <a:rPr lang="en-US" dirty="0"/>
              <a:t>(2)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06636A-8C43-426B-98FB-B7033CEDFB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79" y="2412460"/>
            <a:ext cx="6227835" cy="35163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5FCF8FB-7159-4F2B-AE9E-217A968FCC6F}"/>
              </a:ext>
            </a:extLst>
          </p:cNvPr>
          <p:cNvSpPr txBox="1">
            <a:spLocks/>
          </p:cNvSpPr>
          <p:nvPr/>
        </p:nvSpPr>
        <p:spPr>
          <a:xfrm>
            <a:off x="1568678" y="1930095"/>
            <a:ext cx="6227835" cy="49159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lt-L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Knygos paieškos langas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12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5730"/>
          <a:stretch/>
        </p:blipFill>
        <p:spPr>
          <a:xfrm>
            <a:off x="-23426" y="186048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lt-LT" dirty="0"/>
              <a:t>okyčiai programoje</a:t>
            </a:r>
            <a:r>
              <a:rPr lang="en-US" dirty="0"/>
              <a:t>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5E4E6-3364-4D7C-AD86-D4EA0AF6158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630" y="2448548"/>
            <a:ext cx="6234919" cy="35158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7B05379-69B2-473F-8237-15381BB1CA9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94629" y="1966739"/>
            <a:ext cx="6234919" cy="48180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lt-L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Atnaujintas pagrindinis langas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51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107</TotalTime>
  <Words>341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Banded</vt:lpstr>
      <vt:lpstr>Elektroninės parduotuvės valdymo sistema</vt:lpstr>
      <vt:lpstr>Komandos nariai ir  jų pareigos</vt:lpstr>
      <vt:lpstr>Patikslinta projekto užduotis</vt:lpstr>
      <vt:lpstr>Sprintų Kanban langų iškarpos</vt:lpstr>
      <vt:lpstr>Sprintų Kanban langų iškarpos</vt:lpstr>
      <vt:lpstr>Sprintų Burn down grafikai</vt:lpstr>
      <vt:lpstr>Pokyčiai programoje(1)</vt:lpstr>
      <vt:lpstr>Pokyčiai programoje(2)</vt:lpstr>
      <vt:lpstr>Pokyčiai programoje(3)</vt:lpstr>
      <vt:lpstr>Pokyčiai programoje(4)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Elektroninės parduotuvės valdymo sistema</dc:title>
  <dc:creator>Martynas Šaparnis</dc:creator>
  <cp:lastModifiedBy>Martynas Šaparnis</cp:lastModifiedBy>
  <cp:revision>2</cp:revision>
  <dcterms:created xsi:type="dcterms:W3CDTF">2020-05-26T16:56:56Z</dcterms:created>
  <dcterms:modified xsi:type="dcterms:W3CDTF">2020-05-27T00:32:50Z</dcterms:modified>
</cp:coreProperties>
</file>