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lt-LT"/>
              <a:t>Spustelėję redaguokite stilių</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3/31/2020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833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nė nuotrauka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lt-LT"/>
              <a:t>Spustelėję redaguokite stilių</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lt-LT"/>
              <a:t>Spustelėkite piktogramą norėdami įtraukti paveikslėlį</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3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lt-LT"/>
              <a:t>Spustelėję redaguokite stilių</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377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lt-LT"/>
              <a:t>Spustelėję redaguokite stilių</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153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lt-LT"/>
              <a:t>Spustelėję redaguokite stilių</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680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ulpeli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lt-LT"/>
              <a:t>Spustelėję redaguokite stilių</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3" name="Date Placeholder 2"/>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9379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aveikslėlis skiltyj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lt-LT"/>
              <a:t>Spustelėję redaguokite stilių</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t-LT"/>
              <a:t>Spustelėkite piktogramą norėdami įtraukti paveikslėlį</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t-LT"/>
              <a:t>Spustelėkite piktogramą norėdami įtraukti paveikslėlį</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t-LT"/>
              <a:t>Spustelėkite piktogramą norėdami įtraukti paveikslėlį</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3" name="Date Placeholder 2"/>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546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4372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lt-LT"/>
              <a:t>Spustelėję redaguokite stilių</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96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419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lt-LT"/>
              <a:t>Spustelėję redaguokite stilių</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68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04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lt-LT"/>
              <a:t>Spustelėję redaguokite stilių</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1141410" y="3073397"/>
            <a:ext cx="4878391" cy="2717801"/>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6172200" y="3073397"/>
            <a:ext cx="4875210" cy="2717801"/>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238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251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657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lt-LT"/>
              <a:t>Spustelėję redaguokite stilių</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36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lt-LT"/>
              <a:t>Spustelėję redaguokite stilių</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456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3/31/2020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300361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emilija.andriuskaite@ktu.edu" TargetMode="External"/><Relationship Id="rId2" Type="http://schemas.openxmlformats.org/officeDocument/2006/relationships/hyperlink" Target="mailto:deimante.jokubaityte@ktu.edu"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mailto:arune.siauciulyte@ktu.edu" TargetMode="External"/><Relationship Id="rId4" Type="http://schemas.openxmlformats.org/officeDocument/2006/relationships/hyperlink" Target="mailto:martynas.saparnis@ktu.ed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FE239C6-35B1-46DD-91AE-D5CEDE7B74ED}"/>
              </a:ext>
            </a:extLst>
          </p:cNvPr>
          <p:cNvSpPr>
            <a:spLocks noGrp="1"/>
          </p:cNvSpPr>
          <p:nvPr>
            <p:ph type="ctrTitle"/>
          </p:nvPr>
        </p:nvSpPr>
        <p:spPr>
          <a:xfrm>
            <a:off x="2314574" y="1122363"/>
            <a:ext cx="8353423" cy="2479676"/>
          </a:xfrm>
        </p:spPr>
        <p:txBody>
          <a:bodyPr/>
          <a:lstStyle/>
          <a:p>
            <a:r>
              <a:rPr lang="lt-LT" b="1" dirty="0">
                <a:latin typeface="Arial" panose="020B0604020202020204" pitchFamily="34" charset="0"/>
                <a:cs typeface="Arial" panose="020B0604020202020204" pitchFamily="34" charset="0"/>
              </a:rPr>
              <a:t>Elektroninės parduotuvės valdymo sistema</a:t>
            </a:r>
            <a:endParaRPr lang="en-US" dirty="0">
              <a:latin typeface="Arial" panose="020B0604020202020204" pitchFamily="34" charset="0"/>
              <a:cs typeface="Arial" panose="020B0604020202020204" pitchFamily="34" charset="0"/>
            </a:endParaRPr>
          </a:p>
        </p:txBody>
      </p:sp>
      <p:sp>
        <p:nvSpPr>
          <p:cNvPr id="3" name="Antrinis pavadinimas 2">
            <a:extLst>
              <a:ext uri="{FF2B5EF4-FFF2-40B4-BE49-F238E27FC236}">
                <a16:creationId xmlns:a16="http://schemas.microsoft.com/office/drawing/2014/main" id="{BF5355C8-02DA-4C80-924A-A0C4246C9B6A}"/>
              </a:ext>
            </a:extLst>
          </p:cNvPr>
          <p:cNvSpPr>
            <a:spLocks noGrp="1"/>
          </p:cNvSpPr>
          <p:nvPr>
            <p:ph type="subTitle" idx="1"/>
          </p:nvPr>
        </p:nvSpPr>
        <p:spPr>
          <a:xfrm>
            <a:off x="2314575" y="3602038"/>
            <a:ext cx="8353423" cy="2684462"/>
          </a:xfrm>
        </p:spPr>
        <p:txBody>
          <a:bodyPr>
            <a:normAutofit fontScale="92500" lnSpcReduction="10000"/>
          </a:bodyPr>
          <a:lstStyle/>
          <a:p>
            <a:pPr algn="r"/>
            <a:r>
              <a:rPr lang="lt-LT" dirty="0">
                <a:latin typeface="Arial" panose="020B0604020202020204" pitchFamily="34" charset="0"/>
                <a:cs typeface="Arial" panose="020B0604020202020204" pitchFamily="34" charset="0"/>
              </a:rPr>
              <a:t>Atliko:  </a:t>
            </a:r>
          </a:p>
          <a:p>
            <a:pPr algn="r"/>
            <a:r>
              <a:rPr lang="lt-LT" dirty="0">
                <a:latin typeface="Arial" panose="020B0604020202020204" pitchFamily="34" charset="0"/>
                <a:cs typeface="Arial" panose="020B0604020202020204" pitchFamily="34" charset="0"/>
              </a:rPr>
              <a:t>IFZ-8/1 gr</a:t>
            </a:r>
            <a:r>
              <a:rPr lang="en-US" dirty="0" err="1">
                <a:latin typeface="Arial" panose="020B0604020202020204" pitchFamily="34" charset="0"/>
                <a:cs typeface="Arial" panose="020B0604020202020204" pitchFamily="34" charset="0"/>
              </a:rPr>
              <a:t>upės</a:t>
            </a:r>
            <a:r>
              <a:rPr lang="lt-LT" dirty="0">
                <a:latin typeface="Arial" panose="020B0604020202020204" pitchFamily="34" charset="0"/>
                <a:cs typeface="Arial" panose="020B0604020202020204" pitchFamily="34" charset="0"/>
              </a:rPr>
              <a:t>. studentai</a:t>
            </a:r>
          </a:p>
          <a:p>
            <a:pPr algn="r"/>
            <a:r>
              <a:rPr lang="lt-LT" dirty="0">
                <a:latin typeface="Arial" panose="020B0604020202020204" pitchFamily="34" charset="0"/>
                <a:cs typeface="Arial" panose="020B0604020202020204" pitchFamily="34" charset="0"/>
              </a:rPr>
              <a:t>Deimantė </a:t>
            </a:r>
            <a:r>
              <a:rPr lang="lt-LT" dirty="0" err="1">
                <a:latin typeface="Arial" panose="020B0604020202020204" pitchFamily="34" charset="0"/>
                <a:cs typeface="Arial" panose="020B0604020202020204" pitchFamily="34" charset="0"/>
              </a:rPr>
              <a:t>Jokūbaitytė</a:t>
            </a:r>
            <a:endParaRPr lang="lt-LT" dirty="0">
              <a:latin typeface="Arial" panose="020B0604020202020204" pitchFamily="34" charset="0"/>
              <a:cs typeface="Arial" panose="020B0604020202020204" pitchFamily="34" charset="0"/>
            </a:endParaRPr>
          </a:p>
          <a:p>
            <a:pPr algn="r"/>
            <a:r>
              <a:rPr lang="lt-LT" dirty="0">
                <a:latin typeface="Arial" panose="020B0604020202020204" pitchFamily="34" charset="0"/>
                <a:cs typeface="Arial" panose="020B0604020202020204" pitchFamily="34" charset="0"/>
              </a:rPr>
              <a:t>Martynas </a:t>
            </a:r>
            <a:r>
              <a:rPr lang="lt-LT" dirty="0" err="1">
                <a:latin typeface="Arial" panose="020B0604020202020204" pitchFamily="34" charset="0"/>
                <a:cs typeface="Arial" panose="020B0604020202020204" pitchFamily="34" charset="0"/>
              </a:rPr>
              <a:t>Šaparnis</a:t>
            </a:r>
            <a:endParaRPr lang="lt-LT" dirty="0">
              <a:latin typeface="Arial" panose="020B0604020202020204" pitchFamily="34" charset="0"/>
              <a:cs typeface="Arial" panose="020B0604020202020204" pitchFamily="34" charset="0"/>
            </a:endParaRPr>
          </a:p>
          <a:p>
            <a:pPr algn="r"/>
            <a:r>
              <a:rPr lang="lt-LT" dirty="0">
                <a:latin typeface="Arial" panose="020B0604020202020204" pitchFamily="34" charset="0"/>
                <a:cs typeface="Arial" panose="020B0604020202020204" pitchFamily="34" charset="0"/>
              </a:rPr>
              <a:t>Emilija Andriuškaitė</a:t>
            </a:r>
          </a:p>
          <a:p>
            <a:pPr algn="r"/>
            <a:r>
              <a:rPr lang="lt-LT" dirty="0">
                <a:latin typeface="Arial" panose="020B0604020202020204" pitchFamily="34" charset="0"/>
                <a:cs typeface="Arial" panose="020B0604020202020204" pitchFamily="34" charset="0"/>
              </a:rPr>
              <a:t>Arūnė </a:t>
            </a:r>
            <a:r>
              <a:rPr lang="lt-LT" dirty="0" err="1">
                <a:latin typeface="Arial" panose="020B0604020202020204" pitchFamily="34" charset="0"/>
                <a:cs typeface="Arial" panose="020B0604020202020204" pitchFamily="34" charset="0"/>
              </a:rPr>
              <a:t>Šiaučiulytė</a:t>
            </a:r>
            <a:endParaRPr lang="lt-LT" dirty="0">
              <a:latin typeface="Arial" panose="020B0604020202020204" pitchFamily="34" charset="0"/>
              <a:cs typeface="Arial" panose="020B0604020202020204" pitchFamily="34" charset="0"/>
            </a:endParaRPr>
          </a:p>
          <a:p>
            <a:endParaRPr lang="en-US" dirty="0"/>
          </a:p>
        </p:txBody>
      </p:sp>
      <p:pic>
        <p:nvPicPr>
          <p:cNvPr id="5" name="Paveikslėlis 4" descr="Paveikslėlis, kuriame yra maistas&#10;&#10;Automatiškai sugeneruotas aprašymas">
            <a:extLst>
              <a:ext uri="{FF2B5EF4-FFF2-40B4-BE49-F238E27FC236}">
                <a16:creationId xmlns:a16="http://schemas.microsoft.com/office/drawing/2014/main" id="{0EBBD4A6-5E66-41D2-80C6-7E1445C68F67}"/>
              </a:ext>
            </a:extLst>
          </p:cNvPr>
          <p:cNvPicPr>
            <a:picLocks noChangeAspect="1"/>
          </p:cNvPicPr>
          <p:nvPr/>
        </p:nvPicPr>
        <p:blipFill>
          <a:blip r:embed="rId2"/>
          <a:stretch>
            <a:fillRect/>
          </a:stretch>
        </p:blipFill>
        <p:spPr>
          <a:xfrm>
            <a:off x="10525125" y="11545"/>
            <a:ext cx="1495426" cy="1588656"/>
          </a:xfrm>
          <a:prstGeom prst="rect">
            <a:avLst/>
          </a:prstGeom>
        </p:spPr>
      </p:pic>
    </p:spTree>
    <p:extLst>
      <p:ext uri="{BB962C8B-B14F-4D97-AF65-F5344CB8AC3E}">
        <p14:creationId xmlns:p14="http://schemas.microsoft.com/office/powerpoint/2010/main" val="58438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7A3046F-DDEB-4447-AA2F-DBAA7A93072A}"/>
              </a:ext>
            </a:extLst>
          </p:cNvPr>
          <p:cNvSpPr>
            <a:spLocks noGrp="1"/>
          </p:cNvSpPr>
          <p:nvPr>
            <p:ph type="title"/>
          </p:nvPr>
        </p:nvSpPr>
        <p:spPr/>
        <p:txBody>
          <a:bodyPr/>
          <a:lstStyle/>
          <a:p>
            <a:r>
              <a:rPr lang="lt-LT" b="1" dirty="0"/>
              <a:t>Išvados</a:t>
            </a:r>
            <a:br>
              <a:rPr lang="en-US" b="1" dirty="0"/>
            </a:br>
            <a:endParaRPr lang="en-US" dirty="0"/>
          </a:p>
        </p:txBody>
      </p:sp>
      <p:sp>
        <p:nvSpPr>
          <p:cNvPr id="3" name="Turinio vietos rezervavimo ženklas 2">
            <a:extLst>
              <a:ext uri="{FF2B5EF4-FFF2-40B4-BE49-F238E27FC236}">
                <a16:creationId xmlns:a16="http://schemas.microsoft.com/office/drawing/2014/main" id="{EDC0B628-4369-49CD-9532-14D371F1B84E}"/>
              </a:ext>
            </a:extLst>
          </p:cNvPr>
          <p:cNvSpPr>
            <a:spLocks noGrp="1"/>
          </p:cNvSpPr>
          <p:nvPr>
            <p:ph idx="1"/>
          </p:nvPr>
        </p:nvSpPr>
        <p:spPr>
          <a:xfrm>
            <a:off x="1141412" y="1857375"/>
            <a:ext cx="9905999" cy="3933826"/>
          </a:xfrm>
        </p:spPr>
        <p:txBody>
          <a:bodyPr/>
          <a:lstStyle/>
          <a:p>
            <a:r>
              <a:rPr lang="lt-LT" dirty="0"/>
              <a:t>Manome, kad mūsų pirmasis sprintas pavyko gerai. Turime veikiantį programos prototipą ir viziją, kur judėti toliau. Žinoma sprendžiant iš darbų atlikimo laiko grafike, darbai užsitęsė truputį per ilgai, tačiau grafiko kreivė nubrėžta neatsižvelgiant į karantino aplinkybes (paskelbtos Pavasario atostogos). </a:t>
            </a:r>
            <a:endParaRPr lang="en-US" dirty="0"/>
          </a:p>
          <a:p>
            <a:endParaRPr lang="en-US" dirty="0"/>
          </a:p>
        </p:txBody>
      </p:sp>
      <p:pic>
        <p:nvPicPr>
          <p:cNvPr id="4" name="Paveikslėlis 3" descr="Paveikslėlis, kuriame yra maistas&#10;&#10;Automatiškai sugeneruotas aprašymas">
            <a:extLst>
              <a:ext uri="{FF2B5EF4-FFF2-40B4-BE49-F238E27FC236}">
                <a16:creationId xmlns:a16="http://schemas.microsoft.com/office/drawing/2014/main" id="{BA52437E-129F-42C9-AD17-C4C6C9EEEACE}"/>
              </a:ext>
            </a:extLst>
          </p:cNvPr>
          <p:cNvPicPr>
            <a:picLocks noChangeAspect="1"/>
          </p:cNvPicPr>
          <p:nvPr/>
        </p:nvPicPr>
        <p:blipFill>
          <a:blip r:embed="rId2"/>
          <a:stretch>
            <a:fillRect/>
          </a:stretch>
        </p:blipFill>
        <p:spPr>
          <a:xfrm>
            <a:off x="9991725" y="0"/>
            <a:ext cx="1495426" cy="1588656"/>
          </a:xfrm>
          <a:prstGeom prst="rect">
            <a:avLst/>
          </a:prstGeom>
        </p:spPr>
      </p:pic>
    </p:spTree>
    <p:extLst>
      <p:ext uri="{BB962C8B-B14F-4D97-AF65-F5344CB8AC3E}">
        <p14:creationId xmlns:p14="http://schemas.microsoft.com/office/powerpoint/2010/main" val="404574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1AE0E3D-87EE-43FE-9632-B3CB8E15A035}"/>
              </a:ext>
            </a:extLst>
          </p:cNvPr>
          <p:cNvSpPr>
            <a:spLocks noGrp="1"/>
          </p:cNvSpPr>
          <p:nvPr>
            <p:ph type="title"/>
          </p:nvPr>
        </p:nvSpPr>
        <p:spPr>
          <a:xfrm>
            <a:off x="1141413" y="583968"/>
            <a:ext cx="9905998" cy="1164933"/>
          </a:xfrm>
        </p:spPr>
        <p:txBody>
          <a:bodyPr/>
          <a:lstStyle/>
          <a:p>
            <a:r>
              <a:rPr lang="lt-LT" b="1" dirty="0">
                <a:latin typeface="Arial" panose="020B0604020202020204" pitchFamily="34" charset="0"/>
                <a:cs typeface="Arial" panose="020B0604020202020204" pitchFamily="34" charset="0"/>
              </a:rPr>
              <a:t>Tikslas</a:t>
            </a:r>
            <a:br>
              <a:rPr lang="en-US" b="1" dirty="0"/>
            </a:br>
            <a:endParaRPr lang="en-US" dirty="0"/>
          </a:p>
        </p:txBody>
      </p:sp>
      <p:sp>
        <p:nvSpPr>
          <p:cNvPr id="3" name="Turinio vietos rezervavimo ženklas 2">
            <a:extLst>
              <a:ext uri="{FF2B5EF4-FFF2-40B4-BE49-F238E27FC236}">
                <a16:creationId xmlns:a16="http://schemas.microsoft.com/office/drawing/2014/main" id="{4EAF6C4D-C41A-4C91-A7F5-952BD77FB4EC}"/>
              </a:ext>
            </a:extLst>
          </p:cNvPr>
          <p:cNvSpPr>
            <a:spLocks noGrp="1"/>
          </p:cNvSpPr>
          <p:nvPr>
            <p:ph idx="1"/>
          </p:nvPr>
        </p:nvSpPr>
        <p:spPr>
          <a:xfrm>
            <a:off x="1141412" y="1748901"/>
            <a:ext cx="9905999" cy="4042300"/>
          </a:xfrm>
        </p:spPr>
        <p:txBody>
          <a:bodyPr/>
          <a:lstStyle/>
          <a:p>
            <a:r>
              <a:rPr lang="lt-LT" dirty="0">
                <a:latin typeface="Arial" panose="020B0604020202020204" pitchFamily="34" charset="0"/>
                <a:cs typeface="Arial" panose="020B0604020202020204" pitchFamily="34" charset="0"/>
              </a:rPr>
              <a:t>Mūsų projekto pagrindinis tikslas yra, taikant pasirinktą programinės įrangos inžinerijos proceso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organizavimo</a:t>
            </a:r>
            <a:r>
              <a:rPr lang="lt-LT" dirty="0">
                <a:latin typeface="Arial" panose="020B0604020202020204" pitchFamily="34" charset="0"/>
                <a:cs typeface="Arial" panose="020B0604020202020204" pitchFamily="34" charset="0"/>
              </a:rPr>
              <a:t> modelį „Agile“ sukurti veikiančią programą, kuri būtų lengvai įsisavinama ir nereikalaujanti didelių kvalifikacinių žinių. Nusprendėme kurti sistemą darbuotojams, kuri galėtų pagelbėti organizuoti pardavimus, informaciją apie prekes. Ši programa skirta knygynų prekių administravimui</a:t>
            </a:r>
            <a:r>
              <a:rPr lang="en-US" dirty="0">
                <a:latin typeface="Arial" panose="020B0604020202020204" pitchFamily="34" charset="0"/>
                <a:cs typeface="Arial" panose="020B0604020202020204" pitchFamily="34" charset="0"/>
              </a:rPr>
              <a:t>. </a:t>
            </a:r>
          </a:p>
          <a:p>
            <a:r>
              <a:rPr lang="en-US" dirty="0" err="1">
                <a:latin typeface="Arial" panose="020B0604020202020204" pitchFamily="34" charset="0"/>
                <a:cs typeface="Arial" panose="020B0604020202020204" pitchFamily="34" charset="0"/>
              </a:rPr>
              <a:t>Darbas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buvo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atliktas</a:t>
            </a:r>
            <a:r>
              <a:rPr lang="en-US" dirty="0">
                <a:latin typeface="Arial" panose="020B0604020202020204" pitchFamily="34" charset="0"/>
                <a:cs typeface="Arial" panose="020B0604020202020204" pitchFamily="34" charset="0"/>
              </a:rPr>
              <a:t> C# </a:t>
            </a:r>
            <a:r>
              <a:rPr lang="en-US" dirty="0" err="1">
                <a:latin typeface="Arial" panose="020B0604020202020204" pitchFamily="34" charset="0"/>
                <a:cs typeface="Arial" panose="020B0604020202020204" pitchFamily="34" charset="0"/>
              </a:rPr>
              <a:t>programavimo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kalba</a:t>
            </a:r>
            <a:r>
              <a:rPr lang="en-US" dirty="0">
                <a:latin typeface="Arial" panose="020B0604020202020204" pitchFamily="34" charset="0"/>
                <a:cs typeface="Arial" panose="020B0604020202020204" pitchFamily="34" charset="0"/>
              </a:rPr>
              <a:t>.</a:t>
            </a:r>
          </a:p>
        </p:txBody>
      </p:sp>
      <p:pic>
        <p:nvPicPr>
          <p:cNvPr id="6" name="Paveikslėlis 5" descr="Paveikslėlis, kuriame yra maistas&#10;&#10;Automatiškai sugeneruotas aprašymas">
            <a:extLst>
              <a:ext uri="{FF2B5EF4-FFF2-40B4-BE49-F238E27FC236}">
                <a16:creationId xmlns:a16="http://schemas.microsoft.com/office/drawing/2014/main" id="{BC8CBB4D-5C96-4E49-B0E6-B700B1D843A0}"/>
              </a:ext>
            </a:extLst>
          </p:cNvPr>
          <p:cNvPicPr>
            <a:picLocks noChangeAspect="1"/>
          </p:cNvPicPr>
          <p:nvPr/>
        </p:nvPicPr>
        <p:blipFill>
          <a:blip r:embed="rId2"/>
          <a:stretch>
            <a:fillRect/>
          </a:stretch>
        </p:blipFill>
        <p:spPr>
          <a:xfrm>
            <a:off x="9953625" y="0"/>
            <a:ext cx="1495426" cy="1588656"/>
          </a:xfrm>
          <a:prstGeom prst="rect">
            <a:avLst/>
          </a:prstGeom>
        </p:spPr>
      </p:pic>
    </p:spTree>
    <p:extLst>
      <p:ext uri="{BB962C8B-B14F-4D97-AF65-F5344CB8AC3E}">
        <p14:creationId xmlns:p14="http://schemas.microsoft.com/office/powerpoint/2010/main" val="340419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11063C6-5F56-4AD1-9A8C-69A472BB76C7}"/>
              </a:ext>
            </a:extLst>
          </p:cNvPr>
          <p:cNvSpPr>
            <a:spLocks noGrp="1"/>
          </p:cNvSpPr>
          <p:nvPr>
            <p:ph type="title"/>
          </p:nvPr>
        </p:nvSpPr>
        <p:spPr/>
        <p:txBody>
          <a:bodyPr/>
          <a:lstStyle/>
          <a:p>
            <a:r>
              <a:rPr lang="pt-BR" b="1" dirty="0">
                <a:latin typeface="Arial" panose="020B0604020202020204" pitchFamily="34" charset="0"/>
                <a:cs typeface="Arial" panose="020B0604020202020204" pitchFamily="34" charset="0"/>
              </a:rPr>
              <a:t>Komandos nariai ir  jų pareigos</a:t>
            </a:r>
            <a:endParaRPr lang="en-US" b="1" dirty="0">
              <a:latin typeface="Arial" panose="020B0604020202020204" pitchFamily="34" charset="0"/>
              <a:cs typeface="Arial" panose="020B0604020202020204" pitchFamily="34" charset="0"/>
            </a:endParaRPr>
          </a:p>
        </p:txBody>
      </p:sp>
      <p:sp>
        <p:nvSpPr>
          <p:cNvPr id="3" name="Turinio vietos rezervavimo ženklas 2">
            <a:extLst>
              <a:ext uri="{FF2B5EF4-FFF2-40B4-BE49-F238E27FC236}">
                <a16:creationId xmlns:a16="http://schemas.microsoft.com/office/drawing/2014/main" id="{2DBAA738-0E2F-4860-93D7-C59D3E94DDDB}"/>
              </a:ext>
            </a:extLst>
          </p:cNvPr>
          <p:cNvSpPr>
            <a:spLocks noGrp="1"/>
          </p:cNvSpPr>
          <p:nvPr>
            <p:ph idx="1"/>
          </p:nvPr>
        </p:nvSpPr>
        <p:spPr>
          <a:xfrm>
            <a:off x="1141412" y="1855433"/>
            <a:ext cx="9905999" cy="4243526"/>
          </a:xfrm>
        </p:spPr>
        <p:txBody>
          <a:bodyPr>
            <a:normAutofit/>
          </a:bodyPr>
          <a:lstStyle/>
          <a:p>
            <a:pPr lvl="0"/>
            <a:r>
              <a:rPr lang="lt-LT" dirty="0">
                <a:latin typeface="Arial" panose="020B0604020202020204" pitchFamily="34" charset="0"/>
                <a:cs typeface="Arial" panose="020B0604020202020204" pitchFamily="34" charset="0"/>
              </a:rPr>
              <a:t>Deimantė </a:t>
            </a:r>
            <a:r>
              <a:rPr lang="lt-LT" dirty="0" err="1">
                <a:latin typeface="Arial" panose="020B0604020202020204" pitchFamily="34" charset="0"/>
                <a:cs typeface="Arial" panose="020B0604020202020204" pitchFamily="34" charset="0"/>
              </a:rPr>
              <a:t>Jokūbaitytė</a:t>
            </a:r>
            <a:r>
              <a:rPr lang="lt-LT" dirty="0">
                <a:latin typeface="Arial" panose="020B0604020202020204" pitchFamily="34" charset="0"/>
                <a:cs typeface="Arial" panose="020B0604020202020204" pitchFamily="34" charset="0"/>
              </a:rPr>
              <a:t> - </a:t>
            </a:r>
            <a:r>
              <a:rPr lang="lt-LT" u="sng" dirty="0">
                <a:latin typeface="Arial" panose="020B0604020202020204" pitchFamily="34" charset="0"/>
                <a:cs typeface="Arial" panose="020B0604020202020204" pitchFamily="34" charset="0"/>
                <a:hlinkClick r:id="rId2"/>
              </a:rPr>
              <a:t>deimante.jokubaityte@ktu.edu</a:t>
            </a:r>
            <a:r>
              <a:rPr lang="lt-LT"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IFZ-8/1</a:t>
            </a:r>
            <a:r>
              <a:rPr lang="lt-LT" dirty="0">
                <a:latin typeface="Arial" panose="020B0604020202020204" pitchFamily="34" charset="0"/>
                <a:cs typeface="Arial" panose="020B0604020202020204" pitchFamily="34" charset="0"/>
              </a:rPr>
              <a:t> - Kodavimas/Testavimas</a:t>
            </a:r>
            <a:endParaRPr lang="en-US" dirty="0">
              <a:latin typeface="Arial" panose="020B0604020202020204" pitchFamily="34" charset="0"/>
              <a:cs typeface="Arial" panose="020B0604020202020204" pitchFamily="34" charset="0"/>
            </a:endParaRPr>
          </a:p>
          <a:p>
            <a:pPr lvl="0"/>
            <a:r>
              <a:rPr lang="lt-LT" dirty="0">
                <a:latin typeface="Arial" panose="020B0604020202020204" pitchFamily="34" charset="0"/>
                <a:cs typeface="Arial" panose="020B0604020202020204" pitchFamily="34" charset="0"/>
              </a:rPr>
              <a:t>Emilija Andriuškaitė - </a:t>
            </a:r>
            <a:r>
              <a:rPr lang="lt-LT" u="sng" dirty="0">
                <a:latin typeface="Arial" panose="020B0604020202020204" pitchFamily="34" charset="0"/>
                <a:cs typeface="Arial" panose="020B0604020202020204" pitchFamily="34" charset="0"/>
                <a:hlinkClick r:id="rId3"/>
              </a:rPr>
              <a:t>emilija.andriuskaite@ktu.edu</a:t>
            </a:r>
            <a:r>
              <a:rPr lang="lt-LT" dirty="0">
                <a:latin typeface="Arial" panose="020B0604020202020204" pitchFamily="34" charset="0"/>
                <a:cs typeface="Arial" panose="020B0604020202020204" pitchFamily="34" charset="0"/>
              </a:rPr>
              <a:t>, IFZ-8/1 -Kodavimas/Koordinavimas</a:t>
            </a:r>
            <a:endParaRPr lang="en-US" dirty="0">
              <a:latin typeface="Arial" panose="020B0604020202020204" pitchFamily="34" charset="0"/>
              <a:cs typeface="Arial" panose="020B0604020202020204" pitchFamily="34" charset="0"/>
            </a:endParaRPr>
          </a:p>
          <a:p>
            <a:pPr lvl="0"/>
            <a:r>
              <a:rPr lang="lt-LT" dirty="0">
                <a:latin typeface="Arial" panose="020B0604020202020204" pitchFamily="34" charset="0"/>
                <a:cs typeface="Arial" panose="020B0604020202020204" pitchFamily="34" charset="0"/>
              </a:rPr>
              <a:t>Martynas </a:t>
            </a:r>
            <a:r>
              <a:rPr lang="lt-LT" dirty="0" err="1">
                <a:latin typeface="Arial" panose="020B0604020202020204" pitchFamily="34" charset="0"/>
                <a:cs typeface="Arial" panose="020B0604020202020204" pitchFamily="34" charset="0"/>
              </a:rPr>
              <a:t>Šaparnis</a:t>
            </a:r>
            <a:r>
              <a:rPr lang="lt-LT" dirty="0">
                <a:latin typeface="Arial" panose="020B0604020202020204" pitchFamily="34" charset="0"/>
                <a:cs typeface="Arial" panose="020B0604020202020204" pitchFamily="34" charset="0"/>
              </a:rPr>
              <a:t> -  </a:t>
            </a:r>
            <a:r>
              <a:rPr lang="lt-LT" u="sng" dirty="0">
                <a:latin typeface="Arial" panose="020B0604020202020204" pitchFamily="34" charset="0"/>
                <a:cs typeface="Arial" panose="020B0604020202020204" pitchFamily="34" charset="0"/>
                <a:hlinkClick r:id="rId4"/>
              </a:rPr>
              <a:t>martynas.saparnis@ktu.edu</a:t>
            </a:r>
            <a:r>
              <a:rPr lang="lt-LT" dirty="0">
                <a:latin typeface="Arial" panose="020B0604020202020204" pitchFamily="34" charset="0"/>
                <a:cs typeface="Arial" panose="020B0604020202020204" pitchFamily="34" charset="0"/>
              </a:rPr>
              <a:t>, IFZ-8/1 - Kodavimas/Administravimas</a:t>
            </a:r>
            <a:endParaRPr lang="en-US" dirty="0">
              <a:latin typeface="Arial" panose="020B0604020202020204" pitchFamily="34" charset="0"/>
              <a:cs typeface="Arial" panose="020B0604020202020204" pitchFamily="34" charset="0"/>
            </a:endParaRPr>
          </a:p>
          <a:p>
            <a:pPr lvl="0"/>
            <a:r>
              <a:rPr lang="lt-LT" dirty="0">
                <a:latin typeface="Arial" panose="020B0604020202020204" pitchFamily="34" charset="0"/>
                <a:cs typeface="Arial" panose="020B0604020202020204" pitchFamily="34" charset="0"/>
              </a:rPr>
              <a:t>Arūnė </a:t>
            </a:r>
            <a:r>
              <a:rPr lang="lt-LT" dirty="0" err="1">
                <a:latin typeface="Arial" panose="020B0604020202020204" pitchFamily="34" charset="0"/>
                <a:cs typeface="Arial" panose="020B0604020202020204" pitchFamily="34" charset="0"/>
              </a:rPr>
              <a:t>Šiaučiulytė</a:t>
            </a:r>
            <a:r>
              <a:rPr lang="lt-LT" dirty="0">
                <a:latin typeface="Arial" panose="020B0604020202020204" pitchFamily="34" charset="0"/>
                <a:cs typeface="Arial" panose="020B0604020202020204" pitchFamily="34" charset="0"/>
              </a:rPr>
              <a:t> – </a:t>
            </a:r>
            <a:r>
              <a:rPr lang="lt-LT" u="sng" dirty="0">
                <a:latin typeface="Arial" panose="020B0604020202020204" pitchFamily="34" charset="0"/>
                <a:cs typeface="Arial" panose="020B0604020202020204" pitchFamily="34" charset="0"/>
                <a:hlinkClick r:id="rId5"/>
              </a:rPr>
              <a:t>arune.siauciulyte@ktu.edu</a:t>
            </a:r>
            <a:r>
              <a:rPr lang="lt-LT" dirty="0">
                <a:latin typeface="Arial" panose="020B0604020202020204" pitchFamily="34" charset="0"/>
                <a:cs typeface="Arial" panose="020B0604020202020204" pitchFamily="34" charset="0"/>
              </a:rPr>
              <a:t>, IFZ-8/1 –</a:t>
            </a:r>
          </a:p>
          <a:p>
            <a:pPr lvl="0"/>
            <a:r>
              <a:rPr lang="lt-LT" dirty="0">
                <a:latin typeface="Arial" panose="020B0604020202020204" pitchFamily="34" charset="0"/>
                <a:cs typeface="Arial" panose="020B0604020202020204" pitchFamily="34" charset="0"/>
              </a:rPr>
              <a:t> Kodavimas/Dizainas</a:t>
            </a:r>
            <a:endParaRPr lang="en-US" dirty="0">
              <a:latin typeface="Arial" panose="020B0604020202020204" pitchFamily="34" charset="0"/>
              <a:cs typeface="Arial" panose="020B0604020202020204" pitchFamily="34" charset="0"/>
            </a:endParaRPr>
          </a:p>
          <a:p>
            <a:endParaRPr lang="en-US" dirty="0"/>
          </a:p>
        </p:txBody>
      </p:sp>
      <p:pic>
        <p:nvPicPr>
          <p:cNvPr id="4" name="Paveikslėlis 3" descr="Paveikslėlis, kuriame yra maistas&#10;&#10;Automatiškai sugeneruotas aprašymas">
            <a:extLst>
              <a:ext uri="{FF2B5EF4-FFF2-40B4-BE49-F238E27FC236}">
                <a16:creationId xmlns:a16="http://schemas.microsoft.com/office/drawing/2014/main" id="{38AB2EBB-11B5-46C4-BB0D-40F89D020FE6}"/>
              </a:ext>
            </a:extLst>
          </p:cNvPr>
          <p:cNvPicPr>
            <a:picLocks noChangeAspect="1"/>
          </p:cNvPicPr>
          <p:nvPr/>
        </p:nvPicPr>
        <p:blipFill>
          <a:blip r:embed="rId6"/>
          <a:stretch>
            <a:fillRect/>
          </a:stretch>
        </p:blipFill>
        <p:spPr>
          <a:xfrm>
            <a:off x="9953625" y="0"/>
            <a:ext cx="1495426" cy="1588656"/>
          </a:xfrm>
          <a:prstGeom prst="rect">
            <a:avLst/>
          </a:prstGeom>
        </p:spPr>
      </p:pic>
    </p:spTree>
    <p:extLst>
      <p:ext uri="{BB962C8B-B14F-4D97-AF65-F5344CB8AC3E}">
        <p14:creationId xmlns:p14="http://schemas.microsoft.com/office/powerpoint/2010/main" val="20462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085D575-5886-4A61-B787-3D5E14119BB5}"/>
              </a:ext>
            </a:extLst>
          </p:cNvPr>
          <p:cNvSpPr>
            <a:spLocks noGrp="1"/>
          </p:cNvSpPr>
          <p:nvPr>
            <p:ph type="title"/>
          </p:nvPr>
        </p:nvSpPr>
        <p:spPr>
          <a:xfrm>
            <a:off x="1141413" y="665825"/>
            <a:ext cx="9905998" cy="1989631"/>
          </a:xfrm>
        </p:spPr>
        <p:txBody>
          <a:bodyPr/>
          <a:lstStyle/>
          <a:p>
            <a:r>
              <a:rPr lang="lt-LT" b="1" dirty="0">
                <a:latin typeface="Arial" panose="020B0604020202020204" pitchFamily="34" charset="0"/>
                <a:cs typeface="Arial" panose="020B0604020202020204" pitchFamily="34" charset="0"/>
              </a:rPr>
              <a:t>Sistemos apibrėžimas</a:t>
            </a:r>
            <a:br>
              <a:rPr lang="en-US" b="1" dirty="0"/>
            </a:br>
            <a:endParaRPr lang="en-US" dirty="0"/>
          </a:p>
        </p:txBody>
      </p:sp>
      <p:sp>
        <p:nvSpPr>
          <p:cNvPr id="3" name="Turinio vietos rezervavimo ženklas 2">
            <a:extLst>
              <a:ext uri="{FF2B5EF4-FFF2-40B4-BE49-F238E27FC236}">
                <a16:creationId xmlns:a16="http://schemas.microsoft.com/office/drawing/2014/main" id="{E29F4CE8-C37A-4B84-96EF-161007F349AD}"/>
              </a:ext>
            </a:extLst>
          </p:cNvPr>
          <p:cNvSpPr>
            <a:spLocks noGrp="1"/>
          </p:cNvSpPr>
          <p:nvPr>
            <p:ph idx="1"/>
          </p:nvPr>
        </p:nvSpPr>
        <p:spPr>
          <a:xfrm>
            <a:off x="1141412" y="1944210"/>
            <a:ext cx="9905999" cy="3846990"/>
          </a:xfrm>
        </p:spPr>
        <p:txBody>
          <a:bodyPr>
            <a:normAutofit/>
          </a:bodyPr>
          <a:lstStyle/>
          <a:p>
            <a:r>
              <a:rPr lang="lt-LT" dirty="0">
                <a:latin typeface="Arial" panose="020B0604020202020204" pitchFamily="34" charset="0"/>
                <a:cs typeface="Arial" panose="020B0604020202020204" pitchFamily="34" charset="0"/>
              </a:rPr>
              <a:t>Programa kaups duomenis apie prekes (knygas) (ISBN kodas, žanras, autorius (vardas, pavardė), pavadinimas, vieneto kaina, vienetų skaičius, puslapių skaičius, viršelio tipas, išleidimo metai, originalo kalba, leidykla) sandėlyje. Sistema skirta naudoti tik darbuotojams, tam, kad būtų palengvintas informacijos apie prekes sandėlyje valdymas. Darbuotojas prie sistemos gali prisijungti tik su savo duomenimis (prisijungimo vardas, slaptažodis). </a:t>
            </a:r>
            <a:endParaRPr lang="en-US" dirty="0">
              <a:latin typeface="Arial" panose="020B0604020202020204" pitchFamily="34" charset="0"/>
              <a:cs typeface="Arial" panose="020B0604020202020204" pitchFamily="34" charset="0"/>
            </a:endParaRPr>
          </a:p>
        </p:txBody>
      </p:sp>
      <p:pic>
        <p:nvPicPr>
          <p:cNvPr id="4" name="Paveikslėlis 3" descr="Paveikslėlis, kuriame yra maistas&#10;&#10;Automatiškai sugeneruotas aprašymas">
            <a:extLst>
              <a:ext uri="{FF2B5EF4-FFF2-40B4-BE49-F238E27FC236}">
                <a16:creationId xmlns:a16="http://schemas.microsoft.com/office/drawing/2014/main" id="{AB9B1D6F-F9B0-4CBD-9057-87026587CC27}"/>
              </a:ext>
            </a:extLst>
          </p:cNvPr>
          <p:cNvPicPr>
            <a:picLocks noChangeAspect="1"/>
          </p:cNvPicPr>
          <p:nvPr/>
        </p:nvPicPr>
        <p:blipFill>
          <a:blip r:embed="rId2"/>
          <a:stretch>
            <a:fillRect/>
          </a:stretch>
        </p:blipFill>
        <p:spPr>
          <a:xfrm>
            <a:off x="9953625" y="0"/>
            <a:ext cx="1495426" cy="1588656"/>
          </a:xfrm>
          <a:prstGeom prst="rect">
            <a:avLst/>
          </a:prstGeom>
        </p:spPr>
      </p:pic>
    </p:spTree>
    <p:extLst>
      <p:ext uri="{BB962C8B-B14F-4D97-AF65-F5344CB8AC3E}">
        <p14:creationId xmlns:p14="http://schemas.microsoft.com/office/powerpoint/2010/main" val="261069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FD1FF05-B660-42BA-9F3B-9876FE25FA57}"/>
              </a:ext>
            </a:extLst>
          </p:cNvPr>
          <p:cNvSpPr>
            <a:spLocks noGrp="1"/>
          </p:cNvSpPr>
          <p:nvPr>
            <p:ph type="title"/>
          </p:nvPr>
        </p:nvSpPr>
        <p:spPr/>
        <p:txBody>
          <a:bodyPr/>
          <a:lstStyle/>
          <a:p>
            <a:r>
              <a:rPr lang="lt-LT" b="1" dirty="0">
                <a:latin typeface="Arial" panose="020B0604020202020204" pitchFamily="34" charset="0"/>
                <a:cs typeface="Arial" panose="020B0604020202020204" pitchFamily="34" charset="0"/>
              </a:rPr>
              <a:t>Sistemos apibrėžimas (2)</a:t>
            </a:r>
            <a:endParaRPr lang="en-US" b="1" dirty="0">
              <a:latin typeface="Arial" panose="020B0604020202020204" pitchFamily="34" charset="0"/>
              <a:cs typeface="Arial" panose="020B0604020202020204" pitchFamily="34" charset="0"/>
            </a:endParaRPr>
          </a:p>
        </p:txBody>
      </p:sp>
      <p:sp>
        <p:nvSpPr>
          <p:cNvPr id="3" name="Turinio vietos rezervavimo ženklas 2">
            <a:extLst>
              <a:ext uri="{FF2B5EF4-FFF2-40B4-BE49-F238E27FC236}">
                <a16:creationId xmlns:a16="http://schemas.microsoft.com/office/drawing/2014/main" id="{D23F8078-06FA-430C-AF87-73103BC40B07}"/>
              </a:ext>
            </a:extLst>
          </p:cNvPr>
          <p:cNvSpPr>
            <a:spLocks noGrp="1"/>
          </p:cNvSpPr>
          <p:nvPr>
            <p:ph idx="1"/>
          </p:nvPr>
        </p:nvSpPr>
        <p:spPr>
          <a:xfrm>
            <a:off x="1141412" y="2097088"/>
            <a:ext cx="9905999" cy="3694113"/>
          </a:xfrm>
        </p:spPr>
        <p:txBody>
          <a:bodyPr/>
          <a:lstStyle/>
          <a:p>
            <a:r>
              <a:rPr lang="lt-LT" dirty="0">
                <a:latin typeface="Arial" panose="020B0604020202020204" pitchFamily="34" charset="0"/>
                <a:cs typeface="Arial" panose="020B0604020202020204" pitchFamily="34" charset="0"/>
              </a:rPr>
              <a:t>Knygų sąrašus galima koreguoti (pridėti, pašalinti knygas), atlikti paiešką pagal žanrą, rikiuoti, pritaikyti nuolaidas visom prekėm. Programa skirta knygynams, tik knygų administravimui. Sistema atlieka operacijas reikalingas  knygynų darbuotojams pradedant nuo sąrašų koregavimo ir kitų funkcijų susijusių su prekių informacija.</a:t>
            </a:r>
            <a:endParaRPr lang="en-US" dirty="0">
              <a:latin typeface="Arial" panose="020B0604020202020204" pitchFamily="34" charset="0"/>
              <a:cs typeface="Arial" panose="020B0604020202020204" pitchFamily="34" charset="0"/>
            </a:endParaRPr>
          </a:p>
          <a:p>
            <a:endParaRPr lang="en-US" dirty="0"/>
          </a:p>
        </p:txBody>
      </p:sp>
      <p:pic>
        <p:nvPicPr>
          <p:cNvPr id="4" name="Paveikslėlis 3" descr="Paveikslėlis, kuriame yra maistas&#10;&#10;Automatiškai sugeneruotas aprašymas">
            <a:extLst>
              <a:ext uri="{FF2B5EF4-FFF2-40B4-BE49-F238E27FC236}">
                <a16:creationId xmlns:a16="http://schemas.microsoft.com/office/drawing/2014/main" id="{376F0E56-7EBF-4708-BE5E-A54ABCBECCDA}"/>
              </a:ext>
            </a:extLst>
          </p:cNvPr>
          <p:cNvPicPr>
            <a:picLocks noChangeAspect="1"/>
          </p:cNvPicPr>
          <p:nvPr/>
        </p:nvPicPr>
        <p:blipFill>
          <a:blip r:embed="rId2"/>
          <a:stretch>
            <a:fillRect/>
          </a:stretch>
        </p:blipFill>
        <p:spPr>
          <a:xfrm>
            <a:off x="9953625" y="0"/>
            <a:ext cx="1495426" cy="1588656"/>
          </a:xfrm>
          <a:prstGeom prst="rect">
            <a:avLst/>
          </a:prstGeom>
        </p:spPr>
      </p:pic>
    </p:spTree>
    <p:extLst>
      <p:ext uri="{BB962C8B-B14F-4D97-AF65-F5344CB8AC3E}">
        <p14:creationId xmlns:p14="http://schemas.microsoft.com/office/powerpoint/2010/main" val="148763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9630B9E-D8F6-4A1A-BD1F-696572F968A2}"/>
              </a:ext>
            </a:extLst>
          </p:cNvPr>
          <p:cNvSpPr>
            <a:spLocks noGrp="1"/>
          </p:cNvSpPr>
          <p:nvPr>
            <p:ph type="title"/>
          </p:nvPr>
        </p:nvSpPr>
        <p:spPr>
          <a:xfrm>
            <a:off x="1141413" y="941032"/>
            <a:ext cx="9905998" cy="1156055"/>
          </a:xfrm>
        </p:spPr>
        <p:txBody>
          <a:bodyPr/>
          <a:lstStyle/>
          <a:p>
            <a:r>
              <a:rPr lang="lt-LT" b="1" dirty="0">
                <a:latin typeface="Arial" panose="020B0604020202020204" pitchFamily="34" charset="0"/>
                <a:cs typeface="Arial" panose="020B0604020202020204" pitchFamily="34" charset="0"/>
              </a:rPr>
              <a:t>Projektavimo valdymas ir eiga</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Turinio vietos rezervavimo ženklas 2">
            <a:extLst>
              <a:ext uri="{FF2B5EF4-FFF2-40B4-BE49-F238E27FC236}">
                <a16:creationId xmlns:a16="http://schemas.microsoft.com/office/drawing/2014/main" id="{7A31A14C-169A-4DB7-9FA5-3231DB90192D}"/>
              </a:ext>
            </a:extLst>
          </p:cNvPr>
          <p:cNvSpPr>
            <a:spLocks noGrp="1"/>
          </p:cNvSpPr>
          <p:nvPr>
            <p:ph idx="1"/>
          </p:nvPr>
        </p:nvSpPr>
        <p:spPr>
          <a:xfrm>
            <a:off x="1141412" y="1624614"/>
            <a:ext cx="9905999" cy="4166587"/>
          </a:xfrm>
        </p:spPr>
        <p:txBody>
          <a:bodyPr/>
          <a:lstStyle/>
          <a:p>
            <a:r>
              <a:rPr lang="lt-LT" dirty="0">
                <a:latin typeface="Arial" panose="020B0604020202020204" pitchFamily="34" charset="0"/>
                <a:cs typeface="Arial" panose="020B0604020202020204" pitchFamily="34" charset="0"/>
              </a:rPr>
              <a:t>Procesui organizuoti taikoma „Agile“ metodika. Darbų grafikas pateikiamas Ganto diagrama : </a:t>
            </a:r>
          </a:p>
          <a:p>
            <a:endParaRPr lang="en-US" dirty="0"/>
          </a:p>
        </p:txBody>
      </p:sp>
      <p:pic>
        <p:nvPicPr>
          <p:cNvPr id="5" name="Paveikslėlis 4" descr="Paveikslėlis, kuriame yra ekrano nuotrauka&#10;&#10;Automatiškai sugeneruotas aprašymas">
            <a:extLst>
              <a:ext uri="{FF2B5EF4-FFF2-40B4-BE49-F238E27FC236}">
                <a16:creationId xmlns:a16="http://schemas.microsoft.com/office/drawing/2014/main" id="{2354E1A4-C686-4959-BE2C-EF67FD8E52E5}"/>
              </a:ext>
            </a:extLst>
          </p:cNvPr>
          <p:cNvPicPr>
            <a:picLocks noChangeAspect="1"/>
          </p:cNvPicPr>
          <p:nvPr/>
        </p:nvPicPr>
        <p:blipFill>
          <a:blip r:embed="rId2"/>
          <a:stretch>
            <a:fillRect/>
          </a:stretch>
        </p:blipFill>
        <p:spPr>
          <a:xfrm>
            <a:off x="884236" y="2716117"/>
            <a:ext cx="10526714" cy="3275107"/>
          </a:xfrm>
          <a:prstGeom prst="rect">
            <a:avLst/>
          </a:prstGeom>
        </p:spPr>
      </p:pic>
      <p:pic>
        <p:nvPicPr>
          <p:cNvPr id="6" name="Paveikslėlis 5" descr="Paveikslėlis, kuriame yra maistas&#10;&#10;Automatiškai sugeneruotas aprašymas">
            <a:extLst>
              <a:ext uri="{FF2B5EF4-FFF2-40B4-BE49-F238E27FC236}">
                <a16:creationId xmlns:a16="http://schemas.microsoft.com/office/drawing/2014/main" id="{2E9A97CD-E4E7-4BD1-AC87-090BBC75ECEB}"/>
              </a:ext>
            </a:extLst>
          </p:cNvPr>
          <p:cNvPicPr>
            <a:picLocks noChangeAspect="1"/>
          </p:cNvPicPr>
          <p:nvPr/>
        </p:nvPicPr>
        <p:blipFill>
          <a:blip r:embed="rId3"/>
          <a:stretch>
            <a:fillRect/>
          </a:stretch>
        </p:blipFill>
        <p:spPr>
          <a:xfrm>
            <a:off x="9953625" y="0"/>
            <a:ext cx="1495426" cy="1588656"/>
          </a:xfrm>
          <a:prstGeom prst="rect">
            <a:avLst/>
          </a:prstGeom>
        </p:spPr>
      </p:pic>
    </p:spTree>
    <p:extLst>
      <p:ext uri="{BB962C8B-B14F-4D97-AF65-F5344CB8AC3E}">
        <p14:creationId xmlns:p14="http://schemas.microsoft.com/office/powerpoint/2010/main" val="113030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235970F-1542-4879-BBD5-F67562B8BF04}"/>
              </a:ext>
            </a:extLst>
          </p:cNvPr>
          <p:cNvSpPr>
            <a:spLocks noGrp="1"/>
          </p:cNvSpPr>
          <p:nvPr>
            <p:ph type="title"/>
          </p:nvPr>
        </p:nvSpPr>
        <p:spPr/>
        <p:txBody>
          <a:bodyPr/>
          <a:lstStyle/>
          <a:p>
            <a:r>
              <a:rPr lang="lt-LT" b="1" dirty="0">
                <a:latin typeface="Arial" panose="020B0604020202020204" pitchFamily="34" charset="0"/>
                <a:cs typeface="Arial" panose="020B0604020202020204" pitchFamily="34" charset="0"/>
              </a:rPr>
              <a:t>Projektavimo valdymas ir eiga (2) </a:t>
            </a:r>
            <a:endParaRPr lang="en-US" b="1" dirty="0">
              <a:latin typeface="Arial" panose="020B0604020202020204" pitchFamily="34" charset="0"/>
              <a:cs typeface="Arial" panose="020B0604020202020204" pitchFamily="34" charset="0"/>
            </a:endParaRPr>
          </a:p>
        </p:txBody>
      </p:sp>
      <p:pic>
        <p:nvPicPr>
          <p:cNvPr id="5" name="Paveikslėlis 4" descr="Paveikslėlis, kuriame yra maistas&#10;&#10;Automatiškai sugeneruotas aprašymas">
            <a:extLst>
              <a:ext uri="{FF2B5EF4-FFF2-40B4-BE49-F238E27FC236}">
                <a16:creationId xmlns:a16="http://schemas.microsoft.com/office/drawing/2014/main" id="{F5F3D87B-E4D9-48EC-8816-6900A7DA7581}"/>
              </a:ext>
            </a:extLst>
          </p:cNvPr>
          <p:cNvPicPr>
            <a:picLocks noChangeAspect="1"/>
          </p:cNvPicPr>
          <p:nvPr/>
        </p:nvPicPr>
        <p:blipFill>
          <a:blip r:embed="rId2"/>
          <a:stretch>
            <a:fillRect/>
          </a:stretch>
        </p:blipFill>
        <p:spPr>
          <a:xfrm>
            <a:off x="9953625" y="0"/>
            <a:ext cx="1495426" cy="1588656"/>
          </a:xfrm>
          <a:prstGeom prst="rect">
            <a:avLst/>
          </a:prstGeom>
        </p:spPr>
      </p:pic>
      <p:pic>
        <p:nvPicPr>
          <p:cNvPr id="6" name="Picture 5" descr="A picture containing black, white, standing, room&#10;&#10;Description automatically generated">
            <a:extLst>
              <a:ext uri="{FF2B5EF4-FFF2-40B4-BE49-F238E27FC236}">
                <a16:creationId xmlns:a16="http://schemas.microsoft.com/office/drawing/2014/main" id="{2ABA9D81-3FDE-4E11-B099-2D9202040FDC}"/>
              </a:ext>
            </a:extLst>
          </p:cNvPr>
          <p:cNvPicPr>
            <a:picLocks noChangeAspect="1"/>
          </p:cNvPicPr>
          <p:nvPr/>
        </p:nvPicPr>
        <p:blipFill>
          <a:blip r:embed="rId3"/>
          <a:stretch>
            <a:fillRect/>
          </a:stretch>
        </p:blipFill>
        <p:spPr>
          <a:xfrm>
            <a:off x="949462" y="2207174"/>
            <a:ext cx="9751876" cy="3122208"/>
          </a:xfrm>
          <a:prstGeom prst="rect">
            <a:avLst/>
          </a:prstGeom>
        </p:spPr>
      </p:pic>
    </p:spTree>
    <p:extLst>
      <p:ext uri="{BB962C8B-B14F-4D97-AF65-F5344CB8AC3E}">
        <p14:creationId xmlns:p14="http://schemas.microsoft.com/office/powerpoint/2010/main" val="164679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7313F44-9103-4BF7-9785-F1028873D3E4}"/>
              </a:ext>
            </a:extLst>
          </p:cNvPr>
          <p:cNvSpPr>
            <a:spLocks noGrp="1"/>
          </p:cNvSpPr>
          <p:nvPr>
            <p:ph type="title"/>
          </p:nvPr>
        </p:nvSpPr>
        <p:spPr/>
        <p:txBody>
          <a:bodyPr/>
          <a:lstStyle/>
          <a:p>
            <a:r>
              <a:rPr lang="lt-LT" b="1" dirty="0">
                <a:latin typeface="Arial" panose="020B0604020202020204" pitchFamily="34" charset="0"/>
                <a:cs typeface="Arial" panose="020B0604020202020204" pitchFamily="34" charset="0"/>
              </a:rPr>
              <a:t>Programos vartotojo sąsaja</a:t>
            </a:r>
            <a:br>
              <a:rPr lang="en-US" b="1" dirty="0"/>
            </a:br>
            <a:endParaRPr lang="en-US" dirty="0"/>
          </a:p>
        </p:txBody>
      </p:sp>
      <p:sp>
        <p:nvSpPr>
          <p:cNvPr id="3" name="Turinio vietos rezervavimo ženklas 2">
            <a:extLst>
              <a:ext uri="{FF2B5EF4-FFF2-40B4-BE49-F238E27FC236}">
                <a16:creationId xmlns:a16="http://schemas.microsoft.com/office/drawing/2014/main" id="{D27C208A-B1E4-4134-AE0D-4798C64726FE}"/>
              </a:ext>
            </a:extLst>
          </p:cNvPr>
          <p:cNvSpPr>
            <a:spLocks noGrp="1"/>
          </p:cNvSpPr>
          <p:nvPr>
            <p:ph idx="1"/>
          </p:nvPr>
        </p:nvSpPr>
        <p:spPr/>
        <p:txBody>
          <a:bodyPr/>
          <a:lstStyle/>
          <a:p>
            <a:r>
              <a:rPr lang="lt-LT" dirty="0">
                <a:latin typeface="Arial" panose="020B0604020202020204" pitchFamily="34" charset="0"/>
                <a:cs typeface="Arial" panose="020B0604020202020204" pitchFamily="34" charset="0"/>
              </a:rPr>
              <a:t>Prisijungimo langas :</a:t>
            </a:r>
          </a:p>
          <a:p>
            <a:endParaRPr lang="en-US" dirty="0"/>
          </a:p>
        </p:txBody>
      </p:sp>
      <p:pic>
        <p:nvPicPr>
          <p:cNvPr id="4" name="Picture 6">
            <a:extLst>
              <a:ext uri="{FF2B5EF4-FFF2-40B4-BE49-F238E27FC236}">
                <a16:creationId xmlns:a16="http://schemas.microsoft.com/office/drawing/2014/main" id="{2EEB3C4D-0D97-4F59-A13C-34209692121A}"/>
              </a:ext>
            </a:extLst>
          </p:cNvPr>
          <p:cNvPicPr/>
          <p:nvPr/>
        </p:nvPicPr>
        <p:blipFill rotWithShape="1">
          <a:blip r:embed="rId2"/>
          <a:srcRect l="24487" t="20057" r="47051" b="46439"/>
          <a:stretch/>
        </p:blipFill>
        <p:spPr bwMode="auto">
          <a:xfrm>
            <a:off x="1457325" y="2996247"/>
            <a:ext cx="5410200" cy="3147378"/>
          </a:xfrm>
          <a:prstGeom prst="rect">
            <a:avLst/>
          </a:prstGeom>
          <a:ln>
            <a:noFill/>
          </a:ln>
          <a:extLst>
            <a:ext uri="{53640926-AAD7-44D8-BBD7-CCE9431645EC}">
              <a14:shadowObscured xmlns:a14="http://schemas.microsoft.com/office/drawing/2010/main"/>
            </a:ext>
          </a:extLst>
        </p:spPr>
      </p:pic>
      <p:pic>
        <p:nvPicPr>
          <p:cNvPr id="5" name="Paveikslėlis 4" descr="Paveikslėlis, kuriame yra maistas&#10;&#10;Automatiškai sugeneruotas aprašymas">
            <a:extLst>
              <a:ext uri="{FF2B5EF4-FFF2-40B4-BE49-F238E27FC236}">
                <a16:creationId xmlns:a16="http://schemas.microsoft.com/office/drawing/2014/main" id="{575CA8BA-7153-41D9-8195-07A847986C4D}"/>
              </a:ext>
            </a:extLst>
          </p:cNvPr>
          <p:cNvPicPr>
            <a:picLocks noChangeAspect="1"/>
          </p:cNvPicPr>
          <p:nvPr/>
        </p:nvPicPr>
        <p:blipFill>
          <a:blip r:embed="rId3"/>
          <a:stretch>
            <a:fillRect/>
          </a:stretch>
        </p:blipFill>
        <p:spPr>
          <a:xfrm>
            <a:off x="9991725" y="0"/>
            <a:ext cx="1495426" cy="1588656"/>
          </a:xfrm>
          <a:prstGeom prst="rect">
            <a:avLst/>
          </a:prstGeom>
        </p:spPr>
      </p:pic>
    </p:spTree>
    <p:extLst>
      <p:ext uri="{BB962C8B-B14F-4D97-AF65-F5344CB8AC3E}">
        <p14:creationId xmlns:p14="http://schemas.microsoft.com/office/powerpoint/2010/main" val="376083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FE4B505-E3CA-436A-82A2-A8CD5A94EE44}"/>
              </a:ext>
            </a:extLst>
          </p:cNvPr>
          <p:cNvSpPr>
            <a:spLocks noGrp="1"/>
          </p:cNvSpPr>
          <p:nvPr>
            <p:ph type="title"/>
          </p:nvPr>
        </p:nvSpPr>
        <p:spPr/>
        <p:txBody>
          <a:bodyPr/>
          <a:lstStyle/>
          <a:p>
            <a:r>
              <a:rPr lang="lt-LT" b="1" dirty="0">
                <a:latin typeface="Arial" panose="020B0604020202020204" pitchFamily="34" charset="0"/>
                <a:cs typeface="Arial" panose="020B0604020202020204" pitchFamily="34" charset="0"/>
              </a:rPr>
              <a:t>Programos vartotojo </a:t>
            </a:r>
            <a:r>
              <a:rPr lang="lt-LT" b="1" dirty="0" err="1">
                <a:latin typeface="Arial" panose="020B0604020202020204" pitchFamily="34" charset="0"/>
                <a:cs typeface="Arial" panose="020B0604020202020204" pitchFamily="34" charset="0"/>
              </a:rPr>
              <a:t>sąSAJA</a:t>
            </a:r>
            <a:r>
              <a:rPr lang="lt-LT" b="1" dirty="0">
                <a:latin typeface="Arial" panose="020B0604020202020204" pitchFamily="34" charset="0"/>
                <a:cs typeface="Arial" panose="020B0604020202020204" pitchFamily="34" charset="0"/>
              </a:rPr>
              <a:t> (2)</a:t>
            </a:r>
            <a:endParaRPr lang="en-US" b="1" dirty="0">
              <a:latin typeface="Arial" panose="020B0604020202020204" pitchFamily="34" charset="0"/>
              <a:cs typeface="Arial" panose="020B0604020202020204" pitchFamily="34" charset="0"/>
            </a:endParaRPr>
          </a:p>
        </p:txBody>
      </p:sp>
      <p:pic>
        <p:nvPicPr>
          <p:cNvPr id="4" name="Picture 9">
            <a:extLst>
              <a:ext uri="{FF2B5EF4-FFF2-40B4-BE49-F238E27FC236}">
                <a16:creationId xmlns:a16="http://schemas.microsoft.com/office/drawing/2014/main" id="{58C8ECDC-F8DD-47B6-B5FC-3521FCD218E2}"/>
              </a:ext>
            </a:extLst>
          </p:cNvPr>
          <p:cNvPicPr>
            <a:picLocks noGrp="1"/>
          </p:cNvPicPr>
          <p:nvPr>
            <p:ph idx="1"/>
          </p:nvPr>
        </p:nvPicPr>
        <p:blipFill rotWithShape="1">
          <a:blip r:embed="rId2"/>
          <a:srcRect l="8845" t="15042" r="9103" b="20228"/>
          <a:stretch/>
        </p:blipFill>
        <p:spPr bwMode="auto">
          <a:xfrm>
            <a:off x="1141413" y="2230253"/>
            <a:ext cx="8943656" cy="384699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349C506-E16E-4B98-A129-B3CF1CCF26E4}"/>
              </a:ext>
            </a:extLst>
          </p:cNvPr>
          <p:cNvSpPr txBox="1"/>
          <p:nvPr/>
        </p:nvSpPr>
        <p:spPr>
          <a:xfrm>
            <a:off x="1141413" y="1633492"/>
            <a:ext cx="7434416" cy="461665"/>
          </a:xfrm>
          <a:prstGeom prst="rect">
            <a:avLst/>
          </a:prstGeom>
          <a:noFill/>
        </p:spPr>
        <p:txBody>
          <a:bodyPr wrap="square" rtlCol="0">
            <a:spAutoFit/>
          </a:bodyPr>
          <a:lstStyle/>
          <a:p>
            <a:r>
              <a:rPr lang="lt-LT" sz="2400" dirty="0">
                <a:latin typeface="Arial" panose="020B0604020202020204" pitchFamily="34" charset="0"/>
                <a:cs typeface="Arial" panose="020B0604020202020204" pitchFamily="34" charset="0"/>
              </a:rPr>
              <a:t>Programos langas su duomenimis </a:t>
            </a:r>
            <a:r>
              <a:rPr lang="lt-LT" sz="2400" dirty="0"/>
              <a:t>:</a:t>
            </a:r>
            <a:endParaRPr lang="en-US" sz="2400" dirty="0"/>
          </a:p>
        </p:txBody>
      </p:sp>
      <p:pic>
        <p:nvPicPr>
          <p:cNvPr id="6" name="Paveikslėlis 5" descr="Paveikslėlis, kuriame yra maistas&#10;&#10;Automatiškai sugeneruotas aprašymas">
            <a:extLst>
              <a:ext uri="{FF2B5EF4-FFF2-40B4-BE49-F238E27FC236}">
                <a16:creationId xmlns:a16="http://schemas.microsoft.com/office/drawing/2014/main" id="{299BA645-61EC-4FBA-BED9-9D126A19A286}"/>
              </a:ext>
            </a:extLst>
          </p:cNvPr>
          <p:cNvPicPr>
            <a:picLocks noChangeAspect="1"/>
          </p:cNvPicPr>
          <p:nvPr/>
        </p:nvPicPr>
        <p:blipFill>
          <a:blip r:embed="rId3"/>
          <a:stretch>
            <a:fillRect/>
          </a:stretch>
        </p:blipFill>
        <p:spPr>
          <a:xfrm>
            <a:off x="9991725" y="0"/>
            <a:ext cx="1495426" cy="1588656"/>
          </a:xfrm>
          <a:prstGeom prst="rect">
            <a:avLst/>
          </a:prstGeom>
        </p:spPr>
      </p:pic>
    </p:spTree>
    <p:extLst>
      <p:ext uri="{BB962C8B-B14F-4D97-AF65-F5344CB8AC3E}">
        <p14:creationId xmlns:p14="http://schemas.microsoft.com/office/powerpoint/2010/main" val="2105307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andinė">
  <a:themeElements>
    <a:clrScheme name="Nuosvyr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randinė">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inė">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TM04033919[[fn=Grandinė]]</Template>
  <TotalTime>67</TotalTime>
  <Words>377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Grandinė</vt:lpstr>
      <vt:lpstr>Elektroninės parduotuvės valdymo sistema</vt:lpstr>
      <vt:lpstr>Tikslas </vt:lpstr>
      <vt:lpstr>Komandos nariai ir  jų pareigos</vt:lpstr>
      <vt:lpstr>Sistemos apibrėžimas </vt:lpstr>
      <vt:lpstr>Sistemos apibrėžimas (2)</vt:lpstr>
      <vt:lpstr>Projektavimo valdymas ir eiga </vt:lpstr>
      <vt:lpstr>Projektavimo valdymas ir eiga (2) </vt:lpstr>
      <vt:lpstr>Programos vartotojo sąsaja </vt:lpstr>
      <vt:lpstr>Programos vartotojo sąSAJA (2)</vt:lpstr>
      <vt:lpstr>Išvados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parduotuvės valdymo sistema</dc:title>
  <dc:creator>Andriuškaitė Emilija</dc:creator>
  <cp:lastModifiedBy>Martynas Šaparnis</cp:lastModifiedBy>
  <cp:revision>7</cp:revision>
  <dcterms:created xsi:type="dcterms:W3CDTF">2020-03-31T17:10:05Z</dcterms:created>
  <dcterms:modified xsi:type="dcterms:W3CDTF">2020-03-31T18:53:48Z</dcterms:modified>
</cp:coreProperties>
</file>