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67" r:id="rId3"/>
    <p:sldId id="265" r:id="rId4"/>
    <p:sldId id="268" r:id="rId5"/>
    <p:sldId id="266" r:id="rId6"/>
    <p:sldId id="256" r:id="rId7"/>
    <p:sldId id="257" r:id="rId8"/>
    <p:sldId id="258" r:id="rId9"/>
    <p:sldId id="259" r:id="rId10"/>
    <p:sldId id="260" r:id="rId11"/>
    <p:sldId id="261"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4/9/2023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89899-6C8D-4BE0-8516-C83BE255B6C3}"/>
              </a:ext>
            </a:extLst>
          </p:cNvPr>
          <p:cNvSpPr>
            <a:spLocks noGrp="1"/>
          </p:cNvSpPr>
          <p:nvPr>
            <p:ph type="title"/>
          </p:nvPr>
        </p:nvSpPr>
        <p:spPr>
          <a:xfrm>
            <a:off x="263327" y="90616"/>
            <a:ext cx="3856188" cy="1596177"/>
          </a:xfrm>
        </p:spPr>
        <p:txBody>
          <a:bodyPr/>
          <a:lstStyle/>
          <a:p>
            <a:r>
              <a:rPr lang="en-IN" dirty="0"/>
              <a:t>specialization</a:t>
            </a:r>
          </a:p>
        </p:txBody>
      </p:sp>
      <p:sp>
        <p:nvSpPr>
          <p:cNvPr id="3" name="Content Placeholder 2">
            <a:extLst>
              <a:ext uri="{FF2B5EF4-FFF2-40B4-BE49-F238E27FC236}">
                <a16:creationId xmlns:a16="http://schemas.microsoft.com/office/drawing/2014/main" id="{7B9DF0B0-D85F-4800-8905-212101CCD647}"/>
              </a:ext>
            </a:extLst>
          </p:cNvPr>
          <p:cNvSpPr>
            <a:spLocks noGrp="1"/>
          </p:cNvSpPr>
          <p:nvPr>
            <p:ph sz="quarter" idx="13"/>
          </p:nvPr>
        </p:nvSpPr>
        <p:spPr>
          <a:xfrm>
            <a:off x="112495" y="1762733"/>
            <a:ext cx="5166515" cy="5128180"/>
          </a:xfrm>
        </p:spPr>
        <p:txBody>
          <a:bodyPr>
            <a:normAutofit fontScale="92500"/>
          </a:bodyPr>
          <a:lstStyle/>
          <a:p>
            <a:pPr algn="just"/>
            <a:r>
              <a:rPr lang="en-US" sz="2400" cap="none" dirty="0"/>
              <a:t>In the above example </a:t>
            </a:r>
            <a:r>
              <a:rPr lang="en-US" sz="2400" b="1" cap="none" dirty="0"/>
              <a:t>person</a:t>
            </a:r>
            <a:r>
              <a:rPr lang="en-US" sz="2400" cap="none" dirty="0"/>
              <a:t> is an entity type with three attributes name, age, phone. A person in an educational institute can be </a:t>
            </a:r>
            <a:r>
              <a:rPr lang="en-US" sz="2400" b="1" cap="none" dirty="0"/>
              <a:t>employee</a:t>
            </a:r>
            <a:r>
              <a:rPr lang="en-US" sz="2400" cap="none" dirty="0"/>
              <a:t> or </a:t>
            </a:r>
            <a:r>
              <a:rPr lang="en-US" sz="2400" b="1" cap="none" dirty="0"/>
              <a:t>student</a:t>
            </a:r>
            <a:r>
              <a:rPr lang="en-US" sz="2400" cap="none" dirty="0"/>
              <a:t>. Employee entity has an additional attribute employee ID.  Student entity has two additional attributes student ID and course. Employee entity type is further specialized in two entities faculty and administrative. Faculty entity type has attribute department and administrative entity has attribute designation.</a:t>
            </a:r>
            <a:endParaRPr lang="en-IN" sz="2800" cap="none" dirty="0"/>
          </a:p>
        </p:txBody>
      </p:sp>
      <p:pic>
        <p:nvPicPr>
          <p:cNvPr id="6" name="Picture 5">
            <a:extLst>
              <a:ext uri="{FF2B5EF4-FFF2-40B4-BE49-F238E27FC236}">
                <a16:creationId xmlns:a16="http://schemas.microsoft.com/office/drawing/2014/main" id="{4EE96746-7EE2-492B-B994-1B9A625E8AAF}"/>
              </a:ext>
            </a:extLst>
          </p:cNvPr>
          <p:cNvPicPr>
            <a:picLocks noChangeAspect="1"/>
          </p:cNvPicPr>
          <p:nvPr/>
        </p:nvPicPr>
        <p:blipFill>
          <a:blip r:embed="rId2"/>
          <a:stretch>
            <a:fillRect/>
          </a:stretch>
        </p:blipFill>
        <p:spPr>
          <a:xfrm>
            <a:off x="5162747" y="32913"/>
            <a:ext cx="7029253" cy="6858000"/>
          </a:xfrm>
          <a:prstGeom prst="rect">
            <a:avLst/>
          </a:prstGeom>
        </p:spPr>
      </p:pic>
    </p:spTree>
    <p:extLst>
      <p:ext uri="{BB962C8B-B14F-4D97-AF65-F5344CB8AC3E}">
        <p14:creationId xmlns:p14="http://schemas.microsoft.com/office/powerpoint/2010/main" val="1400172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2E69-E650-40D7-B415-BB014F4BD275}"/>
              </a:ext>
            </a:extLst>
          </p:cNvPr>
          <p:cNvSpPr>
            <a:spLocks noGrp="1"/>
          </p:cNvSpPr>
          <p:nvPr>
            <p:ph type="title"/>
          </p:nvPr>
        </p:nvSpPr>
        <p:spPr/>
        <p:txBody>
          <a:bodyPr/>
          <a:lstStyle/>
          <a:p>
            <a:r>
              <a:rPr lang="en-IN" dirty="0"/>
              <a:t>Entity set with multi valued attribute</a:t>
            </a:r>
          </a:p>
        </p:txBody>
      </p:sp>
      <p:pic>
        <p:nvPicPr>
          <p:cNvPr id="4" name="Content Placeholder 3">
            <a:extLst>
              <a:ext uri="{FF2B5EF4-FFF2-40B4-BE49-F238E27FC236}">
                <a16:creationId xmlns:a16="http://schemas.microsoft.com/office/drawing/2014/main" id="{93A435A2-7135-4D00-8D51-96E23E1CE793}"/>
              </a:ext>
            </a:extLst>
          </p:cNvPr>
          <p:cNvPicPr>
            <a:picLocks noGrp="1" noChangeAspect="1"/>
          </p:cNvPicPr>
          <p:nvPr>
            <p:ph sz="quarter" idx="13"/>
          </p:nvPr>
        </p:nvPicPr>
        <p:blipFill>
          <a:blip r:embed="rId2"/>
          <a:stretch>
            <a:fillRect/>
          </a:stretch>
        </p:blipFill>
        <p:spPr>
          <a:xfrm>
            <a:off x="153185" y="2121496"/>
            <a:ext cx="5543550" cy="3314700"/>
          </a:xfrm>
          <a:prstGeom prst="rect">
            <a:avLst/>
          </a:prstGeom>
        </p:spPr>
      </p:pic>
      <p:pic>
        <p:nvPicPr>
          <p:cNvPr id="5" name="Picture 4">
            <a:extLst>
              <a:ext uri="{FF2B5EF4-FFF2-40B4-BE49-F238E27FC236}">
                <a16:creationId xmlns:a16="http://schemas.microsoft.com/office/drawing/2014/main" id="{200E25B1-ECCF-4318-BCAA-1DC373C0E9D5}"/>
              </a:ext>
            </a:extLst>
          </p:cNvPr>
          <p:cNvPicPr>
            <a:picLocks noChangeAspect="1"/>
          </p:cNvPicPr>
          <p:nvPr/>
        </p:nvPicPr>
        <p:blipFill>
          <a:blip r:embed="rId3"/>
          <a:stretch>
            <a:fillRect/>
          </a:stretch>
        </p:blipFill>
        <p:spPr>
          <a:xfrm>
            <a:off x="5888317" y="2121496"/>
            <a:ext cx="5543550" cy="3314700"/>
          </a:xfrm>
          <a:prstGeom prst="rect">
            <a:avLst/>
          </a:prstGeom>
        </p:spPr>
      </p:pic>
    </p:spTree>
    <p:extLst>
      <p:ext uri="{BB962C8B-B14F-4D97-AF65-F5344CB8AC3E}">
        <p14:creationId xmlns:p14="http://schemas.microsoft.com/office/powerpoint/2010/main" val="422227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EE89-426C-400E-B902-C7B5179C581B}"/>
              </a:ext>
            </a:extLst>
          </p:cNvPr>
          <p:cNvSpPr>
            <a:spLocks noGrp="1"/>
          </p:cNvSpPr>
          <p:nvPr>
            <p:ph type="title"/>
          </p:nvPr>
        </p:nvSpPr>
        <p:spPr/>
        <p:txBody>
          <a:bodyPr/>
          <a:lstStyle/>
          <a:p>
            <a:r>
              <a:rPr lang="en-IN" dirty="0"/>
              <a:t>Conversion of multi valued attributes into a relation</a:t>
            </a:r>
          </a:p>
        </p:txBody>
      </p:sp>
      <p:pic>
        <p:nvPicPr>
          <p:cNvPr id="4" name="Content Placeholder 3">
            <a:extLst>
              <a:ext uri="{FF2B5EF4-FFF2-40B4-BE49-F238E27FC236}">
                <a16:creationId xmlns:a16="http://schemas.microsoft.com/office/drawing/2014/main" id="{893355C9-47F2-41B1-B5C2-8DFD1B9240B7}"/>
              </a:ext>
            </a:extLst>
          </p:cNvPr>
          <p:cNvPicPr>
            <a:picLocks noGrp="1" noChangeAspect="1"/>
          </p:cNvPicPr>
          <p:nvPr>
            <p:ph sz="quarter" idx="13"/>
          </p:nvPr>
        </p:nvPicPr>
        <p:blipFill>
          <a:blip r:embed="rId2"/>
          <a:stretch>
            <a:fillRect/>
          </a:stretch>
        </p:blipFill>
        <p:spPr>
          <a:xfrm>
            <a:off x="1619250" y="2064471"/>
            <a:ext cx="8953500" cy="3219524"/>
          </a:xfrm>
          <a:prstGeom prst="rect">
            <a:avLst/>
          </a:prstGeom>
        </p:spPr>
      </p:pic>
    </p:spTree>
    <p:extLst>
      <p:ext uri="{BB962C8B-B14F-4D97-AF65-F5344CB8AC3E}">
        <p14:creationId xmlns:p14="http://schemas.microsoft.com/office/powerpoint/2010/main" val="78907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FBDF-5165-4221-BB21-4193463606E8}"/>
              </a:ext>
            </a:extLst>
          </p:cNvPr>
          <p:cNvSpPr>
            <a:spLocks noGrp="1"/>
          </p:cNvSpPr>
          <p:nvPr>
            <p:ph type="title"/>
          </p:nvPr>
        </p:nvSpPr>
        <p:spPr/>
        <p:txBody>
          <a:bodyPr/>
          <a:lstStyle/>
          <a:p>
            <a:r>
              <a:rPr lang="en-IN" dirty="0"/>
              <a:t>Translation of relationship into a relation</a:t>
            </a:r>
          </a:p>
        </p:txBody>
      </p:sp>
      <p:pic>
        <p:nvPicPr>
          <p:cNvPr id="4" name="Content Placeholder 3">
            <a:extLst>
              <a:ext uri="{FF2B5EF4-FFF2-40B4-BE49-F238E27FC236}">
                <a16:creationId xmlns:a16="http://schemas.microsoft.com/office/drawing/2014/main" id="{36A38D5C-0975-4F39-8A4D-B33DD4D68063}"/>
              </a:ext>
            </a:extLst>
          </p:cNvPr>
          <p:cNvPicPr>
            <a:picLocks noGrp="1" noChangeAspect="1"/>
          </p:cNvPicPr>
          <p:nvPr>
            <p:ph sz="quarter" idx="13"/>
          </p:nvPr>
        </p:nvPicPr>
        <p:blipFill>
          <a:blip r:embed="rId2"/>
          <a:stretch>
            <a:fillRect/>
          </a:stretch>
        </p:blipFill>
        <p:spPr>
          <a:xfrm>
            <a:off x="1465074" y="1884756"/>
            <a:ext cx="8781862" cy="4214386"/>
          </a:xfrm>
          <a:prstGeom prst="rect">
            <a:avLst/>
          </a:prstGeom>
        </p:spPr>
      </p:pic>
    </p:spTree>
    <p:extLst>
      <p:ext uri="{BB962C8B-B14F-4D97-AF65-F5344CB8AC3E}">
        <p14:creationId xmlns:p14="http://schemas.microsoft.com/office/powerpoint/2010/main" val="2787698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FDBC-92F2-461D-97FD-FB48F928219E}"/>
              </a:ext>
            </a:extLst>
          </p:cNvPr>
          <p:cNvSpPr>
            <a:spLocks noGrp="1"/>
          </p:cNvSpPr>
          <p:nvPr>
            <p:ph type="title"/>
          </p:nvPr>
        </p:nvSpPr>
        <p:spPr/>
        <p:txBody>
          <a:bodyPr/>
          <a:lstStyle/>
          <a:p>
            <a:r>
              <a:rPr lang="en-IN" dirty="0"/>
              <a:t>End of first unit.</a:t>
            </a:r>
          </a:p>
        </p:txBody>
      </p:sp>
      <p:sp>
        <p:nvSpPr>
          <p:cNvPr id="3" name="Content Placeholder 2">
            <a:extLst>
              <a:ext uri="{FF2B5EF4-FFF2-40B4-BE49-F238E27FC236}">
                <a16:creationId xmlns:a16="http://schemas.microsoft.com/office/drawing/2014/main" id="{3041BB3D-901A-406D-8E81-158089C1DDA1}"/>
              </a:ext>
            </a:extLst>
          </p:cNvPr>
          <p:cNvSpPr>
            <a:spLocks noGrp="1"/>
          </p:cNvSpPr>
          <p:nvPr>
            <p:ph sz="quarter" idx="13"/>
          </p:nvPr>
        </p:nvSpPr>
        <p:spPr/>
        <p:txBody>
          <a:bodyPr/>
          <a:lstStyle/>
          <a:p>
            <a:endParaRPr lang="en-IN" dirty="0"/>
          </a:p>
        </p:txBody>
      </p:sp>
    </p:spTree>
    <p:extLst>
      <p:ext uri="{BB962C8B-B14F-4D97-AF65-F5344CB8AC3E}">
        <p14:creationId xmlns:p14="http://schemas.microsoft.com/office/powerpoint/2010/main" val="3379197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3492-B2BB-454F-83EB-664A7C4F35F7}"/>
              </a:ext>
            </a:extLst>
          </p:cNvPr>
          <p:cNvSpPr>
            <a:spLocks noGrp="1"/>
          </p:cNvSpPr>
          <p:nvPr>
            <p:ph type="title"/>
          </p:nvPr>
        </p:nvSpPr>
        <p:spPr/>
        <p:txBody>
          <a:bodyPr/>
          <a:lstStyle/>
          <a:p>
            <a:r>
              <a:rPr lang="en-IN" dirty="0"/>
              <a:t>specialization</a:t>
            </a:r>
          </a:p>
        </p:txBody>
      </p:sp>
      <p:sp>
        <p:nvSpPr>
          <p:cNvPr id="3" name="Content Placeholder 2">
            <a:extLst>
              <a:ext uri="{FF2B5EF4-FFF2-40B4-BE49-F238E27FC236}">
                <a16:creationId xmlns:a16="http://schemas.microsoft.com/office/drawing/2014/main" id="{BFD23628-E3D2-4BB0-942E-BAECBF9F0A70}"/>
              </a:ext>
            </a:extLst>
          </p:cNvPr>
          <p:cNvSpPr>
            <a:spLocks noGrp="1"/>
          </p:cNvSpPr>
          <p:nvPr>
            <p:ph sz="quarter" idx="13"/>
          </p:nvPr>
        </p:nvSpPr>
        <p:spPr>
          <a:xfrm>
            <a:off x="913774" y="1555424"/>
            <a:ext cx="10363826" cy="4751108"/>
          </a:xfrm>
        </p:spPr>
        <p:txBody>
          <a:bodyPr>
            <a:normAutofit fontScale="92500" lnSpcReduction="10000"/>
          </a:bodyPr>
          <a:lstStyle/>
          <a:p>
            <a:pPr algn="just"/>
            <a:r>
              <a:rPr lang="en-US" sz="2400" cap="none" dirty="0"/>
              <a:t>While converting an ER diagram into tables we write respective schemas. But schemas against all entities are not formed.  Schemas are formed against only leaf entities. We do not write schema for person entity because person </a:t>
            </a:r>
            <a:r>
              <a:rPr lang="en-US" sz="2400" b="1" i="1" cap="none" dirty="0"/>
              <a:t>is an</a:t>
            </a:r>
            <a:r>
              <a:rPr lang="en-US" sz="2400" cap="none" dirty="0"/>
              <a:t> employee or a student. Further employee </a:t>
            </a:r>
            <a:r>
              <a:rPr lang="en-US" sz="2400" b="1" i="1" cap="none" dirty="0"/>
              <a:t>is a </a:t>
            </a:r>
            <a:r>
              <a:rPr lang="en-US" sz="2400" cap="none" dirty="0"/>
              <a:t>faculty or administrative. So, we make schemas of only student, faculty and administrative entity types.</a:t>
            </a:r>
          </a:p>
          <a:p>
            <a:r>
              <a:rPr lang="en-US" b="1" dirty="0"/>
              <a:t>Schemas:</a:t>
            </a:r>
            <a:endParaRPr lang="en-US" dirty="0"/>
          </a:p>
          <a:p>
            <a:r>
              <a:rPr lang="en-US" dirty="0"/>
              <a:t>Student (Name, Age, Phone, Student ID)</a:t>
            </a:r>
          </a:p>
          <a:p>
            <a:r>
              <a:rPr lang="en-US" dirty="0"/>
              <a:t>Faculty (Name, Age, Phone, Employee ID, Department)</a:t>
            </a:r>
          </a:p>
          <a:p>
            <a:r>
              <a:rPr lang="en-US" dirty="0"/>
              <a:t>Administrative (Name, Age, Phone, Employee ID, Designation)</a:t>
            </a:r>
          </a:p>
          <a:p>
            <a:r>
              <a:rPr lang="en-US" sz="2200" cap="none" dirty="0"/>
              <a:t>Here, student schema inherits attributes of person. Faculty and administrative entities inherit the attributes of person and employee.</a:t>
            </a:r>
          </a:p>
          <a:p>
            <a:pPr algn="just"/>
            <a:endParaRPr lang="en-IN" sz="2400" cap="none" dirty="0"/>
          </a:p>
        </p:txBody>
      </p:sp>
    </p:spTree>
    <p:extLst>
      <p:ext uri="{BB962C8B-B14F-4D97-AF65-F5344CB8AC3E}">
        <p14:creationId xmlns:p14="http://schemas.microsoft.com/office/powerpoint/2010/main" val="259743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D5EA-D63F-42B7-B547-D5C69F8E1B07}"/>
              </a:ext>
            </a:extLst>
          </p:cNvPr>
          <p:cNvSpPr>
            <a:spLocks noGrp="1"/>
          </p:cNvSpPr>
          <p:nvPr>
            <p:ph type="title"/>
          </p:nvPr>
        </p:nvSpPr>
        <p:spPr>
          <a:xfrm>
            <a:off x="197338" y="320511"/>
            <a:ext cx="4666893" cy="1596177"/>
          </a:xfrm>
        </p:spPr>
        <p:txBody>
          <a:bodyPr/>
          <a:lstStyle/>
          <a:p>
            <a:r>
              <a:rPr lang="en-IN" dirty="0"/>
              <a:t>Generalization</a:t>
            </a:r>
          </a:p>
        </p:txBody>
      </p:sp>
      <p:sp>
        <p:nvSpPr>
          <p:cNvPr id="3" name="Content Placeholder 2">
            <a:extLst>
              <a:ext uri="{FF2B5EF4-FFF2-40B4-BE49-F238E27FC236}">
                <a16:creationId xmlns:a16="http://schemas.microsoft.com/office/drawing/2014/main" id="{0AB0BB11-5BA1-44E4-B674-A7859CA107FA}"/>
              </a:ext>
            </a:extLst>
          </p:cNvPr>
          <p:cNvSpPr>
            <a:spLocks noGrp="1"/>
          </p:cNvSpPr>
          <p:nvPr>
            <p:ph sz="quarter" idx="13"/>
          </p:nvPr>
        </p:nvSpPr>
        <p:spPr>
          <a:xfrm>
            <a:off x="0" y="1716946"/>
            <a:ext cx="5439266" cy="4419903"/>
          </a:xfrm>
        </p:spPr>
        <p:txBody>
          <a:bodyPr>
            <a:normAutofit/>
          </a:bodyPr>
          <a:lstStyle/>
          <a:p>
            <a:r>
              <a:rPr lang="en-US" sz="2400" cap="none" dirty="0"/>
              <a:t>Generalization is the reverse of specialization. In this process differences among multiple entity types are suppressed. Their common features are identified and then generalized into single super class of which the original entity types are special subclasses.</a:t>
            </a:r>
            <a:endParaRPr lang="en-IN" sz="2400" cap="none" dirty="0"/>
          </a:p>
        </p:txBody>
      </p:sp>
      <p:pic>
        <p:nvPicPr>
          <p:cNvPr id="5" name="Picture 4">
            <a:extLst>
              <a:ext uri="{FF2B5EF4-FFF2-40B4-BE49-F238E27FC236}">
                <a16:creationId xmlns:a16="http://schemas.microsoft.com/office/drawing/2014/main" id="{4A1290C5-C5D6-4CAC-A4E9-7C2F0B41A446}"/>
              </a:ext>
            </a:extLst>
          </p:cNvPr>
          <p:cNvPicPr>
            <a:picLocks noChangeAspect="1"/>
          </p:cNvPicPr>
          <p:nvPr/>
        </p:nvPicPr>
        <p:blipFill>
          <a:blip r:embed="rId2"/>
          <a:stretch>
            <a:fillRect/>
          </a:stretch>
        </p:blipFill>
        <p:spPr>
          <a:xfrm>
            <a:off x="5929458" y="0"/>
            <a:ext cx="6262541" cy="6858000"/>
          </a:xfrm>
          <a:prstGeom prst="rect">
            <a:avLst/>
          </a:prstGeom>
        </p:spPr>
      </p:pic>
    </p:spTree>
    <p:extLst>
      <p:ext uri="{BB962C8B-B14F-4D97-AF65-F5344CB8AC3E}">
        <p14:creationId xmlns:p14="http://schemas.microsoft.com/office/powerpoint/2010/main" val="234857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C5A3-4BDA-4DCC-A96D-6C9D2700016C}"/>
              </a:ext>
            </a:extLst>
          </p:cNvPr>
          <p:cNvSpPr>
            <a:spLocks noGrp="1"/>
          </p:cNvSpPr>
          <p:nvPr>
            <p:ph type="title"/>
          </p:nvPr>
        </p:nvSpPr>
        <p:spPr>
          <a:xfrm>
            <a:off x="357594" y="268712"/>
            <a:ext cx="4073004" cy="1596177"/>
          </a:xfrm>
        </p:spPr>
        <p:txBody>
          <a:bodyPr/>
          <a:lstStyle/>
          <a:p>
            <a:r>
              <a:rPr lang="en-IN" dirty="0"/>
              <a:t>Generalization</a:t>
            </a:r>
          </a:p>
        </p:txBody>
      </p:sp>
      <p:sp>
        <p:nvSpPr>
          <p:cNvPr id="3" name="Content Placeholder 2">
            <a:extLst>
              <a:ext uri="{FF2B5EF4-FFF2-40B4-BE49-F238E27FC236}">
                <a16:creationId xmlns:a16="http://schemas.microsoft.com/office/drawing/2014/main" id="{EBF17C73-996E-4F0F-8489-1D4218F438FF}"/>
              </a:ext>
            </a:extLst>
          </p:cNvPr>
          <p:cNvSpPr>
            <a:spLocks noGrp="1"/>
          </p:cNvSpPr>
          <p:nvPr>
            <p:ph sz="quarter" idx="13"/>
          </p:nvPr>
        </p:nvSpPr>
        <p:spPr>
          <a:xfrm>
            <a:off x="913774" y="2367092"/>
            <a:ext cx="4619760" cy="3424107"/>
          </a:xfrm>
        </p:spPr>
        <p:txBody>
          <a:bodyPr>
            <a:normAutofit fontScale="92500" lnSpcReduction="20000"/>
          </a:bodyPr>
          <a:lstStyle/>
          <a:p>
            <a:r>
              <a:rPr lang="en-US" sz="2800" cap="none" dirty="0"/>
              <a:t>These two are special entities types. We can merge these two entities into one entity type named person. We have made these two special entities general. In this process common attributes are included in the general entity.</a:t>
            </a:r>
            <a:endParaRPr lang="en-IN" sz="2800" cap="none" dirty="0"/>
          </a:p>
        </p:txBody>
      </p:sp>
      <p:pic>
        <p:nvPicPr>
          <p:cNvPr id="4" name="Picture 3">
            <a:extLst>
              <a:ext uri="{FF2B5EF4-FFF2-40B4-BE49-F238E27FC236}">
                <a16:creationId xmlns:a16="http://schemas.microsoft.com/office/drawing/2014/main" id="{55FC312F-E5EF-4B2F-A061-768BA9F8BF7E}"/>
              </a:ext>
            </a:extLst>
          </p:cNvPr>
          <p:cNvPicPr>
            <a:picLocks noChangeAspect="1"/>
          </p:cNvPicPr>
          <p:nvPr/>
        </p:nvPicPr>
        <p:blipFill>
          <a:blip r:embed="rId2"/>
          <a:stretch>
            <a:fillRect/>
          </a:stretch>
        </p:blipFill>
        <p:spPr>
          <a:xfrm>
            <a:off x="5967167" y="480570"/>
            <a:ext cx="6092219" cy="5034110"/>
          </a:xfrm>
          <a:prstGeom prst="rect">
            <a:avLst/>
          </a:prstGeom>
        </p:spPr>
      </p:pic>
    </p:spTree>
    <p:extLst>
      <p:ext uri="{BB962C8B-B14F-4D97-AF65-F5344CB8AC3E}">
        <p14:creationId xmlns:p14="http://schemas.microsoft.com/office/powerpoint/2010/main" val="3082130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FED8-9505-4759-BDA0-466B442D09B3}"/>
              </a:ext>
            </a:extLst>
          </p:cNvPr>
          <p:cNvSpPr>
            <a:spLocks noGrp="1"/>
          </p:cNvSpPr>
          <p:nvPr>
            <p:ph type="title"/>
          </p:nvPr>
        </p:nvSpPr>
        <p:spPr>
          <a:xfrm>
            <a:off x="781800" y="0"/>
            <a:ext cx="3893895" cy="1008063"/>
          </a:xfrm>
        </p:spPr>
        <p:txBody>
          <a:bodyPr/>
          <a:lstStyle/>
          <a:p>
            <a:r>
              <a:rPr lang="en-IN" dirty="0"/>
              <a:t>aggregation</a:t>
            </a:r>
          </a:p>
        </p:txBody>
      </p:sp>
      <p:pic>
        <p:nvPicPr>
          <p:cNvPr id="5" name="Picture 4">
            <a:extLst>
              <a:ext uri="{FF2B5EF4-FFF2-40B4-BE49-F238E27FC236}">
                <a16:creationId xmlns:a16="http://schemas.microsoft.com/office/drawing/2014/main" id="{F3E52BF8-7CD9-4295-B6F9-FCF0C5224303}"/>
              </a:ext>
            </a:extLst>
          </p:cNvPr>
          <p:cNvPicPr>
            <a:picLocks noChangeAspect="1"/>
          </p:cNvPicPr>
          <p:nvPr/>
        </p:nvPicPr>
        <p:blipFill>
          <a:blip r:embed="rId2"/>
          <a:stretch>
            <a:fillRect/>
          </a:stretch>
        </p:blipFill>
        <p:spPr>
          <a:xfrm>
            <a:off x="6183984" y="0"/>
            <a:ext cx="6008016" cy="6858000"/>
          </a:xfrm>
          <a:prstGeom prst="rect">
            <a:avLst/>
          </a:prstGeom>
        </p:spPr>
      </p:pic>
      <p:sp>
        <p:nvSpPr>
          <p:cNvPr id="7" name="Content Placeholder 6">
            <a:extLst>
              <a:ext uri="{FF2B5EF4-FFF2-40B4-BE49-F238E27FC236}">
                <a16:creationId xmlns:a16="http://schemas.microsoft.com/office/drawing/2014/main" id="{9A92EF51-DF6A-4EBB-9194-CC85B1D5329B}"/>
              </a:ext>
            </a:extLst>
          </p:cNvPr>
          <p:cNvSpPr>
            <a:spLocks noGrp="1"/>
          </p:cNvSpPr>
          <p:nvPr>
            <p:ph sz="quarter" idx="13"/>
          </p:nvPr>
        </p:nvSpPr>
        <p:spPr>
          <a:xfrm>
            <a:off x="0" y="848413"/>
            <a:ext cx="6183984" cy="6094429"/>
          </a:xfrm>
        </p:spPr>
        <p:txBody>
          <a:bodyPr>
            <a:normAutofit lnSpcReduction="10000"/>
          </a:bodyPr>
          <a:lstStyle/>
          <a:p>
            <a:pPr algn="just"/>
            <a:r>
              <a:rPr lang="en-US" cap="none" dirty="0"/>
              <a:t>Suppose in an organization the manager entity manages set of employee in a department working on specific projects.</a:t>
            </a:r>
          </a:p>
          <a:p>
            <a:pPr algn="just"/>
            <a:r>
              <a:rPr lang="en-US" cap="none" dirty="0"/>
              <a:t>Employee, department and projects are entity types having a ternary relationship called </a:t>
            </a:r>
            <a:r>
              <a:rPr lang="en-US" b="1" cap="none" dirty="0"/>
              <a:t>works on</a:t>
            </a:r>
            <a:r>
              <a:rPr lang="en-US" cap="none" dirty="0"/>
              <a:t>. Manager manages employee, manager also manages department and manager also manages projects. It is difficult to represent this complicated relationship representation in ER diagram. It will be quite complicated to involve entity types into a relationship when they already are participating in a relationship.</a:t>
            </a:r>
          </a:p>
          <a:p>
            <a:pPr algn="just"/>
            <a:r>
              <a:rPr lang="en-US" cap="none" dirty="0"/>
              <a:t>Aggregation is used to solve such complication representations. In aggregation we represent same employee, department and project entities and their relationship as a higher level entity by aggregating. Here we have another entity manager who creates a relationship with this higher level entity.</a:t>
            </a:r>
          </a:p>
          <a:p>
            <a:endParaRPr lang="en-IN" dirty="0"/>
          </a:p>
        </p:txBody>
      </p:sp>
    </p:spTree>
    <p:extLst>
      <p:ext uri="{BB962C8B-B14F-4D97-AF65-F5344CB8AC3E}">
        <p14:creationId xmlns:p14="http://schemas.microsoft.com/office/powerpoint/2010/main" val="2636538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B5D6-0348-46B9-9973-B3B6C7CE9592}"/>
              </a:ext>
            </a:extLst>
          </p:cNvPr>
          <p:cNvSpPr>
            <a:spLocks noGrp="1"/>
          </p:cNvSpPr>
          <p:nvPr>
            <p:ph type="ctrTitle"/>
          </p:nvPr>
        </p:nvSpPr>
        <p:spPr/>
        <p:txBody>
          <a:bodyPr/>
          <a:lstStyle/>
          <a:p>
            <a:r>
              <a:rPr lang="en-IN" dirty="0"/>
              <a:t>Conversion of e-r model to relational model</a:t>
            </a:r>
          </a:p>
        </p:txBody>
      </p:sp>
      <p:sp>
        <p:nvSpPr>
          <p:cNvPr id="3" name="Subtitle 2">
            <a:extLst>
              <a:ext uri="{FF2B5EF4-FFF2-40B4-BE49-F238E27FC236}">
                <a16:creationId xmlns:a16="http://schemas.microsoft.com/office/drawing/2014/main" id="{598F7FB7-F4E0-49DF-909C-A424DE07C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24096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70BD-E324-487A-B786-91684CE4DC87}"/>
              </a:ext>
            </a:extLst>
          </p:cNvPr>
          <p:cNvSpPr>
            <a:spLocks noGrp="1"/>
          </p:cNvSpPr>
          <p:nvPr>
            <p:ph type="title"/>
          </p:nvPr>
        </p:nvSpPr>
        <p:spPr/>
        <p:txBody>
          <a:bodyPr/>
          <a:lstStyle/>
          <a:p>
            <a:r>
              <a:rPr lang="en-IN" dirty="0"/>
              <a:t>Steps</a:t>
            </a:r>
          </a:p>
        </p:txBody>
      </p:sp>
      <p:pic>
        <p:nvPicPr>
          <p:cNvPr id="4" name="Content Placeholder 3">
            <a:extLst>
              <a:ext uri="{FF2B5EF4-FFF2-40B4-BE49-F238E27FC236}">
                <a16:creationId xmlns:a16="http://schemas.microsoft.com/office/drawing/2014/main" id="{B4BBBAA1-320B-44B6-8175-E81555A00CB6}"/>
              </a:ext>
            </a:extLst>
          </p:cNvPr>
          <p:cNvPicPr>
            <a:picLocks noGrp="1" noChangeAspect="1"/>
          </p:cNvPicPr>
          <p:nvPr>
            <p:ph sz="quarter" idx="13"/>
          </p:nvPr>
        </p:nvPicPr>
        <p:blipFill>
          <a:blip r:embed="rId2"/>
          <a:stretch>
            <a:fillRect/>
          </a:stretch>
        </p:blipFill>
        <p:spPr>
          <a:xfrm>
            <a:off x="1216058" y="2733774"/>
            <a:ext cx="9459307" cy="3638746"/>
          </a:xfrm>
          <a:prstGeom prst="rect">
            <a:avLst/>
          </a:prstGeom>
        </p:spPr>
      </p:pic>
    </p:spTree>
    <p:extLst>
      <p:ext uri="{BB962C8B-B14F-4D97-AF65-F5344CB8AC3E}">
        <p14:creationId xmlns:p14="http://schemas.microsoft.com/office/powerpoint/2010/main" val="264845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D66F-8A00-4411-9168-B84549622B3E}"/>
              </a:ext>
            </a:extLst>
          </p:cNvPr>
          <p:cNvSpPr>
            <a:spLocks noGrp="1"/>
          </p:cNvSpPr>
          <p:nvPr>
            <p:ph type="title"/>
          </p:nvPr>
        </p:nvSpPr>
        <p:spPr/>
        <p:txBody>
          <a:bodyPr/>
          <a:lstStyle/>
          <a:p>
            <a:r>
              <a:rPr lang="en-IN" dirty="0"/>
              <a:t>Example conversion</a:t>
            </a:r>
          </a:p>
        </p:txBody>
      </p:sp>
      <p:pic>
        <p:nvPicPr>
          <p:cNvPr id="4" name="Content Placeholder 3">
            <a:extLst>
              <a:ext uri="{FF2B5EF4-FFF2-40B4-BE49-F238E27FC236}">
                <a16:creationId xmlns:a16="http://schemas.microsoft.com/office/drawing/2014/main" id="{4B459184-DB8D-4F42-9BD8-A08DDD654DB6}"/>
              </a:ext>
            </a:extLst>
          </p:cNvPr>
          <p:cNvPicPr>
            <a:picLocks noGrp="1" noChangeAspect="1"/>
          </p:cNvPicPr>
          <p:nvPr>
            <p:ph sz="quarter" idx="13"/>
          </p:nvPr>
        </p:nvPicPr>
        <p:blipFill>
          <a:blip r:embed="rId2"/>
          <a:stretch>
            <a:fillRect/>
          </a:stretch>
        </p:blipFill>
        <p:spPr>
          <a:xfrm>
            <a:off x="2384981" y="2214695"/>
            <a:ext cx="7635712" cy="4412348"/>
          </a:xfrm>
          <a:prstGeom prst="rect">
            <a:avLst/>
          </a:prstGeom>
        </p:spPr>
      </p:pic>
    </p:spTree>
    <p:extLst>
      <p:ext uri="{BB962C8B-B14F-4D97-AF65-F5344CB8AC3E}">
        <p14:creationId xmlns:p14="http://schemas.microsoft.com/office/powerpoint/2010/main" val="25027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8D2D-9FEC-44EB-A2E0-6930B9FCCB62}"/>
              </a:ext>
            </a:extLst>
          </p:cNvPr>
          <p:cNvSpPr>
            <a:spLocks noGrp="1"/>
          </p:cNvSpPr>
          <p:nvPr>
            <p:ph type="title"/>
          </p:nvPr>
        </p:nvSpPr>
        <p:spPr/>
        <p:txBody>
          <a:bodyPr/>
          <a:lstStyle/>
          <a:p>
            <a:r>
              <a:rPr lang="en-IN" dirty="0"/>
              <a:t>Entity set with a composite attribute</a:t>
            </a:r>
          </a:p>
        </p:txBody>
      </p:sp>
      <p:pic>
        <p:nvPicPr>
          <p:cNvPr id="4" name="Content Placeholder 3">
            <a:extLst>
              <a:ext uri="{FF2B5EF4-FFF2-40B4-BE49-F238E27FC236}">
                <a16:creationId xmlns:a16="http://schemas.microsoft.com/office/drawing/2014/main" id="{982CA431-FC0C-40E8-9EF5-8D7C47F87336}"/>
              </a:ext>
            </a:extLst>
          </p:cNvPr>
          <p:cNvPicPr>
            <a:picLocks noGrp="1" noChangeAspect="1"/>
          </p:cNvPicPr>
          <p:nvPr>
            <p:ph sz="quarter" idx="13"/>
          </p:nvPr>
        </p:nvPicPr>
        <p:blipFill>
          <a:blip r:embed="rId2"/>
          <a:stretch>
            <a:fillRect/>
          </a:stretch>
        </p:blipFill>
        <p:spPr>
          <a:xfrm>
            <a:off x="1442301" y="2366963"/>
            <a:ext cx="8418136" cy="4156385"/>
          </a:xfrm>
          <a:prstGeom prst="rect">
            <a:avLst/>
          </a:prstGeom>
        </p:spPr>
      </p:pic>
    </p:spTree>
    <p:extLst>
      <p:ext uri="{BB962C8B-B14F-4D97-AF65-F5344CB8AC3E}">
        <p14:creationId xmlns:p14="http://schemas.microsoft.com/office/powerpoint/2010/main" val="286116858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70</TotalTime>
  <Words>184</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Droplet</vt:lpstr>
      <vt:lpstr>specialization</vt:lpstr>
      <vt:lpstr>specialization</vt:lpstr>
      <vt:lpstr>Generalization</vt:lpstr>
      <vt:lpstr>Generalization</vt:lpstr>
      <vt:lpstr>aggregation</vt:lpstr>
      <vt:lpstr>Conversion of e-r model to relational model</vt:lpstr>
      <vt:lpstr>Steps</vt:lpstr>
      <vt:lpstr>Example conversion</vt:lpstr>
      <vt:lpstr>Entity set with a composite attribute</vt:lpstr>
      <vt:lpstr>Entity set with multi valued attribute</vt:lpstr>
      <vt:lpstr>Conversion of multi valued attributes into a relation</vt:lpstr>
      <vt:lpstr>Translation of relationship into a relation</vt:lpstr>
      <vt:lpstr>End of first unit.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Conversion of e-r model to relational model</dc:title>
  <dc:creator>LENOVO</dc:creator>
  <cp:lastModifiedBy>LENOVO</cp:lastModifiedBy>
  <cp:revision>7</cp:revision>
  <dcterms:created xsi:type="dcterms:W3CDTF">2023-04-09T16:07:06Z</dcterms:created>
  <dcterms:modified xsi:type="dcterms:W3CDTF">2023-04-09T17:17:25Z</dcterms:modified>
</cp:coreProperties>
</file>