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01" r:id="rId5"/>
    <p:sldId id="259" r:id="rId6"/>
    <p:sldId id="260" r:id="rId7"/>
    <p:sldId id="261" r:id="rId8"/>
    <p:sldId id="262" r:id="rId9"/>
    <p:sldId id="263" r:id="rId10"/>
    <p:sldId id="264" r:id="rId11"/>
    <p:sldId id="300" r:id="rId12"/>
    <p:sldId id="302" r:id="rId13"/>
    <p:sldId id="303" r:id="rId14"/>
    <p:sldId id="304" r:id="rId15"/>
    <p:sldId id="306" r:id="rId16"/>
    <p:sldId id="30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74292-0127-4DE8-A4C8-1B378824FEB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AD0BE-93B5-46E4-9996-F1AA61740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380CCA5-B3CF-4DB9-92FD-C5DB2C6EA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6F92E05-2C6F-4F76-8C6E-196276EAA0D1}" type="slidenum">
              <a:rPr lang="en-US" altLang="en-US" smtClean="0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9BA600A-4EB5-45AA-A5D3-06A11B47C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2F48D42-5D56-403F-8F96-7172FA872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D7336714-0736-4C01-AE53-AA17BE7BF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66985419-C98D-461A-A30E-B80746BB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CA320E3F-D33F-4042-A823-BCDD862462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ED84A873-C273-4FB6-827E-58AC056AC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1C17-EF41-49B4-BDD1-584DC431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2" y="103188"/>
            <a:ext cx="10991849" cy="7350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5002F-D6C9-487D-815C-13EE13238C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914401"/>
            <a:ext cx="5384800" cy="4456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D38234C9-D7BF-4478-A00F-4D951B0A48C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5994400" y="914401"/>
            <a:ext cx="5384800" cy="445611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F24677A6-2D73-440B-91BD-AC0B1A26F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A97D8E0-70CB-4500-B08C-C646AA0645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A80FB947-5C3A-420C-B2ED-5C8E22908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0291-CC90-4668-B294-F1AE7531F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3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2F79-F0A8-4CAC-A323-A8E4D31ED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A0454-7208-4904-B1D8-4E760D0A3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DBMS UNIT 2 IMPORTANT 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36197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2D48-3B87-4C0D-AB2F-77992D7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D732-E6BC-4267-A50D-A88DF4F7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Deletes attributes that are not in </a:t>
            </a:r>
            <a:r>
              <a:rPr lang="en-US" altLang="en-US" i="1" dirty="0"/>
              <a:t>projection list</a:t>
            </a:r>
            <a:r>
              <a:rPr lang="en-US" altLang="en-US" dirty="0"/>
              <a:t>.</a:t>
            </a:r>
          </a:p>
          <a:p>
            <a:r>
              <a:rPr lang="en-US" altLang="en-US" i="1" dirty="0">
                <a:solidFill>
                  <a:srgbClr val="CF0E30"/>
                </a:solidFill>
              </a:rPr>
              <a:t>Schema</a:t>
            </a:r>
            <a:r>
              <a:rPr lang="en-US" altLang="en-US" dirty="0"/>
              <a:t> of result contains exactly the fields in the projection list, with the same names that they had in the (only) input relation.</a:t>
            </a:r>
          </a:p>
          <a:p>
            <a:r>
              <a:rPr lang="en-IN" dirty="0"/>
              <a:t>Examples: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30C3C-134D-422D-8150-7EA53311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00" y="3785965"/>
            <a:ext cx="2476500" cy="2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673DAC-6535-46D6-B354-9D1930F4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39" y="3785965"/>
            <a:ext cx="19907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>
            <a:extLst>
              <a:ext uri="{FF2B5EF4-FFF2-40B4-BE49-F238E27FC236}">
                <a16:creationId xmlns:a16="http://schemas.microsoft.com/office/drawing/2014/main" id="{7FAF3B00-0FA7-458B-97D9-9CB12A37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Slide No:L6-7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4EA3E59-64B1-4275-9180-E908F91A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Verdana" panose="020B060403050404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02DC63F-FD54-4725-815C-39EFB5BE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Verdana" panose="020B0604030504040204" pitchFamily="34" charset="0"/>
            </a:endParaRP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7E2C8152-8AAE-4745-8693-9CCC97345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1"/>
            <a:ext cx="7758113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altLang="en-US" b="1"/>
              <a:t>Union, Intersection, Set-Difference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7650F2C2-816C-415F-88F2-F3A6CB973D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838200"/>
            <a:ext cx="4343400" cy="4648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/>
              <a:t>All of these operations take two input relations, which must be </a:t>
            </a:r>
            <a:r>
              <a:rPr lang="en-US" altLang="en-US" i="1" u="sng">
                <a:solidFill>
                  <a:srgbClr val="CF0E30"/>
                </a:solidFill>
              </a:rPr>
              <a:t>union-compatible</a:t>
            </a:r>
            <a:r>
              <a:rPr lang="en-US" altLang="en-US">
                <a:solidFill>
                  <a:schemeClr val="accent2"/>
                </a:solidFill>
              </a:rPr>
              <a:t>:</a:t>
            </a:r>
            <a:endParaRPr lang="en-US" altLang="en-US"/>
          </a:p>
          <a:p>
            <a:pPr lvl="1" eaLnBrk="1" hangingPunct="1">
              <a:buSzPct val="75000"/>
            </a:pPr>
            <a:r>
              <a:rPr lang="en-US" altLang="en-US" sz="1800"/>
              <a:t>Same number of fields.</a:t>
            </a:r>
          </a:p>
          <a:p>
            <a:pPr lvl="1" eaLnBrk="1" hangingPunct="1">
              <a:buSzPct val="75000"/>
            </a:pPr>
            <a:r>
              <a:rPr lang="en-US" altLang="en-US" sz="1800"/>
              <a:t>`Corresponding’ fields have the same type.</a:t>
            </a:r>
          </a:p>
          <a:p>
            <a:pPr eaLnBrk="1" hangingPunct="1"/>
            <a:r>
              <a:rPr lang="en-US" altLang="en-US"/>
              <a:t>What is the </a:t>
            </a:r>
            <a:r>
              <a:rPr lang="en-US" altLang="en-US" i="1">
                <a:solidFill>
                  <a:srgbClr val="CF0E30"/>
                </a:solidFill>
              </a:rPr>
              <a:t>schema</a:t>
            </a:r>
            <a:r>
              <a:rPr lang="en-US" altLang="en-US"/>
              <a:t> of result?</a:t>
            </a:r>
          </a:p>
        </p:txBody>
      </p:sp>
      <p:graphicFrame>
        <p:nvGraphicFramePr>
          <p:cNvPr id="16391" name="Object 6">
            <a:hlinkClick r:id="" action="ppaction://ole?verb=0"/>
            <a:extLst>
              <a:ext uri="{FF2B5EF4-FFF2-40B4-BE49-F238E27FC236}">
                <a16:creationId xmlns:a16="http://schemas.microsoft.com/office/drawing/2014/main" id="{65566932-2D10-444E-A2DB-B017F0D98E4E}"/>
              </a:ext>
            </a:extLst>
          </p:cNvPr>
          <p:cNvGraphicFramePr>
            <a:graphicFrameLocks/>
          </p:cNvGraphicFramePr>
          <p:nvPr/>
        </p:nvGraphicFramePr>
        <p:xfrm>
          <a:off x="5867400" y="838200"/>
          <a:ext cx="44704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Document" r:id="rId4" imgW="4471988" imgH="2947988" progId="Word.Document.8">
                  <p:embed/>
                </p:oleObj>
              </mc:Choice>
              <mc:Fallback>
                <p:oleObj name="Document" r:id="rId4" imgW="4471988" imgH="2947988" progId="Word.Document.8">
                  <p:embed/>
                  <p:pic>
                    <p:nvPicPr>
                      <p:cNvPr id="16391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5566932-2D10-444E-A2DB-B017F0D98E4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838200"/>
                        <a:ext cx="44704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>
            <a:hlinkClick r:id="" action="ppaction://ole?verb=0"/>
            <a:extLst>
              <a:ext uri="{FF2B5EF4-FFF2-40B4-BE49-F238E27FC236}">
                <a16:creationId xmlns:a16="http://schemas.microsoft.com/office/drawing/2014/main" id="{EF9C0AAA-E08E-46A3-98D8-ECB091FB1E83}"/>
              </a:ext>
            </a:extLst>
          </p:cNvPr>
          <p:cNvGraphicFramePr>
            <a:graphicFrameLocks/>
          </p:cNvGraphicFramePr>
          <p:nvPr/>
        </p:nvGraphicFramePr>
        <p:xfrm>
          <a:off x="6019801" y="4038600"/>
          <a:ext cx="43354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Document" r:id="rId6" imgW="4337050" imgH="1500188" progId="Word.Document.8">
                  <p:embed/>
                </p:oleObj>
              </mc:Choice>
              <mc:Fallback>
                <p:oleObj name="Document" r:id="rId6" imgW="4337050" imgH="1500188" progId="Word.Document.8">
                  <p:embed/>
                  <p:pic>
                    <p:nvPicPr>
                      <p:cNvPr id="16392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F9C0AAA-E08E-46A3-98D8-ECB091FB1E8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4038600"/>
                        <a:ext cx="43354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>
            <a:hlinkClick r:id="" action="ppaction://ole?verb=0"/>
            <a:extLst>
              <a:ext uri="{FF2B5EF4-FFF2-40B4-BE49-F238E27FC236}">
                <a16:creationId xmlns:a16="http://schemas.microsoft.com/office/drawing/2014/main" id="{29176F00-0DCF-4842-B962-50E7D8B37808}"/>
              </a:ext>
            </a:extLst>
          </p:cNvPr>
          <p:cNvGraphicFramePr>
            <a:graphicFrameLocks/>
          </p:cNvGraphicFramePr>
          <p:nvPr/>
        </p:nvGraphicFramePr>
        <p:xfrm>
          <a:off x="7696200" y="3657600"/>
          <a:ext cx="13795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8" imgW="1378731" imgH="516628" progId="Equation.3">
                  <p:embed/>
                </p:oleObj>
              </mc:Choice>
              <mc:Fallback>
                <p:oleObj name="Equation" r:id="rId8" imgW="1378731" imgH="516628" progId="Equation.3">
                  <p:embed/>
                  <p:pic>
                    <p:nvPicPr>
                      <p:cNvPr id="16393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9176F00-0DCF-4842-B962-50E7D8B378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657600"/>
                        <a:ext cx="13795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>
            <a:hlinkClick r:id="" action="ppaction://ole?verb=0"/>
            <a:extLst>
              <a:ext uri="{FF2B5EF4-FFF2-40B4-BE49-F238E27FC236}">
                <a16:creationId xmlns:a16="http://schemas.microsoft.com/office/drawing/2014/main" id="{F3BB4367-7C82-4529-84EB-4C46C053C445}"/>
              </a:ext>
            </a:extLst>
          </p:cNvPr>
          <p:cNvGraphicFramePr>
            <a:graphicFrameLocks/>
          </p:cNvGraphicFramePr>
          <p:nvPr/>
        </p:nvGraphicFramePr>
        <p:xfrm>
          <a:off x="7772401" y="5562601"/>
          <a:ext cx="1724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10" imgW="1722622" imgH="537230" progId="Equation.3">
                  <p:embed/>
                </p:oleObj>
              </mc:Choice>
              <mc:Fallback>
                <p:oleObj name="Equation" r:id="rId10" imgW="1722622" imgH="537230" progId="Equation.3">
                  <p:embed/>
                  <p:pic>
                    <p:nvPicPr>
                      <p:cNvPr id="16394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3BB4367-7C82-4529-84EB-4C46C053C4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5562601"/>
                        <a:ext cx="1724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2CDB9B83-634B-4B43-9CB9-0482E1CB72FC}"/>
              </a:ext>
            </a:extLst>
          </p:cNvPr>
          <p:cNvGraphicFramePr>
            <a:graphicFrameLocks/>
          </p:cNvGraphicFramePr>
          <p:nvPr/>
        </p:nvGraphicFramePr>
        <p:xfrm>
          <a:off x="1752600" y="4038601"/>
          <a:ext cx="43307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Document" r:id="rId12" imgW="4332288" imgH="1200150" progId="Word.Document.8">
                  <p:embed/>
                </p:oleObj>
              </mc:Choice>
              <mc:Fallback>
                <p:oleObj name="Document" r:id="rId12" imgW="4332288" imgH="1200150" progId="Word.Document.8">
                  <p:embed/>
                  <p:pic>
                    <p:nvPicPr>
                      <p:cNvPr id="16395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CDB9B83-634B-4B43-9CB9-0482E1CB72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1"/>
                        <a:ext cx="43307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5D79794F-62B0-4E89-AF07-55D0F6E07FA3}"/>
              </a:ext>
            </a:extLst>
          </p:cNvPr>
          <p:cNvGraphicFramePr>
            <a:graphicFrameLocks/>
          </p:cNvGraphicFramePr>
          <p:nvPr/>
        </p:nvGraphicFramePr>
        <p:xfrm>
          <a:off x="3124201" y="5334000"/>
          <a:ext cx="16430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4" imgW="1641800" imgH="465916" progId="Equation.3">
                  <p:embed/>
                </p:oleObj>
              </mc:Choice>
              <mc:Fallback>
                <p:oleObj name="Equation" r:id="rId14" imgW="1641800" imgH="465916" progId="Equation.3">
                  <p:embed/>
                  <p:pic>
                    <p:nvPicPr>
                      <p:cNvPr id="16396" name="Object 1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D79794F-62B0-4E89-AF07-55D0F6E07F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334000"/>
                        <a:ext cx="16430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CD98-7946-42F9-9776-361314FC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Compare procedural and non procedural DML’s.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9374-B0C6-4905-B8FC-316DF82D5F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60543" y="1046377"/>
            <a:ext cx="10066779" cy="5099899"/>
          </a:xfrm>
        </p:spPr>
        <p:txBody>
          <a:bodyPr/>
          <a:lstStyle/>
          <a:p>
            <a:r>
              <a:rPr lang="en-IN" dirty="0"/>
              <a:t>Procedural	DML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Procedural DMLs (Data Manipulation Language) are a type of programming language that allows users to specify a series of actions to be taken on a database. These actions are often executed in a specific order, or “procedure,” hence the name.</a:t>
            </a:r>
          </a:p>
          <a:p>
            <a:r>
              <a:rPr lang="en-US" dirty="0"/>
              <a:t>It is a type of DML where we specify what data we want and how we get it.</a:t>
            </a:r>
          </a:p>
          <a:p>
            <a:r>
              <a:rPr lang="en-US" dirty="0"/>
              <a:t>A procedural language is difficult to learn.</a:t>
            </a:r>
          </a:p>
          <a:p>
            <a:r>
              <a:rPr lang="en-US" dirty="0"/>
              <a:t>Difficult to debug.</a:t>
            </a:r>
          </a:p>
          <a:p>
            <a:r>
              <a:rPr lang="en-US" dirty="0"/>
              <a:t>Requires a large number of procedural instructions.</a:t>
            </a:r>
          </a:p>
          <a:p>
            <a:r>
              <a:rPr lang="en-US" dirty="0"/>
              <a:t>Generally, it is used by professional programmers.</a:t>
            </a:r>
          </a:p>
          <a:p>
            <a:r>
              <a:rPr lang="en-US" dirty="0"/>
              <a:t>File-oriented concept based.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68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949F-C1B7-4F3F-AC5A-4FA26AAD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NON Procedural DML: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194C8-8834-46E0-BE55-370ED5B9DB8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399" y="914401"/>
            <a:ext cx="11176001" cy="5943599"/>
          </a:xfrm>
        </p:spPr>
        <p:txBody>
          <a:bodyPr>
            <a:normAutofit/>
          </a:bodyPr>
          <a:lstStyle/>
          <a:p>
            <a:r>
              <a:rPr lang="en-IN" dirty="0"/>
              <a:t>NON Procedural DML: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Non-procedural DMLs, on the other hand, do not require users to specify a specific series of actions to be taken on a database. Instead, they allow users to specify the desired result of a query, and the database system itself is responsible for determining the most efficient way to achieve that result.</a:t>
            </a:r>
          </a:p>
          <a:p>
            <a:r>
              <a:rPr lang="en-US" dirty="0"/>
              <a:t>Examples of non-procedural DMLs include SQL and QBE (Query By Example).</a:t>
            </a:r>
          </a:p>
          <a:p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1800" dirty="0"/>
              <a:t>This type of DML specifies only what data we want, no need to mention how to get it.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Easy to learn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This language only requires a few non-procedural instructions.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It can be used by both professional programmers and non-technical users.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Database-oriented concept used in it.</a:t>
            </a:r>
          </a:p>
          <a:p>
            <a:pPr lvl="1"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228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D23E-6497-493A-94D5-6E59E500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Explain about Relation Completeness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45A5-CA21-422D-B811-9279D72912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914401"/>
            <a:ext cx="11311118" cy="4456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Relational completeness means that a query language can express every query that can be written in relational algebra. It does not mean that the language can express any </a:t>
            </a:r>
            <a:r>
              <a:rPr lang="en-US" sz="2000" dirty="0" err="1"/>
              <a:t>gi</a:t>
            </a:r>
            <a:r>
              <a:rPr lang="en-IN" dirty="0" err="1"/>
              <a:t>ven</a:t>
            </a:r>
            <a:r>
              <a:rPr lang="en-IN" dirty="0"/>
              <a:t> query (for example, aggregation, recursion, etc.).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/>
              <a:t>Any </a:t>
            </a:r>
            <a:r>
              <a:rPr lang="en-US" b="1" dirty="0"/>
              <a:t>relational</a:t>
            </a:r>
            <a:r>
              <a:rPr lang="en-US" dirty="0"/>
              <a:t> language as powerful as </a:t>
            </a:r>
            <a:r>
              <a:rPr lang="en-US" b="1" dirty="0"/>
              <a:t>relational</a:t>
            </a:r>
            <a:r>
              <a:rPr lang="en-US" dirty="0"/>
              <a:t> algebra is called </a:t>
            </a:r>
            <a:r>
              <a:rPr lang="en-US" b="1" dirty="0"/>
              <a:t>relationally complete</a:t>
            </a:r>
            <a:r>
              <a:rPr lang="en-US" dirty="0"/>
              <a:t>. A </a:t>
            </a:r>
            <a:r>
              <a:rPr lang="en-US" b="1" dirty="0"/>
              <a:t>relationally complete</a:t>
            </a:r>
            <a:r>
              <a:rPr lang="en-US" dirty="0"/>
              <a:t> language can perform all basic, meaningful operations on relations. Since </a:t>
            </a:r>
            <a:r>
              <a:rPr lang="en-US" b="1" dirty="0"/>
              <a:t>SQL</a:t>
            </a:r>
            <a:r>
              <a:rPr lang="en-US" dirty="0"/>
              <a:t> is a superset of </a:t>
            </a:r>
            <a:r>
              <a:rPr lang="en-US" b="1" dirty="0"/>
              <a:t>relational</a:t>
            </a:r>
            <a:r>
              <a:rPr lang="en-US" dirty="0"/>
              <a:t> algebra, it is also </a:t>
            </a:r>
            <a:r>
              <a:rPr lang="en-US" b="1" dirty="0"/>
              <a:t>relationally </a:t>
            </a:r>
            <a:r>
              <a:rPr lang="en-US" b="1" dirty="0" err="1"/>
              <a:t>complete</a:t>
            </a:r>
            <a:r>
              <a:rPr lang="en-US" dirty="0" err="1"/>
              <a:t>.</a:t>
            </a:r>
            <a:r>
              <a:rPr lang="en-US" sz="2000" dirty="0" err="1"/>
              <a:t>ven</a:t>
            </a:r>
            <a:r>
              <a:rPr lang="en-US" sz="2000" dirty="0"/>
              <a:t> query (for example, aggregation, recursion, etc.).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302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134B-0B36-4F05-BA3D-F14649E9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C7D0C-61D9-477B-9C49-75876AF0A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7" y="914400"/>
            <a:ext cx="11123785" cy="54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2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E36B-5F64-48C7-AC35-C9D76482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. Explain in detail the following: Join Operations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BF538-6E67-4A38-9F1C-9B246DDC2F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1587" y="838200"/>
            <a:ext cx="11348825" cy="4456113"/>
          </a:xfrm>
        </p:spPr>
        <p:txBody>
          <a:bodyPr/>
          <a:lstStyle/>
          <a:p>
            <a:r>
              <a:rPr lang="en-IN" dirty="0"/>
              <a:t>Join Operation: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CE473-1BCC-40F2-98B0-CD171355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2" y="694532"/>
            <a:ext cx="4553146" cy="1868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1D594E-A964-45FD-9D42-4B506652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537" y="2706453"/>
            <a:ext cx="7488025" cy="201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CF87A-AC16-4F7B-A6C2-D0AC35E7B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64" y="4863161"/>
            <a:ext cx="6165130" cy="1456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3349B4-F7E9-4D00-A68E-2CAD11FDE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864" y="4974667"/>
            <a:ext cx="4766378" cy="16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C198-0BA3-498A-A68D-41310BC2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Inner Join: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6430D-E009-4541-8FF8-EF8C3FB6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992" y="103188"/>
            <a:ext cx="3114675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83B73E-8F48-4768-A5E9-D7E3F6C1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2" y="2494153"/>
            <a:ext cx="10482606" cy="32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F728-F167-4E59-8B6D-6F1C0F2E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89"/>
            <a:ext cx="10991849" cy="735012"/>
          </a:xfrm>
        </p:spPr>
        <p:txBody>
          <a:bodyPr/>
          <a:lstStyle/>
          <a:p>
            <a:r>
              <a:rPr lang="en-IN" dirty="0"/>
              <a:t>LEFT JOIN:</a:t>
            </a:r>
          </a:p>
        </p:txBody>
      </p:sp>
      <p:pic>
        <p:nvPicPr>
          <p:cNvPr id="5" name="Online Image Placeholder 4">
            <a:extLst>
              <a:ext uri="{FF2B5EF4-FFF2-40B4-BE49-F238E27FC236}">
                <a16:creationId xmlns:a16="http://schemas.microsoft.com/office/drawing/2014/main" id="{D053BF19-F0DF-41A8-9E4E-DD276A3CBF9C}"/>
              </a:ext>
            </a:extLst>
          </p:cNvPr>
          <p:cNvPicPr>
            <a:picLocks noGrp="1" noChangeAspect="1"/>
          </p:cNvPicPr>
          <p:nvPr>
            <p:ph type="clipArt" sz="half" idx="2"/>
          </p:nvPr>
        </p:nvPicPr>
        <p:blipFill>
          <a:blip r:embed="rId2"/>
          <a:stretch>
            <a:fillRect/>
          </a:stretch>
        </p:blipFill>
        <p:spPr>
          <a:xfrm>
            <a:off x="8464321" y="266700"/>
            <a:ext cx="3038475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CBDFE-75B7-4107-950D-EA88D62F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619460"/>
            <a:ext cx="4561526" cy="2048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67DF2B-DA85-44A9-8C28-03A431A27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2915653"/>
            <a:ext cx="11625344" cy="3789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053195-F3F6-4F6D-BF0D-904433F5F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33" y="104150"/>
            <a:ext cx="914400" cy="5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ADF-9472-4925-95F7-7AD2834C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8264"/>
            <a:ext cx="10991849" cy="735012"/>
          </a:xfrm>
        </p:spPr>
        <p:txBody>
          <a:bodyPr/>
          <a:lstStyle/>
          <a:p>
            <a:r>
              <a:rPr lang="en-IN" dirty="0"/>
              <a:t>Right JOIN: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E930F-850D-4913-BC95-48788EDC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755568"/>
            <a:ext cx="6486525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6724D-4E36-4D2F-AF93-C86C1B1F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271100"/>
            <a:ext cx="11707043" cy="321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2AA16-90FB-4257-BF9D-4D09C826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323" y="1072397"/>
            <a:ext cx="3133725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82B1C4-5390-4D68-BC80-95330EE52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934" y="159070"/>
            <a:ext cx="670433" cy="5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ADBF-4312-4FDD-88DF-4ECF4BEB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relational database query? Explain with an example.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8A5F-217D-4AA5-AB2F-A0D60EB7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relational database is a collection of information that organizes data in predefined relationships where data is stored in one or more tables (or "relations") of columns and rows.</a:t>
            </a:r>
          </a:p>
          <a:p>
            <a:r>
              <a:rPr lang="en-US" dirty="0"/>
              <a:t>Examples of RDBMS includes </a:t>
            </a:r>
            <a:r>
              <a:rPr lang="en-IN" dirty="0"/>
              <a:t>IBM, Oracle, MySQL, Microsoft </a:t>
            </a:r>
            <a:r>
              <a:rPr lang="en-IN" dirty="0" err="1"/>
              <a:t>SQLServer</a:t>
            </a:r>
            <a:r>
              <a:rPr lang="en-IN" dirty="0"/>
              <a:t> and PostgreSQL.</a:t>
            </a:r>
          </a:p>
          <a:p>
            <a:r>
              <a:rPr lang="en-US" dirty="0"/>
              <a:t>A query in a database is a request for information from a database management system (DBMS), which is the software program that maintains data.  </a:t>
            </a:r>
          </a:p>
          <a:p>
            <a:r>
              <a:rPr lang="en-US" dirty="0"/>
              <a:t>Example query: Write any query based on joins, retrieve the information from one or more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71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5988-45A9-4E43-97FF-2AA7253D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outer Join: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6BE2B-B6AB-4B13-A65F-34035953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5" y="2158738"/>
            <a:ext cx="10897386" cy="4107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BA103-52CA-4AA0-9C2B-2D91CF6D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1" y="339953"/>
            <a:ext cx="3028950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F86C4-D758-4CA1-900E-8BF9C3E1A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619" y="197316"/>
            <a:ext cx="801720" cy="5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AFE7-DBA2-4564-B608-BCEF5D6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: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2275-D1F5-4CD2-A64F-477AEA4FE45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399" y="914401"/>
            <a:ext cx="11176001" cy="572206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What is a view in SQL?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 SQL, a view is a virtual table based on the result-set of an SQL statement.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 view contains rows and columns, just like a real table. The fields in a view are fields from one or more real tables in the database.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You can add SQL statements and functions to a view and present the data as if the data were coming from one single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956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6AC8-51EB-49E4-8719-F813CDF7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to create a View: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F3311-5BFE-4521-A566-939B7E80895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...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1366871-D38D-4D97-B5FF-61423EACC9C7}"/>
              </a:ext>
            </a:extLst>
          </p:cNvPr>
          <p:cNvSpPr txBox="1">
            <a:spLocks/>
          </p:cNvSpPr>
          <p:nvPr/>
        </p:nvSpPr>
        <p:spPr>
          <a:xfrm>
            <a:off x="5791200" y="914401"/>
            <a:ext cx="5384800" cy="5840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create view 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India_customers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 as select 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customername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contactname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 from customers where country='India';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D2F54-0D8D-464B-BB4C-DCAF05B1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26" y="1559222"/>
            <a:ext cx="5536676" cy="2966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19550-9271-4F7A-B4FB-C67D4FB5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925929"/>
            <a:ext cx="5316718" cy="18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7981-75C4-4CF1-89B9-94FB8F8C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C72CF-9128-478E-BC93-096EBEC2AF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399" y="914401"/>
            <a:ext cx="10057353" cy="4456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CREATE VIEW </a:t>
            </a:r>
            <a:r>
              <a:rPr lang="en-US" sz="2400" dirty="0" err="1"/>
              <a:t>Avg_price</a:t>
            </a:r>
            <a:r>
              <a:rPr lang="en-US" sz="2400" dirty="0"/>
              <a:t> AS</a:t>
            </a:r>
            <a:br>
              <a:rPr lang="en-US" sz="2400" dirty="0"/>
            </a:br>
            <a:r>
              <a:rPr lang="en-US" sz="2400" dirty="0"/>
              <a:t>SELECT ProductName, Price</a:t>
            </a:r>
            <a:br>
              <a:rPr lang="en-US" sz="2400" dirty="0"/>
            </a:br>
            <a:r>
              <a:rPr lang="en-US" sz="2400" dirty="0"/>
              <a:t>FROM Products</a:t>
            </a:r>
            <a:br>
              <a:rPr lang="en-US" sz="2400" dirty="0"/>
            </a:br>
            <a:r>
              <a:rPr lang="en-US" sz="2400" dirty="0"/>
              <a:t>WHERE Price &gt; (SELECT AVG(Price) FROM Products);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040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A4F2-010E-4EF5-B3E3-604905C2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Updating a 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8DD99-1727-4297-B671-EE50F629A59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399" y="914401"/>
            <a:ext cx="10104487" cy="558066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A view can be updated with the CREATE OR REPLACE VIEW statement.</a:t>
            </a:r>
          </a:p>
          <a:p>
            <a:pPr>
              <a:lnSpc>
                <a:spcPct val="160000"/>
              </a:lnSpc>
            </a:pP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India_customers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City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Customers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Country =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’India'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537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4C8D-3027-4DF4-93CA-5C46E99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Dropping a View</a:t>
            </a:r>
            <a:b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C34470-3D41-4397-B918-D3CD3754A3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914401"/>
            <a:ext cx="8954416" cy="4456113"/>
          </a:xfrm>
        </p:spPr>
        <p:txBody>
          <a:bodyPr/>
          <a:lstStyle/>
          <a:p>
            <a:r>
              <a:rPr lang="en-US" sz="2400" dirty="0"/>
              <a:t>A view is deleted with the DROP VIEW statement.</a:t>
            </a:r>
          </a:p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r>
              <a:rPr lang="en-IN" sz="2400" dirty="0"/>
              <a:t>DROP VIEW </a:t>
            </a:r>
            <a:r>
              <a:rPr lang="en-IN" sz="2400" i="1" dirty="0" err="1"/>
              <a:t>view_name</a:t>
            </a:r>
            <a:r>
              <a:rPr lang="en-IN" sz="2400" dirty="0"/>
              <a:t>;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Example:</a:t>
            </a:r>
          </a:p>
          <a:p>
            <a:r>
              <a:rPr lang="en-IN" sz="2400" dirty="0"/>
              <a:t>DROP VIEW </a:t>
            </a:r>
            <a:r>
              <a:rPr lang="en-IN" sz="2400" dirty="0" err="1"/>
              <a:t>India_customers</a:t>
            </a:r>
            <a:r>
              <a:rPr lang="en-IN" sz="24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4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EB65-610B-4A3C-A935-4782DD38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Dealing with NULL Values: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0E92D-141A-4AD3-8B9D-BD05EC6E735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15068" y="1003677"/>
            <a:ext cx="11593922" cy="5722069"/>
          </a:xfrm>
        </p:spPr>
        <p:txBody>
          <a:bodyPr>
            <a:normAutofit/>
          </a:bodyPr>
          <a:lstStyle/>
          <a:p>
            <a:r>
              <a:rPr lang="en-US" sz="2400" b="1" dirty="0"/>
              <a:t>The IS NULL Operator</a:t>
            </a:r>
          </a:p>
          <a:p>
            <a:pPr marL="0" indent="0">
              <a:buNone/>
            </a:pPr>
            <a:r>
              <a:rPr lang="en-US" sz="2400" dirty="0"/>
              <a:t>The IS NULL operator is used to test for empty values (NULL values).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Address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Customers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Address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/>
              <a:t>The IS NOT NULL Operator</a:t>
            </a:r>
          </a:p>
          <a:p>
            <a:pPr marL="0" indent="0">
              <a:buNone/>
            </a:pPr>
            <a:r>
              <a:rPr lang="en-US" sz="2400" dirty="0"/>
              <a:t>The IS NOT NULL operator is used to test for non-empty values (NOT NULL values).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Address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Customers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Address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7299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B1FC-68CC-4634-A9B8-07A91C1B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2" y="18347"/>
            <a:ext cx="10991849" cy="735012"/>
          </a:xfrm>
        </p:spPr>
        <p:txBody>
          <a:bodyPr/>
          <a:lstStyle/>
          <a:p>
            <a:r>
              <a:rPr lang="en-IN" dirty="0"/>
              <a:t>Disallowing NULL values: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B9D8-EC81-467E-9AF2-5393DF477D9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399" y="914401"/>
            <a:ext cx="10651471" cy="5943599"/>
          </a:xfrm>
        </p:spPr>
        <p:txBody>
          <a:bodyPr>
            <a:normAutofit/>
          </a:bodyPr>
          <a:lstStyle/>
          <a:p>
            <a:r>
              <a:rPr lang="en-US" dirty="0"/>
              <a:t>To disallow NULL values in any of the columns, add NOT NULL to the definition of each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C809F-7240-4966-84D4-0C588F88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21" y="1781666"/>
            <a:ext cx="10745509" cy="3289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1BDA7-0EEB-4027-AF1B-640340D6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1" y="5278437"/>
            <a:ext cx="10344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B378-0EB6-4D16-BB62-AEFB396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Correlated Nested Queries: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92B99-D6BB-42AD-A58F-52ACA0B603A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914401"/>
            <a:ext cx="10227035" cy="584041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A correlated subquery in MySQL is a subquery that depends on the outer query. It uses the data from the outer query or contains a reference to a parent query that also appears in the outer query. MySQL evaluates it once from each row in the outer query.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 </a:t>
            </a:r>
            <a:r>
              <a:rPr lang="en-US" dirty="0" err="1"/>
              <a:t>emp_name</a:t>
            </a:r>
            <a:r>
              <a:rPr lang="en-US" dirty="0"/>
              <a:t>, city, income  </a:t>
            </a:r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 employees emp </a:t>
            </a:r>
            <a:r>
              <a:rPr lang="en-US" b="1" dirty="0"/>
              <a:t>WHERE</a:t>
            </a:r>
            <a:r>
              <a:rPr lang="en-US" dirty="0"/>
              <a:t> income &gt; (   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 AVG(income) </a:t>
            </a:r>
            <a:r>
              <a:rPr lang="en-US" b="1" dirty="0"/>
              <a:t>FROM</a:t>
            </a:r>
            <a:r>
              <a:rPr lang="en-US" dirty="0"/>
              <a:t> employees </a:t>
            </a:r>
            <a:r>
              <a:rPr lang="en-US" b="1" dirty="0"/>
              <a:t>WHERE</a:t>
            </a:r>
            <a:r>
              <a:rPr lang="en-US" dirty="0"/>
              <a:t> city = </a:t>
            </a:r>
            <a:r>
              <a:rPr lang="en-US" dirty="0" err="1"/>
              <a:t>emp.city</a:t>
            </a:r>
            <a:r>
              <a:rPr lang="en-US" dirty="0"/>
              <a:t>); 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In the above query, we select an </a:t>
            </a:r>
            <a:r>
              <a:rPr lang="en-US" sz="2400" b="1" dirty="0"/>
              <a:t>employee name and city</a:t>
            </a:r>
            <a:r>
              <a:rPr lang="en-US" sz="2400" dirty="0"/>
              <a:t> whose income is higher than the average income of all employees in each city.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3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C49F-EA66-4AE2-9F2E-FB9DB976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250" y="0"/>
            <a:ext cx="8911687" cy="1280890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Relational Calculus is said to be a declarative language, in contrast to algebra, which is a procedural language. Explain the distinction.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9E90-88C7-4671-B96F-5385DEAC9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250" y="1370028"/>
            <a:ext cx="8915400" cy="1099795"/>
          </a:xfrm>
        </p:spPr>
        <p:txBody>
          <a:bodyPr/>
          <a:lstStyle/>
          <a:p>
            <a:r>
              <a:rPr lang="en-US" dirty="0"/>
              <a:t>Relational Algebra is procedural query language. Relational Calculus is a non-procedural or declarative query language. Relational Algebra targets how to obtain the result. Relational Calculus targets what result to obtain.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F471E-E890-458F-82F8-CDC9FEC9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03" y="2339959"/>
            <a:ext cx="8630780" cy="45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4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338C-A2A3-4398-BC50-5918B772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Tuple Relational Calculus:</a:t>
            </a:r>
            <a:br>
              <a:rPr lang="en-IN" dirty="0"/>
            </a:br>
            <a:r>
              <a:rPr lang="en-IN" sz="3100" dirty="0"/>
              <a:t>Discuss about Tuple Relational Calculus in detail.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741-5E7E-4C31-8BA7-743C97E4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1411"/>
            <a:ext cx="8915400" cy="5514680"/>
          </a:xfrm>
        </p:spPr>
        <p:txBody>
          <a:bodyPr>
            <a:normAutofit/>
          </a:bodyPr>
          <a:lstStyle/>
          <a:p>
            <a:r>
              <a:rPr lang="en-US" altLang="en-US" dirty="0"/>
              <a:t>The tuple relational calculus, by contrast, is a nonprocedural query language. It describes the desired information without giving a specific procedure for obtaining that information. </a:t>
            </a:r>
          </a:p>
          <a:p>
            <a:r>
              <a:rPr lang="en-US" altLang="en-US" dirty="0"/>
              <a:t>A query in the tuple relational calculus is expressed as</a:t>
            </a:r>
          </a:p>
          <a:p>
            <a:r>
              <a:rPr lang="en-US" altLang="en-US" dirty="0"/>
              <a:t> {t | P(t)}</a:t>
            </a:r>
          </a:p>
          <a:p>
            <a:r>
              <a:rPr lang="en-US" altLang="en-US" dirty="0"/>
              <a:t>that is, it is the set of all tuples t such that predicate P is true for t.</a:t>
            </a:r>
          </a:p>
          <a:p>
            <a:r>
              <a:rPr lang="en-US" altLang="en-US" dirty="0"/>
              <a:t>where P is a formula. Several tuple variables may appear in a formula. </a:t>
            </a:r>
          </a:p>
          <a:p>
            <a:r>
              <a:rPr lang="en-US" altLang="en-US" dirty="0"/>
              <a:t>A tuple variable is said to be a free variable unless it is quantified by a ∃ or ∀. </a:t>
            </a:r>
          </a:p>
          <a:p>
            <a:r>
              <a:rPr lang="en-US" altLang="en-US" dirty="0"/>
              <a:t>Thus, in t ∈ loan ∧ ∃ s ∈ customer (t[branch-name] = s[branch-name])</a:t>
            </a:r>
          </a:p>
          <a:p>
            <a:r>
              <a:rPr lang="en-US" altLang="en-US" dirty="0"/>
              <a:t>Say that we want to find the branch-name, loan-number, and amount for loans of over $1200:</a:t>
            </a:r>
          </a:p>
          <a:p>
            <a:pPr lvl="1"/>
            <a:r>
              <a:rPr lang="en-US" altLang="en-US" dirty="0"/>
              <a:t> {t | t ∈ loan ∧ t[amount] &gt; 1200}</a:t>
            </a:r>
            <a:endParaRPr lang="en-IN" altLang="en-US" dirty="0"/>
          </a:p>
          <a:p>
            <a:endParaRPr lang="en-IN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85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8CE8-DF16-4DD6-8D1E-F8C29C63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 Relational Calculus: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34B7-031B-453C-8665-DC7D0129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5317811"/>
          </a:xfrm>
        </p:spPr>
        <p:txBody>
          <a:bodyPr>
            <a:normAutofit/>
          </a:bodyPr>
          <a:lstStyle/>
          <a:p>
            <a:r>
              <a:rPr lang="en-IN" dirty="0"/>
              <a:t>Discuss about Tuple Relational Calculus in detail. </a:t>
            </a:r>
          </a:p>
          <a:p>
            <a:r>
              <a:rPr lang="en-IN" dirty="0"/>
              <a:t>Write the following queries in Tuple Relational Calculus for following Schema. </a:t>
            </a:r>
          </a:p>
          <a:p>
            <a:r>
              <a:rPr lang="en-IN" dirty="0"/>
              <a:t>Sailors (</a:t>
            </a:r>
            <a:r>
              <a:rPr lang="en-IN" dirty="0" err="1"/>
              <a:t>sid</a:t>
            </a:r>
            <a:r>
              <a:rPr lang="en-IN" dirty="0"/>
              <a:t>: integer, </a:t>
            </a:r>
            <a:r>
              <a:rPr lang="en-IN" dirty="0" err="1"/>
              <a:t>sname</a:t>
            </a:r>
            <a:r>
              <a:rPr lang="en-IN" dirty="0"/>
              <a:t>: string, rating: integer, age: real) </a:t>
            </a:r>
          </a:p>
          <a:p>
            <a:r>
              <a:rPr lang="en-IN" dirty="0"/>
              <a:t>Boats (bid: integer, </a:t>
            </a:r>
            <a:r>
              <a:rPr lang="en-IN" dirty="0" err="1"/>
              <a:t>bname</a:t>
            </a:r>
            <a:r>
              <a:rPr lang="en-IN" dirty="0"/>
              <a:t>: string, </a:t>
            </a:r>
            <a:r>
              <a:rPr lang="en-IN" dirty="0" err="1"/>
              <a:t>color</a:t>
            </a:r>
            <a:r>
              <a:rPr lang="en-IN" dirty="0"/>
              <a:t>: string) </a:t>
            </a:r>
          </a:p>
          <a:p>
            <a:r>
              <a:rPr lang="en-IN" dirty="0"/>
              <a:t>Reserves (</a:t>
            </a:r>
            <a:r>
              <a:rPr lang="en-IN" dirty="0" err="1"/>
              <a:t>sid</a:t>
            </a:r>
            <a:r>
              <a:rPr lang="en-IN" dirty="0"/>
              <a:t>: integer, bid: integer, day: date) </a:t>
            </a:r>
          </a:p>
          <a:p>
            <a:pPr lvl="1"/>
            <a:r>
              <a:rPr lang="en-IN" dirty="0" err="1"/>
              <a:t>i</a:t>
            </a:r>
            <a:r>
              <a:rPr lang="en-IN" dirty="0"/>
              <a:t>.</a:t>
            </a:r>
            <a:r>
              <a:rPr lang="en-US" dirty="0"/>
              <a:t> Find the names of sailors who have reserved boat 103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 Find the names of sailors who have reserved a red boat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6CF84-5D08-457E-8027-CE43D933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16" y="4221073"/>
            <a:ext cx="4895850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36D0B-8470-463F-8FE2-2687E724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63" y="5538565"/>
            <a:ext cx="6105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2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5F00-5787-4B87-BF7C-9898FCF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7374-FB98-44A8-9347-705C62F0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090" y="2133600"/>
            <a:ext cx="8915400" cy="3777622"/>
          </a:xfrm>
        </p:spPr>
        <p:txBody>
          <a:bodyPr/>
          <a:lstStyle/>
          <a:p>
            <a:pPr lvl="1"/>
            <a:r>
              <a:rPr lang="en-IN" dirty="0"/>
              <a:t>ii. Find the names of sailors who have reserved at least one boat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iii. </a:t>
            </a:r>
            <a:r>
              <a:rPr lang="en-US" dirty="0"/>
              <a:t>Find the </a:t>
            </a:r>
            <a:r>
              <a:rPr lang="en-US" dirty="0" err="1"/>
              <a:t>sids</a:t>
            </a:r>
            <a:r>
              <a:rPr lang="en-US" dirty="0"/>
              <a:t> of sailors with age over 20 who have not reserved a red boat.</a:t>
            </a: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iv. Find the names of sailors who have reserved all boats.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BB74D-88A7-432B-92CB-4295DEB3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88" y="2567920"/>
            <a:ext cx="4229100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90147-A088-46FA-B83F-B35B768A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88" y="5662677"/>
            <a:ext cx="5819775" cy="92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0642C-7641-41FE-BACC-D941ED8B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088" y="3891461"/>
            <a:ext cx="6610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5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8856-FC85-476F-BA29-CD9BE4ED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Equivalent SQL Query: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4A32F-A17E-4FF4-89FD-32945F3FF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747" y="5014690"/>
            <a:ext cx="6238875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DFC5E-022E-424E-95B2-FD4CB8F9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315" y="2128493"/>
            <a:ext cx="6696075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F117D-E30F-4824-ABD9-A517DC36B4A3}"/>
              </a:ext>
            </a:extLst>
          </p:cNvPr>
          <p:cNvSpPr txBox="1"/>
          <p:nvPr/>
        </p:nvSpPr>
        <p:spPr>
          <a:xfrm>
            <a:off x="2380315" y="4194928"/>
            <a:ext cx="55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Equivalent SQL Query:</a:t>
            </a:r>
          </a:p>
        </p:txBody>
      </p:sp>
    </p:spTree>
    <p:extLst>
      <p:ext uri="{BB962C8B-B14F-4D97-AF65-F5344CB8AC3E}">
        <p14:creationId xmlns:p14="http://schemas.microsoft.com/office/powerpoint/2010/main" val="366131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15E4-4601-4CB5-8314-7DE81340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Explain various operations in relational algebra with example.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C36D-5692-4EFE-8C83-C8270FAA6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98" y="2020478"/>
            <a:ext cx="8915400" cy="3777622"/>
          </a:xfrm>
        </p:spPr>
        <p:txBody>
          <a:bodyPr/>
          <a:lstStyle/>
          <a:p>
            <a:r>
              <a:rPr lang="en-US" altLang="en-US" sz="1900" dirty="0"/>
              <a:t>Basic operations: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rgbClr val="CF0E30"/>
                </a:solidFill>
              </a:rPr>
              <a:t>Selection</a:t>
            </a:r>
            <a:r>
              <a:rPr lang="en-US" altLang="en-US" dirty="0"/>
              <a:t>  (     )    Selects a subset of rows from relation.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rgbClr val="CF0E30"/>
                </a:solidFill>
              </a:rPr>
              <a:t>Projection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 (     )   Deletes unwanted columns from relation.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rgbClr val="CF0E30"/>
                </a:solidFill>
              </a:rPr>
              <a:t>Cross-product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(     )  Allows us to combine two relations.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rgbClr val="CF0E30"/>
                </a:solidFill>
              </a:rPr>
              <a:t>Set-difference</a:t>
            </a:r>
            <a:r>
              <a:rPr lang="en-US" altLang="en-US" dirty="0"/>
              <a:t>  (     )  Tuples in </a:t>
            </a:r>
            <a:r>
              <a:rPr lang="en-US" altLang="en-US" dirty="0" err="1"/>
              <a:t>reln</a:t>
            </a:r>
            <a:r>
              <a:rPr lang="en-US" altLang="en-US" dirty="0"/>
              <a:t>. 1, but not in </a:t>
            </a:r>
            <a:r>
              <a:rPr lang="en-US" altLang="en-US" dirty="0" err="1"/>
              <a:t>reln</a:t>
            </a:r>
            <a:r>
              <a:rPr lang="en-US" altLang="en-US" dirty="0"/>
              <a:t>. 2.</a:t>
            </a:r>
          </a:p>
          <a:p>
            <a:pPr lvl="1">
              <a:buSzPct val="75000"/>
            </a:pPr>
            <a:r>
              <a:rPr lang="en-US" altLang="en-US" i="1" u="sng" dirty="0">
                <a:solidFill>
                  <a:srgbClr val="CF0E30"/>
                </a:solidFill>
              </a:rPr>
              <a:t>Union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(     )  Tuples in </a:t>
            </a:r>
            <a:r>
              <a:rPr lang="en-US" altLang="en-US" dirty="0" err="1"/>
              <a:t>reln</a:t>
            </a:r>
            <a:r>
              <a:rPr lang="en-US" altLang="en-US" dirty="0"/>
              <a:t>. 1 and in </a:t>
            </a:r>
            <a:r>
              <a:rPr lang="en-US" altLang="en-US" dirty="0" err="1"/>
              <a:t>reln</a:t>
            </a:r>
            <a:r>
              <a:rPr lang="en-US" altLang="en-US" dirty="0"/>
              <a:t>. 2.</a:t>
            </a:r>
          </a:p>
          <a:p>
            <a:r>
              <a:rPr lang="en-US" altLang="en-US" sz="1900" dirty="0"/>
              <a:t>Additional operations:</a:t>
            </a:r>
          </a:p>
          <a:p>
            <a:pPr lvl="1">
              <a:buSzPct val="75000"/>
            </a:pPr>
            <a:r>
              <a:rPr lang="en-US" altLang="en-US" dirty="0"/>
              <a:t>Intersection, </a:t>
            </a:r>
            <a:r>
              <a:rPr lang="en-US" altLang="en-US" i="1" u="sng" dirty="0">
                <a:solidFill>
                  <a:srgbClr val="CF0E30"/>
                </a:solidFill>
              </a:rPr>
              <a:t>join</a:t>
            </a:r>
            <a:r>
              <a:rPr lang="en-US" altLang="en-US" dirty="0"/>
              <a:t>, division, renaming:  Not essential, but (very!) useful.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C1F6E-D81E-456E-A2CB-66F1D5C7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567" y="1159425"/>
            <a:ext cx="36576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85C9-51FF-4C8F-B326-ADDD8DE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50BC9C-53DD-4DD9-9C78-3BDEDE2B1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3311" y="2190242"/>
            <a:ext cx="3714750" cy="1628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7D9FB8-118A-42B8-97F9-3A4CF47D8FB7}"/>
              </a:ext>
            </a:extLst>
          </p:cNvPr>
          <p:cNvSpPr/>
          <p:nvPr/>
        </p:nvSpPr>
        <p:spPr>
          <a:xfrm>
            <a:off x="2449512" y="2480763"/>
            <a:ext cx="503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Selects rows that satisfy </a:t>
            </a:r>
            <a:r>
              <a:rPr lang="en-US" altLang="en-US" i="1" dirty="0">
                <a:solidFill>
                  <a:srgbClr val="CF0E30"/>
                </a:solidFill>
              </a:rPr>
              <a:t>selection condition</a:t>
            </a:r>
            <a:r>
              <a:rPr lang="en-US" alt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1CCB1-17AA-4565-9D2C-214B2F20E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11" y="4446702"/>
            <a:ext cx="3638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7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6321</TotalTime>
  <Words>1021</Words>
  <Application>Microsoft Office PowerPoint</Application>
  <PresentationFormat>Widescreen</PresentationFormat>
  <Paragraphs>152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Century Gothic</vt:lpstr>
      <vt:lpstr>Consolas</vt:lpstr>
      <vt:lpstr>inter-regular</vt:lpstr>
      <vt:lpstr>Segoe UI</vt:lpstr>
      <vt:lpstr>Times New Roman</vt:lpstr>
      <vt:lpstr>Verdana</vt:lpstr>
      <vt:lpstr>Wingdings 3</vt:lpstr>
      <vt:lpstr>Wisp</vt:lpstr>
      <vt:lpstr>Document</vt:lpstr>
      <vt:lpstr>Equation</vt:lpstr>
      <vt:lpstr> </vt:lpstr>
      <vt:lpstr>What is a relational database query? Explain with an example. </vt:lpstr>
      <vt:lpstr>Relational Calculus is said to be a declarative language, in contrast to algebra, which is a procedural language. Explain the distinction. </vt:lpstr>
      <vt:lpstr>Tuple Relational Calculus: Discuss about Tuple Relational Calculus in detail.  </vt:lpstr>
      <vt:lpstr>Tuple Relational Calculus:</vt:lpstr>
      <vt:lpstr>PowerPoint Presentation</vt:lpstr>
      <vt:lpstr>Equivalent SQL Query:</vt:lpstr>
      <vt:lpstr>Explain various operations in relational algebra with example. </vt:lpstr>
      <vt:lpstr>Selection:</vt:lpstr>
      <vt:lpstr>Projection: </vt:lpstr>
      <vt:lpstr>Union, Intersection, Set-Difference</vt:lpstr>
      <vt:lpstr>Compare procedural and non procedural DML’s. </vt:lpstr>
      <vt:lpstr>NON Procedural DML: </vt:lpstr>
      <vt:lpstr>Explain about Relation Completeness </vt:lpstr>
      <vt:lpstr>JOINS:</vt:lpstr>
      <vt:lpstr>. Explain in detail the following: Join Operations  </vt:lpstr>
      <vt:lpstr>Inner Join:</vt:lpstr>
      <vt:lpstr>LEFT JOIN:</vt:lpstr>
      <vt:lpstr>Right JOIN: </vt:lpstr>
      <vt:lpstr>Full outer Join: </vt:lpstr>
      <vt:lpstr>SQL : VIEWS</vt:lpstr>
      <vt:lpstr>Syntax to create a View:</vt:lpstr>
      <vt:lpstr>Another Example:</vt:lpstr>
      <vt:lpstr>SQL Updating a View </vt:lpstr>
      <vt:lpstr>SQL Dropping a View </vt:lpstr>
      <vt:lpstr>Dealing with NULL Values:</vt:lpstr>
      <vt:lpstr>Disallowing NULL values:</vt:lpstr>
      <vt:lpstr>Correlated Nested Queries: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LENOVO</dc:creator>
  <cp:lastModifiedBy>LENOVO</cp:lastModifiedBy>
  <cp:revision>38</cp:revision>
  <dcterms:created xsi:type="dcterms:W3CDTF">2023-04-26T07:07:47Z</dcterms:created>
  <dcterms:modified xsi:type="dcterms:W3CDTF">2023-04-30T16:29:16Z</dcterms:modified>
</cp:coreProperties>
</file>