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8" r:id="rId7"/>
    <p:sldId id="261" r:id="rId8"/>
    <p:sldId id="263" r:id="rId9"/>
    <p:sldId id="264" r:id="rId10"/>
    <p:sldId id="289" r:id="rId11"/>
    <p:sldId id="290" r:id="rId12"/>
    <p:sldId id="265" r:id="rId13"/>
    <p:sldId id="266" r:id="rId14"/>
    <p:sldId id="291" r:id="rId15"/>
    <p:sldId id="292" r:id="rId16"/>
    <p:sldId id="293" r:id="rId17"/>
    <p:sldId id="294" r:id="rId18"/>
    <p:sldId id="267" r:id="rId19"/>
    <p:sldId id="295" r:id="rId20"/>
    <p:sldId id="296" r:id="rId21"/>
    <p:sldId id="297" r:id="rId22"/>
    <p:sldId id="298" r:id="rId23"/>
    <p:sldId id="299" r:id="rId24"/>
    <p:sldId id="268" r:id="rId25"/>
    <p:sldId id="300" r:id="rId26"/>
    <p:sldId id="269" r:id="rId27"/>
    <p:sldId id="302" r:id="rId28"/>
    <p:sldId id="303" r:id="rId29"/>
    <p:sldId id="305" r:id="rId30"/>
    <p:sldId id="304" r:id="rId31"/>
    <p:sldId id="301" r:id="rId32"/>
    <p:sldId id="270" r:id="rId33"/>
    <p:sldId id="271" r:id="rId34"/>
    <p:sldId id="272" r:id="rId35"/>
    <p:sldId id="273" r:id="rId36"/>
    <p:sldId id="274" r:id="rId37"/>
    <p:sldId id="275" r:id="rId38"/>
    <p:sldId id="276" r:id="rId39"/>
    <p:sldId id="277" r:id="rId40"/>
    <p:sldId id="278" r:id="rId41"/>
    <p:sldId id="306" r:id="rId42"/>
    <p:sldId id="279" r:id="rId43"/>
    <p:sldId id="280" r:id="rId44"/>
    <p:sldId id="281" r:id="rId45"/>
    <p:sldId id="282" r:id="rId46"/>
    <p:sldId id="307" r:id="rId47"/>
    <p:sldId id="308" r:id="rId48"/>
    <p:sldId id="309" r:id="rId49"/>
    <p:sldId id="310" r:id="rId50"/>
    <p:sldId id="311" r:id="rId51"/>
    <p:sldId id="312" r:id="rId52"/>
    <p:sldId id="313" r:id="rId53"/>
    <p:sldId id="314" r:id="rId54"/>
    <p:sldId id="315" r:id="rId55"/>
    <p:sldId id="283" r:id="rId56"/>
    <p:sldId id="284" r:id="rId57"/>
    <p:sldId id="285" r:id="rId58"/>
    <p:sldId id="286" r:id="rId59"/>
    <p:sldId id="28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8" d="100"/>
          <a:sy n="68" d="100"/>
        </p:scale>
        <p:origin x="-72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0F3827-A247-B87F-4163-E06D32575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7C9ED95-68D2-7FF3-20F6-01EF22824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3F6E156-74B3-C483-1CA4-FE89203BF193}"/>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2C945FAB-382E-0461-B1D0-C66A4D610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D6FC35E-C32A-E912-CAEC-82E590306F21}"/>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82265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588BC-1072-52E5-41F5-6E9040B2F6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C964C6C-E4B5-CF83-D41D-97DD1CF7F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F154203-1883-8E83-C014-861FF6941DBF}"/>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64DB7D19-4256-1687-1EBF-D0F10AF78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6003E69-0C4E-638B-CA1C-EA5FE26CD4DA}"/>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0674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F8FD1C1-E885-21FA-7015-2F4F851A9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606558-BABB-25D3-91A2-E1BFED534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23E2D2B-D8E5-44B9-B098-78E4D070766A}"/>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29EC3E9C-B938-EB0F-192D-E52461C90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5797EEF-CF24-64BB-A499-F67FC0F623E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6995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3440D-907A-2774-3E63-3BAF8E834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A957CDF-6C35-0A9C-E06B-5B16F1E89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9B1739-9E9B-E3F5-708A-90D5DC40405B}"/>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AC5CFD5E-8EED-AB04-4FAF-2FEADF96E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A169D92-6FBB-D89E-3581-4B87558A948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2523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02334-50A2-E76D-D971-DC6C4026F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FF8E86B-6A23-0D90-17CB-E669D9BC6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C6F7DF5-BBC4-B71E-183A-832F4BA7DE4D}"/>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3AE492E2-8924-BBBC-215B-6CCBF1AEE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85583AC-A19F-D4C2-6AA3-B919CD1E71CC}"/>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01441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A98BB-6A00-BA12-0DCC-5E07DC1FE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43D1382-F36E-9195-278E-F1964D27B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7B4D731-8F1D-565B-8BFF-EB8B00546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37E1FB7-3491-4FCC-E5D5-A079F400EC64}"/>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6" name="Footer Placeholder 5">
            <a:extLst>
              <a:ext uri="{FF2B5EF4-FFF2-40B4-BE49-F238E27FC236}">
                <a16:creationId xmlns="" xmlns:a16="http://schemas.microsoft.com/office/drawing/2014/main" id="{8A01FFBF-69B9-B25C-BF48-1F3264077E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CFE49FF-812B-B9A0-5405-3D921DF85A3A}"/>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9680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6788BF-15C8-A217-B1F5-D6BF8172AD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37F3538-2A8B-4DA5-E0DD-13EC2CA70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91E7E55-2313-4998-87E3-F22118103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0AD5D30-881C-DD15-CC55-6AFA1B5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A448DD6-1F0E-E592-6C74-AA3ACD4E52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E7EAFCD-3063-CA8B-72D2-1F0589000D51}"/>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8" name="Footer Placeholder 7">
            <a:extLst>
              <a:ext uri="{FF2B5EF4-FFF2-40B4-BE49-F238E27FC236}">
                <a16:creationId xmlns="" xmlns:a16="http://schemas.microsoft.com/office/drawing/2014/main" id="{7A4CE1A0-5896-7549-01FC-707E85787C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CD7C2DE-C935-2710-D7D5-CF1F1FA28F81}"/>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93779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C7839-0D2B-A6C4-78DE-2760F1513B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CEBFAD2-CEFD-E057-5CDD-16F90EEF6B86}"/>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4" name="Footer Placeholder 3">
            <a:extLst>
              <a:ext uri="{FF2B5EF4-FFF2-40B4-BE49-F238E27FC236}">
                <a16:creationId xmlns="" xmlns:a16="http://schemas.microsoft.com/office/drawing/2014/main" id="{50A52D1D-8310-3C02-E9B5-D9D1E73BC9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76B7009-F16D-78EA-1CA2-519BA7737453}"/>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58366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C9E8DD2-7E2F-9BCB-DB1C-80F07C450B7D}"/>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3" name="Footer Placeholder 2">
            <a:extLst>
              <a:ext uri="{FF2B5EF4-FFF2-40B4-BE49-F238E27FC236}">
                <a16:creationId xmlns="" xmlns:a16="http://schemas.microsoft.com/office/drawing/2014/main" id="{CB4A540D-1993-7F91-C44E-E0F70B2952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866EEBA-9A1E-CDA6-9AA0-0A0BD4EDB60F}"/>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377274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BAC19-E12D-995C-68D7-CC3BC65D46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D26D242-D4DA-CBAF-D3A6-9854CC5D5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ECDE9D2-0691-B1A1-07FC-4D23E3C3C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FA8373-E53C-B9DC-A397-281C3CDE5131}"/>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6" name="Footer Placeholder 5">
            <a:extLst>
              <a:ext uri="{FF2B5EF4-FFF2-40B4-BE49-F238E27FC236}">
                <a16:creationId xmlns="" xmlns:a16="http://schemas.microsoft.com/office/drawing/2014/main" id="{FEA0E5E1-9153-D255-927C-D235B3AD8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521D29-7BF3-43FA-56BD-77470F2CA423}"/>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9465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44DD4-7182-E04A-F554-50275C5A5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E45A31B-9CAF-3321-1112-B222592E4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E0236A-7194-7139-B397-E01A5414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1C0CFA-BCB8-2E6C-898D-1AE0061FE454}"/>
              </a:ext>
            </a:extLst>
          </p:cNvPr>
          <p:cNvSpPr>
            <a:spLocks noGrp="1"/>
          </p:cNvSpPr>
          <p:nvPr>
            <p:ph type="dt" sz="half" idx="10"/>
          </p:nvPr>
        </p:nvSpPr>
        <p:spPr/>
        <p:txBody>
          <a:bodyPr/>
          <a:lstStyle/>
          <a:p>
            <a:fld id="{16F7574E-E542-4AC2-B4BA-8A4142493DE3}" type="datetimeFigureOut">
              <a:rPr lang="en-IN" smtClean="0"/>
              <a:pPr/>
              <a:t>14-07-2023</a:t>
            </a:fld>
            <a:endParaRPr lang="en-IN"/>
          </a:p>
        </p:txBody>
      </p:sp>
      <p:sp>
        <p:nvSpPr>
          <p:cNvPr id="6" name="Footer Placeholder 5">
            <a:extLst>
              <a:ext uri="{FF2B5EF4-FFF2-40B4-BE49-F238E27FC236}">
                <a16:creationId xmlns="" xmlns:a16="http://schemas.microsoft.com/office/drawing/2014/main" id="{0FDAC92D-4008-679A-DC76-B11336F55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A022F5A-A893-AA72-FDCA-9BC15C51E854}"/>
              </a:ext>
            </a:extLst>
          </p:cNvPr>
          <p:cNvSpPr>
            <a:spLocks noGrp="1"/>
          </p:cNvSpPr>
          <p:nvPr>
            <p:ph type="sldNum" sz="quarter" idx="12"/>
          </p:nvPr>
        </p:nvSpPr>
        <p:spPr/>
        <p:txBody>
          <a:body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243488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B7D9DDF-82EC-D6E1-53F5-ED60A18E0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F46BA3E-544D-E707-27E2-EA80B33B1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8EFC7A-7DCF-3004-7F87-33C6E137C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7574E-E542-4AC2-B4BA-8A4142493DE3}" type="datetimeFigureOut">
              <a:rPr lang="en-IN" smtClean="0"/>
              <a:pPr/>
              <a:t>14-07-2023</a:t>
            </a:fld>
            <a:endParaRPr lang="en-IN"/>
          </a:p>
        </p:txBody>
      </p:sp>
      <p:sp>
        <p:nvSpPr>
          <p:cNvPr id="5" name="Footer Placeholder 4">
            <a:extLst>
              <a:ext uri="{FF2B5EF4-FFF2-40B4-BE49-F238E27FC236}">
                <a16:creationId xmlns="" xmlns:a16="http://schemas.microsoft.com/office/drawing/2014/main" id="{2C0E32EC-6DCA-C5CB-99D8-97D5B576D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E6D1712-F9D2-1C02-7491-C5E43B0C4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B00DC-21B9-474B-9DB6-D60F6581084B}" type="slidenum">
              <a:rPr lang="en-IN" smtClean="0"/>
              <a:pPr/>
              <a:t>‹#›</a:t>
            </a:fld>
            <a:endParaRPr lang="en-IN"/>
          </a:p>
        </p:txBody>
      </p:sp>
    </p:spTree>
    <p:extLst>
      <p:ext uri="{BB962C8B-B14F-4D97-AF65-F5344CB8AC3E}">
        <p14:creationId xmlns="" xmlns:p14="http://schemas.microsoft.com/office/powerpoint/2010/main" val="172192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908745-FAFB-5857-98DB-E1B4D1FE42D0}"/>
              </a:ext>
            </a:extLst>
          </p:cNvPr>
          <p:cNvSpPr>
            <a:spLocks noGrp="1"/>
          </p:cNvSpPr>
          <p:nvPr>
            <p:ph type="ctrTitle"/>
          </p:nvPr>
        </p:nvSpPr>
        <p:spPr>
          <a:xfrm>
            <a:off x="3091313" y="2235200"/>
            <a:ext cx="6009373" cy="1193800"/>
          </a:xfrm>
          <a:scene3d>
            <a:camera prst="perspectiveFront"/>
            <a:lightRig rig="threePt" dir="t"/>
          </a:scene3d>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ANALYSIS</a:t>
            </a:r>
          </a:p>
        </p:txBody>
      </p:sp>
    </p:spTree>
    <p:extLst>
      <p:ext uri="{BB962C8B-B14F-4D97-AF65-F5344CB8AC3E}">
        <p14:creationId xmlns="" xmlns:p14="http://schemas.microsoft.com/office/powerpoint/2010/main" val="1139305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489" y="460277"/>
            <a:ext cx="11591779" cy="6217087"/>
          </a:xfrm>
          <a:prstGeom prst="rect">
            <a:avLst/>
          </a:prstGeom>
        </p:spPr>
        <p:txBody>
          <a:bodyPr wrap="square">
            <a:spAutoFit/>
          </a:bodyPr>
          <a:lstStyle/>
          <a:p>
            <a:pPr algn="ctr"/>
            <a:r>
              <a:rPr lang="en-US" sz="2400" b="1" dirty="0" smtClean="0"/>
              <a:t>Key Terms for Rectangular Data</a:t>
            </a:r>
          </a:p>
          <a:p>
            <a:r>
              <a:rPr lang="en-US" sz="2200" b="1" dirty="0" smtClean="0">
                <a:latin typeface="Times New Roman" pitchFamily="18" charset="0"/>
                <a:cs typeface="Times New Roman" pitchFamily="18" charset="0"/>
              </a:rPr>
              <a:t>Data frame</a:t>
            </a:r>
          </a:p>
          <a:p>
            <a:r>
              <a:rPr lang="en-US" sz="2200" dirty="0" smtClean="0">
                <a:latin typeface="Times New Roman" pitchFamily="18" charset="0"/>
                <a:cs typeface="Times New Roman" pitchFamily="18" charset="0"/>
              </a:rPr>
              <a:t>	Rectangular data (like a spreadsheet) is the basic data structure for statistical and</a:t>
            </a:r>
          </a:p>
          <a:p>
            <a:r>
              <a:rPr lang="en-US" sz="2200" dirty="0" smtClean="0">
                <a:latin typeface="Times New Roman" pitchFamily="18" charset="0"/>
                <a:cs typeface="Times New Roman" pitchFamily="18" charset="0"/>
              </a:rPr>
              <a:t>	machine learning models.</a:t>
            </a:r>
          </a:p>
          <a:p>
            <a:r>
              <a:rPr lang="en-US" sz="2200" b="1" dirty="0" smtClean="0">
                <a:latin typeface="Times New Roman" pitchFamily="18" charset="0"/>
                <a:cs typeface="Times New Roman" pitchFamily="18" charset="0"/>
              </a:rPr>
              <a:t>Feature</a:t>
            </a:r>
          </a:p>
          <a:p>
            <a:pPr lvl="1"/>
            <a:r>
              <a:rPr lang="en-US" sz="2200" dirty="0" smtClean="0">
                <a:latin typeface="Times New Roman" pitchFamily="18" charset="0"/>
                <a:cs typeface="Times New Roman" pitchFamily="18" charset="0"/>
              </a:rPr>
              <a:t>A column within a table is commonly referred to as a feature.</a:t>
            </a:r>
          </a:p>
          <a:p>
            <a:pPr lvl="1"/>
            <a:r>
              <a:rPr lang="en-US" sz="2200" b="1" dirty="0" smtClean="0">
                <a:latin typeface="Times New Roman" pitchFamily="18" charset="0"/>
                <a:cs typeface="Times New Roman" pitchFamily="18" charset="0"/>
              </a:rPr>
              <a:t>Synonyms</a:t>
            </a:r>
          </a:p>
          <a:p>
            <a:pPr lvl="2"/>
            <a:r>
              <a:rPr lang="en-US" sz="2200" dirty="0" smtClean="0">
                <a:latin typeface="Times New Roman" pitchFamily="18" charset="0"/>
                <a:cs typeface="Times New Roman" pitchFamily="18" charset="0"/>
              </a:rPr>
              <a:t>attribute, input, predictor, variable</a:t>
            </a:r>
          </a:p>
          <a:p>
            <a:r>
              <a:rPr lang="en-US" sz="2200" b="1" dirty="0" smtClean="0">
                <a:latin typeface="Times New Roman" pitchFamily="18" charset="0"/>
                <a:cs typeface="Times New Roman" pitchFamily="18" charset="0"/>
              </a:rPr>
              <a:t>Outcome</a:t>
            </a:r>
          </a:p>
          <a:p>
            <a:pPr lvl="1"/>
            <a:r>
              <a:rPr lang="en-US" sz="2200" dirty="0" smtClean="0">
                <a:latin typeface="Times New Roman" pitchFamily="18" charset="0"/>
                <a:cs typeface="Times New Roman" pitchFamily="18" charset="0"/>
              </a:rPr>
              <a:t>Many data science projects involve predicting an outcome—often a yes/no outcome</a:t>
            </a:r>
          </a:p>
          <a:p>
            <a:pPr lvl="1"/>
            <a:r>
              <a:rPr lang="en-US" sz="2200" dirty="0" smtClean="0">
                <a:latin typeface="Times New Roman" pitchFamily="18" charset="0"/>
                <a:cs typeface="Times New Roman" pitchFamily="18" charset="0"/>
              </a:rPr>
              <a:t>(in Table 1-1, it is “auction was competitive or not”). The features are sometimes</a:t>
            </a:r>
          </a:p>
          <a:p>
            <a:pPr lvl="1"/>
            <a:r>
              <a:rPr lang="en-US" sz="2200" dirty="0" smtClean="0">
                <a:latin typeface="Times New Roman" pitchFamily="18" charset="0"/>
                <a:cs typeface="Times New Roman" pitchFamily="18" charset="0"/>
              </a:rPr>
              <a:t>used to predict the outcome in an experiment or a study.</a:t>
            </a:r>
          </a:p>
          <a:p>
            <a:pPr lvl="1"/>
            <a:r>
              <a:rPr lang="en-US" sz="2200" b="1" dirty="0" smtClean="0">
                <a:latin typeface="Times New Roman" pitchFamily="18" charset="0"/>
                <a:cs typeface="Times New Roman" pitchFamily="18" charset="0"/>
              </a:rPr>
              <a:t>Synonyms</a:t>
            </a:r>
          </a:p>
          <a:p>
            <a:pPr lvl="1"/>
            <a:r>
              <a:rPr lang="en-US" sz="2200" dirty="0" smtClean="0">
                <a:latin typeface="Times New Roman" pitchFamily="18" charset="0"/>
                <a:cs typeface="Times New Roman" pitchFamily="18" charset="0"/>
              </a:rPr>
              <a:t>	dependent variable, response, target, output</a:t>
            </a:r>
          </a:p>
          <a:p>
            <a:r>
              <a:rPr lang="en-US" sz="2200" b="1" dirty="0" smtClean="0">
                <a:latin typeface="Times New Roman" pitchFamily="18" charset="0"/>
                <a:cs typeface="Times New Roman" pitchFamily="18" charset="0"/>
              </a:rPr>
              <a:t>Records</a:t>
            </a:r>
          </a:p>
          <a:p>
            <a:r>
              <a:rPr lang="en-US" sz="2200" dirty="0" smtClean="0">
                <a:latin typeface="Times New Roman" pitchFamily="18" charset="0"/>
                <a:cs typeface="Times New Roman" pitchFamily="18" charset="0"/>
              </a:rPr>
              <a:t>         A row within a table is commonly referred to as a record.</a:t>
            </a: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Synonyms</a:t>
            </a:r>
          </a:p>
          <a:p>
            <a:pPr lvl="2"/>
            <a:r>
              <a:rPr lang="en-US" sz="2200" dirty="0" smtClean="0">
                <a:latin typeface="Times New Roman" pitchFamily="18" charset="0"/>
                <a:cs typeface="Times New Roman" pitchFamily="18" charset="0"/>
              </a:rPr>
              <a:t>case, example, instance, observation, pattern, sample</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31520" y="365760"/>
            <a:ext cx="10916529" cy="6119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5D3F8-BED3-7976-CA46-521E05CAEB8C}"/>
              </a:ext>
            </a:extLst>
          </p:cNvPr>
          <p:cNvSpPr>
            <a:spLocks noGrp="1"/>
          </p:cNvSpPr>
          <p:nvPr>
            <p:ph type="title"/>
          </p:nvPr>
        </p:nvSpPr>
        <p:spPr>
          <a:xfrm>
            <a:off x="739726" y="393260"/>
            <a:ext cx="10515600" cy="1325563"/>
          </a:xfrm>
        </p:spPr>
        <p:txBody>
          <a:bodyPr/>
          <a:lstStyle/>
          <a:p>
            <a:r>
              <a:rPr lang="en-IN" dirty="0">
                <a:latin typeface="Times New Roman" panose="02020603050405020304" pitchFamily="18" charset="0"/>
                <a:cs typeface="Times New Roman" panose="02020603050405020304" pitchFamily="18" charset="0"/>
              </a:rPr>
              <a:t>Estimates of Location (MEAN)</a:t>
            </a:r>
          </a:p>
        </p:txBody>
      </p:sp>
      <p:sp>
        <p:nvSpPr>
          <p:cNvPr id="3" name="Content Placeholder 2">
            <a:extLst>
              <a:ext uri="{FF2B5EF4-FFF2-40B4-BE49-F238E27FC236}">
                <a16:creationId xmlns="" xmlns:a16="http://schemas.microsoft.com/office/drawing/2014/main" id="{C4C2B463-EDF6-5B56-8297-ECEF80FCF34B}"/>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Variables with measured or count data might have thousands of distinct values. </a:t>
            </a:r>
          </a:p>
          <a:p>
            <a:pPr marL="0" indent="0">
              <a:buNone/>
            </a:pPr>
            <a:r>
              <a:rPr lang="en-US" dirty="0">
                <a:latin typeface="Times New Roman" panose="02020603050405020304" pitchFamily="18" charset="0"/>
                <a:cs typeface="Times New Roman" panose="02020603050405020304" pitchFamily="18" charset="0"/>
              </a:rPr>
              <a:t>A basic step in exploring our data is getting a “typical value” for each feature (variable):</a:t>
            </a:r>
          </a:p>
          <a:p>
            <a:pPr marL="0" indent="0">
              <a:buNone/>
            </a:pPr>
            <a:r>
              <a:rPr lang="en-US" dirty="0">
                <a:latin typeface="Times New Roman" panose="02020603050405020304" pitchFamily="18" charset="0"/>
                <a:cs typeface="Times New Roman" panose="02020603050405020304" pitchFamily="18" charset="0"/>
              </a:rPr>
              <a:t>Nothing but an estimate of where most of the data is located (i.e., its central tendency).</a:t>
            </a:r>
          </a:p>
          <a:p>
            <a:pPr marL="0" indent="0">
              <a:buNone/>
            </a:pPr>
            <a:r>
              <a:rPr lang="en-US" dirty="0">
                <a:latin typeface="Times New Roman" panose="02020603050405020304" pitchFamily="18" charset="0"/>
                <a:cs typeface="Times New Roman" panose="02020603050405020304" pitchFamily="18" charset="0"/>
              </a:rPr>
              <a:t>While the mean is easy to compute and expedient to use, it may not always be the best measure for a central value.</a:t>
            </a:r>
          </a:p>
          <a:p>
            <a:pPr marL="0" indent="0">
              <a:buNone/>
            </a:pPr>
            <a:r>
              <a:rPr lang="en-US" dirty="0">
                <a:latin typeface="Times New Roman" panose="02020603050405020304" pitchFamily="18" charset="0"/>
                <a:cs typeface="Times New Roman" panose="02020603050405020304" pitchFamily="18" charset="0"/>
              </a:rPr>
              <a:t>Because of this statisticians have developed and promoted several alternative estimates to the mean.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809681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DC6146-B48F-9F0D-72B0-E9EA199B82D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 Trimmed Mean: sorted values – and exclude the extreme values and find the mean. </a:t>
            </a:r>
          </a:p>
          <a:p>
            <a:r>
              <a:rPr lang="en-IN" dirty="0">
                <a:latin typeface="Times New Roman" panose="02020603050405020304" pitchFamily="18" charset="0"/>
                <a:cs typeface="Times New Roman" panose="02020603050405020304" pitchFamily="18" charset="0"/>
              </a:rPr>
              <a:t>Weighted Mean: </a:t>
            </a:r>
            <a:r>
              <a:rPr lang="en-US" dirty="0">
                <a:latin typeface="Times New Roman" panose="02020603050405020304" pitchFamily="18" charset="0"/>
                <a:cs typeface="Times New Roman" panose="02020603050405020304" pitchFamily="18" charset="0"/>
              </a:rPr>
              <a:t>Is calculated by multiplying each data value by a weight and dividing their sum by the sum of the weights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717557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5083" y="253219"/>
            <a:ext cx="11648049" cy="6494085"/>
          </a:xfrm>
          <a:prstGeom prst="rect">
            <a:avLst/>
          </a:prstGeom>
        </p:spPr>
        <p:txBody>
          <a:bodyPr wrap="square">
            <a:spAutoFit/>
          </a:bodyPr>
          <a:lstStyle/>
          <a:p>
            <a:pPr algn="ctr"/>
            <a:r>
              <a:rPr lang="en-US" sz="3200" b="1" dirty="0" smtClean="0">
                <a:latin typeface="Times New Roman" pitchFamily="18" charset="0"/>
                <a:cs typeface="Times New Roman" pitchFamily="18" charset="0"/>
              </a:rPr>
              <a:t>Key Terms for Estimates of Location</a:t>
            </a:r>
          </a:p>
          <a:p>
            <a:r>
              <a:rPr lang="en-US" sz="2400" b="1" dirty="0" smtClean="0">
                <a:latin typeface="Times New Roman" pitchFamily="18" charset="0"/>
                <a:cs typeface="Times New Roman" pitchFamily="18" charset="0"/>
              </a:rPr>
              <a:t>Mean</a:t>
            </a:r>
          </a:p>
          <a:p>
            <a:r>
              <a:rPr lang="en-US" sz="2400" dirty="0" smtClean="0">
                <a:latin typeface="Times New Roman" pitchFamily="18" charset="0"/>
                <a:cs typeface="Times New Roman" pitchFamily="18" charset="0"/>
              </a:rPr>
              <a:t>	The sum of all values divided by the number of values.</a:t>
            </a:r>
          </a:p>
          <a:p>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Synonym</a:t>
            </a:r>
          </a:p>
          <a:p>
            <a:r>
              <a:rPr lang="en-US" sz="2400" dirty="0" smtClean="0">
                <a:latin typeface="Times New Roman" pitchFamily="18" charset="0"/>
                <a:cs typeface="Times New Roman" pitchFamily="18" charset="0"/>
              </a:rPr>
              <a:t>		average</a:t>
            </a:r>
          </a:p>
          <a:p>
            <a:r>
              <a:rPr lang="en-US" sz="2400" b="1" dirty="0" smtClean="0">
                <a:latin typeface="Times New Roman" pitchFamily="18" charset="0"/>
                <a:cs typeface="Times New Roman" pitchFamily="18" charset="0"/>
              </a:rPr>
              <a:t>Weighted mean</a:t>
            </a:r>
          </a:p>
          <a:p>
            <a:pPr lvl="1"/>
            <a:r>
              <a:rPr lang="en-US" sz="2400" dirty="0" smtClean="0">
                <a:latin typeface="Times New Roman" pitchFamily="18" charset="0"/>
                <a:cs typeface="Times New Roman" pitchFamily="18" charset="0"/>
              </a:rPr>
              <a:t>The sum of all values times a weight divided by the sum of the weights.</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weighted average</a:t>
            </a:r>
          </a:p>
          <a:p>
            <a:r>
              <a:rPr lang="en-US" sz="2400" b="1" dirty="0" smtClean="0">
                <a:latin typeface="Times New Roman" pitchFamily="18" charset="0"/>
                <a:cs typeface="Times New Roman" pitchFamily="18" charset="0"/>
              </a:rPr>
              <a:t>Median</a:t>
            </a:r>
          </a:p>
          <a:p>
            <a:pPr lvl="1"/>
            <a:r>
              <a:rPr lang="en-US" sz="2400" dirty="0" smtClean="0">
                <a:latin typeface="Times New Roman" pitchFamily="18" charset="0"/>
                <a:cs typeface="Times New Roman" pitchFamily="18" charset="0"/>
              </a:rPr>
              <a:t>The value such that one-half of the data lies above and below.</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50th percentile</a:t>
            </a:r>
          </a:p>
          <a:p>
            <a:r>
              <a:rPr lang="en-US" sz="2400" b="1" dirty="0" smtClean="0">
                <a:latin typeface="Times New Roman" pitchFamily="18" charset="0"/>
                <a:cs typeface="Times New Roman" pitchFamily="18" charset="0"/>
              </a:rPr>
              <a:t>Percentile</a:t>
            </a:r>
          </a:p>
          <a:p>
            <a:pPr lvl="1"/>
            <a:r>
              <a:rPr lang="en-US" sz="2400" dirty="0" smtClean="0">
                <a:latin typeface="Times New Roman" pitchFamily="18" charset="0"/>
                <a:cs typeface="Times New Roman" pitchFamily="18" charset="0"/>
              </a:rPr>
              <a:t>The value such that P percent of the data lies below.</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quantile</a:t>
            </a:r>
          </a:p>
        </p:txBody>
      </p:sp>
      <p:pic>
        <p:nvPicPr>
          <p:cNvPr id="2050" name="Picture 2"/>
          <p:cNvPicPr>
            <a:picLocks noChangeAspect="1" noChangeArrowheads="1"/>
          </p:cNvPicPr>
          <p:nvPr/>
        </p:nvPicPr>
        <p:blipFill>
          <a:blip r:embed="rId2"/>
          <a:srcRect/>
          <a:stretch>
            <a:fillRect/>
          </a:stretch>
        </p:blipFill>
        <p:spPr bwMode="auto">
          <a:xfrm>
            <a:off x="4021089" y="1499235"/>
            <a:ext cx="2124075" cy="933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170192" y="3404382"/>
            <a:ext cx="4076700" cy="970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827" y="337625"/>
            <a:ext cx="11183815" cy="5632311"/>
          </a:xfrm>
          <a:prstGeom prst="rect">
            <a:avLst/>
          </a:prstGeom>
        </p:spPr>
        <p:txBody>
          <a:bodyPr wrap="square">
            <a:spAutoFit/>
          </a:bodyPr>
          <a:lstStyle/>
          <a:p>
            <a:r>
              <a:rPr lang="en-US" sz="2400" b="1" dirty="0" smtClean="0"/>
              <a:t>Weighted median</a:t>
            </a:r>
          </a:p>
          <a:p>
            <a:pPr lvl="1"/>
            <a:r>
              <a:rPr lang="en-US" sz="2400" dirty="0" smtClean="0"/>
              <a:t>The value such that one-half of the sum of the weights lies above and below the</a:t>
            </a:r>
          </a:p>
          <a:p>
            <a:pPr lvl="1"/>
            <a:r>
              <a:rPr lang="en-US" sz="2400" dirty="0" smtClean="0"/>
              <a:t>sorted data.</a:t>
            </a:r>
          </a:p>
          <a:p>
            <a:r>
              <a:rPr lang="en-US" sz="2400" b="1" dirty="0" smtClean="0"/>
              <a:t>Trimmed mean</a:t>
            </a:r>
          </a:p>
          <a:p>
            <a:pPr lvl="1"/>
            <a:r>
              <a:rPr lang="en-US" sz="2400" dirty="0" smtClean="0"/>
              <a:t>The average of all values after dropping a fixed number of extreme values.</a:t>
            </a:r>
          </a:p>
          <a:p>
            <a:pPr lvl="1"/>
            <a:r>
              <a:rPr lang="en-US" sz="2400" b="1" dirty="0" smtClean="0"/>
              <a:t>Synonym</a:t>
            </a:r>
          </a:p>
          <a:p>
            <a:pPr lvl="1"/>
            <a:r>
              <a:rPr lang="en-US" sz="2400" dirty="0" smtClean="0"/>
              <a:t>	truncated mean</a:t>
            </a:r>
          </a:p>
          <a:p>
            <a:r>
              <a:rPr lang="en-US" sz="2400" b="1" dirty="0" smtClean="0"/>
              <a:t>Robust</a:t>
            </a:r>
          </a:p>
          <a:p>
            <a:pPr lvl="1"/>
            <a:r>
              <a:rPr lang="en-US" sz="2400" dirty="0" smtClean="0"/>
              <a:t>Not sensitive to extreme values.</a:t>
            </a:r>
          </a:p>
          <a:p>
            <a:pPr lvl="1"/>
            <a:r>
              <a:rPr lang="en-US" sz="2400" b="1" dirty="0" smtClean="0"/>
              <a:t>Synonym</a:t>
            </a:r>
          </a:p>
          <a:p>
            <a:pPr lvl="1"/>
            <a:r>
              <a:rPr lang="en-US" sz="2400" dirty="0" smtClean="0"/>
              <a:t>	resistant</a:t>
            </a:r>
          </a:p>
          <a:p>
            <a:r>
              <a:rPr lang="en-US" sz="2400" b="1" dirty="0" smtClean="0"/>
              <a:t>Outlier</a:t>
            </a:r>
          </a:p>
          <a:p>
            <a:pPr lvl="1"/>
            <a:r>
              <a:rPr lang="en-US" sz="2400" dirty="0" smtClean="0"/>
              <a:t>A data value that is very different from most of the data.</a:t>
            </a:r>
          </a:p>
          <a:p>
            <a:pPr lvl="1"/>
            <a:r>
              <a:rPr lang="en-US" sz="2400" b="1" dirty="0" smtClean="0"/>
              <a:t>Synonym</a:t>
            </a:r>
          </a:p>
          <a:p>
            <a:pPr lvl="1"/>
            <a:r>
              <a:rPr lang="en-US" sz="2400" dirty="0" smtClean="0"/>
              <a:t>	extreme value</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4395568" y="2117774"/>
            <a:ext cx="34290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7280" y="1026942"/>
            <a:ext cx="8046720" cy="2646878"/>
          </a:xfrm>
          <a:prstGeom prst="rect">
            <a:avLst/>
          </a:prstGeom>
        </p:spPr>
        <p:txBody>
          <a:bodyPr wrap="square">
            <a:spAutoFit/>
          </a:bodyPr>
          <a:lstStyle/>
          <a:p>
            <a:pPr>
              <a:spcBef>
                <a:spcPts val="600"/>
              </a:spcBef>
              <a:spcAft>
                <a:spcPts val="600"/>
              </a:spcAft>
            </a:pPr>
            <a:r>
              <a:rPr lang="en-US" sz="3400" dirty="0" smtClean="0">
                <a:latin typeface="Times New Roman" pitchFamily="18" charset="0"/>
                <a:cs typeface="Times New Roman" pitchFamily="18" charset="0"/>
              </a:rPr>
              <a:t>state = </a:t>
            </a:r>
            <a:r>
              <a:rPr lang="en-US" sz="3400" dirty="0" err="1" smtClean="0">
                <a:latin typeface="Times New Roman" pitchFamily="18" charset="0"/>
                <a:cs typeface="Times New Roman" pitchFamily="18" charset="0"/>
              </a:rPr>
              <a:t>pd.read_csv</a:t>
            </a:r>
            <a:r>
              <a:rPr lang="en-US" sz="3400" dirty="0" smtClean="0">
                <a:latin typeface="Times New Roman" pitchFamily="18" charset="0"/>
                <a:cs typeface="Times New Roman" pitchFamily="18" charset="0"/>
              </a:rPr>
              <a:t>('state.csv')</a:t>
            </a:r>
          </a:p>
          <a:p>
            <a:pPr>
              <a:spcBef>
                <a:spcPts val="600"/>
              </a:spcBef>
              <a:spcAft>
                <a:spcPts val="600"/>
              </a:spcAft>
            </a:pPr>
            <a:r>
              <a:rPr lang="en-US" sz="3400" dirty="0" smtClean="0">
                <a:latin typeface="Times New Roman" pitchFamily="18" charset="0"/>
                <a:cs typeface="Times New Roman" pitchFamily="18" charset="0"/>
              </a:rPr>
              <a:t>state['Population'].mean()</a:t>
            </a:r>
          </a:p>
          <a:p>
            <a:pPr>
              <a:spcBef>
                <a:spcPts val="600"/>
              </a:spcBef>
              <a:spcAft>
                <a:spcPts val="600"/>
              </a:spcAft>
            </a:pPr>
            <a:r>
              <a:rPr lang="en-US" sz="3400" dirty="0" err="1" smtClean="0">
                <a:latin typeface="Times New Roman" pitchFamily="18" charset="0"/>
                <a:cs typeface="Times New Roman" pitchFamily="18" charset="0"/>
              </a:rPr>
              <a:t>trim_mean</a:t>
            </a:r>
            <a:r>
              <a:rPr lang="en-US" sz="3400" dirty="0" smtClean="0">
                <a:latin typeface="Times New Roman" pitchFamily="18" charset="0"/>
                <a:cs typeface="Times New Roman" pitchFamily="18" charset="0"/>
              </a:rPr>
              <a:t> (state['Population'], 0.1)</a:t>
            </a:r>
          </a:p>
          <a:p>
            <a:pPr>
              <a:spcBef>
                <a:spcPts val="600"/>
              </a:spcBef>
              <a:spcAft>
                <a:spcPts val="600"/>
              </a:spcAft>
            </a:pPr>
            <a:r>
              <a:rPr lang="en-US" sz="3400" dirty="0" smtClean="0">
                <a:latin typeface="Times New Roman" pitchFamily="18" charset="0"/>
                <a:cs typeface="Times New Roman" pitchFamily="18" charset="0"/>
              </a:rPr>
              <a:t>state['</a:t>
            </a:r>
            <a:r>
              <a:rPr lang="en-US" sz="3400" dirty="0" err="1" smtClean="0">
                <a:latin typeface="Times New Roman" pitchFamily="18" charset="0"/>
                <a:cs typeface="Times New Roman" pitchFamily="18" charset="0"/>
              </a:rPr>
              <a:t>Popnulation</a:t>
            </a:r>
            <a:r>
              <a:rPr lang="en-US" sz="3400" dirty="0" smtClean="0">
                <a:latin typeface="Times New Roman" pitchFamily="18" charset="0"/>
                <a:cs typeface="Times New Roman" pitchFamily="18" charset="0"/>
              </a:rPr>
              <a:t>'].median()</a:t>
            </a:r>
            <a:endParaRPr lang="en-US" sz="3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95426" y="829994"/>
            <a:ext cx="11141607" cy="5430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73CF7-F3D9-10E3-1B3F-F6D3C3EEA07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Estimates of Variability.</a:t>
            </a:r>
          </a:p>
        </p:txBody>
      </p:sp>
      <p:sp>
        <p:nvSpPr>
          <p:cNvPr id="3" name="Content Placeholder 2">
            <a:extLst>
              <a:ext uri="{FF2B5EF4-FFF2-40B4-BE49-F238E27FC236}">
                <a16:creationId xmlns="" xmlns:a16="http://schemas.microsoft.com/office/drawing/2014/main" id="{C58200F9-184A-67B7-4B78-F792593DC09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Location is just one dimension in summarizing a feature.</a:t>
            </a:r>
          </a:p>
          <a:p>
            <a:r>
              <a:rPr lang="en-US" dirty="0">
                <a:latin typeface="Times New Roman" panose="02020603050405020304" pitchFamily="18" charset="0"/>
                <a:cs typeface="Times New Roman" panose="02020603050405020304" pitchFamily="18" charset="0"/>
              </a:rPr>
              <a:t>A second dimension, variability, also referred to as </a:t>
            </a:r>
            <a:r>
              <a:rPr lang="en-US" i="1" dirty="0">
                <a:latin typeface="Times New Roman" panose="02020603050405020304" pitchFamily="18" charset="0"/>
                <a:cs typeface="Times New Roman" panose="02020603050405020304" pitchFamily="18" charset="0"/>
              </a:rPr>
              <a:t>dispersion</a:t>
            </a:r>
            <a:r>
              <a:rPr lang="en-US" dirty="0">
                <a:latin typeface="Times New Roman" panose="02020603050405020304" pitchFamily="18" charset="0"/>
                <a:cs typeface="Times New Roman" panose="02020603050405020304" pitchFamily="18" charset="0"/>
              </a:rPr>
              <a:t>, measures whether the data values are tightly clustered or spread out.</a:t>
            </a:r>
          </a:p>
          <a:p>
            <a:r>
              <a:rPr lang="en-US" dirty="0">
                <a:latin typeface="Times New Roman" panose="02020603050405020304" pitchFamily="18" charset="0"/>
                <a:cs typeface="Times New Roman" panose="02020603050405020304" pitchFamily="18" charset="0"/>
              </a:rPr>
              <a:t>All the statistics data are in variability: so we need to </a:t>
            </a:r>
          </a:p>
          <a:p>
            <a:pPr lvl="1"/>
            <a:r>
              <a:rPr lang="en-US" dirty="0">
                <a:latin typeface="Times New Roman" panose="02020603050405020304" pitchFamily="18" charset="0"/>
                <a:cs typeface="Times New Roman" panose="02020603050405020304" pitchFamily="18" charset="0"/>
              </a:rPr>
              <a:t>measuring it, reducing it, distinguishing random from real variability, identifying the various sources of real variability, and making decisions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153498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097" y="379828"/>
            <a:ext cx="10592973" cy="6370975"/>
          </a:xfrm>
          <a:prstGeom prst="rect">
            <a:avLst/>
          </a:prstGeom>
        </p:spPr>
        <p:txBody>
          <a:bodyPr wrap="square">
            <a:spAutoFit/>
          </a:bodyPr>
          <a:lstStyle/>
          <a:p>
            <a:pPr algn="ctr"/>
            <a:r>
              <a:rPr lang="en-US" sz="2800" b="1" dirty="0" smtClean="0">
                <a:latin typeface="Times New Roman" pitchFamily="18" charset="0"/>
                <a:cs typeface="Times New Roman" pitchFamily="18" charset="0"/>
              </a:rPr>
              <a:t>Key Terms for Variability Metrics</a:t>
            </a:r>
          </a:p>
          <a:p>
            <a:r>
              <a:rPr lang="en-US" sz="2400" b="1" dirty="0" smtClean="0">
                <a:latin typeface="Times New Roman" pitchFamily="18" charset="0"/>
                <a:cs typeface="Times New Roman" pitchFamily="18" charset="0"/>
              </a:rPr>
              <a:t>Deviations</a:t>
            </a:r>
          </a:p>
          <a:p>
            <a:pPr lvl="1"/>
            <a:r>
              <a:rPr lang="en-US" sz="2400" dirty="0" smtClean="0">
                <a:latin typeface="Times New Roman" pitchFamily="18" charset="0"/>
                <a:cs typeface="Times New Roman" pitchFamily="18" charset="0"/>
              </a:rPr>
              <a:t>The difference between the observed values and the estimate of location.</a:t>
            </a:r>
          </a:p>
          <a:p>
            <a:pPr lvl="1"/>
            <a:r>
              <a:rPr lang="en-US" sz="2400" b="1" dirty="0" smtClean="0">
                <a:latin typeface="Times New Roman" pitchFamily="18" charset="0"/>
                <a:cs typeface="Times New Roman" pitchFamily="18" charset="0"/>
              </a:rPr>
              <a:t>Synonyms</a:t>
            </a:r>
          </a:p>
          <a:p>
            <a:pPr lvl="1"/>
            <a:r>
              <a:rPr lang="en-US" sz="2400" dirty="0" smtClean="0">
                <a:latin typeface="Times New Roman" pitchFamily="18" charset="0"/>
                <a:cs typeface="Times New Roman" pitchFamily="18" charset="0"/>
              </a:rPr>
              <a:t>	errors, residuals</a:t>
            </a:r>
          </a:p>
          <a:p>
            <a:r>
              <a:rPr lang="en-US" sz="2400" b="1" dirty="0" smtClean="0">
                <a:latin typeface="Times New Roman" pitchFamily="18" charset="0"/>
                <a:cs typeface="Times New Roman" pitchFamily="18" charset="0"/>
              </a:rPr>
              <a:t>Variance</a:t>
            </a:r>
          </a:p>
          <a:p>
            <a:pPr lvl="1"/>
            <a:r>
              <a:rPr lang="en-US" sz="2400" dirty="0" smtClean="0">
                <a:latin typeface="Times New Roman" pitchFamily="18" charset="0"/>
                <a:cs typeface="Times New Roman" pitchFamily="18" charset="0"/>
              </a:rPr>
              <a:t>The sum of squared deviations from the mean divided by n – 1 where n is the</a:t>
            </a:r>
          </a:p>
          <a:p>
            <a:pPr lvl="1"/>
            <a:r>
              <a:rPr lang="en-US" sz="2400" dirty="0" smtClean="0">
                <a:latin typeface="Times New Roman" pitchFamily="18" charset="0"/>
                <a:cs typeface="Times New Roman" pitchFamily="18" charset="0"/>
              </a:rPr>
              <a:t>number of data values.</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mean-squared-error</a:t>
            </a:r>
          </a:p>
          <a:p>
            <a:r>
              <a:rPr lang="en-US" sz="2400" b="1" dirty="0" smtClean="0">
                <a:latin typeface="Times New Roman" pitchFamily="18" charset="0"/>
                <a:cs typeface="Times New Roman" pitchFamily="18" charset="0"/>
              </a:rPr>
              <a:t>Standard deviation</a:t>
            </a:r>
          </a:p>
          <a:p>
            <a:r>
              <a:rPr lang="en-US" sz="2400" dirty="0" smtClean="0">
                <a:latin typeface="Times New Roman" pitchFamily="18" charset="0"/>
                <a:cs typeface="Times New Roman" pitchFamily="18" charset="0"/>
              </a:rPr>
              <a:t>	The square root of the variance.</a:t>
            </a:r>
          </a:p>
          <a:p>
            <a:r>
              <a:rPr lang="en-US" sz="2400" b="1" dirty="0" smtClean="0">
                <a:latin typeface="Times New Roman" pitchFamily="18" charset="0"/>
                <a:cs typeface="Times New Roman" pitchFamily="18" charset="0"/>
              </a:rPr>
              <a:t>Mean absolute deviation</a:t>
            </a:r>
          </a:p>
          <a:p>
            <a:pPr lvl="1"/>
            <a:r>
              <a:rPr lang="en-US" sz="2400" dirty="0" smtClean="0">
                <a:latin typeface="Times New Roman" pitchFamily="18" charset="0"/>
                <a:cs typeface="Times New Roman" pitchFamily="18" charset="0"/>
              </a:rPr>
              <a:t>The mean of the absolute values of the deviations from the mean.</a:t>
            </a:r>
          </a:p>
          <a:p>
            <a:pPr lvl="1"/>
            <a:r>
              <a:rPr lang="en-US" sz="2400" b="1" dirty="0" smtClean="0">
                <a:latin typeface="Times New Roman" pitchFamily="18" charset="0"/>
                <a:cs typeface="Times New Roman" pitchFamily="18" charset="0"/>
              </a:rPr>
              <a:t>Synonyms</a:t>
            </a:r>
          </a:p>
          <a:p>
            <a:pPr lvl="1"/>
            <a:r>
              <a:rPr lang="en-US" sz="2400" dirty="0" smtClean="0">
                <a:latin typeface="Times New Roman" pitchFamily="18" charset="0"/>
                <a:cs typeface="Times New Roman" pitchFamily="18" charset="0"/>
              </a:rPr>
              <a:t>	l1-norm, Manhattan norm</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EB67CD-C32C-1174-FAAE-106EDFFDAC6B}"/>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Exploratory Data Analysis (EDA): </a:t>
            </a:r>
            <a:r>
              <a:rPr lang="en-US" sz="2800" b="1" i="0" dirty="0">
                <a:solidFill>
                  <a:srgbClr val="273239"/>
                </a:solidFill>
                <a:effectLst/>
                <a:latin typeface="Times New Roman" panose="02020603050405020304" pitchFamily="18" charset="0"/>
                <a:cs typeface="Times New Roman" panose="02020603050405020304" pitchFamily="18" charset="0"/>
              </a:rPr>
              <a:t>ref:EDA.py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CABED93-A366-6B4E-8418-D52466952128}"/>
              </a:ext>
            </a:extLst>
          </p:cNvPr>
          <p:cNvSpPr>
            <a:spLocks noGrp="1"/>
          </p:cNvSpPr>
          <p:nvPr>
            <p:ph idx="1"/>
          </p:nvPr>
        </p:nvSpPr>
        <p:spPr>
          <a:xfrm>
            <a:off x="838200" y="1825625"/>
            <a:ext cx="10515600" cy="4667250"/>
          </a:xfrm>
        </p:spPr>
        <p:txBody>
          <a:bodyPr>
            <a:noAutofit/>
          </a:bodyPr>
          <a:lstStyle/>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Exploratory Data Analysis (EDA) </a:t>
            </a:r>
            <a:r>
              <a:rPr lang="en-US" sz="2000" b="0" i="0" dirty="0">
                <a:solidFill>
                  <a:srgbClr val="273239"/>
                </a:solidFill>
                <a:effectLst/>
                <a:latin typeface="Times New Roman" panose="02020603050405020304" pitchFamily="18" charset="0"/>
                <a:cs typeface="Times New Roman" panose="02020603050405020304" pitchFamily="18" charset="0"/>
              </a:rPr>
              <a:t>is an approach to analyzing the data using visual techniques.</a:t>
            </a:r>
          </a:p>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 It is used to discover </a:t>
            </a:r>
            <a:r>
              <a:rPr lang="en-US" sz="2000" b="1" i="0" dirty="0">
                <a:solidFill>
                  <a:srgbClr val="273239"/>
                </a:solidFill>
                <a:effectLst/>
                <a:latin typeface="Times New Roman" panose="02020603050405020304" pitchFamily="18" charset="0"/>
                <a:cs typeface="Times New Roman" panose="02020603050405020304" pitchFamily="18" charset="0"/>
              </a:rPr>
              <a:t>trends, and patterns</a:t>
            </a:r>
            <a:r>
              <a:rPr lang="en-US" sz="2000" b="0" i="0" dirty="0">
                <a:solidFill>
                  <a:srgbClr val="273239"/>
                </a:solidFill>
                <a:effectLst/>
                <a:latin typeface="Times New Roman" panose="02020603050405020304" pitchFamily="18" charset="0"/>
                <a:cs typeface="Times New Roman" panose="02020603050405020304" pitchFamily="18" charset="0"/>
              </a:rPr>
              <a:t>, or to check assumptions with the help of </a:t>
            </a:r>
            <a:r>
              <a:rPr lang="en-US" sz="2000" b="1" i="0" dirty="0">
                <a:solidFill>
                  <a:srgbClr val="273239"/>
                </a:solidFill>
                <a:effectLst/>
                <a:latin typeface="Times New Roman" panose="02020603050405020304" pitchFamily="18" charset="0"/>
                <a:cs typeface="Times New Roman" panose="02020603050405020304" pitchFamily="18" charset="0"/>
              </a:rPr>
              <a:t>statistical summary and graphical representations.</a:t>
            </a:r>
          </a:p>
          <a:p>
            <a:pPr marL="0" indent="0" algn="l" fontAlgn="base">
              <a:buNone/>
            </a:pPr>
            <a:r>
              <a:rPr lang="en-US" sz="2000" b="1" i="0" u="sng" dirty="0">
                <a:solidFill>
                  <a:srgbClr val="273239"/>
                </a:solidFill>
                <a:effectLst/>
                <a:latin typeface="Times New Roman" panose="02020603050405020304" pitchFamily="18" charset="0"/>
                <a:cs typeface="Times New Roman" panose="02020603050405020304" pitchFamily="18" charset="0"/>
              </a:rPr>
              <a:t>TYPES OF EXPLORATORY DATA ANALYSIS:</a:t>
            </a:r>
          </a:p>
          <a:p>
            <a:pPr marL="342900" indent="-342900" algn="l" fontAlgn="base">
              <a:buAutoNum type="arabicPeriod"/>
            </a:pPr>
            <a:r>
              <a:rPr lang="en-US" sz="2000" dirty="0">
                <a:solidFill>
                  <a:srgbClr val="273239"/>
                </a:solidFill>
                <a:latin typeface="Times New Roman" panose="02020603050405020304" pitchFamily="18" charset="0"/>
                <a:cs typeface="Times New Roman" panose="02020603050405020304" pitchFamily="18" charset="0"/>
              </a:rPr>
              <a:t>Univariate non-graphical (uses 1 variable)</a:t>
            </a:r>
          </a:p>
          <a:p>
            <a:pPr marL="342900" indent="-342900" fontAlgn="base">
              <a:buFont typeface="Arial" panose="020B0604020202020204" pitchFamily="34" charset="0"/>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Multivariate non-graphical (Uses 1 or more variables to find the relation)</a:t>
            </a:r>
          </a:p>
          <a:p>
            <a:pPr marL="342900" indent="-342900" algn="l" fontAlgn="base">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Univariate graphical</a:t>
            </a:r>
            <a:endParaRPr lang="en-US" sz="2000" dirty="0">
              <a:solidFill>
                <a:srgbClr val="273239"/>
              </a:solidFill>
              <a:latin typeface="Times New Roman" panose="02020603050405020304" pitchFamily="18" charset="0"/>
              <a:cs typeface="Times New Roman" panose="02020603050405020304" pitchFamily="18" charset="0"/>
            </a:endParaRPr>
          </a:p>
          <a:p>
            <a:pPr marL="342900" indent="-342900" algn="l" fontAlgn="base">
              <a:buAutoNum type="arabicPeriod"/>
            </a:pPr>
            <a:r>
              <a:rPr lang="en-IN" sz="2000" b="0" i="0" dirty="0">
                <a:solidFill>
                  <a:srgbClr val="273239"/>
                </a:solidFill>
                <a:effectLst/>
                <a:latin typeface="Times New Roman" panose="02020603050405020304" pitchFamily="18" charset="0"/>
                <a:cs typeface="Times New Roman" panose="02020603050405020304" pitchFamily="18" charset="0"/>
              </a:rPr>
              <a:t>Multivariate graphical</a:t>
            </a:r>
          </a:p>
          <a:p>
            <a:pPr marL="0" indent="0" algn="l" fontAlgn="base">
              <a:buNone/>
            </a:pPr>
            <a:r>
              <a:rPr lang="en-US" sz="2000" b="1" i="0" u="sng" dirty="0">
                <a:solidFill>
                  <a:srgbClr val="273239"/>
                </a:solidFill>
                <a:effectLst/>
                <a:latin typeface="Times New Roman" panose="02020603050405020304" pitchFamily="18" charset="0"/>
                <a:cs typeface="Times New Roman" panose="02020603050405020304" pitchFamily="18" charset="0"/>
              </a:rPr>
              <a:t>TOOLS REQUIRED FOR EXPLORATORY DATA ANALYSIS:</a:t>
            </a:r>
          </a:p>
          <a:p>
            <a:pPr marL="342900" indent="-342900" algn="l" fontAlgn="base">
              <a:buAutoNum type="arabicPeriod"/>
            </a:pPr>
            <a:r>
              <a:rPr lang="en-US" sz="2000" dirty="0">
                <a:solidFill>
                  <a:srgbClr val="273239"/>
                </a:solidFill>
                <a:latin typeface="Times New Roman" panose="02020603050405020304" pitchFamily="18" charset="0"/>
                <a:cs typeface="Times New Roman" panose="02020603050405020304" pitchFamily="18" charset="0"/>
              </a:rPr>
              <a:t>R language</a:t>
            </a:r>
          </a:p>
          <a:p>
            <a:pPr marL="457200" indent="-457200" algn="l" fontAlgn="base">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Python</a:t>
            </a:r>
          </a:p>
          <a:p>
            <a:pPr marL="0" indent="0" algn="l" fontAlgn="base">
              <a:buNone/>
            </a:pPr>
            <a:r>
              <a:rPr lang="en-US" sz="2000" b="1" i="1" dirty="0">
                <a:solidFill>
                  <a:srgbClr val="273239"/>
                </a:solidFill>
                <a:latin typeface="Times New Roman" panose="02020603050405020304" pitchFamily="18" charset="0"/>
                <a:cs typeface="Times New Roman" panose="02020603050405020304" pitchFamily="18" charset="0"/>
              </a:rPr>
              <a:t>Note: Apart from the above functions, EDA also performs K-Means Clustering</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a:r>
            <a:br>
              <a:rPr lang="en-US" sz="2000" b="0" i="0" dirty="0">
                <a:solidFill>
                  <a:srgbClr val="273239"/>
                </a:solidFill>
                <a:effectLst/>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721871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708" y="335846"/>
            <a:ext cx="11071274" cy="5262979"/>
          </a:xfrm>
          <a:prstGeom prst="rect">
            <a:avLst/>
          </a:prstGeom>
        </p:spPr>
        <p:txBody>
          <a:bodyPr wrap="square">
            <a:spAutoFit/>
          </a:bodyPr>
          <a:lstStyle/>
          <a:p>
            <a:r>
              <a:rPr lang="en-US" sz="2400" b="1" dirty="0" smtClean="0">
                <a:latin typeface="Times New Roman" pitchFamily="18" charset="0"/>
                <a:cs typeface="Times New Roman" pitchFamily="18" charset="0"/>
              </a:rPr>
              <a:t>Median absolute deviation from the median</a:t>
            </a:r>
          </a:p>
          <a:p>
            <a:r>
              <a:rPr lang="en-US" sz="2400" dirty="0" smtClean="0">
                <a:latin typeface="Times New Roman" pitchFamily="18" charset="0"/>
                <a:cs typeface="Times New Roman" pitchFamily="18" charset="0"/>
              </a:rPr>
              <a:t>	The median of the absolute values of the deviations from the median.</a:t>
            </a:r>
          </a:p>
          <a:p>
            <a:r>
              <a:rPr lang="en-US" sz="2400" b="1" dirty="0" smtClean="0">
                <a:latin typeface="Times New Roman" pitchFamily="18" charset="0"/>
                <a:cs typeface="Times New Roman" pitchFamily="18" charset="0"/>
              </a:rPr>
              <a:t>Range</a:t>
            </a:r>
          </a:p>
          <a:p>
            <a:r>
              <a:rPr lang="en-US" sz="2400" dirty="0" smtClean="0">
                <a:latin typeface="Times New Roman" pitchFamily="18" charset="0"/>
                <a:cs typeface="Times New Roman" pitchFamily="18" charset="0"/>
              </a:rPr>
              <a:t>	The difference between the largest and the smallest value in a data set.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Percentile</a:t>
            </a:r>
          </a:p>
          <a:p>
            <a:pPr lvl="1"/>
            <a:r>
              <a:rPr lang="en-US" sz="2400" dirty="0" smtClean="0">
                <a:latin typeface="Times New Roman" pitchFamily="18" charset="0"/>
                <a:cs typeface="Times New Roman" pitchFamily="18" charset="0"/>
              </a:rPr>
              <a:t>The value such that P percent of the values take on this value or less and (100–P)</a:t>
            </a:r>
          </a:p>
          <a:p>
            <a:pPr lvl="1"/>
            <a:r>
              <a:rPr lang="en-US" sz="2400" dirty="0" smtClean="0">
                <a:latin typeface="Times New Roman" pitchFamily="18" charset="0"/>
                <a:cs typeface="Times New Roman" pitchFamily="18" charset="0"/>
              </a:rPr>
              <a:t>percent take on this value or more.</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quantile</a:t>
            </a:r>
          </a:p>
          <a:p>
            <a:r>
              <a:rPr lang="en-US" sz="2400" b="1" dirty="0" smtClean="0">
                <a:latin typeface="Times New Roman" pitchFamily="18" charset="0"/>
                <a:cs typeface="Times New Roman" pitchFamily="18" charset="0"/>
              </a:rPr>
              <a:t>Interquartile range</a:t>
            </a:r>
          </a:p>
          <a:p>
            <a:pPr lvl="1"/>
            <a:r>
              <a:rPr lang="en-US" sz="2400" dirty="0" smtClean="0">
                <a:latin typeface="Times New Roman" pitchFamily="18" charset="0"/>
                <a:cs typeface="Times New Roman" pitchFamily="18" charset="0"/>
              </a:rPr>
              <a:t>The difference between the 75th percentile and the 25th percentile.</a:t>
            </a:r>
          </a:p>
          <a:p>
            <a:pPr lvl="1"/>
            <a:r>
              <a:rPr lang="en-US" sz="2400" b="1" dirty="0" smtClean="0">
                <a:latin typeface="Times New Roman" pitchFamily="18" charset="0"/>
                <a:cs typeface="Times New Roman" pitchFamily="18" charset="0"/>
              </a:rPr>
              <a:t>Synonym</a:t>
            </a:r>
          </a:p>
          <a:p>
            <a:pPr lvl="1"/>
            <a:r>
              <a:rPr lang="en-US" sz="2400" dirty="0" smtClean="0">
                <a:latin typeface="Times New Roman" pitchFamily="18" charset="0"/>
                <a:cs typeface="Times New Roman" pitchFamily="18" charset="0"/>
              </a:rPr>
              <a:t>	IQR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372" y="332322"/>
            <a:ext cx="11879470" cy="6832640"/>
          </a:xfrm>
          <a:prstGeom prst="rect">
            <a:avLst/>
          </a:prstGeom>
        </p:spPr>
        <p:txBody>
          <a:bodyPr wrap="none">
            <a:spAutoFit/>
          </a:bodyPr>
          <a:lstStyle/>
          <a:p>
            <a:r>
              <a:rPr lang="en-US" sz="3600" b="1" u="sng" dirty="0" smtClean="0"/>
              <a:t>Standard Deviation and Related Estimates</a:t>
            </a:r>
          </a:p>
          <a:p>
            <a:endParaRPr lang="en-US" b="1" dirty="0" smtClean="0"/>
          </a:p>
          <a:p>
            <a:r>
              <a:rPr lang="en-US" sz="2800" dirty="0" smtClean="0"/>
              <a:t>The most widely used estimates of variation are based on the differences, </a:t>
            </a:r>
          </a:p>
          <a:p>
            <a:r>
              <a:rPr lang="en-US" sz="2800" dirty="0" smtClean="0"/>
              <a:t>or </a:t>
            </a:r>
            <a:r>
              <a:rPr lang="en-US" sz="2800" i="1" dirty="0" smtClean="0"/>
              <a:t>deviations, </a:t>
            </a:r>
            <a:r>
              <a:rPr lang="en-US" sz="2800" dirty="0" smtClean="0"/>
              <a:t>between the estimate of location and the observed data.</a:t>
            </a:r>
          </a:p>
          <a:p>
            <a:r>
              <a:rPr lang="en-US" sz="2800" dirty="0" smtClean="0"/>
              <a:t> For a set of data {1, 4, 4}, </a:t>
            </a:r>
          </a:p>
          <a:p>
            <a:r>
              <a:rPr lang="en-US" sz="2800" dirty="0" smtClean="0"/>
              <a:t>the mean is 3 and the median is 4.</a:t>
            </a:r>
            <a:r>
              <a:rPr lang="en-US" sz="2400" dirty="0" smtClean="0"/>
              <a:t> </a:t>
            </a:r>
          </a:p>
          <a:p>
            <a:endParaRPr lang="en-US" sz="2400" dirty="0" smtClean="0"/>
          </a:p>
          <a:p>
            <a:r>
              <a:rPr lang="en-US" sz="2800" dirty="0" smtClean="0"/>
              <a:t>The deviations from the mean are the differences: 1 – 3 = –2, 4 – 3 = 1, 4 – 3 = 1.</a:t>
            </a:r>
          </a:p>
          <a:p>
            <a:endParaRPr lang="en-US" sz="2800" b="1" dirty="0" smtClean="0"/>
          </a:p>
          <a:p>
            <a:r>
              <a:rPr lang="en-US" sz="2800" dirty="0" smtClean="0"/>
              <a:t>In the preceding example, the absolute value of the deviations</a:t>
            </a:r>
          </a:p>
          <a:p>
            <a:r>
              <a:rPr lang="en-US" sz="2800" dirty="0" smtClean="0"/>
              <a:t>is {2 1 1}, and their average is (2 + 1 + 1) / 3 = 1.33. This is known as the </a:t>
            </a:r>
            <a:r>
              <a:rPr lang="en-US" sz="2800" i="1" dirty="0" smtClean="0"/>
              <a:t>mean</a:t>
            </a:r>
          </a:p>
          <a:p>
            <a:r>
              <a:rPr lang="en-US" sz="2800" i="1" dirty="0" smtClean="0"/>
              <a:t>absolute deviation and is computed with the formula:</a:t>
            </a:r>
            <a:endParaRPr lang="en-US" sz="2800" b="1"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6596136" y="5592933"/>
            <a:ext cx="38671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3444" y="316743"/>
            <a:ext cx="10552235" cy="43537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1071" y="283758"/>
            <a:ext cx="11202572" cy="6001643"/>
          </a:xfrm>
          <a:prstGeom prst="rect">
            <a:avLst/>
          </a:prstGeom>
        </p:spPr>
        <p:txBody>
          <a:bodyPr wrap="square">
            <a:spAutoFit/>
          </a:bodyPr>
          <a:lstStyle/>
          <a:p>
            <a:r>
              <a:rPr lang="en-US" sz="3200" dirty="0" smtClean="0"/>
              <a:t>Neither the variance, the standard deviation, nor the mean absolute deviation is robust to outliers and extreme values </a:t>
            </a:r>
          </a:p>
          <a:p>
            <a:r>
              <a:rPr lang="en-US" sz="3200" dirty="0" smtClean="0"/>
              <a:t>The variance and standard deviation are especially sensitive to outliers since they are based on the squared deviations.</a:t>
            </a:r>
          </a:p>
          <a:p>
            <a:endParaRPr lang="en-US" sz="3200" dirty="0" smtClean="0"/>
          </a:p>
          <a:p>
            <a:r>
              <a:rPr lang="en-US" sz="3200" dirty="0" smtClean="0"/>
              <a:t>A robust estimate of variability is the </a:t>
            </a:r>
            <a:r>
              <a:rPr lang="en-US" sz="3200" i="1" dirty="0" smtClean="0"/>
              <a:t>median absolute deviation from the median or </a:t>
            </a:r>
            <a:r>
              <a:rPr lang="en-US" sz="3200" dirty="0" smtClean="0"/>
              <a:t>MAD:</a:t>
            </a:r>
          </a:p>
          <a:p>
            <a:endParaRPr lang="en-US" sz="3200" dirty="0" smtClean="0"/>
          </a:p>
          <a:p>
            <a:endParaRPr lang="en-US" sz="3200" dirty="0" smtClean="0"/>
          </a:p>
          <a:p>
            <a:endParaRPr lang="en-US" sz="3200" dirty="0" smtClean="0"/>
          </a:p>
          <a:p>
            <a:endParaRPr lang="en-US" sz="3200" dirty="0" smtClean="0"/>
          </a:p>
          <a:p>
            <a:endParaRPr lang="en-US" sz="3200" dirty="0"/>
          </a:p>
        </p:txBody>
      </p:sp>
      <p:pic>
        <p:nvPicPr>
          <p:cNvPr id="3074" name="Picture 2"/>
          <p:cNvPicPr>
            <a:picLocks noChangeAspect="1" noChangeArrowheads="1"/>
          </p:cNvPicPr>
          <p:nvPr/>
        </p:nvPicPr>
        <p:blipFill>
          <a:blip r:embed="rId2"/>
          <a:srcRect/>
          <a:stretch>
            <a:fillRect/>
          </a:stretch>
        </p:blipFill>
        <p:spPr bwMode="auto">
          <a:xfrm>
            <a:off x="1659989" y="3845315"/>
            <a:ext cx="7385172" cy="1472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C3DEBA-15F4-444F-4B20-FE52FC205B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Exploring Binary and Categorical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79BBE99-D3D8-9DDD-FE88-3DCC534E095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For categorical data, simple proportions or percentages tell the story of the data.</a:t>
            </a:r>
          </a:p>
          <a:p>
            <a:pPr lvl="1" algn="just"/>
            <a:r>
              <a:rPr lang="en-US" dirty="0">
                <a:latin typeface="Times New Roman" panose="02020603050405020304" pitchFamily="18" charset="0"/>
                <a:cs typeface="Times New Roman" panose="02020603050405020304" pitchFamily="18" charset="0"/>
              </a:rPr>
              <a:t>Ex: how frequently the certain category of event is occurring. Which is represented in bar charts of box plots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134573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57" y="351692"/>
            <a:ext cx="11479237" cy="5816977"/>
          </a:xfrm>
          <a:prstGeom prst="rect">
            <a:avLst/>
          </a:prstGeom>
        </p:spPr>
        <p:txBody>
          <a:bodyPr wrap="square">
            <a:spAutoFit/>
          </a:bodyPr>
          <a:lstStyle/>
          <a:p>
            <a:pPr algn="ctr"/>
            <a:r>
              <a:rPr lang="en-US" sz="3600" b="1" u="sng" dirty="0" smtClean="0"/>
              <a:t>Key Terms for Exploring Categorical Data</a:t>
            </a:r>
          </a:p>
          <a:p>
            <a:r>
              <a:rPr lang="en-US" sz="2800" b="1" i="1" dirty="0" smtClean="0"/>
              <a:t>Mode</a:t>
            </a:r>
          </a:p>
          <a:p>
            <a:pPr algn="just"/>
            <a:r>
              <a:rPr lang="en-US" sz="2800" dirty="0" smtClean="0"/>
              <a:t>	The most commonly occurring category or value in a data set.</a:t>
            </a:r>
          </a:p>
          <a:p>
            <a:pPr algn="just"/>
            <a:r>
              <a:rPr lang="en-US" sz="2800" dirty="0" smtClean="0"/>
              <a:t> </a:t>
            </a:r>
          </a:p>
          <a:p>
            <a:pPr algn="just"/>
            <a:r>
              <a:rPr lang="en-US" sz="2800" b="1" i="1" dirty="0" smtClean="0"/>
              <a:t>Expected value</a:t>
            </a:r>
          </a:p>
          <a:p>
            <a:pPr lvl="1" algn="just"/>
            <a:r>
              <a:rPr lang="en-US" sz="2800" dirty="0" smtClean="0"/>
              <a:t>When the categories can be associated with a numeric value, this gives an average value based on a category’s probability of occurrence.</a:t>
            </a:r>
          </a:p>
          <a:p>
            <a:pPr lvl="1" algn="just"/>
            <a:endParaRPr lang="en-US" sz="2800" dirty="0" smtClean="0"/>
          </a:p>
          <a:p>
            <a:pPr algn="just"/>
            <a:r>
              <a:rPr lang="en-US" sz="2800" b="1" i="1" dirty="0" smtClean="0"/>
              <a:t>Bar charts</a:t>
            </a:r>
          </a:p>
          <a:p>
            <a:pPr algn="just"/>
            <a:r>
              <a:rPr lang="en-US" sz="2800" dirty="0" smtClean="0"/>
              <a:t>The frequency or proportion for each category plotted as bars.</a:t>
            </a:r>
          </a:p>
          <a:p>
            <a:pPr algn="just"/>
            <a:endParaRPr lang="en-US" sz="2800" dirty="0" smtClean="0"/>
          </a:p>
          <a:p>
            <a:pPr algn="just"/>
            <a:r>
              <a:rPr lang="en-US" sz="2800" b="1" i="1" dirty="0" smtClean="0"/>
              <a:t>Pie charts</a:t>
            </a:r>
          </a:p>
          <a:p>
            <a:pPr algn="just"/>
            <a:r>
              <a:rPr lang="en-US" sz="2800" dirty="0" smtClean="0"/>
              <a:t>The frequency or proportion for each category plotted as wedges in a pie.</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949AA-6A7D-5869-D951-F279240314E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Correlation.</a:t>
            </a:r>
          </a:p>
        </p:txBody>
      </p:sp>
      <p:sp>
        <p:nvSpPr>
          <p:cNvPr id="3" name="Content Placeholder 2">
            <a:extLst>
              <a:ext uri="{FF2B5EF4-FFF2-40B4-BE49-F238E27FC236}">
                <a16:creationId xmlns="" xmlns:a16="http://schemas.microsoft.com/office/drawing/2014/main" id="{D3AD66C3-EC3F-A46F-40E8-62D06DE7F72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Exploratory data analysis in many modeling projects </a:t>
            </a:r>
            <a:r>
              <a:rPr lang="en-US" i="1" dirty="0">
                <a:latin typeface="Times New Roman" panose="02020603050405020304" pitchFamily="18" charset="0"/>
                <a:cs typeface="Times New Roman" panose="02020603050405020304" pitchFamily="18" charset="0"/>
              </a:rPr>
              <a:t>(whether in data science or in research)</a:t>
            </a:r>
            <a:r>
              <a:rPr lang="en-US" dirty="0">
                <a:latin typeface="Times New Roman" panose="02020603050405020304" pitchFamily="18" charset="0"/>
                <a:cs typeface="Times New Roman" panose="02020603050405020304" pitchFamily="18" charset="0"/>
              </a:rPr>
              <a:t> involves examining correlation among predictors, and between predictors and a target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637860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67618" y="600075"/>
            <a:ext cx="10438227" cy="602580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666875" y="600075"/>
            <a:ext cx="8858250" cy="56578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781175" y="576775"/>
            <a:ext cx="9599588" cy="579589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847850" y="1181100"/>
            <a:ext cx="9237492" cy="514936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C599D6-7A56-04E6-741A-9C21D62405DF}"/>
              </a:ext>
            </a:extLst>
          </p:cNvPr>
          <p:cNvSpPr>
            <a:spLocks noGrp="1"/>
          </p:cNvSpPr>
          <p:nvPr>
            <p:ph type="title"/>
          </p:nvPr>
        </p:nvSpPr>
        <p:spPr/>
        <p:txBody>
          <a:bodyPr>
            <a:normAutofit/>
          </a:bodyPr>
          <a:lstStyle/>
          <a:p>
            <a:pPr algn="ctr"/>
            <a:r>
              <a:rPr lang="en-US" sz="4000" b="1" i="0" dirty="0">
                <a:solidFill>
                  <a:srgbClr val="273239"/>
                </a:solidFill>
                <a:effectLst/>
                <a:latin typeface="Times New Roman" panose="02020603050405020304" pitchFamily="18" charset="0"/>
                <a:cs typeface="Times New Roman" panose="02020603050405020304" pitchFamily="18" charset="0"/>
              </a:rPr>
              <a:t>Data Visualization: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13EDB0-D0B4-3FCE-F61E-A3F9F25DE74D}"/>
              </a:ext>
            </a:extLst>
          </p:cNvPr>
          <p:cNvSpPr>
            <a:spLocks noGrp="1"/>
          </p:cNvSpPr>
          <p:nvPr>
            <p:ph idx="1"/>
          </p:nvPr>
        </p:nvSpPr>
        <p:spPr/>
        <p:txBody>
          <a:bodyPr>
            <a:normAutofit/>
          </a:bodyPr>
          <a:lstStyle/>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Data Visualization is the process of analyzing data in the form of graphs or maps.</a:t>
            </a:r>
          </a:p>
          <a:p>
            <a:pPr marL="0" indent="0">
              <a:buNone/>
            </a:pPr>
            <a:r>
              <a:rPr lang="en-US" dirty="0">
                <a:solidFill>
                  <a:srgbClr val="273239"/>
                </a:solidFill>
                <a:latin typeface="Times New Roman" panose="02020603050405020304" pitchFamily="18" charset="0"/>
                <a:cs typeface="Times New Roman" panose="02020603050405020304" pitchFamily="18" charset="0"/>
              </a:rPr>
              <a:t>Which makes us</a:t>
            </a:r>
            <a:r>
              <a:rPr lang="en-US" b="0" i="0" dirty="0">
                <a:solidFill>
                  <a:srgbClr val="273239"/>
                </a:solidFill>
                <a:effectLst/>
                <a:latin typeface="Times New Roman" panose="02020603050405020304" pitchFamily="18" charset="0"/>
                <a:cs typeface="Times New Roman" panose="02020603050405020304" pitchFamily="18" charset="0"/>
              </a:rPr>
              <a:t> a lot easier to understand the trends or patterns in the data.</a:t>
            </a: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Types of visualizations techniques: </a:t>
            </a:r>
          </a:p>
          <a:p>
            <a:pPr marL="342900" indent="-342900">
              <a:buAutoNum type="arabicPeriod"/>
            </a:pPr>
            <a:r>
              <a:rPr lang="en-IN" i="0" dirty="0">
                <a:solidFill>
                  <a:srgbClr val="273239"/>
                </a:solidFill>
                <a:effectLst/>
                <a:latin typeface="Times New Roman" panose="02020603050405020304" pitchFamily="18" charset="0"/>
                <a:cs typeface="Times New Roman" panose="02020603050405020304" pitchFamily="18" charset="0"/>
              </a:rPr>
              <a:t>Univariate analysis: (Deals with only one variable)</a:t>
            </a:r>
          </a:p>
          <a:p>
            <a:pPr marL="457200" indent="-457200">
              <a:buAutoNum type="arabicPeriod"/>
            </a:pPr>
            <a:r>
              <a:rPr lang="en-IN" i="0" dirty="0">
                <a:solidFill>
                  <a:srgbClr val="273239"/>
                </a:solidFill>
                <a:effectLst/>
                <a:latin typeface="Times New Roman" panose="02020603050405020304" pitchFamily="18" charset="0"/>
                <a:cs typeface="Times New Roman" panose="02020603050405020304" pitchFamily="18" charset="0"/>
              </a:rPr>
              <a:t>Bi-Variate analysis: (Deals with two variables)</a:t>
            </a:r>
          </a:p>
          <a:p>
            <a:pPr marL="457200" indent="-457200">
              <a:buAutoNum type="arabicPeriod"/>
            </a:pPr>
            <a:r>
              <a:rPr lang="en-IN" i="0" dirty="0">
                <a:solidFill>
                  <a:srgbClr val="273239"/>
                </a:solidFill>
                <a:effectLst/>
                <a:latin typeface="Times New Roman" panose="02020603050405020304" pitchFamily="18" charset="0"/>
                <a:cs typeface="Times New Roman" panose="02020603050405020304" pitchFamily="18" charset="0"/>
              </a:rPr>
              <a:t>Multi-Variate analysis: (Deals with 3 or more variables)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9020740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1" y="344383"/>
            <a:ext cx="10991556" cy="5940088"/>
          </a:xfrm>
          <a:prstGeom prst="rect">
            <a:avLst/>
          </a:prstGeom>
        </p:spPr>
        <p:txBody>
          <a:bodyPr wrap="square">
            <a:spAutoFit/>
          </a:bodyPr>
          <a:lstStyle/>
          <a:p>
            <a:pPr algn="ctr"/>
            <a:r>
              <a:rPr lang="en-US" sz="2800" b="1" u="sng" dirty="0" smtClean="0"/>
              <a:t>Key Terms for Correlation</a:t>
            </a:r>
          </a:p>
          <a:p>
            <a:r>
              <a:rPr lang="en-US" sz="3200" b="1" i="1" dirty="0" smtClean="0"/>
              <a:t>Correlation coefficient</a:t>
            </a:r>
          </a:p>
          <a:p>
            <a:pPr algn="just"/>
            <a:r>
              <a:rPr lang="en-US" sz="3200" dirty="0" smtClean="0"/>
              <a:t>A metric that measures the extent to which numeric variables are associated with one another (ranges from –1 to +1).</a:t>
            </a:r>
          </a:p>
          <a:p>
            <a:pPr algn="just"/>
            <a:endParaRPr lang="en-US" sz="3200" dirty="0" smtClean="0"/>
          </a:p>
          <a:p>
            <a:pPr algn="just"/>
            <a:r>
              <a:rPr lang="en-US" sz="3200" b="1" i="1" dirty="0" smtClean="0"/>
              <a:t>Correlation matrix</a:t>
            </a:r>
          </a:p>
          <a:p>
            <a:pPr algn="just"/>
            <a:r>
              <a:rPr lang="en-US" sz="3200" dirty="0" smtClean="0"/>
              <a:t>A table where the variables are shown on both rows and columns, and the cell values are the correlations between the variables.</a:t>
            </a:r>
          </a:p>
          <a:p>
            <a:pPr algn="just"/>
            <a:r>
              <a:rPr lang="en-US" sz="3200" b="1" i="1" dirty="0" err="1" smtClean="0"/>
              <a:t>Scatterplot</a:t>
            </a:r>
            <a:endParaRPr lang="en-US" sz="3200" b="1" i="1" dirty="0" smtClean="0"/>
          </a:p>
          <a:p>
            <a:pPr algn="just"/>
            <a:r>
              <a:rPr lang="en-US" sz="3200" dirty="0" smtClean="0"/>
              <a:t>A plot in which the x-axis is the value of one variable, and the y-axis the value of another.</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06852-EADD-EBE0-E58B-64ECBF8B6F50}"/>
              </a:ext>
            </a:extLst>
          </p:cNvPr>
          <p:cNvSpPr>
            <a:spLocks noGrp="1"/>
          </p:cNvSpPr>
          <p:nvPr>
            <p:ph type="title"/>
          </p:nvPr>
        </p:nvSpPr>
        <p:spPr/>
        <p:txBody>
          <a:bodyPr>
            <a:normAutofit/>
          </a:bodyPr>
          <a:lstStyle/>
          <a:p>
            <a:pPr algn="just"/>
            <a:r>
              <a:rPr lang="en-US" sz="4000" dirty="0">
                <a:latin typeface="Times New Roman" panose="02020603050405020304" pitchFamily="18" charset="0"/>
                <a:cs typeface="Times New Roman" panose="02020603050405020304" pitchFamily="18" charset="0"/>
              </a:rPr>
              <a:t>Exploring Two or More Variables.(Multivariate)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4C2ADD0-1886-37B9-5C75-D7E2CC96815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Mean and variance look at variables one at a time (univariate analysis). </a:t>
            </a:r>
          </a:p>
          <a:p>
            <a:pPr algn="just"/>
            <a:r>
              <a:rPr lang="en-US" dirty="0">
                <a:latin typeface="Times New Roman" panose="02020603050405020304" pitchFamily="18" charset="0"/>
                <a:cs typeface="Times New Roman" panose="02020603050405020304" pitchFamily="18" charset="0"/>
              </a:rPr>
              <a:t>Correlation analysis (see “Correlation”) is an important method that compares two variables (bivariate analysis).</a:t>
            </a:r>
          </a:p>
          <a:p>
            <a:pPr algn="just"/>
            <a:r>
              <a:rPr lang="en-US" dirty="0">
                <a:latin typeface="Times New Roman" panose="02020603050405020304" pitchFamily="18" charset="0"/>
                <a:cs typeface="Times New Roman" panose="02020603050405020304" pitchFamily="18" charset="0"/>
              </a:rPr>
              <a:t>Like univariate analysis, bivariate analysis involves both computing summary statistics and producing visual displays.</a:t>
            </a:r>
          </a:p>
          <a:p>
            <a:pPr algn="just"/>
            <a:r>
              <a:rPr lang="en-US" dirty="0">
                <a:latin typeface="Times New Roman" panose="02020603050405020304" pitchFamily="18" charset="0"/>
                <a:cs typeface="Times New Roman" panose="02020603050405020304" pitchFamily="18" charset="0"/>
              </a:rPr>
              <a:t>The appropriate type of bivariate or multivariate analysis depends on the nature of the data: numeric versus categorical. </a:t>
            </a:r>
          </a:p>
        </p:txBody>
      </p:sp>
    </p:spTree>
    <p:extLst>
      <p:ext uri="{BB962C8B-B14F-4D97-AF65-F5344CB8AC3E}">
        <p14:creationId xmlns="" xmlns:p14="http://schemas.microsoft.com/office/powerpoint/2010/main" val="25381672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5F115-7E7A-B54F-E0C4-FF8A55DF2515}"/>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Data and Sampling Distributions</a:t>
            </a:r>
          </a:p>
        </p:txBody>
      </p:sp>
      <p:sp>
        <p:nvSpPr>
          <p:cNvPr id="3" name="Content Placeholder 2">
            <a:extLst>
              <a:ext uri="{FF2B5EF4-FFF2-40B4-BE49-F238E27FC236}">
                <a16:creationId xmlns="" xmlns:a16="http://schemas.microsoft.com/office/drawing/2014/main" id="{8B64E704-6CAD-6A0D-DE7F-4334A5F167A0}"/>
              </a:ext>
            </a:extLst>
          </p:cNvPr>
          <p:cNvSpPr>
            <a:spLocks noGrp="1"/>
          </p:cNvSpPr>
          <p:nvPr>
            <p:ph idx="1"/>
          </p:nvPr>
        </p:nvSpPr>
        <p:spPr>
          <a:xfrm>
            <a:off x="838200" y="1825624"/>
            <a:ext cx="10515600" cy="4546299"/>
          </a:xfrm>
        </p:spPr>
        <p:txBody>
          <a:bodyPr>
            <a:normAutofit/>
          </a:bodyPr>
          <a:lstStyle/>
          <a:p>
            <a:pPr algn="just"/>
            <a:r>
              <a:rPr lang="en-US" sz="2200" dirty="0">
                <a:latin typeface="Times New Roman" panose="02020603050405020304" pitchFamily="18" charset="0"/>
                <a:cs typeface="Times New Roman" panose="02020603050405020304" pitchFamily="18" charset="0"/>
              </a:rPr>
              <a:t>There was a misconception that Data Sampling is unnecessary upon the introduction of BIG DATA and BIG DATA ANALYSIS.</a:t>
            </a:r>
          </a:p>
          <a:p>
            <a:pPr algn="just"/>
            <a:r>
              <a:rPr lang="en-US" sz="2200" dirty="0">
                <a:latin typeface="Times New Roman" panose="02020603050405020304" pitchFamily="18" charset="0"/>
                <a:cs typeface="Times New Roman" panose="02020603050405020304" pitchFamily="18" charset="0"/>
              </a:rPr>
              <a:t>What is Big Data?</a:t>
            </a:r>
          </a:p>
          <a:p>
            <a:pPr lvl="1" algn="just"/>
            <a:r>
              <a:rPr lang="en-US" sz="2200" i="0" dirty="0">
                <a:solidFill>
                  <a:srgbClr val="202124"/>
                </a:solidFill>
                <a:effectLst/>
                <a:latin typeface="Times New Roman" panose="02020603050405020304" pitchFamily="18" charset="0"/>
                <a:cs typeface="Times New Roman" panose="02020603050405020304" pitchFamily="18" charset="0"/>
              </a:rPr>
              <a:t>Data that contains greater variety, arriving in increasing volumes and with more velocity</a:t>
            </a:r>
            <a:r>
              <a:rPr lang="en-US" sz="2200" b="0" i="0" dirty="0">
                <a:solidFill>
                  <a:srgbClr val="202124"/>
                </a:solidFill>
                <a:effectLst/>
                <a:latin typeface="Times New Roman" panose="02020603050405020304" pitchFamily="18" charset="0"/>
                <a:cs typeface="Times New Roman" panose="02020603050405020304" pitchFamily="18" charset="0"/>
              </a:rPr>
              <a:t>.</a:t>
            </a:r>
          </a:p>
          <a:p>
            <a:pPr algn="just"/>
            <a:r>
              <a:rPr lang="en-US" sz="2200" dirty="0">
                <a:solidFill>
                  <a:srgbClr val="202124"/>
                </a:solidFill>
                <a:latin typeface="Times New Roman" panose="02020603050405020304" pitchFamily="18" charset="0"/>
                <a:cs typeface="Times New Roman" panose="02020603050405020304" pitchFamily="18" charset="0"/>
              </a:rPr>
              <a:t>What is Big Data Analysis</a:t>
            </a:r>
            <a:r>
              <a:rPr lang="en-US" sz="2200" dirty="0" smtClean="0">
                <a:solidFill>
                  <a:srgbClr val="202124"/>
                </a:solidFill>
                <a:latin typeface="Times New Roman" panose="02020603050405020304" pitchFamily="18" charset="0"/>
                <a:cs typeface="Times New Roman" panose="02020603050405020304" pitchFamily="18" charset="0"/>
              </a:rPr>
              <a:t>?</a:t>
            </a:r>
            <a:endParaRPr lang="en-US" sz="2200" dirty="0">
              <a:solidFill>
                <a:srgbClr val="202124"/>
              </a:solidFill>
              <a:latin typeface="Times New Roman" panose="02020603050405020304" pitchFamily="18" charset="0"/>
              <a:cs typeface="Times New Roman" panose="02020603050405020304" pitchFamily="18" charset="0"/>
            </a:endParaRPr>
          </a:p>
          <a:p>
            <a:pPr lvl="1" algn="just"/>
            <a:r>
              <a:rPr lang="en-US" sz="2200" b="0" i="0" dirty="0">
                <a:solidFill>
                  <a:srgbClr val="202124"/>
                </a:solidFill>
                <a:effectLst/>
                <a:latin typeface="Times New Roman" panose="02020603050405020304" pitchFamily="18" charset="0"/>
                <a:cs typeface="Times New Roman" panose="02020603050405020304" pitchFamily="18" charset="0"/>
              </a:rPr>
              <a:t>It is the use of advanced analytic techniques against </a:t>
            </a:r>
            <a:r>
              <a:rPr lang="en-US" sz="2200" b="0" i="1" dirty="0">
                <a:solidFill>
                  <a:srgbClr val="202124"/>
                </a:solidFill>
                <a:effectLst/>
                <a:latin typeface="Times New Roman" panose="02020603050405020304" pitchFamily="18" charset="0"/>
                <a:cs typeface="Times New Roman" panose="02020603050405020304" pitchFamily="18" charset="0"/>
              </a:rPr>
              <a:t>very large, diverse data sets that include structured, semi-structured, and unstructured data, from different sources.</a:t>
            </a:r>
          </a:p>
          <a:p>
            <a:pPr algn="just"/>
            <a:r>
              <a:rPr lang="en-US" sz="2200" dirty="0">
                <a:latin typeface="Times New Roman" panose="02020603050405020304" pitchFamily="18" charset="0"/>
                <a:cs typeface="Times New Roman" panose="02020603050405020304" pitchFamily="18" charset="0"/>
              </a:rPr>
              <a:t>In fact, the proliferation of data of varying quality and relevance reinforces the need for </a:t>
            </a:r>
            <a:r>
              <a:rPr lang="en-US" sz="2200" b="1" dirty="0">
                <a:latin typeface="Times New Roman" panose="02020603050405020304" pitchFamily="18" charset="0"/>
                <a:cs typeface="Times New Roman" panose="02020603050405020304" pitchFamily="18" charset="0"/>
              </a:rPr>
              <a:t>sampling as a tool</a:t>
            </a:r>
            <a:r>
              <a:rPr lang="en-US" sz="2200" dirty="0">
                <a:latin typeface="Times New Roman" panose="02020603050405020304" pitchFamily="18" charset="0"/>
                <a:cs typeface="Times New Roman" panose="02020603050405020304" pitchFamily="18" charset="0"/>
              </a:rPr>
              <a:t> to </a:t>
            </a:r>
            <a:r>
              <a:rPr lang="en-US" sz="2200" b="1" dirty="0">
                <a:latin typeface="Times New Roman" panose="02020603050405020304" pitchFamily="18" charset="0"/>
                <a:cs typeface="Times New Roman" panose="02020603050405020304" pitchFamily="18" charset="0"/>
              </a:rPr>
              <a:t>work efficiently with a variety of data </a:t>
            </a:r>
            <a:r>
              <a:rPr lang="en-US" sz="2200" dirty="0">
                <a:latin typeface="Times New Roman" panose="02020603050405020304" pitchFamily="18" charset="0"/>
                <a:cs typeface="Times New Roman" panose="02020603050405020304" pitchFamily="18" charset="0"/>
              </a:rPr>
              <a:t>and to </a:t>
            </a:r>
            <a:r>
              <a:rPr lang="en-US" sz="2200" b="1" dirty="0">
                <a:latin typeface="Times New Roman" panose="02020603050405020304" pitchFamily="18" charset="0"/>
                <a:cs typeface="Times New Roman" panose="02020603050405020304" pitchFamily="18" charset="0"/>
              </a:rPr>
              <a:t>minimize bias</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Samples are also used in tests of various sorts, like in pricing, or in web usage, etc.</a:t>
            </a:r>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4643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E88D4-4E13-E062-D924-44B2BFB93EB4}"/>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Random Sampling and Sample Bias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AAE2D21-700F-738A-7BBD-47E7D26FCA9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sample is a subset of data from a larger data set; </a:t>
            </a:r>
          </a:p>
          <a:p>
            <a:pPr algn="just"/>
            <a:r>
              <a:rPr lang="en-US" sz="2400" dirty="0">
                <a:latin typeface="Times New Roman" panose="02020603050405020304" pitchFamily="18" charset="0"/>
                <a:cs typeface="Times New Roman" panose="02020603050405020304" pitchFamily="18" charset="0"/>
              </a:rPr>
              <a:t>statisticians call this larger data set the </a:t>
            </a:r>
            <a:r>
              <a:rPr lang="en-US" sz="2400" b="1" dirty="0">
                <a:latin typeface="Times New Roman" panose="02020603050405020304" pitchFamily="18" charset="0"/>
                <a:cs typeface="Times New Roman" panose="02020603050405020304" pitchFamily="18" charset="0"/>
              </a:rPr>
              <a:t>population</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Random Sampling: </a:t>
            </a:r>
            <a:r>
              <a:rPr lang="en-US" sz="2400" dirty="0">
                <a:latin typeface="Times New Roman" panose="02020603050405020304" pitchFamily="18" charset="0"/>
                <a:cs typeface="Times New Roman" panose="02020603050405020304" pitchFamily="18" charset="0"/>
              </a:rPr>
              <a:t>Random sampling is a process in which each available member of the population being sampled has an equal chance of being chosen for the sample at each draw.</a:t>
            </a:r>
          </a:p>
          <a:p>
            <a:pPr algn="just"/>
            <a:r>
              <a:rPr lang="en-US" sz="2400" dirty="0">
                <a:latin typeface="Times New Roman" panose="02020603050405020304" pitchFamily="18" charset="0"/>
                <a:cs typeface="Times New Roman" panose="02020603050405020304" pitchFamily="18" charset="0"/>
              </a:rPr>
              <a:t>The sample that results is called a </a:t>
            </a:r>
            <a:r>
              <a:rPr lang="en-US" sz="2400" b="1" i="1" dirty="0">
                <a:latin typeface="Times New Roman" panose="02020603050405020304" pitchFamily="18" charset="0"/>
                <a:cs typeface="Times New Roman" panose="02020603050405020304" pitchFamily="18" charset="0"/>
              </a:rPr>
              <a:t>simple random sample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Sampling can be done with replacement, in which observations are put back in the population after each draw for possible future reselection. Or it can be done without replacement, in which case observations, once selected, are unavailable for future draws. </a:t>
            </a:r>
          </a:p>
        </p:txBody>
      </p:sp>
    </p:spTree>
    <p:extLst>
      <p:ext uri="{BB962C8B-B14F-4D97-AF65-F5344CB8AC3E}">
        <p14:creationId xmlns="" xmlns:p14="http://schemas.microsoft.com/office/powerpoint/2010/main" val="5704701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F1E7C1-13B2-B5D8-1936-B0BFB28BE926}"/>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Bias</a:t>
            </a:r>
          </a:p>
        </p:txBody>
      </p:sp>
      <p:sp>
        <p:nvSpPr>
          <p:cNvPr id="3" name="Content Placeholder 2">
            <a:extLst>
              <a:ext uri="{FF2B5EF4-FFF2-40B4-BE49-F238E27FC236}">
                <a16:creationId xmlns="" xmlns:a16="http://schemas.microsoft.com/office/drawing/2014/main" id="{0F31BEE6-B77E-B6A2-2615-2DEA9A714216}"/>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Statistical bias refers to measurement or sampling errors that are systematic and produced by the measurement or sampling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7191879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C744F-4000-556D-1D25-6E451F7A8537}"/>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Random Selection(Random Sampling)</a:t>
            </a:r>
          </a:p>
        </p:txBody>
      </p:sp>
      <p:sp>
        <p:nvSpPr>
          <p:cNvPr id="3" name="Content Placeholder 2">
            <a:extLst>
              <a:ext uri="{FF2B5EF4-FFF2-40B4-BE49-F238E27FC236}">
                <a16:creationId xmlns="" xmlns:a16="http://schemas.microsoft.com/office/drawing/2014/main" id="{F1A627FF-99E7-6782-B98B-451E34962837}"/>
              </a:ext>
            </a:extLst>
          </p:cNvPr>
          <p:cNvSpPr>
            <a:spLocks noGrp="1"/>
          </p:cNvSpPr>
          <p:nvPr>
            <p:ph idx="1"/>
          </p:nvPr>
        </p:nvSpPr>
        <p:spPr>
          <a:xfrm>
            <a:off x="894471" y="1702190"/>
            <a:ext cx="10515600" cy="4629517"/>
          </a:xfrm>
        </p:spPr>
        <p:txBody>
          <a:bodyPr/>
          <a:lstStyle/>
          <a:p>
            <a:pPr algn="just"/>
            <a:r>
              <a:rPr lang="en-US" dirty="0">
                <a:latin typeface="Times New Roman" panose="02020603050405020304" pitchFamily="18" charset="0"/>
                <a:cs typeface="Times New Roman" panose="02020603050405020304" pitchFamily="18" charset="0"/>
              </a:rPr>
              <a:t>To avoid the problem of sample bias, random selection is used. </a:t>
            </a:r>
          </a:p>
          <a:p>
            <a:pPr marL="0" indent="0" algn="just">
              <a:buNone/>
            </a:pPr>
            <a:r>
              <a:rPr lang="en-US" dirty="0">
                <a:latin typeface="Times New Roman" panose="02020603050405020304" pitchFamily="18" charset="0"/>
                <a:cs typeface="Times New Roman" panose="02020603050405020304" pitchFamily="18" charset="0"/>
              </a:rPr>
              <a:t>Ex: Supermarket customer analysis.</a:t>
            </a:r>
          </a:p>
          <a:p>
            <a:pPr marL="0" indent="0" algn="just">
              <a:buNone/>
            </a:pPr>
            <a:r>
              <a:rPr lang="en-US" dirty="0">
                <a:latin typeface="Times New Roman" panose="02020603050405020304" pitchFamily="18" charset="0"/>
                <a:cs typeface="Times New Roman" panose="02020603050405020304" pitchFamily="18" charset="0"/>
              </a:rPr>
              <a:t>Parameters to choose: Do we include all past customers? </a:t>
            </a:r>
          </a:p>
          <a:p>
            <a:pPr marL="0" indent="0" algn="just">
              <a:buNone/>
            </a:pPr>
            <a:r>
              <a:rPr lang="en-US" dirty="0">
                <a:latin typeface="Times New Roman" panose="02020603050405020304" pitchFamily="18" charset="0"/>
                <a:cs typeface="Times New Roman" panose="02020603050405020304" pitchFamily="18" charset="0"/>
              </a:rPr>
              <a:t>Do we include refunds? </a:t>
            </a:r>
          </a:p>
          <a:p>
            <a:pPr marL="0" indent="0" algn="just">
              <a:buNone/>
            </a:pPr>
            <a:r>
              <a:rPr lang="en-US" dirty="0">
                <a:latin typeface="Times New Roman" panose="02020603050405020304" pitchFamily="18" charset="0"/>
                <a:cs typeface="Times New Roman" panose="02020603050405020304" pitchFamily="18" charset="0"/>
              </a:rPr>
              <a:t>Internal test purchases? </a:t>
            </a:r>
          </a:p>
          <a:p>
            <a:pPr marL="0" indent="0" algn="just">
              <a:buNone/>
            </a:pPr>
            <a:r>
              <a:rPr lang="en-US" dirty="0">
                <a:latin typeface="Times New Roman" panose="02020603050405020304" pitchFamily="18" charset="0"/>
                <a:cs typeface="Times New Roman" panose="02020603050405020304" pitchFamily="18" charset="0"/>
              </a:rPr>
              <a:t>Resellers? </a:t>
            </a:r>
          </a:p>
          <a:p>
            <a:pPr marL="0" indent="0" algn="just">
              <a:buNone/>
            </a:pPr>
            <a:r>
              <a:rPr lang="en-US" dirty="0">
                <a:latin typeface="Times New Roman" panose="02020603050405020304" pitchFamily="18" charset="0"/>
                <a:cs typeface="Times New Roman" panose="02020603050405020304" pitchFamily="18" charset="0"/>
              </a:rPr>
              <a:t>Both billing agent and customer? </a:t>
            </a:r>
          </a:p>
          <a:p>
            <a:pPr marL="0" indent="0" algn="just">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638131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A06AC6-BFEF-C663-FC67-659210869EA7}"/>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Size versus Quality: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FC9061C-FB2C-0EAF-6710-7B364833B4E9}"/>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When Does Size Matter? (small sample to avoid bias)</a:t>
            </a:r>
          </a:p>
          <a:p>
            <a:pPr algn="just"/>
            <a:r>
              <a:rPr lang="en-US" sz="2400" dirty="0">
                <a:latin typeface="Times New Roman" panose="02020603050405020304" pitchFamily="18" charset="0"/>
                <a:cs typeface="Times New Roman" panose="02020603050405020304" pitchFamily="18" charset="0"/>
              </a:rPr>
              <a:t>When does Quality matter? (out of large data, select a small sample)</a:t>
            </a:r>
          </a:p>
          <a:p>
            <a:pPr lvl="1" algn="just"/>
            <a:r>
              <a:rPr lang="en-US" dirty="0">
                <a:latin typeface="Times New Roman" panose="02020603050405020304" pitchFamily="18" charset="0"/>
                <a:cs typeface="Times New Roman" panose="02020603050405020304" pitchFamily="18" charset="0"/>
              </a:rPr>
              <a:t>Ex: </a:t>
            </a:r>
            <a:r>
              <a:rPr lang="en-US" i="1" dirty="0">
                <a:latin typeface="Times New Roman" panose="02020603050405020304" pitchFamily="18" charset="0"/>
                <a:cs typeface="Times New Roman" panose="02020603050405020304" pitchFamily="18" charset="0"/>
              </a:rPr>
              <a:t>Discuss an example of feedback from the students.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2871355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9D7789-6384-A6A8-1BA3-2773CC446DFC}"/>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The Bootstrap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B99D4E9-5937-F886-E5F4-CE0F7C79877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One easy and effective way to estimate the sampling distribution of a statistic, or of model parameters, is to </a:t>
            </a:r>
            <a:r>
              <a:rPr lang="en-US" sz="2400" i="1" dirty="0">
                <a:latin typeface="Times New Roman" panose="02020603050405020304" pitchFamily="18" charset="0"/>
                <a:cs typeface="Times New Roman" panose="02020603050405020304" pitchFamily="18" charset="0"/>
              </a:rPr>
              <a:t>draw additional samples</a:t>
            </a:r>
            <a:r>
              <a:rPr lang="en-US" sz="2400" dirty="0">
                <a:latin typeface="Times New Roman" panose="02020603050405020304" pitchFamily="18" charset="0"/>
                <a:cs typeface="Times New Roman" panose="02020603050405020304" pitchFamily="18" charset="0"/>
              </a:rPr>
              <a:t>, with </a:t>
            </a:r>
            <a:r>
              <a:rPr lang="en-US" sz="2400" i="1" dirty="0">
                <a:latin typeface="Times New Roman" panose="02020603050405020304" pitchFamily="18" charset="0"/>
                <a:cs typeface="Times New Roman" panose="02020603050405020304" pitchFamily="18" charset="0"/>
              </a:rPr>
              <a:t>replacement</a:t>
            </a:r>
            <a:r>
              <a:rPr lang="en-US" sz="2400" dirty="0">
                <a:latin typeface="Times New Roman" panose="02020603050405020304" pitchFamily="18" charset="0"/>
                <a:cs typeface="Times New Roman" panose="02020603050405020304" pitchFamily="18" charset="0"/>
              </a:rPr>
              <a:t>, from the sample itself and recalculate the statistic or model for each resample. </a:t>
            </a:r>
          </a:p>
          <a:p>
            <a:pPr algn="just"/>
            <a:r>
              <a:rPr lang="en-US" sz="2400" dirty="0">
                <a:latin typeface="Times New Roman" panose="02020603050405020304" pitchFamily="18" charset="0"/>
                <a:cs typeface="Times New Roman" panose="02020603050405020304" pitchFamily="18" charset="0"/>
              </a:rPr>
              <a:t>This procedure is called the bootstrap, and it does not necessarily involve any assumptions about the data or the sample statistic being normally distributed.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9239976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14DC6-850F-EBBD-BDBD-F62E9D7CECAD}"/>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Algo for Bootstrap:(</a:t>
            </a:r>
            <a:r>
              <a:rPr lang="en-US" dirty="0">
                <a:latin typeface="Times New Roman" panose="02020603050405020304" pitchFamily="18" charset="0"/>
                <a:cs typeface="Times New Roman" panose="02020603050405020304" pitchFamily="18" charset="0"/>
              </a:rPr>
              <a:t>for a sample of size 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BB230B4-4A36-38BC-366C-DCD0AC3E4398}"/>
              </a:ext>
            </a:extLst>
          </p:cNvPr>
          <p:cNvSpPr>
            <a:spLocks noGrp="1"/>
          </p:cNvSpPr>
          <p:nvPr>
            <p:ph idx="1"/>
          </p:nvPr>
        </p:nvSpPr>
        <p:spPr/>
        <p:txBody>
          <a:bodyPr>
            <a:normAutofit fontScale="92500"/>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Draw a sample value, record, and replace it. </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Repeat n times. </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Record the mean of the n resampled values. </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Repeat steps 1–3 R times. </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Use the R results to: </a:t>
            </a:r>
          </a:p>
          <a:p>
            <a:pPr marL="914400" lvl="1" indent="-457200" algn="just">
              <a:buAutoNum type="alphaLcPeriod"/>
            </a:pPr>
            <a:r>
              <a:rPr lang="en-US" dirty="0">
                <a:latin typeface="Times New Roman" panose="02020603050405020304" pitchFamily="18" charset="0"/>
                <a:cs typeface="Times New Roman" panose="02020603050405020304" pitchFamily="18" charset="0"/>
              </a:rPr>
              <a:t>Calculate their standard deviation (this estimates sample mean standard error). </a:t>
            </a:r>
          </a:p>
          <a:p>
            <a:pPr marL="914400" lvl="1" indent="-457200" algn="just">
              <a:buAutoNum type="alphaLcPeriod"/>
            </a:pPr>
            <a:r>
              <a:rPr lang="en-US" dirty="0">
                <a:latin typeface="Times New Roman" panose="02020603050405020304" pitchFamily="18" charset="0"/>
                <a:cs typeface="Times New Roman" panose="02020603050405020304" pitchFamily="18" charset="0"/>
              </a:rPr>
              <a:t>Produce a histogram or boxplot. </a:t>
            </a:r>
          </a:p>
          <a:p>
            <a:pPr marL="914400" lvl="1" indent="-457200" algn="just">
              <a:buAutoNum type="alphaLcPeriod"/>
            </a:pPr>
            <a:r>
              <a:rPr lang="en-US" dirty="0">
                <a:latin typeface="Times New Roman" panose="02020603050405020304" pitchFamily="18" charset="0"/>
                <a:cs typeface="Times New Roman" panose="02020603050405020304" pitchFamily="18" charset="0"/>
              </a:rPr>
              <a:t>Find a confidence interval.</a:t>
            </a:r>
          </a:p>
          <a:p>
            <a:pPr marL="0" indent="0" algn="just">
              <a:buNone/>
            </a:pPr>
            <a:r>
              <a:rPr lang="en-US"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is a number of iterations. </a:t>
            </a:r>
          </a:p>
          <a:p>
            <a:pPr marL="0" indent="0" algn="just">
              <a:buNone/>
            </a:pPr>
            <a:r>
              <a:rPr lang="en-IN" dirty="0">
                <a:latin typeface="Times New Roman" panose="02020603050405020304" pitchFamily="18" charset="0"/>
                <a:cs typeface="Times New Roman" panose="02020603050405020304" pitchFamily="18" charset="0"/>
              </a:rPr>
              <a:t>Note: more the iteration, the more accurate is the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663329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7FC1D6-9458-E056-D771-81D8F5AF23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Elements of Structured </a:t>
            </a:r>
            <a:r>
              <a:rPr lang="en-IN" b="1" dirty="0" smtClean="0">
                <a:latin typeface="Times New Roman" panose="02020603050405020304" pitchFamily="18" charset="0"/>
                <a:cs typeface="Times New Roman" panose="02020603050405020304" pitchFamily="18" charset="0"/>
              </a:rPr>
              <a:t>Data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8614156-D49E-BD92-1C01-49D6F3E61FC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comes from many sources: sensor measurements, events, text, images, and videos.</a:t>
            </a:r>
          </a:p>
          <a:p>
            <a:r>
              <a:rPr lang="en-US" dirty="0">
                <a:latin typeface="Times New Roman" panose="02020603050405020304" pitchFamily="18" charset="0"/>
                <a:cs typeface="Times New Roman" panose="02020603050405020304" pitchFamily="18" charset="0"/>
              </a:rPr>
              <a:t>And nowadays IoT is playing a significant role in collecting DATA. Through which data is UNSTRUCTURED.</a:t>
            </a:r>
          </a:p>
          <a:p>
            <a:r>
              <a:rPr lang="en-US" dirty="0">
                <a:latin typeface="Times New Roman" panose="02020603050405020304" pitchFamily="18" charset="0"/>
                <a:cs typeface="Times New Roman" panose="02020603050405020304" pitchFamily="18" charset="0"/>
              </a:rPr>
              <a:t>In fact, a significant challenge of data science is to harness this torrent of raw data into actionable information.</a:t>
            </a:r>
          </a:p>
          <a:p>
            <a:r>
              <a:rPr lang="en-US" dirty="0">
                <a:latin typeface="Times New Roman" panose="02020603050405020304" pitchFamily="18" charset="0"/>
                <a:cs typeface="Times New Roman" panose="02020603050405020304" pitchFamily="18" charset="0"/>
              </a:rPr>
              <a:t>So, the </a:t>
            </a:r>
            <a:r>
              <a:rPr lang="en-US" b="1" dirty="0">
                <a:latin typeface="Times New Roman" panose="02020603050405020304" pitchFamily="18" charset="0"/>
                <a:cs typeface="Times New Roman" panose="02020603050405020304" pitchFamily="18" charset="0"/>
              </a:rPr>
              <a:t>collected, unstructured raw data </a:t>
            </a:r>
            <a:r>
              <a:rPr lang="en-US" dirty="0">
                <a:latin typeface="Times New Roman" panose="02020603050405020304" pitchFamily="18" charset="0"/>
                <a:cs typeface="Times New Roman" panose="02020603050405020304" pitchFamily="18" charset="0"/>
              </a:rPr>
              <a:t>must be </a:t>
            </a:r>
            <a:r>
              <a:rPr lang="en-US" b="1" dirty="0">
                <a:latin typeface="Times New Roman" panose="02020603050405020304" pitchFamily="18" charset="0"/>
                <a:cs typeface="Times New Roman" panose="02020603050405020304" pitchFamily="18" charset="0"/>
              </a:rPr>
              <a:t>processed and manipulated </a:t>
            </a:r>
            <a:r>
              <a:rPr lang="en-US" dirty="0">
                <a:latin typeface="Times New Roman" panose="02020603050405020304" pitchFamily="18" charset="0"/>
                <a:cs typeface="Times New Roman" panose="02020603050405020304" pitchFamily="18" charset="0"/>
              </a:rPr>
              <a:t>into a structured form — as it might emerge from a relational database — or be collected for a study.</a:t>
            </a:r>
          </a:p>
        </p:txBody>
      </p:sp>
    </p:spTree>
    <p:extLst>
      <p:ext uri="{BB962C8B-B14F-4D97-AF65-F5344CB8AC3E}">
        <p14:creationId xmlns="" xmlns:p14="http://schemas.microsoft.com/office/powerpoint/2010/main" val="18481316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985E6-BDE7-9D68-6B8B-FA8391856F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Resampling v</a:t>
            </a:r>
            <a:r>
              <a:rPr lang="en-IN" baseline="-8000"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Bootstrapping</a:t>
            </a:r>
          </a:p>
        </p:txBody>
      </p:sp>
    </p:spTree>
    <p:extLst>
      <p:ext uri="{BB962C8B-B14F-4D97-AF65-F5344CB8AC3E}">
        <p14:creationId xmlns="" xmlns:p14="http://schemas.microsoft.com/office/powerpoint/2010/main" val="56465557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952455" y="3144935"/>
            <a:ext cx="5460023" cy="2144517"/>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117680" y="1252024"/>
            <a:ext cx="5998185" cy="248346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857DD-C309-3854-C5ED-D0F223A0DFF0}"/>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ANOVA TEST: (Analysis of Variance)</a:t>
            </a:r>
          </a:p>
        </p:txBody>
      </p:sp>
      <p:sp>
        <p:nvSpPr>
          <p:cNvPr id="3" name="Content Placeholder 2">
            <a:extLst>
              <a:ext uri="{FF2B5EF4-FFF2-40B4-BE49-F238E27FC236}">
                <a16:creationId xmlns="" xmlns:a16="http://schemas.microsoft.com/office/drawing/2014/main" id="{D31D0506-E168-43A5-2529-EA6A4486A70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When we wanted to compare more than two population means, we use ANOVA.</a:t>
            </a:r>
          </a:p>
          <a:p>
            <a:pPr algn="just"/>
            <a:r>
              <a:rPr lang="en-US" dirty="0">
                <a:latin typeface="Times New Roman" panose="02020603050405020304" pitchFamily="18" charset="0"/>
                <a:cs typeface="Times New Roman" panose="02020603050405020304" pitchFamily="18" charset="0"/>
              </a:rPr>
              <a:t> With the t-test, we can graphically get an idea of what is going on by looking at side-by-side boxplots, if the population is small or the number of comparisons is small.</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2292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F73C43-DAB5-F1AF-8A38-8CC4F54B31F1}"/>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Basic ANOVA concepts</a:t>
            </a:r>
          </a:p>
        </p:txBody>
      </p:sp>
      <p:sp>
        <p:nvSpPr>
          <p:cNvPr id="3" name="Content Placeholder 2">
            <a:extLst>
              <a:ext uri="{FF2B5EF4-FFF2-40B4-BE49-F238E27FC236}">
                <a16:creationId xmlns="" xmlns:a16="http://schemas.microsoft.com/office/drawing/2014/main" id="{F3270D27-3E7A-57B8-B027-7381984C9207}"/>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we consider a quantitative response variable as it relates to one or more explanatory variables, usually categorical. </a:t>
            </a:r>
          </a:p>
          <a:p>
            <a:pPr marL="0" indent="0" algn="just">
              <a:buNone/>
            </a:pPr>
            <a:r>
              <a:rPr lang="en-US" dirty="0">
                <a:latin typeface="Times New Roman" panose="02020603050405020304" pitchFamily="18" charset="0"/>
                <a:cs typeface="Times New Roman" panose="02020603050405020304" pitchFamily="18" charset="0"/>
              </a:rPr>
              <a:t>Ex: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Which academic department in the sciences gives out the lowest average grades? </a:t>
            </a:r>
          </a:p>
          <a:p>
            <a:pPr marL="0" indent="0" algn="just">
              <a:buNone/>
            </a:pPr>
            <a:r>
              <a:rPr lang="en-US" dirty="0">
                <a:latin typeface="Times New Roman" panose="02020603050405020304" pitchFamily="18" charset="0"/>
                <a:cs typeface="Times New Roman" panose="02020603050405020304" pitchFamily="18" charset="0"/>
              </a:rPr>
              <a:t>(Explanatory variable: department; Response variable: student GPAs for individual courses) </a:t>
            </a:r>
          </a:p>
          <a:p>
            <a:pPr marL="0" indent="0" algn="just">
              <a:buNone/>
            </a:pPr>
            <a:r>
              <a:rPr lang="en-US" dirty="0">
                <a:latin typeface="Times New Roman" panose="02020603050405020304" pitchFamily="18" charset="0"/>
                <a:cs typeface="Times New Roman" panose="02020603050405020304" pitchFamily="18" charset="0"/>
              </a:rPr>
              <a:t>(ii) Which kind of promotional campaign leads to the greatest store income at Christmas time? </a:t>
            </a:r>
          </a:p>
          <a:p>
            <a:pPr marL="0" indent="0" algn="just">
              <a:buNone/>
            </a:pPr>
            <a:r>
              <a:rPr lang="en-US" dirty="0">
                <a:latin typeface="Times New Roman" panose="02020603050405020304" pitchFamily="18" charset="0"/>
                <a:cs typeface="Times New Roman" panose="02020603050405020304" pitchFamily="18" charset="0"/>
              </a:rPr>
              <a:t>(Explanatory variable: promotion type; Response variable: daily store income) </a:t>
            </a:r>
          </a:p>
          <a:p>
            <a:pPr marL="0" indent="0" algn="just">
              <a:buNone/>
            </a:pPr>
            <a:r>
              <a:rPr lang="en-US" dirty="0">
                <a:latin typeface="Times New Roman" panose="02020603050405020304" pitchFamily="18" charset="0"/>
                <a:cs typeface="Times New Roman" panose="02020603050405020304" pitchFamily="18" charset="0"/>
              </a:rPr>
              <a:t>(iii) How does the type of career and marital status of a person relate to the total cost in annual claims she/he is likely to make on her health insurance. </a:t>
            </a:r>
          </a:p>
          <a:p>
            <a:pPr marL="0" indent="0" algn="just">
              <a:buNone/>
            </a:pPr>
            <a:r>
              <a:rPr lang="en-US" dirty="0">
                <a:latin typeface="Times New Roman" panose="02020603050405020304" pitchFamily="18" charset="0"/>
                <a:cs typeface="Times New Roman" panose="02020603050405020304" pitchFamily="18" charset="0"/>
              </a:rPr>
              <a:t>(Explanatory variables: career and marital status; Response variable: health insurance payouts)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36496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CADF01-256B-92F7-5674-8716C05DA991}"/>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Hypotheses of ANOVA</a:t>
            </a:r>
          </a:p>
        </p:txBody>
      </p:sp>
      <p:sp>
        <p:nvSpPr>
          <p:cNvPr id="3" name="Content Placeholder 2">
            <a:extLst>
              <a:ext uri="{FF2B5EF4-FFF2-40B4-BE49-F238E27FC236}">
                <a16:creationId xmlns="" xmlns:a16="http://schemas.microsoft.com/office/drawing/2014/main" id="{66A7916C-FD2B-41A3-2CCE-A3D990ECEBA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are always the same.</a:t>
            </a:r>
          </a:p>
          <a:p>
            <a:pPr marL="0" indent="0" algn="just">
              <a:buNone/>
            </a:pPr>
            <a:r>
              <a:rPr lang="en-US" dirty="0">
                <a:latin typeface="Times New Roman" panose="02020603050405020304" pitchFamily="18" charset="0"/>
                <a:cs typeface="Times New Roman" panose="02020603050405020304" pitchFamily="18" charset="0"/>
              </a:rPr>
              <a:t>	H0: The (population) means of all groups under consideration are equal. </a:t>
            </a:r>
          </a:p>
          <a:p>
            <a:pPr marL="0" indent="0" algn="just">
              <a:buNone/>
            </a:pPr>
            <a:r>
              <a:rPr lang="en-US" dirty="0">
                <a:latin typeface="Times New Roman" panose="02020603050405020304" pitchFamily="18" charset="0"/>
                <a:cs typeface="Times New Roman" panose="02020603050405020304" pitchFamily="18" charset="0"/>
              </a:rPr>
              <a:t>	Ha: The (pop.) means are not all equal. </a:t>
            </a:r>
          </a:p>
          <a:p>
            <a:pPr marL="0" indent="0" algn="just">
              <a:buNone/>
            </a:pPr>
            <a:r>
              <a:rPr lang="en-US" dirty="0">
                <a:latin typeface="Times New Roman" panose="02020603050405020304" pitchFamily="18" charset="0"/>
                <a:cs typeface="Times New Roman" panose="02020603050405020304" pitchFamily="18" charset="0"/>
              </a:rPr>
              <a:t>(Note: This is different than saying “they are all unequal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8801500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04C295-CF02-7F65-9485-96A7EE07ADEC}"/>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Assumptions of ANOVA</a:t>
            </a:r>
          </a:p>
        </p:txBody>
      </p:sp>
      <p:sp>
        <p:nvSpPr>
          <p:cNvPr id="3" name="Content Placeholder 2">
            <a:extLst>
              <a:ext uri="{FF2B5EF4-FFF2-40B4-BE49-F238E27FC236}">
                <a16:creationId xmlns="" xmlns:a16="http://schemas.microsoft.com/office/drawing/2014/main" id="{E4CA9101-756C-034A-00F9-4DA257361D1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ANOVA has some underlying assumptions which should be in place in order to make the results of calculations completely trustworthy.</a:t>
            </a:r>
          </a:p>
          <a:p>
            <a:pPr marL="457200" lvl="1" indent="0" algn="just">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Subjects are chosen via a simple random sample.</a:t>
            </a:r>
          </a:p>
          <a:p>
            <a:pPr marL="457200" lvl="1" indent="0" algn="just">
              <a:buNone/>
            </a:pPr>
            <a:r>
              <a:rPr lang="en-US" dirty="0">
                <a:latin typeface="Times New Roman" panose="02020603050405020304" pitchFamily="18" charset="0"/>
                <a:cs typeface="Times New Roman" panose="02020603050405020304" pitchFamily="18" charset="0"/>
              </a:rPr>
              <a:t>(ii) Within each group/population, the response variable is normally distributed. </a:t>
            </a:r>
          </a:p>
          <a:p>
            <a:pPr marL="457200" lvl="1" indent="0" algn="just">
              <a:buNone/>
            </a:pPr>
            <a:r>
              <a:rPr lang="en-US" dirty="0">
                <a:latin typeface="Times New Roman" panose="02020603050405020304" pitchFamily="18" charset="0"/>
                <a:cs typeface="Times New Roman" panose="02020603050405020304" pitchFamily="18" charset="0"/>
              </a:rPr>
              <a:t>(iii) While the population means may be different from one group to the next, 	the population standard deviation is the same for all groups.</a:t>
            </a:r>
            <a:endParaRPr lang="en-IN" dirty="0">
              <a:latin typeface="Times New Roman" panose="02020603050405020304" pitchFamily="18" charset="0"/>
              <a:cs typeface="Times New Roman" panose="02020603050405020304" pitchFamily="18" charset="0"/>
            </a:endParaRPr>
          </a:p>
          <a:p>
            <a:pPr marL="457200" lvl="1" indent="0" algn="just">
              <a:buNone/>
            </a:pPr>
            <a:r>
              <a:rPr lang="en-IN"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ANOVA is somewhat robust (i.e., results remain reasonably trustworthy despite mild violations of these assumptions). </a:t>
            </a:r>
          </a:p>
          <a:p>
            <a:pPr marL="457200" lvl="1" indent="0" algn="just">
              <a:buNone/>
            </a:pPr>
            <a:r>
              <a:rPr lang="en-US" dirty="0">
                <a:latin typeface="Times New Roman" panose="02020603050405020304" pitchFamily="18" charset="0"/>
                <a:cs typeface="Times New Roman" panose="02020603050405020304" pitchFamily="18" charset="0"/>
              </a:rPr>
              <a:t>Assumptions (ii) and (iii) are close enough to be true.</a:t>
            </a:r>
          </a:p>
          <a:p>
            <a:pPr marL="457200" lvl="1" indent="0" algn="just">
              <a:buNone/>
            </a:pPr>
            <a:r>
              <a:rPr lang="en-US" sz="2800" dirty="0">
                <a:latin typeface="Times New Roman" panose="02020603050405020304" pitchFamily="18" charset="0"/>
                <a:cs typeface="Times New Roman" panose="02020603050405020304" pitchFamily="18" charset="0"/>
              </a:rPr>
              <a:t>We have 2 types of ANOVA tests: one-way and two-way test</a:t>
            </a:r>
          </a:p>
        </p:txBody>
      </p:sp>
    </p:spTree>
    <p:extLst>
      <p:ext uri="{BB962C8B-B14F-4D97-AF65-F5344CB8AC3E}">
        <p14:creationId xmlns="" xmlns:p14="http://schemas.microsoft.com/office/powerpoint/2010/main" val="23795577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D19801-CF5D-8A67-AD51-4BCF93CE23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Type of Data:	</a:t>
            </a:r>
          </a:p>
        </p:txBody>
      </p:sp>
      <p:sp>
        <p:nvSpPr>
          <p:cNvPr id="3" name="Content Placeholder 2">
            <a:extLst>
              <a:ext uri="{FF2B5EF4-FFF2-40B4-BE49-F238E27FC236}">
                <a16:creationId xmlns="" xmlns:a16="http://schemas.microsoft.com/office/drawing/2014/main" id="{BDD31522-7868-846C-73AB-4823AB544FA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There are two basic types of structured data: </a:t>
            </a:r>
          </a:p>
          <a:p>
            <a:pPr marL="514350" indent="-514350">
              <a:buAutoNum type="arabicPeriod"/>
            </a:pPr>
            <a:r>
              <a:rPr lang="en-US" dirty="0">
                <a:latin typeface="Times New Roman" panose="02020603050405020304" pitchFamily="18" charset="0"/>
                <a:cs typeface="Times New Roman" panose="02020603050405020304" pitchFamily="18" charset="0"/>
              </a:rPr>
              <a:t>numeric </a:t>
            </a:r>
          </a:p>
          <a:p>
            <a:pPr marL="514350" indent="-514350">
              <a:buAutoNum type="arabicPeriod"/>
            </a:pPr>
            <a:r>
              <a:rPr lang="en-US" dirty="0">
                <a:latin typeface="Times New Roman" panose="02020603050405020304" pitchFamily="18" charset="0"/>
                <a:cs typeface="Times New Roman" panose="02020603050405020304" pitchFamily="18" charset="0"/>
              </a:rPr>
              <a:t>categorical. </a:t>
            </a:r>
          </a:p>
          <a:p>
            <a:pPr marL="971550" lvl="1" indent="-514350">
              <a:buAutoNum type="arabicPeriod"/>
            </a:pPr>
            <a:r>
              <a:rPr lang="en-US" dirty="0">
                <a:latin typeface="Times New Roman" panose="02020603050405020304" pitchFamily="18" charset="0"/>
                <a:cs typeface="Times New Roman" panose="02020603050405020304" pitchFamily="18" charset="0"/>
              </a:rPr>
              <a:t>Numeric data comes in two forms:</a:t>
            </a:r>
          </a:p>
          <a:p>
            <a:pPr marL="1428750" lvl="2" indent="-514350">
              <a:buAutoNum type="arabicPeriod"/>
            </a:pPr>
            <a:r>
              <a:rPr lang="en-US" b="1" dirty="0">
                <a:latin typeface="Times New Roman" panose="02020603050405020304" pitchFamily="18" charset="0"/>
                <a:cs typeface="Times New Roman" panose="02020603050405020304" pitchFamily="18" charset="0"/>
              </a:rPr>
              <a:t> continuous</a:t>
            </a:r>
            <a:r>
              <a:rPr lang="en-US" dirty="0">
                <a:latin typeface="Times New Roman" panose="02020603050405020304" pitchFamily="18" charset="0"/>
                <a:cs typeface="Times New Roman" panose="02020603050405020304" pitchFamily="18" charset="0"/>
              </a:rPr>
              <a:t>, such as wind speed or time duration, and discrete, such as the count of the occurrence of an event. Categorical data takes only a fixed set of values, such as a type of TV screen (plasma, LCD, LED, etc.) or a state name (Alabama, Alaska, etc.). </a:t>
            </a:r>
          </a:p>
          <a:p>
            <a:pPr marL="1428750" lvl="2" indent="-514350">
              <a:buAutoNum type="arabicPeriod"/>
            </a:pPr>
            <a:r>
              <a:rPr lang="en-US" b="1" dirty="0">
                <a:latin typeface="Times New Roman" panose="02020603050405020304" pitchFamily="18" charset="0"/>
                <a:cs typeface="Times New Roman" panose="02020603050405020304" pitchFamily="18" charset="0"/>
              </a:rPr>
              <a:t>Binary data </a:t>
            </a:r>
            <a:r>
              <a:rPr lang="en-US" dirty="0">
                <a:latin typeface="Times New Roman" panose="02020603050405020304" pitchFamily="18" charset="0"/>
                <a:cs typeface="Times New Roman" panose="02020603050405020304" pitchFamily="18" charset="0"/>
              </a:rPr>
              <a:t>is an important special case of categorical data that takes on only one of two values, such as 0/1, yes/no, or true/false. </a:t>
            </a:r>
          </a:p>
          <a:p>
            <a:pPr marL="971550" lvl="1" indent="-514350">
              <a:buAutoNum type="arabicPeriod"/>
            </a:pPr>
            <a:r>
              <a:rPr lang="en-US" dirty="0">
                <a:latin typeface="Times New Roman" panose="02020603050405020304" pitchFamily="18" charset="0"/>
                <a:cs typeface="Times New Roman" panose="02020603050405020304" pitchFamily="18" charset="0"/>
              </a:rPr>
              <a:t>categorical data is ordinal data in which the categories are ordered; an example of this is a numerical rating (1, 2, 3, 4, or 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6428568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8efa1e8-cec2-414f-b43f-40d08c97589b.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36a5d0f-0bcf-4502-b9c4-18861b7a1469.jpg"/>
          <p:cNvPicPr>
            <a:picLocks noChangeAspect="1"/>
          </p:cNvPicPr>
          <p:nvPr/>
        </p:nvPicPr>
        <p:blipFill>
          <a:blip r:embed="rId2"/>
          <a:stretch>
            <a:fillRect/>
          </a:stretch>
        </p:blipFill>
        <p:spPr>
          <a:xfrm>
            <a:off x="0" y="697230"/>
            <a:ext cx="12192000" cy="546354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ABBAAC-B808-7BCA-BF2C-7DA028991DEA}"/>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One-Way ANOVA:</a:t>
            </a:r>
          </a:p>
        </p:txBody>
      </p:sp>
      <p:sp>
        <p:nvSpPr>
          <p:cNvPr id="3" name="Content Placeholder 2">
            <a:extLst>
              <a:ext uri="{FF2B5EF4-FFF2-40B4-BE49-F238E27FC236}">
                <a16:creationId xmlns="" xmlns:a16="http://schemas.microsoft.com/office/drawing/2014/main" id="{082F776C-F9BC-1DDD-0780-9A96384F6CC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When there is just one explanatory variable, we refer to the analysis of variance as one-way ANOVA.</a:t>
            </a:r>
          </a:p>
          <a:p>
            <a:pPr marL="0" indent="0" algn="just">
              <a:buNone/>
            </a:pPr>
            <a:r>
              <a:rPr lang="en-US" dirty="0">
                <a:latin typeface="Times New Roman" panose="02020603050405020304" pitchFamily="18" charset="0"/>
                <a:cs typeface="Times New Roman" panose="02020603050405020304" pitchFamily="18" charset="0"/>
              </a:rPr>
              <a:t>Notations: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C399125D-C51C-B2DD-EDB6-DE3A78C55E99}"/>
              </a:ext>
            </a:extLst>
          </p:cNvPr>
          <p:cNvPicPr>
            <a:picLocks noChangeAspect="1"/>
          </p:cNvPicPr>
          <p:nvPr/>
        </p:nvPicPr>
        <p:blipFill>
          <a:blip r:embed="rId2"/>
          <a:stretch>
            <a:fillRect/>
          </a:stretch>
        </p:blipFill>
        <p:spPr>
          <a:xfrm>
            <a:off x="2520415" y="2740025"/>
            <a:ext cx="8267700" cy="3571875"/>
          </a:xfrm>
          <a:prstGeom prst="rect">
            <a:avLst/>
          </a:prstGeom>
        </p:spPr>
      </p:pic>
    </p:spTree>
    <p:extLst>
      <p:ext uri="{BB962C8B-B14F-4D97-AF65-F5344CB8AC3E}">
        <p14:creationId xmlns="" xmlns:p14="http://schemas.microsoft.com/office/powerpoint/2010/main" val="13145238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A25CB-6978-E762-9B66-3645F6F46EF7}"/>
              </a:ext>
            </a:extLst>
          </p:cNvPr>
          <p:cNvSpPr>
            <a:spLocks noGrp="1"/>
          </p:cNvSpPr>
          <p:nvPr>
            <p:ph type="title"/>
          </p:nvPr>
        </p:nvSpPr>
        <p:spPr>
          <a:xfrm>
            <a:off x="838200" y="365126"/>
            <a:ext cx="10515600" cy="828408"/>
          </a:xfrm>
        </p:spPr>
        <p:txBody>
          <a:bodyPr/>
          <a:lstStyle/>
          <a:p>
            <a:pPr algn="just"/>
            <a:r>
              <a:rPr lang="en-US" dirty="0">
                <a:latin typeface="Times New Roman" panose="02020603050405020304" pitchFamily="18" charset="0"/>
                <a:cs typeface="Times New Roman" panose="02020603050405020304" pitchFamily="18" charset="0"/>
              </a:rPr>
              <a:t>Splitting the Total Variability into Parts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CA45DFB-E977-7BAD-B83D-86FF5E313232}"/>
              </a:ext>
            </a:extLst>
          </p:cNvPr>
          <p:cNvSpPr>
            <a:spLocks noGrp="1"/>
          </p:cNvSpPr>
          <p:nvPr>
            <p:ph idx="1"/>
          </p:nvPr>
        </p:nvSpPr>
        <p:spPr>
          <a:xfrm>
            <a:off x="838200" y="1193534"/>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Viewed as one sample, one might measure the total amount of variability among observations by summing the squares of the differences between each x</a:t>
            </a:r>
            <a:r>
              <a:rPr lang="en-US" baseline="-25000" dirty="0">
                <a:latin typeface="Times New Roman" panose="02020603050405020304" pitchFamily="18" charset="0"/>
                <a:cs typeface="Times New Roman" panose="02020603050405020304" pitchFamily="18" charset="0"/>
              </a:rPr>
              <a:t>i j</a:t>
            </a:r>
            <a:r>
              <a:rPr lang="en-US" dirty="0">
                <a:latin typeface="Times New Roman" panose="02020603050405020304" pitchFamily="18" charset="0"/>
                <a:cs typeface="Times New Roman" panose="02020603050405020304" pitchFamily="18" charset="0"/>
              </a:rPr>
              <a:t> and x¯:</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8F652062-2333-78C2-27FC-2A3B6B7C80C2}"/>
              </a:ext>
            </a:extLst>
          </p:cNvPr>
          <p:cNvPicPr>
            <a:picLocks noChangeAspect="1"/>
          </p:cNvPicPr>
          <p:nvPr/>
        </p:nvPicPr>
        <p:blipFill>
          <a:blip r:embed="rId2"/>
          <a:stretch>
            <a:fillRect/>
          </a:stretch>
        </p:blipFill>
        <p:spPr>
          <a:xfrm>
            <a:off x="6168189" y="2006868"/>
            <a:ext cx="5632384" cy="1207970"/>
          </a:xfrm>
          <a:prstGeom prst="rect">
            <a:avLst/>
          </a:prstGeom>
        </p:spPr>
      </p:pic>
      <p:pic>
        <p:nvPicPr>
          <p:cNvPr id="7" name="Picture 6">
            <a:extLst>
              <a:ext uri="{FF2B5EF4-FFF2-40B4-BE49-F238E27FC236}">
                <a16:creationId xmlns="" xmlns:a16="http://schemas.microsoft.com/office/drawing/2014/main" id="{1C2F4EBA-1F11-8CD0-7B47-EA63E90FC6AE}"/>
              </a:ext>
            </a:extLst>
          </p:cNvPr>
          <p:cNvPicPr>
            <a:picLocks noChangeAspect="1"/>
          </p:cNvPicPr>
          <p:nvPr/>
        </p:nvPicPr>
        <p:blipFill>
          <a:blip r:embed="rId3"/>
          <a:stretch>
            <a:fillRect/>
          </a:stretch>
        </p:blipFill>
        <p:spPr>
          <a:xfrm>
            <a:off x="1664920" y="2759074"/>
            <a:ext cx="9401175" cy="3733800"/>
          </a:xfrm>
          <a:prstGeom prst="rect">
            <a:avLst/>
          </a:prstGeom>
        </p:spPr>
      </p:pic>
    </p:spTree>
    <p:extLst>
      <p:ext uri="{BB962C8B-B14F-4D97-AF65-F5344CB8AC3E}">
        <p14:creationId xmlns="" xmlns:p14="http://schemas.microsoft.com/office/powerpoint/2010/main" val="30060987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3E316-195C-E569-6B28-490179093A12}"/>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The Calculations:</a:t>
            </a:r>
          </a:p>
        </p:txBody>
      </p:sp>
      <p:sp>
        <p:nvSpPr>
          <p:cNvPr id="3" name="Content Placeholder 2">
            <a:extLst>
              <a:ext uri="{FF2B5EF4-FFF2-40B4-BE49-F238E27FC236}">
                <a16:creationId xmlns="" xmlns:a16="http://schemas.microsoft.com/office/drawing/2014/main" id="{A391D2D3-0C06-A1B2-6079-4D064E4B79BC}"/>
              </a:ext>
            </a:extLst>
          </p:cNvPr>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If the variability between groups/treatments is large relative to the variability within groups/treatments, then the data suggest that the means of the populations from which the data were drawn are significantly different.</a:t>
            </a:r>
          </a:p>
          <a:p>
            <a:pPr algn="just"/>
            <a:r>
              <a:rPr lang="en-US" dirty="0">
                <a:latin typeface="Times New Roman" panose="02020603050405020304" pitchFamily="18" charset="0"/>
                <a:cs typeface="Times New Roman" panose="02020603050405020304" pitchFamily="18" charset="0"/>
              </a:rPr>
              <a:t>i.e., how the F statistic is computed: </a:t>
            </a:r>
          </a:p>
          <a:p>
            <a:pPr lvl="1" algn="just"/>
            <a:r>
              <a:rPr lang="en-US" dirty="0">
                <a:latin typeface="Times New Roman" panose="02020603050405020304" pitchFamily="18" charset="0"/>
                <a:cs typeface="Times New Roman" panose="02020603050405020304" pitchFamily="18" charset="0"/>
              </a:rPr>
              <a:t>F=(it is a measure of the variability between treatments)/(a measure of the variability within treatments).</a:t>
            </a:r>
          </a:p>
          <a:p>
            <a:pPr lvl="1" algn="just"/>
            <a:r>
              <a:rPr lang="en-US" dirty="0">
                <a:latin typeface="Times New Roman" panose="02020603050405020304" pitchFamily="18" charset="0"/>
                <a:cs typeface="Times New Roman" panose="02020603050405020304" pitchFamily="18" charset="0"/>
              </a:rPr>
              <a:t>If F is large, the variability between treatments is large relative to the variation within treatments, and we reject the null hypothesis of equal means. </a:t>
            </a:r>
          </a:p>
          <a:p>
            <a:pPr lvl="1" algn="just"/>
            <a:r>
              <a:rPr lang="en-US" dirty="0">
                <a:latin typeface="Times New Roman" panose="02020603050405020304" pitchFamily="18" charset="0"/>
                <a:cs typeface="Times New Roman" panose="02020603050405020304" pitchFamily="18" charset="0"/>
              </a:rPr>
              <a:t>If F is small, the variability between treatments is small relative to the variation within treatments, and we do not reject the null hypothesis of equal means. </a:t>
            </a:r>
          </a:p>
          <a:p>
            <a:pPr marL="457200" lvl="1" indent="0" algn="just">
              <a:buNone/>
            </a:pPr>
            <a:r>
              <a:rPr lang="en-US" dirty="0">
                <a:latin typeface="Times New Roman" panose="02020603050405020304" pitchFamily="18" charset="0"/>
                <a:cs typeface="Times New Roman" panose="02020603050405020304" pitchFamily="18" charset="0"/>
              </a:rPr>
              <a:t>(Note: In small cases, the sample data is consistent with the hypothesis that population means are equal between groups.)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437422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2C8CAA-9DF4-E087-46AD-9E3F1FF9E233}"/>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ANOVA Table:</a:t>
            </a:r>
          </a:p>
        </p:txBody>
      </p:sp>
      <p:pic>
        <p:nvPicPr>
          <p:cNvPr id="5" name="Picture 4">
            <a:extLst>
              <a:ext uri="{FF2B5EF4-FFF2-40B4-BE49-F238E27FC236}">
                <a16:creationId xmlns="" xmlns:a16="http://schemas.microsoft.com/office/drawing/2014/main" id="{CEFED8D4-E511-A0F2-CBB4-8ACC212E9B9F}"/>
              </a:ext>
            </a:extLst>
          </p:cNvPr>
          <p:cNvPicPr>
            <a:picLocks noChangeAspect="1"/>
          </p:cNvPicPr>
          <p:nvPr/>
        </p:nvPicPr>
        <p:blipFill>
          <a:blip r:embed="rId2"/>
          <a:stretch>
            <a:fillRect/>
          </a:stretch>
        </p:blipFill>
        <p:spPr>
          <a:xfrm>
            <a:off x="838200" y="1297305"/>
            <a:ext cx="5419725" cy="2428875"/>
          </a:xfrm>
          <a:prstGeom prst="rect">
            <a:avLst/>
          </a:prstGeom>
          <a:scene3d>
            <a:camera prst="orthographicFront"/>
            <a:lightRig rig="threePt" dir="t"/>
          </a:scene3d>
          <a:sp3d>
            <a:bevelT prst="relaxedInset"/>
          </a:sp3d>
        </p:spPr>
      </p:pic>
      <p:pic>
        <p:nvPicPr>
          <p:cNvPr id="7" name="Picture 6">
            <a:extLst>
              <a:ext uri="{FF2B5EF4-FFF2-40B4-BE49-F238E27FC236}">
                <a16:creationId xmlns="" xmlns:a16="http://schemas.microsoft.com/office/drawing/2014/main" id="{2C6E96F5-5080-7937-7379-F0E12E01C393}"/>
              </a:ext>
            </a:extLst>
          </p:cNvPr>
          <p:cNvPicPr>
            <a:picLocks noChangeAspect="1"/>
          </p:cNvPicPr>
          <p:nvPr/>
        </p:nvPicPr>
        <p:blipFill>
          <a:blip r:embed="rId3"/>
          <a:stretch>
            <a:fillRect/>
          </a:stretch>
        </p:blipFill>
        <p:spPr>
          <a:xfrm>
            <a:off x="838200" y="3762375"/>
            <a:ext cx="8712200" cy="3095625"/>
          </a:xfrm>
          <a:prstGeom prst="rect">
            <a:avLst/>
          </a:prstGeom>
        </p:spPr>
      </p:pic>
      <p:sp>
        <p:nvSpPr>
          <p:cNvPr id="9" name="TextBox 8">
            <a:extLst>
              <a:ext uri="{FF2B5EF4-FFF2-40B4-BE49-F238E27FC236}">
                <a16:creationId xmlns="" xmlns:a16="http://schemas.microsoft.com/office/drawing/2014/main" id="{21433E3C-D270-3A12-25F0-DB6310CB64CC}"/>
              </a:ext>
            </a:extLst>
          </p:cNvPr>
          <p:cNvSpPr txBox="1"/>
          <p:nvPr/>
        </p:nvSpPr>
        <p:spPr>
          <a:xfrm>
            <a:off x="6674485" y="1140857"/>
            <a:ext cx="5151755"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MS = Mean Square = SS/</a:t>
            </a:r>
            <a:r>
              <a:rPr lang="en-US" dirty="0" err="1">
                <a:latin typeface="Times New Roman" panose="02020603050405020304" pitchFamily="18" charset="0"/>
                <a:cs typeface="Times New Roman" panose="02020603050405020304" pitchFamily="18" charset="0"/>
              </a:rPr>
              <a:t>df</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 statistic = MSG/MSE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Note: If the null hypothesis is true, the F statistic has an F distribution with k − 1 and n − k degrees of freedom in the numerator/denominator respectively. If the alternate hypothesis is true, then F tends to be large. We reject H0 in favor of Ha if the F statistic is sufficiently large.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10407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7715A10-FB96-C1A4-E284-F9EEE75C143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1479227" cy="4013735"/>
          </a:xfrm>
          <a:prstGeom prst="rect">
            <a:avLst/>
          </a:prstGeom>
        </p:spPr>
      </p:pic>
    </p:spTree>
    <p:extLst>
      <p:ext uri="{BB962C8B-B14F-4D97-AF65-F5344CB8AC3E}">
        <p14:creationId xmlns="" xmlns:p14="http://schemas.microsoft.com/office/powerpoint/2010/main" val="4064297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963" y="474345"/>
            <a:ext cx="10958731" cy="6370975"/>
          </a:xfrm>
          <a:prstGeom prst="rect">
            <a:avLst/>
          </a:prstGeom>
        </p:spPr>
        <p:txBody>
          <a:bodyPr wrap="square">
            <a:spAutoFit/>
          </a:bodyPr>
          <a:lstStyle/>
          <a:p>
            <a:r>
              <a:rPr lang="en-US" sz="2400" b="1" dirty="0" smtClean="0">
                <a:latin typeface="Times New Roman" pitchFamily="18" charset="0"/>
                <a:cs typeface="Times New Roman" pitchFamily="18" charset="0"/>
              </a:rPr>
              <a:t>Numeric</a:t>
            </a:r>
          </a:p>
          <a:p>
            <a:r>
              <a:rPr lang="en-US" sz="2400" dirty="0" smtClean="0">
                <a:latin typeface="Times New Roman" pitchFamily="18" charset="0"/>
                <a:cs typeface="Times New Roman" pitchFamily="18" charset="0"/>
              </a:rPr>
              <a:t>Data that are expressed on a numeric scale.</a:t>
            </a:r>
          </a:p>
          <a:p>
            <a:endParaRPr lang="en-US" sz="2400" dirty="0" smtClean="0">
              <a:latin typeface="Times New Roman" pitchFamily="18" charset="0"/>
              <a:cs typeface="Times New Roman" pitchFamily="18" charset="0"/>
            </a:endParaRPr>
          </a:p>
          <a:p>
            <a:pPr lvl="1"/>
            <a:r>
              <a:rPr lang="en-US" sz="2400" b="1" dirty="0" smtClean="0">
                <a:latin typeface="Times New Roman" pitchFamily="18" charset="0"/>
                <a:cs typeface="Times New Roman" pitchFamily="18" charset="0"/>
              </a:rPr>
              <a:t>Continuous</a:t>
            </a:r>
          </a:p>
          <a:p>
            <a:pPr lvl="1"/>
            <a:r>
              <a:rPr lang="en-US" sz="2400" dirty="0" smtClean="0">
                <a:latin typeface="Times New Roman" pitchFamily="18" charset="0"/>
                <a:cs typeface="Times New Roman" pitchFamily="18" charset="0"/>
              </a:rPr>
              <a:t>Data that can take on any value in an interval. (Synonyms: interval, float, numeric)</a:t>
            </a:r>
          </a:p>
          <a:p>
            <a:pPr lvl="1"/>
            <a:endParaRPr lang="en-US" sz="2400" dirty="0" smtClean="0">
              <a:latin typeface="Times New Roman" pitchFamily="18" charset="0"/>
              <a:cs typeface="Times New Roman" pitchFamily="18" charset="0"/>
            </a:endParaRPr>
          </a:p>
          <a:p>
            <a:pPr lvl="1"/>
            <a:r>
              <a:rPr lang="en-US" sz="2400" b="1" dirty="0" smtClean="0">
                <a:latin typeface="Times New Roman" pitchFamily="18" charset="0"/>
                <a:cs typeface="Times New Roman" pitchFamily="18" charset="0"/>
              </a:rPr>
              <a:t>Discrete</a:t>
            </a:r>
          </a:p>
          <a:p>
            <a:pPr lvl="1"/>
            <a:r>
              <a:rPr lang="en-US" sz="2400" dirty="0" smtClean="0">
                <a:latin typeface="Times New Roman" pitchFamily="18" charset="0"/>
                <a:cs typeface="Times New Roman" pitchFamily="18" charset="0"/>
              </a:rPr>
              <a:t>Data that can take on only integer values, such as counts. (Synonyms: integer, count)</a:t>
            </a:r>
          </a:p>
          <a:p>
            <a:r>
              <a:rPr lang="en-US" sz="2400" b="1" dirty="0" smtClean="0">
                <a:latin typeface="Times New Roman" pitchFamily="18" charset="0"/>
                <a:cs typeface="Times New Roman" pitchFamily="18" charset="0"/>
              </a:rPr>
              <a:t>Categorical</a:t>
            </a:r>
          </a:p>
          <a:p>
            <a:r>
              <a:rPr lang="en-US" sz="2400" dirty="0" smtClean="0">
                <a:latin typeface="Times New Roman" pitchFamily="18" charset="0"/>
                <a:cs typeface="Times New Roman" pitchFamily="18" charset="0"/>
              </a:rPr>
              <a:t>   Data that can take on only a specific set of values representing a set of possible</a:t>
            </a:r>
          </a:p>
          <a:p>
            <a:r>
              <a:rPr lang="en-US" sz="2400" dirty="0" smtClean="0">
                <a:latin typeface="Times New Roman" pitchFamily="18" charset="0"/>
                <a:cs typeface="Times New Roman" pitchFamily="18" charset="0"/>
              </a:rPr>
              <a:t>   categories. (Synonyms: enums, enumerated, factors, nominal)</a:t>
            </a:r>
          </a:p>
          <a:p>
            <a:pPr lvl="2"/>
            <a:r>
              <a:rPr lang="en-US" sz="2400" b="1" dirty="0" smtClean="0">
                <a:latin typeface="Times New Roman" pitchFamily="18" charset="0"/>
                <a:cs typeface="Times New Roman" pitchFamily="18" charset="0"/>
              </a:rPr>
              <a:t>Binary</a:t>
            </a:r>
          </a:p>
          <a:p>
            <a:pPr lvl="2"/>
            <a:r>
              <a:rPr lang="en-US" sz="2400" dirty="0" smtClean="0">
                <a:latin typeface="Times New Roman" pitchFamily="18" charset="0"/>
                <a:cs typeface="Times New Roman" pitchFamily="18" charset="0"/>
              </a:rPr>
              <a:t>A special case of categorical data with just two categories of values, e.g., 0/1,</a:t>
            </a:r>
          </a:p>
          <a:p>
            <a:pPr lvl="2"/>
            <a:r>
              <a:rPr lang="en-US" sz="2400" dirty="0" smtClean="0">
                <a:latin typeface="Times New Roman" pitchFamily="18" charset="0"/>
                <a:cs typeface="Times New Roman" pitchFamily="18" charset="0"/>
              </a:rPr>
              <a:t>true/false. (Synonyms: dichotomous, logical, indicator,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a:t>
            </a:r>
          </a:p>
          <a:p>
            <a:pPr lvl="2"/>
            <a:r>
              <a:rPr lang="en-US" sz="2400" b="1" dirty="0" smtClean="0">
                <a:latin typeface="Times New Roman" pitchFamily="18" charset="0"/>
                <a:cs typeface="Times New Roman" pitchFamily="18" charset="0"/>
              </a:rPr>
              <a:t>Ordinal</a:t>
            </a:r>
          </a:p>
          <a:p>
            <a:pPr lvl="2"/>
            <a:r>
              <a:rPr lang="en-US" sz="2400" dirty="0" smtClean="0">
                <a:latin typeface="Times New Roman" pitchFamily="18" charset="0"/>
                <a:cs typeface="Times New Roman" pitchFamily="18" charset="0"/>
              </a:rPr>
              <a:t>Categorical data that has an explicit ordering. (Synonym: ordered factor)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044289-A127-EFA3-FBC3-539EE10D7A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do we bother with a taxonomy of data types?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6B65F62-274B-FD78-569D-E8CDA104FB6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purposes of data analysis and predictive modeling is that,</a:t>
            </a:r>
          </a:p>
          <a:p>
            <a:pPr lvl="1"/>
            <a:r>
              <a:rPr lang="en-US" dirty="0">
                <a:latin typeface="Times New Roman" panose="02020603050405020304" pitchFamily="18" charset="0"/>
                <a:cs typeface="Times New Roman" panose="02020603050405020304" pitchFamily="18" charset="0"/>
              </a:rPr>
              <a:t>The data type is important to help to determine the type of visual display, data analysis, or statistical model. </a:t>
            </a:r>
          </a:p>
          <a:p>
            <a:pPr lvl="1"/>
            <a:r>
              <a:rPr lang="en-US" dirty="0">
                <a:latin typeface="Times New Roman" panose="02020603050405020304" pitchFamily="18" charset="0"/>
                <a:cs typeface="Times New Roman" panose="02020603050405020304" pitchFamily="18" charset="0"/>
              </a:rPr>
              <a:t>Data science software, such as R and Python, uses these data types to improve computational performance. </a:t>
            </a:r>
          </a:p>
          <a:p>
            <a:pPr lvl="1"/>
            <a:r>
              <a:rPr lang="en-US" dirty="0">
                <a:latin typeface="Times New Roman" panose="02020603050405020304" pitchFamily="18" charset="0"/>
                <a:cs typeface="Times New Roman" panose="02020603050405020304" pitchFamily="18" charset="0"/>
              </a:rPr>
              <a:t>The data type for a variable determines how the software will handle computations for that variable. </a:t>
            </a:r>
          </a:p>
          <a:p>
            <a:r>
              <a:rPr lang="en-US" dirty="0">
                <a:latin typeface="Times New Roman" panose="02020603050405020304" pitchFamily="18" charset="0"/>
                <a:cs typeface="Times New Roman" panose="02020603050405020304" pitchFamily="18" charset="0"/>
              </a:rPr>
              <a:t>Software engineers and database programmers may wonder why we even need the </a:t>
            </a:r>
            <a:r>
              <a:rPr lang="en-US" b="1" dirty="0">
                <a:latin typeface="Times New Roman" panose="02020603050405020304" pitchFamily="18" charset="0"/>
                <a:cs typeface="Times New Roman" panose="02020603050405020304" pitchFamily="18" charset="0"/>
              </a:rPr>
              <a:t>notion of categorical and ordinal data </a:t>
            </a:r>
            <a:r>
              <a:rPr lang="en-US" dirty="0">
                <a:latin typeface="Times New Roman" panose="02020603050405020304" pitchFamily="18" charset="0"/>
                <a:cs typeface="Times New Roman" panose="02020603050405020304" pitchFamily="18" charset="0"/>
              </a:rPr>
              <a:t>for analytics.</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156685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1AD210-BC80-9269-3F5C-0B5486DD29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IDEA: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B33FB4F-A103-B3D2-FD35-49AC194B1B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is typically classified in software by type.</a:t>
            </a:r>
          </a:p>
          <a:p>
            <a:r>
              <a:rPr lang="en-US" dirty="0">
                <a:latin typeface="Times New Roman" panose="02020603050405020304" pitchFamily="18" charset="0"/>
                <a:cs typeface="Times New Roman" panose="02020603050405020304" pitchFamily="18" charset="0"/>
              </a:rPr>
              <a:t> Data types include continuous, discrete, categorical (which includes binary), and ordinal. </a:t>
            </a:r>
          </a:p>
          <a:p>
            <a:r>
              <a:rPr lang="en-US" dirty="0">
                <a:latin typeface="Times New Roman" panose="02020603050405020304" pitchFamily="18" charset="0"/>
                <a:cs typeface="Times New Roman" panose="02020603050405020304" pitchFamily="18" charset="0"/>
              </a:rPr>
              <a:t>Data typing in software acts as a signal to the software on how to process the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71362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7DBFE-C049-BDC8-A91F-86DE3F2BB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Rectangular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E42C558-7323-8848-DC82-40C2CF12D65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typical frame of reference for analysis in data science is a rectangular data object, like a spreadsheet or database table.</a:t>
            </a:r>
          </a:p>
          <a:p>
            <a:r>
              <a:rPr lang="en-US" dirty="0">
                <a:latin typeface="Times New Roman" panose="02020603050405020304" pitchFamily="18" charset="0"/>
                <a:cs typeface="Times New Roman" panose="02020603050405020304" pitchFamily="18" charset="0"/>
              </a:rPr>
              <a:t>Rectangular data is essentially a two-dimensional matrix with rows indicating records (cases) and columns indicating features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155744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3202</TotalTime>
  <Words>2466</Words>
  <Application>Microsoft Office PowerPoint</Application>
  <PresentationFormat>Custom</PresentationFormat>
  <Paragraphs>298</Paragraphs>
  <Slides>59</Slides>
  <Notes>0</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DATA ANALYSIS</vt:lpstr>
      <vt:lpstr>Exploratory Data Analysis (EDA): ref:EDA.py</vt:lpstr>
      <vt:lpstr>Data Visualization:</vt:lpstr>
      <vt:lpstr>Elements of Structured Data :</vt:lpstr>
      <vt:lpstr>Type of Data: </vt:lpstr>
      <vt:lpstr>Slide 6</vt:lpstr>
      <vt:lpstr>Why do we bother with a taxonomy of data types?</vt:lpstr>
      <vt:lpstr>KEY IDEA:</vt:lpstr>
      <vt:lpstr>Rectangular Data</vt:lpstr>
      <vt:lpstr>Slide 10</vt:lpstr>
      <vt:lpstr>Slide 11</vt:lpstr>
      <vt:lpstr>Estimates of Location (MEAN)</vt:lpstr>
      <vt:lpstr>Slide 13</vt:lpstr>
      <vt:lpstr>Slide 14</vt:lpstr>
      <vt:lpstr>Slide 15</vt:lpstr>
      <vt:lpstr>Slide 16</vt:lpstr>
      <vt:lpstr>Slide 17</vt:lpstr>
      <vt:lpstr>Estimates of Variability.</vt:lpstr>
      <vt:lpstr>Slide 19</vt:lpstr>
      <vt:lpstr>Slide 20</vt:lpstr>
      <vt:lpstr>Slide 21</vt:lpstr>
      <vt:lpstr>Slide 22</vt:lpstr>
      <vt:lpstr>Slide 23</vt:lpstr>
      <vt:lpstr>Exploring Binary and Categorical Data</vt:lpstr>
      <vt:lpstr>Slide 25</vt:lpstr>
      <vt:lpstr>Correlation.</vt:lpstr>
      <vt:lpstr>Slide 27</vt:lpstr>
      <vt:lpstr>Slide 28</vt:lpstr>
      <vt:lpstr>Slide 29</vt:lpstr>
      <vt:lpstr>Slide 30</vt:lpstr>
      <vt:lpstr>Slide 31</vt:lpstr>
      <vt:lpstr>Exploring Two or More Variables.(Multivariate)</vt:lpstr>
      <vt:lpstr>Data and Sampling Distributions</vt:lpstr>
      <vt:lpstr>Random Sampling and Sample Bias</vt:lpstr>
      <vt:lpstr>Bias</vt:lpstr>
      <vt:lpstr>Random Selection(Random Sampling)</vt:lpstr>
      <vt:lpstr>Size versus Quality:</vt:lpstr>
      <vt:lpstr>The Bootstrap</vt:lpstr>
      <vt:lpstr>Algo for Bootstrap:(for a sample of size n)</vt:lpstr>
      <vt:lpstr>Resampling vs Bootstrapping</vt:lpstr>
      <vt:lpstr>Slide 41</vt:lpstr>
      <vt:lpstr>ANOVA TEST: (Analysis of Variance)</vt:lpstr>
      <vt:lpstr>Basic ANOVA concepts</vt:lpstr>
      <vt:lpstr>Hypotheses of ANOVA</vt:lpstr>
      <vt:lpstr>Assumptions of ANOVA</vt:lpstr>
      <vt:lpstr>Slide 46</vt:lpstr>
      <vt:lpstr>Slide 47</vt:lpstr>
      <vt:lpstr>Slide 48</vt:lpstr>
      <vt:lpstr>Slide 49</vt:lpstr>
      <vt:lpstr>Slide 50</vt:lpstr>
      <vt:lpstr>Slide 51</vt:lpstr>
      <vt:lpstr>Slide 52</vt:lpstr>
      <vt:lpstr>Slide 53</vt:lpstr>
      <vt:lpstr>Slide 54</vt:lpstr>
      <vt:lpstr>One-Way ANOVA:</vt:lpstr>
      <vt:lpstr>Splitting the Total Variability into Parts</vt:lpstr>
      <vt:lpstr>The Calculations:</vt:lpstr>
      <vt:lpstr>ANOVA Table:</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Chandu Naik Azmera</dc:creator>
  <cp:lastModifiedBy>HP</cp:lastModifiedBy>
  <cp:revision>221</cp:revision>
  <dcterms:created xsi:type="dcterms:W3CDTF">2022-06-22T03:52:46Z</dcterms:created>
  <dcterms:modified xsi:type="dcterms:W3CDTF">2023-07-14T05:57:51Z</dcterms:modified>
</cp:coreProperties>
</file>